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60" r:id="rId2"/>
    <p:sldId id="307" r:id="rId3"/>
    <p:sldId id="306" r:id="rId4"/>
    <p:sldId id="264" r:id="rId5"/>
    <p:sldId id="304" r:id="rId6"/>
    <p:sldId id="308" r:id="rId7"/>
    <p:sldId id="314" r:id="rId8"/>
    <p:sldId id="298" r:id="rId9"/>
    <p:sldId id="274" r:id="rId10"/>
    <p:sldId id="313" r:id="rId11"/>
    <p:sldId id="312" r:id="rId12"/>
    <p:sldId id="283" r:id="rId13"/>
    <p:sldId id="284" r:id="rId14"/>
    <p:sldId id="281" r:id="rId15"/>
    <p:sldId id="282" r:id="rId16"/>
    <p:sldId id="290" r:id="rId17"/>
    <p:sldId id="300" r:id="rId18"/>
    <p:sldId id="286" r:id="rId19"/>
    <p:sldId id="311" r:id="rId20"/>
    <p:sldId id="296" r:id="rId21"/>
    <p:sldId id="289" r:id="rId22"/>
    <p:sldId id="299" r:id="rId23"/>
  </p:sldIdLst>
  <p:sldSz cx="12192000" cy="6858000"/>
  <p:notesSz cx="7104063" cy="10234613"/>
  <p:embeddedFontLst>
    <p:embeddedFont>
      <p:font typeface="Figtree"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77556" autoAdjust="0"/>
  </p:normalViewPr>
  <p:slideViewPr>
    <p:cSldViewPr snapToGrid="0">
      <p:cViewPr>
        <p:scale>
          <a:sx n="100" d="100"/>
          <a:sy n="100" d="100"/>
        </p:scale>
        <p:origin x="7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1BACA97-DCC5-D741-8303-D68B06D997A0}" type="datetimeFigureOut">
              <a:rPr lang="sv-SE" smtClean="0"/>
              <a:t>2024-01-23</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398932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Figtree" pitchFamily="2" charset="0"/>
              </a:rPr>
              <a:t>KTH FOOD researches the food of the future. Increasing the use of cultivated cereals has benefits for both health and the planet. The picture shows older varieties of wheat, such as emmer and spelt.</a:t>
            </a:r>
            <a:endParaRPr lang="sv-SE" smtClean="0">
              <a:latin typeface="Figtre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Figtree" pitchFamily="2" charset="0"/>
            </a:endParaRPr>
          </a:p>
        </p:txBody>
      </p:sp>
      <p:sp>
        <p:nvSpPr>
          <p:cNvPr id="4" name="Platshållare för bildnummer 3"/>
          <p:cNvSpPr>
            <a:spLocks noGrp="1"/>
          </p:cNvSpPr>
          <p:nvPr>
            <p:ph type="sldNum" sz="quarter" idx="10"/>
          </p:nvPr>
        </p:nvSpPr>
        <p:spPr/>
        <p:txBody>
          <a:bodyPr/>
          <a:lstStyle/>
          <a:p>
            <a:fld id="{19702129-24FE-4746-9897-C7E55345F5DD}" type="slidenum">
              <a:rPr lang="sv-SE" smtClean="0"/>
              <a:t>17</a:t>
            </a:fld>
            <a:endParaRPr lang="sv-SE"/>
          </a:p>
        </p:txBody>
      </p:sp>
    </p:spTree>
    <p:extLst>
      <p:ext uri="{BB962C8B-B14F-4D97-AF65-F5344CB8AC3E}">
        <p14:creationId xmlns:p14="http://schemas.microsoft.com/office/powerpoint/2010/main" val="71268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18</a:t>
            </a:fld>
            <a:endParaRPr lang="sv-SE"/>
          </a:p>
        </p:txBody>
      </p:sp>
    </p:spTree>
    <p:extLst>
      <p:ext uri="{BB962C8B-B14F-4D97-AF65-F5344CB8AC3E}">
        <p14:creationId xmlns:p14="http://schemas.microsoft.com/office/powerpoint/2010/main" val="253864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19</a:t>
            </a:fld>
            <a:endParaRPr lang="sv-SE"/>
          </a:p>
        </p:txBody>
      </p:sp>
    </p:spTree>
    <p:extLst>
      <p:ext uri="{BB962C8B-B14F-4D97-AF65-F5344CB8AC3E}">
        <p14:creationId xmlns:p14="http://schemas.microsoft.com/office/powerpoint/2010/main" val="248083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20</a:t>
            </a:fld>
            <a:endParaRPr lang="sv-SE"/>
          </a:p>
        </p:txBody>
      </p:sp>
    </p:spTree>
    <p:extLst>
      <p:ext uri="{BB962C8B-B14F-4D97-AF65-F5344CB8AC3E}">
        <p14:creationId xmlns:p14="http://schemas.microsoft.com/office/powerpoint/2010/main" val="251023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21</a:t>
            </a:fld>
            <a:endParaRPr lang="sv-SE"/>
          </a:p>
        </p:txBody>
      </p:sp>
    </p:spTree>
    <p:extLst>
      <p:ext uri="{BB962C8B-B14F-4D97-AF65-F5344CB8AC3E}">
        <p14:creationId xmlns:p14="http://schemas.microsoft.com/office/powerpoint/2010/main" val="9094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215271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240716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276925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158444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11</a:t>
            </a:fld>
            <a:endParaRPr lang="sv-SE"/>
          </a:p>
        </p:txBody>
      </p:sp>
    </p:spTree>
    <p:extLst>
      <p:ext uri="{BB962C8B-B14F-4D97-AF65-F5344CB8AC3E}">
        <p14:creationId xmlns:p14="http://schemas.microsoft.com/office/powerpoint/2010/main" val="306065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12</a:t>
            </a:fld>
            <a:endParaRPr lang="sv-SE"/>
          </a:p>
        </p:txBody>
      </p:sp>
    </p:spTree>
    <p:extLst>
      <p:ext uri="{BB962C8B-B14F-4D97-AF65-F5344CB8AC3E}">
        <p14:creationId xmlns:p14="http://schemas.microsoft.com/office/powerpoint/2010/main" val="179275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15</a:t>
            </a:fld>
            <a:endParaRPr lang="sv-SE"/>
          </a:p>
        </p:txBody>
      </p:sp>
    </p:spTree>
    <p:extLst>
      <p:ext uri="{BB962C8B-B14F-4D97-AF65-F5344CB8AC3E}">
        <p14:creationId xmlns:p14="http://schemas.microsoft.com/office/powerpoint/2010/main" val="417503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KI is the principal of AIMES. Uppsala University is the principal of BASE.</a:t>
            </a:r>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16</a:t>
            </a:fld>
            <a:endParaRPr lang="sv-SE"/>
          </a:p>
        </p:txBody>
      </p:sp>
    </p:spTree>
    <p:extLst>
      <p:ext uri="{BB962C8B-B14F-4D97-AF65-F5344CB8AC3E}">
        <p14:creationId xmlns:p14="http://schemas.microsoft.com/office/powerpoint/2010/main" val="896028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2024-01-23</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2024-01-23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2024-01-23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2024-01-23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2024-01-23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2024-01-23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2024-01-23</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2024-01-23</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2024-01-23</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2024-01-23</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2024-01-23</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2024-01-23</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2024-01-23</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2024-01-23</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2024-01-23</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2024-01-23</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2024-01-23</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2024-01-23</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2024-01-23</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2024-01-23</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2024-01-23</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2024-01-23</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2024-01-23</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2024-01-23</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2024-01-23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2024-01-23</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2024-01-23</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2024-01-23</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2024-01-23</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2024-01-23</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2024-01-23</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2024-01-23</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2024-01-23</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027" y="3915875"/>
            <a:ext cx="9010528" cy="1654175"/>
          </a:xfrm>
        </p:spPr>
        <p:txBody>
          <a:bodyPr/>
          <a:lstStyle/>
          <a:p>
            <a:r>
              <a:rPr lang="en-US" dirty="0" smtClean="0"/>
              <a:t>School </a:t>
            </a:r>
            <a:r>
              <a:rPr lang="en-US" dirty="0"/>
              <a:t>of </a:t>
            </a:r>
            <a:r>
              <a:rPr lang="en-US" dirty="0" smtClean="0"/>
              <a:t>Engineering Sciences in Chemistry</a:t>
            </a:r>
            <a:r>
              <a:rPr lang="en-US" dirty="0"/>
              <a:t>, Biotechnology and Health</a:t>
            </a:r>
            <a:endParaRPr lang="sv-SE" dirty="0"/>
          </a:p>
        </p:txBody>
      </p:sp>
    </p:spTree>
    <p:extLst>
      <p:ext uri="{BB962C8B-B14F-4D97-AF65-F5344CB8AC3E}">
        <p14:creationId xmlns:p14="http://schemas.microsoft.com/office/powerpoint/2010/main" val="432503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Technical</a:t>
            </a:r>
            <a:r>
              <a:rPr lang="sv-SE" dirty="0"/>
              <a:t> </a:t>
            </a:r>
            <a:r>
              <a:rPr lang="sv-SE" dirty="0" err="1" smtClean="0"/>
              <a:t>Preparatory</a:t>
            </a:r>
            <a:r>
              <a:rPr lang="sv-SE" dirty="0" smtClean="0"/>
              <a:t> </a:t>
            </a:r>
            <a:r>
              <a:rPr lang="sv-SE" dirty="0" err="1" smtClean="0"/>
              <a:t>Year</a:t>
            </a:r>
            <a:endParaRPr lang="sv-SE" dirty="0"/>
          </a:p>
        </p:txBody>
      </p:sp>
      <p:sp>
        <p:nvSpPr>
          <p:cNvPr id="3" name="Platshållare för innehåll 2"/>
          <p:cNvSpPr>
            <a:spLocks noGrp="1"/>
          </p:cNvSpPr>
          <p:nvPr>
            <p:ph sz="half" idx="1"/>
          </p:nvPr>
        </p:nvSpPr>
        <p:spPr/>
        <p:txBody>
          <a:bodyPr/>
          <a:lstStyle/>
          <a:p>
            <a:r>
              <a:rPr lang="en-US" dirty="0"/>
              <a:t>Provides access to KTH's engineering </a:t>
            </a:r>
            <a:r>
              <a:rPr lang="en-US" dirty="0" err="1"/>
              <a:t>programmes</a:t>
            </a:r>
            <a:r>
              <a:rPr lang="en-US" dirty="0"/>
              <a:t>.</a:t>
            </a:r>
          </a:p>
          <a:p>
            <a:r>
              <a:rPr lang="en-US" dirty="0"/>
              <a:t>Study techniques for the future.</a:t>
            </a:r>
          </a:p>
          <a:p>
            <a:r>
              <a:rPr lang="en-US" dirty="0"/>
              <a:t>Opportunity to apply for a reserved </a:t>
            </a:r>
            <a:r>
              <a:rPr lang="en-US" dirty="0" err="1"/>
              <a:t>programme</a:t>
            </a:r>
            <a:r>
              <a:rPr lang="en-US" dirty="0"/>
              <a:t> place at KTH after completed studies.</a:t>
            </a:r>
            <a:endParaRPr lang="sv-SE" dirty="0"/>
          </a:p>
          <a:p>
            <a:endParaRPr lang="sv-SE" dirty="0"/>
          </a:p>
        </p:txBody>
      </p:sp>
      <p:pic>
        <p:nvPicPr>
          <p:cNvPr id="5" name="Platshållare för bild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1210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Bachelor of Science in </a:t>
            </a:r>
            <a:r>
              <a:rPr lang="en-US" dirty="0" smtClean="0"/>
              <a:t>Engineering</a:t>
            </a:r>
            <a:endParaRPr lang="sv-SE" dirty="0"/>
          </a:p>
        </p:txBody>
      </p:sp>
      <p:sp>
        <p:nvSpPr>
          <p:cNvPr id="3" name="Platshållare för innehåll 2"/>
          <p:cNvSpPr>
            <a:spLocks noGrp="1"/>
          </p:cNvSpPr>
          <p:nvPr>
            <p:ph sz="half" idx="1"/>
          </p:nvPr>
        </p:nvSpPr>
        <p:spPr/>
        <p:txBody>
          <a:bodyPr/>
          <a:lstStyle/>
          <a:p>
            <a:r>
              <a:rPr lang="sv-SE" dirty="0"/>
              <a:t>Datateknik </a:t>
            </a:r>
            <a:endParaRPr lang="sv-SE" dirty="0" smtClean="0"/>
          </a:p>
          <a:p>
            <a:r>
              <a:rPr lang="sv-SE" dirty="0" smtClean="0"/>
              <a:t>Elektroteknik </a:t>
            </a:r>
          </a:p>
          <a:p>
            <a:r>
              <a:rPr lang="sv-SE" dirty="0" smtClean="0"/>
              <a:t>Kemiteknik </a:t>
            </a:r>
          </a:p>
          <a:p>
            <a:r>
              <a:rPr lang="sv-SE" dirty="0" smtClean="0"/>
              <a:t>Medicinsk </a:t>
            </a:r>
            <a:r>
              <a:rPr lang="sv-SE" dirty="0"/>
              <a:t>teknik </a:t>
            </a:r>
            <a:endParaRPr lang="sv-SE" dirty="0" smtClean="0"/>
          </a:p>
          <a:p>
            <a:r>
              <a:rPr lang="sv-SE" dirty="0" smtClean="0"/>
              <a:t>Teknik </a:t>
            </a:r>
            <a:r>
              <a:rPr lang="sv-SE" dirty="0"/>
              <a:t>och </a:t>
            </a:r>
            <a:r>
              <a:rPr lang="sv-SE" dirty="0" smtClean="0"/>
              <a:t>ekonomi</a:t>
            </a:r>
            <a:endParaRPr lang="sv-SE" dirty="0"/>
          </a:p>
        </p:txBody>
      </p:sp>
      <p:sp>
        <p:nvSpPr>
          <p:cNvPr id="4" name="Platshållare för text 3"/>
          <p:cNvSpPr>
            <a:spLocks noGrp="1"/>
          </p:cNvSpPr>
          <p:nvPr>
            <p:ph type="body" sz="quarter" idx="14"/>
          </p:nvPr>
        </p:nvSpPr>
        <p:spPr/>
        <p:txBody>
          <a:bodyPr/>
          <a:lstStyle/>
          <a:p>
            <a:r>
              <a:rPr lang="en-US" dirty="0"/>
              <a:t>Master of Science in </a:t>
            </a:r>
            <a:r>
              <a:rPr lang="en-US" dirty="0" smtClean="0"/>
              <a:t>Engineering</a:t>
            </a:r>
            <a:endParaRPr lang="sv-SE" dirty="0"/>
          </a:p>
        </p:txBody>
      </p:sp>
      <p:sp>
        <p:nvSpPr>
          <p:cNvPr id="5" name="Platshållare för innehåll 4"/>
          <p:cNvSpPr>
            <a:spLocks noGrp="1"/>
          </p:cNvSpPr>
          <p:nvPr>
            <p:ph sz="half" idx="13"/>
          </p:nvPr>
        </p:nvSpPr>
        <p:spPr/>
        <p:txBody>
          <a:bodyPr/>
          <a:lstStyle/>
          <a:p>
            <a:r>
              <a:rPr lang="sv-SE" dirty="0"/>
              <a:t>Bioteknik </a:t>
            </a:r>
            <a:endParaRPr lang="sv-SE" dirty="0" smtClean="0"/>
          </a:p>
          <a:p>
            <a:r>
              <a:rPr lang="sv-SE" dirty="0" smtClean="0"/>
              <a:t>Teknisk </a:t>
            </a:r>
            <a:r>
              <a:rPr lang="sv-SE" dirty="0"/>
              <a:t>kemi </a:t>
            </a:r>
            <a:endParaRPr lang="sv-SE" dirty="0" smtClean="0"/>
          </a:p>
          <a:p>
            <a:r>
              <a:rPr lang="sv-SE" dirty="0" smtClean="0"/>
              <a:t>Medicinsk teknik</a:t>
            </a:r>
            <a:endParaRPr lang="sv-SE" dirty="0"/>
          </a:p>
        </p:txBody>
      </p:sp>
    </p:spTree>
    <p:extLst>
      <p:ext uri="{BB962C8B-B14F-4D97-AF65-F5344CB8AC3E}">
        <p14:creationId xmlns:p14="http://schemas.microsoft.com/office/powerpoint/2010/main" val="1653357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Master's</a:t>
            </a:r>
            <a:r>
              <a:rPr lang="sv-SE" dirty="0" smtClean="0"/>
              <a:t> </a:t>
            </a:r>
            <a:r>
              <a:rPr lang="sv-SE" dirty="0" err="1" smtClean="0"/>
              <a:t>programmes</a:t>
            </a:r>
            <a:endParaRPr lang="sv-SE" dirty="0"/>
          </a:p>
        </p:txBody>
      </p:sp>
      <p:sp>
        <p:nvSpPr>
          <p:cNvPr id="3" name="Content Placeholder 2"/>
          <p:cNvSpPr>
            <a:spLocks noGrp="1"/>
          </p:cNvSpPr>
          <p:nvPr>
            <p:ph sz="half" idx="1"/>
          </p:nvPr>
        </p:nvSpPr>
        <p:spPr>
          <a:xfrm>
            <a:off x="600074" y="1779104"/>
            <a:ext cx="4929983" cy="4538731"/>
          </a:xfrm>
        </p:spPr>
        <p:txBody>
          <a:bodyPr/>
          <a:lstStyle/>
          <a:p>
            <a:r>
              <a:rPr lang="en-US" dirty="0"/>
              <a:t>Chemical </a:t>
            </a:r>
            <a:r>
              <a:rPr lang="en-US" dirty="0" smtClean="0"/>
              <a:t>Engineering </a:t>
            </a:r>
            <a:r>
              <a:rPr lang="en-US" dirty="0"/>
              <a:t>for </a:t>
            </a:r>
            <a:r>
              <a:rPr lang="en-US" dirty="0" smtClean="0"/>
              <a:t>Energy and Environment</a:t>
            </a:r>
            <a:endParaRPr lang="sv-SE" dirty="0"/>
          </a:p>
          <a:p>
            <a:r>
              <a:rPr lang="en-US" dirty="0"/>
              <a:t>Industrial and </a:t>
            </a:r>
            <a:r>
              <a:rPr lang="en-US" dirty="0" smtClean="0"/>
              <a:t>Environmental </a:t>
            </a:r>
            <a:r>
              <a:rPr lang="en-US" dirty="0" smtClean="0"/>
              <a:t>Biotechnology</a:t>
            </a:r>
          </a:p>
          <a:p>
            <a:r>
              <a:rPr lang="en-US" dirty="0"/>
              <a:t>Innovative Technology for Healthy Living</a:t>
            </a:r>
            <a:endParaRPr lang="en-US" dirty="0" smtClean="0"/>
          </a:p>
          <a:p>
            <a:r>
              <a:rPr lang="en-US" dirty="0" smtClean="0"/>
              <a:t>Macromolecular </a:t>
            </a:r>
            <a:r>
              <a:rPr lang="en-US" dirty="0" smtClean="0"/>
              <a:t>Materials</a:t>
            </a:r>
            <a:endParaRPr lang="sv-SE" dirty="0"/>
          </a:p>
          <a:p>
            <a:r>
              <a:rPr lang="en-US" dirty="0"/>
              <a:t>Medical </a:t>
            </a:r>
            <a:r>
              <a:rPr lang="en-US" dirty="0" smtClean="0"/>
              <a:t>Biotechnology</a:t>
            </a:r>
            <a:endParaRPr lang="sv-SE" dirty="0"/>
          </a:p>
          <a:p>
            <a:r>
              <a:rPr lang="en-US" dirty="0"/>
              <a:t>Medical </a:t>
            </a:r>
            <a:r>
              <a:rPr lang="en-US" dirty="0" smtClean="0"/>
              <a:t>Engineering</a:t>
            </a:r>
            <a:endParaRPr lang="sv-SE" dirty="0"/>
          </a:p>
          <a:p>
            <a:r>
              <a:rPr lang="en-US" dirty="0"/>
              <a:t>Molecular </a:t>
            </a:r>
            <a:r>
              <a:rPr lang="en-US" dirty="0" smtClean="0"/>
              <a:t>Science </a:t>
            </a:r>
            <a:r>
              <a:rPr lang="en-US" dirty="0"/>
              <a:t>and </a:t>
            </a:r>
            <a:r>
              <a:rPr lang="en-US" dirty="0" smtClean="0"/>
              <a:t>Engineering</a:t>
            </a:r>
            <a:endParaRPr lang="sv-SE" dirty="0"/>
          </a:p>
          <a:p>
            <a:r>
              <a:rPr lang="en-US" dirty="0"/>
              <a:t>Molecular </a:t>
            </a:r>
            <a:r>
              <a:rPr lang="en-US" dirty="0" smtClean="0"/>
              <a:t>Techniques in Life Science</a:t>
            </a:r>
            <a:endParaRPr lang="sv-SE" dirty="0"/>
          </a:p>
          <a:p>
            <a:r>
              <a:rPr lang="en-US" dirty="0"/>
              <a:t>Polymer </a:t>
            </a:r>
            <a:r>
              <a:rPr lang="en-US" dirty="0" smtClean="0"/>
              <a:t>Technology</a:t>
            </a:r>
            <a:endParaRPr lang="sv-SE" dirty="0"/>
          </a:p>
          <a:p>
            <a:r>
              <a:rPr lang="sv-SE" dirty="0"/>
              <a:t>Sports </a:t>
            </a:r>
            <a:r>
              <a:rPr lang="sv-SE" dirty="0" err="1" smtClean="0"/>
              <a:t>Technology</a:t>
            </a:r>
            <a:endParaRPr lang="sv-SE" dirty="0"/>
          </a:p>
          <a:p>
            <a:r>
              <a:rPr lang="sv-SE" dirty="0" err="1"/>
              <a:t>Technology</a:t>
            </a:r>
            <a:r>
              <a:rPr lang="sv-SE" dirty="0"/>
              <a:t>, </a:t>
            </a:r>
            <a:r>
              <a:rPr lang="sv-SE" dirty="0" err="1" smtClean="0"/>
              <a:t>Work</a:t>
            </a:r>
            <a:r>
              <a:rPr lang="sv-SE" dirty="0" smtClean="0"/>
              <a:t> </a:t>
            </a:r>
            <a:r>
              <a:rPr lang="sv-SE" dirty="0"/>
              <a:t>and </a:t>
            </a:r>
            <a:r>
              <a:rPr lang="sv-SE" dirty="0" smtClean="0"/>
              <a:t>Health</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7544" y="1737"/>
            <a:ext cx="6092911" cy="6854524"/>
          </a:xfrm>
        </p:spPr>
      </p:pic>
    </p:spTree>
    <p:extLst>
      <p:ext uri="{BB962C8B-B14F-4D97-AF65-F5344CB8AC3E}">
        <p14:creationId xmlns:p14="http://schemas.microsoft.com/office/powerpoint/2010/main" val="96988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Doctoral</a:t>
            </a:r>
            <a:r>
              <a:rPr lang="sv-SE" dirty="0"/>
              <a:t> </a:t>
            </a:r>
            <a:r>
              <a:rPr lang="sv-SE" dirty="0" err="1" smtClean="0"/>
              <a:t>programmes</a:t>
            </a:r>
            <a:endParaRPr lang="sv-SE" dirty="0"/>
          </a:p>
        </p:txBody>
      </p:sp>
      <p:sp>
        <p:nvSpPr>
          <p:cNvPr id="3" name="Content Placeholder 2"/>
          <p:cNvSpPr>
            <a:spLocks noGrp="1"/>
          </p:cNvSpPr>
          <p:nvPr>
            <p:ph sz="half" idx="1"/>
          </p:nvPr>
        </p:nvSpPr>
        <p:spPr>
          <a:xfrm>
            <a:off x="600075" y="1783080"/>
            <a:ext cx="4929982" cy="4544694"/>
          </a:xfrm>
        </p:spPr>
        <p:txBody>
          <a:bodyPr/>
          <a:lstStyle/>
          <a:p>
            <a:r>
              <a:rPr lang="en-US" dirty="0" smtClean="0"/>
              <a:t>Chemical </a:t>
            </a:r>
            <a:r>
              <a:rPr lang="en-US" dirty="0"/>
              <a:t>Science and </a:t>
            </a:r>
            <a:r>
              <a:rPr lang="en-US" dirty="0" smtClean="0"/>
              <a:t>Engineering</a:t>
            </a:r>
          </a:p>
          <a:p>
            <a:r>
              <a:rPr lang="en-US" dirty="0" smtClean="0"/>
              <a:t>Biotechnology</a:t>
            </a:r>
          </a:p>
          <a:p>
            <a:r>
              <a:rPr lang="en-US" dirty="0"/>
              <a:t>Theoretical Chemistry and </a:t>
            </a:r>
            <a:r>
              <a:rPr lang="en-US" dirty="0" smtClean="0"/>
              <a:t>Biology</a:t>
            </a:r>
            <a:endParaRPr lang="en-US" dirty="0"/>
          </a:p>
          <a:p>
            <a:r>
              <a:rPr lang="en-US" dirty="0" smtClean="0"/>
              <a:t>Medical Technology</a:t>
            </a:r>
          </a:p>
          <a:p>
            <a:r>
              <a:rPr lang="en-US" dirty="0"/>
              <a:t>Technology and </a:t>
            </a:r>
            <a:r>
              <a:rPr lang="en-US" dirty="0" smtClean="0"/>
              <a:t>Health</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96577" y="649"/>
            <a:ext cx="6094844" cy="6856700"/>
          </a:xfrm>
        </p:spPr>
      </p:pic>
    </p:spTree>
    <p:extLst>
      <p:ext uri="{BB962C8B-B14F-4D97-AF65-F5344CB8AC3E}">
        <p14:creationId xmlns:p14="http://schemas.microsoft.com/office/powerpoint/2010/main" val="171259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Research</a:t>
            </a:r>
            <a:endParaRPr lang="sv-SE" dirty="0"/>
          </a:p>
        </p:txBody>
      </p:sp>
    </p:spTree>
    <p:extLst>
      <p:ext uri="{BB962C8B-B14F-4D97-AF65-F5344CB8AC3E}">
        <p14:creationId xmlns:p14="http://schemas.microsoft.com/office/powerpoint/2010/main" val="1067123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Global </a:t>
            </a:r>
            <a:r>
              <a:rPr lang="sv-SE" dirty="0" err="1" smtClean="0"/>
              <a:t>challenges</a:t>
            </a:r>
            <a:endParaRPr lang="sv-SE" dirty="0"/>
          </a:p>
        </p:txBody>
      </p:sp>
      <p:sp>
        <p:nvSpPr>
          <p:cNvPr id="3" name="Content Placeholder 2"/>
          <p:cNvSpPr>
            <a:spLocks noGrp="1"/>
          </p:cNvSpPr>
          <p:nvPr>
            <p:ph sz="half" idx="1"/>
          </p:nvPr>
        </p:nvSpPr>
        <p:spPr>
          <a:xfrm>
            <a:off x="600075" y="1783080"/>
            <a:ext cx="4929982" cy="4544694"/>
          </a:xfrm>
        </p:spPr>
        <p:txBody>
          <a:bodyPr/>
          <a:lstStyle/>
          <a:p>
            <a:r>
              <a:rPr lang="en-US" dirty="0" smtClean="0"/>
              <a:t>The need of sustainable </a:t>
            </a:r>
            <a:r>
              <a:rPr lang="en-US" dirty="0"/>
              <a:t>energy </a:t>
            </a:r>
            <a:endParaRPr lang="en-US" dirty="0" smtClean="0"/>
          </a:p>
          <a:p>
            <a:r>
              <a:rPr lang="en-US" dirty="0" smtClean="0"/>
              <a:t>Health </a:t>
            </a:r>
            <a:r>
              <a:rPr lang="en-US" dirty="0"/>
              <a:t>and an ageing </a:t>
            </a:r>
            <a:r>
              <a:rPr lang="en-US" dirty="0" smtClean="0"/>
              <a:t>population</a:t>
            </a:r>
          </a:p>
          <a:p>
            <a:r>
              <a:rPr lang="en-US" dirty="0" smtClean="0"/>
              <a:t>Climate change</a:t>
            </a:r>
          </a:p>
          <a:p>
            <a:r>
              <a:rPr lang="en-US" dirty="0" smtClean="0"/>
              <a:t>Sustainable </a:t>
            </a:r>
            <a:r>
              <a:rPr lang="en-US" dirty="0"/>
              <a:t>production and working </a:t>
            </a:r>
            <a:r>
              <a:rPr lang="en-US" dirty="0" smtClean="0"/>
              <a:t>life</a:t>
            </a:r>
          </a:p>
          <a:p>
            <a:r>
              <a:rPr lang="en-US" dirty="0" smtClean="0"/>
              <a:t>Food production</a:t>
            </a:r>
          </a:p>
          <a:p>
            <a:r>
              <a:rPr lang="en-US" dirty="0" smtClean="0"/>
              <a:t>Clean water</a:t>
            </a:r>
            <a:endParaRPr lang="sv-SE"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762" y="858"/>
            <a:ext cx="6094475" cy="6856284"/>
          </a:xfrm>
        </p:spPr>
      </p:pic>
    </p:spTree>
    <p:extLst>
      <p:ext uri="{BB962C8B-B14F-4D97-AF65-F5344CB8AC3E}">
        <p14:creationId xmlns:p14="http://schemas.microsoft.com/office/powerpoint/2010/main" val="564033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Research </a:t>
            </a:r>
            <a:r>
              <a:rPr lang="sv-SE" dirty="0" err="1"/>
              <a:t>centres</a:t>
            </a:r>
            <a:endParaRPr lang="sv-SE" dirty="0"/>
          </a:p>
        </p:txBody>
      </p:sp>
      <p:sp>
        <p:nvSpPr>
          <p:cNvPr id="3" name="Content Placeholder 2"/>
          <p:cNvSpPr>
            <a:spLocks noGrp="1"/>
          </p:cNvSpPr>
          <p:nvPr>
            <p:ph sz="half" idx="1"/>
          </p:nvPr>
        </p:nvSpPr>
        <p:spPr>
          <a:xfrm>
            <a:off x="600075" y="1783080"/>
            <a:ext cx="4929982" cy="5074920"/>
          </a:xfrm>
        </p:spPr>
        <p:txBody>
          <a:bodyPr/>
          <a:lstStyle/>
          <a:p>
            <a:r>
              <a:rPr lang="sv-SE" dirty="0" smtClean="0">
                <a:latin typeface="+mj-lt"/>
              </a:rPr>
              <a:t>2MILab</a:t>
            </a:r>
          </a:p>
          <a:p>
            <a:r>
              <a:rPr lang="sv-SE" dirty="0" err="1" smtClean="0">
                <a:latin typeface="+mj-lt"/>
              </a:rPr>
              <a:t>AdBIOPRO</a:t>
            </a:r>
            <a:endParaRPr lang="sv-SE" dirty="0" smtClean="0">
              <a:latin typeface="+mj-lt"/>
            </a:endParaRPr>
          </a:p>
          <a:p>
            <a:r>
              <a:rPr lang="sv-SE" dirty="0" smtClean="0">
                <a:latin typeface="+mj-lt"/>
              </a:rPr>
              <a:t>AIMES </a:t>
            </a:r>
          </a:p>
          <a:p>
            <a:r>
              <a:rPr lang="sv-SE" dirty="0" err="1" smtClean="0">
                <a:latin typeface="+mj-lt"/>
              </a:rPr>
              <a:t>Batteries</a:t>
            </a:r>
            <a:r>
              <a:rPr lang="sv-SE" dirty="0" smtClean="0">
                <a:latin typeface="+mj-lt"/>
              </a:rPr>
              <a:t> Sweden (BASE) </a:t>
            </a:r>
          </a:p>
          <a:p>
            <a:r>
              <a:rPr lang="sv-SE" dirty="0" err="1" smtClean="0">
                <a:latin typeface="+mj-lt"/>
              </a:rPr>
              <a:t>CellNova</a:t>
            </a:r>
            <a:endParaRPr lang="sv-SE" dirty="0" smtClean="0">
              <a:latin typeface="+mj-lt"/>
            </a:endParaRPr>
          </a:p>
          <a:p>
            <a:r>
              <a:rPr lang="en-US" dirty="0" smtClean="0">
                <a:latin typeface="+mj-lt"/>
              </a:rPr>
              <a:t>CEM4MAT</a:t>
            </a:r>
          </a:p>
          <a:p>
            <a:r>
              <a:rPr lang="sv-SE" dirty="0" smtClean="0">
                <a:latin typeface="+mj-lt"/>
              </a:rPr>
              <a:t>Centre </a:t>
            </a:r>
            <a:r>
              <a:rPr lang="sv-SE" dirty="0">
                <a:latin typeface="+mj-lt"/>
              </a:rPr>
              <a:t>for Data Driven Health (CDDH</a:t>
            </a:r>
            <a:r>
              <a:rPr lang="sv-SE" dirty="0" smtClean="0">
                <a:latin typeface="+mj-lt"/>
              </a:rPr>
              <a:t>)</a:t>
            </a:r>
          </a:p>
          <a:p>
            <a:r>
              <a:rPr lang="sv-SE" dirty="0" smtClean="0">
                <a:latin typeface="+mj-lt"/>
              </a:rPr>
              <a:t>Greenhouse </a:t>
            </a:r>
            <a:r>
              <a:rPr lang="sv-SE" dirty="0" err="1">
                <a:latin typeface="+mj-lt"/>
              </a:rPr>
              <a:t>Labs</a:t>
            </a:r>
            <a:endParaRPr lang="sv-SE" dirty="0">
              <a:latin typeface="+mj-lt"/>
            </a:endParaRPr>
          </a:p>
          <a:p>
            <a:r>
              <a:rPr lang="sv-SE" dirty="0">
                <a:latin typeface="+mj-lt"/>
              </a:rPr>
              <a:t>Human Protein </a:t>
            </a:r>
            <a:r>
              <a:rPr lang="sv-SE" dirty="0" smtClean="0">
                <a:latin typeface="+mj-lt"/>
              </a:rPr>
              <a:t>Atlas</a:t>
            </a:r>
          </a:p>
          <a:p>
            <a:r>
              <a:rPr lang="sv-SE" dirty="0">
                <a:latin typeface="+mj-lt"/>
              </a:rPr>
              <a:t>Integration </a:t>
            </a:r>
            <a:r>
              <a:rPr lang="sv-SE" dirty="0" smtClean="0">
                <a:latin typeface="+mj-lt"/>
              </a:rPr>
              <a:t>Lab</a:t>
            </a:r>
          </a:p>
          <a:p>
            <a:r>
              <a:rPr lang="sv-SE" dirty="0"/>
              <a:t>KTH Center for Sports </a:t>
            </a:r>
            <a:r>
              <a:rPr lang="sv-SE" dirty="0" err="1"/>
              <a:t>Engineering</a:t>
            </a:r>
            <a:endParaRPr lang="sv-SE" dirty="0"/>
          </a:p>
          <a:p>
            <a:pPr marL="0" indent="0">
              <a:buNone/>
            </a:pPr>
            <a:endParaRPr lang="sv-SE" dirty="0" smtClean="0">
              <a:latin typeface="+mj-lt"/>
            </a:endParaRP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8603" y="2928"/>
            <a:ext cx="6090794" cy="6852144"/>
          </a:xfrm>
        </p:spPr>
      </p:pic>
    </p:spTree>
    <p:extLst>
      <p:ext uri="{BB962C8B-B14F-4D97-AF65-F5344CB8AC3E}">
        <p14:creationId xmlns:p14="http://schemas.microsoft.com/office/powerpoint/2010/main" val="3836248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Research </a:t>
            </a:r>
            <a:r>
              <a:rPr lang="sv-SE" dirty="0" err="1"/>
              <a:t>centres</a:t>
            </a:r>
            <a:endParaRPr lang="sv-SE" dirty="0"/>
          </a:p>
        </p:txBody>
      </p:sp>
      <p:sp>
        <p:nvSpPr>
          <p:cNvPr id="3" name="Content Placeholder 2"/>
          <p:cNvSpPr>
            <a:spLocks noGrp="1"/>
          </p:cNvSpPr>
          <p:nvPr>
            <p:ph sz="half" idx="1"/>
          </p:nvPr>
        </p:nvSpPr>
        <p:spPr>
          <a:xfrm>
            <a:off x="600075" y="1792224"/>
            <a:ext cx="4929982" cy="4535549"/>
          </a:xfrm>
        </p:spPr>
        <p:txBody>
          <a:bodyPr/>
          <a:lstStyle/>
          <a:p>
            <a:r>
              <a:rPr lang="sv-SE" dirty="0" smtClean="0"/>
              <a:t>KTH FOOD</a:t>
            </a:r>
          </a:p>
          <a:p>
            <a:r>
              <a:rPr lang="sv-SE" dirty="0" err="1" smtClean="0"/>
              <a:t>MedTechLabs</a:t>
            </a:r>
            <a:endParaRPr lang="sv-SE" dirty="0" smtClean="0"/>
          </a:p>
          <a:p>
            <a:r>
              <a:rPr lang="sv-SE" dirty="0"/>
              <a:t>National </a:t>
            </a:r>
            <a:r>
              <a:rPr lang="sv-SE" dirty="0" err="1"/>
              <a:t>Genomics</a:t>
            </a:r>
            <a:r>
              <a:rPr lang="sv-SE" dirty="0"/>
              <a:t> </a:t>
            </a:r>
            <a:r>
              <a:rPr lang="sv-SE" dirty="0" err="1" smtClean="0"/>
              <a:t>Infrastructure</a:t>
            </a:r>
            <a:r>
              <a:rPr lang="sv-SE" dirty="0" smtClean="0"/>
              <a:t> (NGI)</a:t>
            </a:r>
            <a:endParaRPr lang="sv-SE" dirty="0"/>
          </a:p>
          <a:p>
            <a:r>
              <a:rPr lang="sv-SE" dirty="0" err="1" smtClean="0"/>
              <a:t>Production</a:t>
            </a:r>
            <a:r>
              <a:rPr lang="sv-SE" dirty="0"/>
              <a:t>, </a:t>
            </a:r>
            <a:r>
              <a:rPr lang="sv-SE" dirty="0" err="1"/>
              <a:t>use</a:t>
            </a:r>
            <a:r>
              <a:rPr lang="sv-SE" dirty="0"/>
              <a:t> and </a:t>
            </a:r>
            <a:r>
              <a:rPr lang="sv-SE" dirty="0" err="1"/>
              <a:t>storage</a:t>
            </a:r>
            <a:r>
              <a:rPr lang="sv-SE" dirty="0"/>
              <a:t> </a:t>
            </a:r>
            <a:r>
              <a:rPr lang="sv-SE" dirty="0" err="1"/>
              <a:t>of</a:t>
            </a:r>
            <a:r>
              <a:rPr lang="sv-SE" dirty="0"/>
              <a:t> hydrogen (PUSH</a:t>
            </a:r>
            <a:r>
              <a:rPr lang="sv-SE" dirty="0" smtClean="0"/>
              <a:t>) </a:t>
            </a:r>
          </a:p>
          <a:p>
            <a:r>
              <a:rPr lang="sv-SE" dirty="0" smtClean="0"/>
              <a:t>Swedish </a:t>
            </a:r>
            <a:r>
              <a:rPr lang="sv-SE" dirty="0" err="1"/>
              <a:t>Gasification</a:t>
            </a:r>
            <a:r>
              <a:rPr lang="sv-SE" dirty="0"/>
              <a:t> </a:t>
            </a:r>
            <a:r>
              <a:rPr lang="sv-SE" dirty="0" smtClean="0"/>
              <a:t>Centre (SFC)</a:t>
            </a:r>
          </a:p>
          <a:p>
            <a:r>
              <a:rPr lang="sv-SE" dirty="0" smtClean="0"/>
              <a:t>Sjöstadsverket (SWIC)</a:t>
            </a:r>
          </a:p>
          <a:p>
            <a:r>
              <a:rPr lang="sv-SE" dirty="0">
                <a:solidFill>
                  <a:srgbClr val="000000"/>
                </a:solidFill>
              </a:rPr>
              <a:t>Swedish Aerospace </a:t>
            </a:r>
            <a:r>
              <a:rPr lang="sv-SE" dirty="0" err="1">
                <a:solidFill>
                  <a:srgbClr val="000000"/>
                </a:solidFill>
              </a:rPr>
              <a:t>Physiology</a:t>
            </a:r>
            <a:r>
              <a:rPr lang="sv-SE" dirty="0">
                <a:solidFill>
                  <a:srgbClr val="000000"/>
                </a:solidFill>
              </a:rPr>
              <a:t> Centre </a:t>
            </a:r>
            <a:r>
              <a:rPr lang="sv-SE" dirty="0"/>
              <a:t>(SAPC</a:t>
            </a:r>
            <a:r>
              <a:rPr lang="sv-SE" dirty="0" smtClean="0"/>
              <a:t>)</a:t>
            </a:r>
          </a:p>
          <a:p>
            <a:r>
              <a:rPr lang="en-US" dirty="0"/>
              <a:t>The </a:t>
            </a:r>
            <a:r>
              <a:rPr lang="en-US" dirty="0" err="1"/>
              <a:t>Jonasson</a:t>
            </a:r>
            <a:r>
              <a:rPr lang="en-US" dirty="0"/>
              <a:t> Centre for Medical </a:t>
            </a:r>
            <a:r>
              <a:rPr lang="en-US" dirty="0" smtClean="0"/>
              <a:t>Imaging</a:t>
            </a:r>
            <a:endParaRPr lang="sv-SE" dirty="0"/>
          </a:p>
          <a:p>
            <a:r>
              <a:rPr lang="sv-SE" dirty="0" err="1"/>
              <a:t>Treesearch</a:t>
            </a:r>
            <a:endParaRPr lang="sv-SE" dirty="0"/>
          </a:p>
          <a:p>
            <a:r>
              <a:rPr lang="sv-SE" dirty="0"/>
              <a:t>Wallenberg </a:t>
            </a:r>
            <a:r>
              <a:rPr lang="sv-SE" dirty="0" smtClean="0"/>
              <a:t>Center </a:t>
            </a:r>
            <a:r>
              <a:rPr lang="sv-SE" dirty="0"/>
              <a:t>for Protein </a:t>
            </a:r>
            <a:r>
              <a:rPr lang="sv-SE" dirty="0" smtClean="0"/>
              <a:t>Research (WCPR)</a:t>
            </a:r>
            <a:endParaRPr lang="sv-SE" dirty="0"/>
          </a:p>
          <a:p>
            <a:r>
              <a:rPr lang="sv-SE" dirty="0"/>
              <a:t>Wallenberg Wood Science Center (WWSC</a:t>
            </a:r>
            <a:r>
              <a:rPr lang="sv-SE" dirty="0" smtClean="0"/>
              <a:t>)</a:t>
            </a:r>
          </a:p>
          <a:p>
            <a:endParaRPr lang="sv-SE" dirty="0"/>
          </a:p>
          <a:p>
            <a:endParaRPr lang="sv-SE" dirty="0"/>
          </a:p>
          <a:p>
            <a:endParaRPr lang="sv-SE"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808" y="909"/>
            <a:ext cx="6094383" cy="6856180"/>
          </a:xfrm>
        </p:spPr>
      </p:pic>
    </p:spTree>
    <p:extLst>
      <p:ext uri="{BB962C8B-B14F-4D97-AF65-F5344CB8AC3E}">
        <p14:creationId xmlns:p14="http://schemas.microsoft.com/office/powerpoint/2010/main" val="728367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SciLifeLab</a:t>
            </a:r>
            <a:endParaRPr lang="sv-SE" dirty="0"/>
          </a:p>
        </p:txBody>
      </p:sp>
      <p:sp>
        <p:nvSpPr>
          <p:cNvPr id="3" name="Content Placeholder 2"/>
          <p:cNvSpPr>
            <a:spLocks noGrp="1"/>
          </p:cNvSpPr>
          <p:nvPr>
            <p:ph sz="half" idx="1"/>
          </p:nvPr>
        </p:nvSpPr>
        <p:spPr>
          <a:xfrm>
            <a:off x="600075" y="1783079"/>
            <a:ext cx="4929982" cy="4544693"/>
          </a:xfrm>
        </p:spPr>
        <p:txBody>
          <a:bodyPr/>
          <a:lstStyle/>
          <a:p>
            <a:r>
              <a:rPr lang="en-US" dirty="0" smtClean="0"/>
              <a:t>A national institution for molecular biosciences.</a:t>
            </a:r>
          </a:p>
          <a:p>
            <a:r>
              <a:rPr lang="en-US" dirty="0"/>
              <a:t>Health and environment research. </a:t>
            </a:r>
            <a:endParaRPr lang="en-US" dirty="0" smtClean="0"/>
          </a:p>
          <a:p>
            <a:r>
              <a:rPr lang="en-US" dirty="0" smtClean="0"/>
              <a:t>Combines </a:t>
            </a:r>
            <a:r>
              <a:rPr lang="en-US" dirty="0"/>
              <a:t>leading technical expertise with advanced knowledge in translational medicine and molecular </a:t>
            </a:r>
            <a:r>
              <a:rPr lang="en-US" dirty="0" smtClean="0"/>
              <a:t>biological sciences. </a:t>
            </a:r>
          </a:p>
          <a:p>
            <a:r>
              <a:rPr lang="en-US" dirty="0" smtClean="0"/>
              <a:t>Run </a:t>
            </a:r>
            <a:r>
              <a:rPr lang="en-US" dirty="0"/>
              <a:t>by </a:t>
            </a:r>
            <a:r>
              <a:rPr lang="en-US" dirty="0" err="1"/>
              <a:t>Karolinska</a:t>
            </a:r>
            <a:r>
              <a:rPr lang="en-US" dirty="0"/>
              <a:t> </a:t>
            </a:r>
            <a:r>
              <a:rPr lang="en-US" dirty="0" err="1"/>
              <a:t>Institutet</a:t>
            </a:r>
            <a:r>
              <a:rPr lang="en-US" dirty="0"/>
              <a:t>, KTH, Stockholm University and Uppsala University</a:t>
            </a:r>
            <a:r>
              <a:rPr lang="en-US" dirty="0" smtClean="0"/>
              <a:t>.</a:t>
            </a:r>
          </a:p>
          <a:p>
            <a:pPr marL="0" indent="0">
              <a:buNone/>
            </a:pPr>
            <a:endParaRPr lang="en-US"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415" y="467"/>
            <a:ext cx="6095169" cy="6857065"/>
          </a:xfrm>
        </p:spPr>
      </p:pic>
    </p:spTree>
    <p:extLst>
      <p:ext uri="{BB962C8B-B14F-4D97-AF65-F5344CB8AC3E}">
        <p14:creationId xmlns:p14="http://schemas.microsoft.com/office/powerpoint/2010/main" val="198021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NGI Sweden</a:t>
            </a:r>
          </a:p>
        </p:txBody>
      </p:sp>
      <p:sp>
        <p:nvSpPr>
          <p:cNvPr id="3" name="Platshållare för innehåll 2"/>
          <p:cNvSpPr>
            <a:spLocks noGrp="1"/>
          </p:cNvSpPr>
          <p:nvPr>
            <p:ph sz="half" idx="1"/>
          </p:nvPr>
        </p:nvSpPr>
        <p:spPr>
          <a:xfrm>
            <a:off x="600075" y="1783080"/>
            <a:ext cx="4929982" cy="4544693"/>
          </a:xfrm>
        </p:spPr>
        <p:txBody>
          <a:bodyPr/>
          <a:lstStyle/>
          <a:p>
            <a:r>
              <a:rPr lang="en-US" dirty="0" smtClean="0"/>
              <a:t>One </a:t>
            </a:r>
            <a:r>
              <a:rPr lang="en-US" dirty="0"/>
              <a:t>of the world's largest </a:t>
            </a:r>
            <a:r>
              <a:rPr lang="en-US" dirty="0" err="1"/>
              <a:t>centres</a:t>
            </a:r>
            <a:r>
              <a:rPr lang="en-US" dirty="0"/>
              <a:t> for genomics, the study of genetic material</a:t>
            </a:r>
            <a:r>
              <a:rPr lang="en-US" dirty="0" smtClean="0"/>
              <a:t>.</a:t>
            </a:r>
          </a:p>
          <a:p>
            <a:r>
              <a:rPr lang="en-US" dirty="0" smtClean="0"/>
              <a:t>Provides </a:t>
            </a:r>
            <a:r>
              <a:rPr lang="en-US" dirty="0"/>
              <a:t>technology and expertise to rapidly sequence large amounts of DNA</a:t>
            </a:r>
            <a:r>
              <a:rPr lang="en-US" dirty="0" smtClean="0"/>
              <a:t>.</a:t>
            </a:r>
          </a:p>
          <a:p>
            <a:r>
              <a:rPr lang="en-US" dirty="0" smtClean="0"/>
              <a:t>Designated </a:t>
            </a:r>
            <a:r>
              <a:rPr lang="en-US" dirty="0"/>
              <a:t>as a national infrastructure by the Swedish Research Council.</a:t>
            </a:r>
            <a:endParaRPr lang="sv-SE" dirty="0"/>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199"/>
            <a:ext cx="6096000" cy="6857601"/>
          </a:xfrm>
        </p:spPr>
      </p:pic>
    </p:spTree>
    <p:extLst>
      <p:ext uri="{BB962C8B-B14F-4D97-AF65-F5344CB8AC3E}">
        <p14:creationId xmlns:p14="http://schemas.microsoft.com/office/powerpoint/2010/main" val="297249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Sweden's</a:t>
            </a:r>
            <a:r>
              <a:rPr lang="sv-SE" dirty="0"/>
              <a:t> </a:t>
            </a:r>
            <a:r>
              <a:rPr lang="sv-SE" dirty="0" err="1"/>
              <a:t>largest</a:t>
            </a:r>
            <a:r>
              <a:rPr lang="sv-SE" dirty="0"/>
              <a:t> </a:t>
            </a:r>
            <a:r>
              <a:rPr lang="sv-SE" dirty="0" err="1"/>
              <a:t>technical</a:t>
            </a:r>
            <a:r>
              <a:rPr lang="sv-SE" dirty="0"/>
              <a:t> </a:t>
            </a:r>
            <a:r>
              <a:rPr lang="sv-SE" dirty="0" err="1"/>
              <a:t>university</a:t>
            </a:r>
            <a:endParaRPr lang="sv-SE" dirty="0"/>
          </a:p>
        </p:txBody>
      </p:sp>
      <p:sp>
        <p:nvSpPr>
          <p:cNvPr id="3" name="Platshållare för innehåll 2"/>
          <p:cNvSpPr>
            <a:spLocks noGrp="1"/>
          </p:cNvSpPr>
          <p:nvPr>
            <p:ph sz="half" idx="1"/>
          </p:nvPr>
        </p:nvSpPr>
        <p:spPr/>
        <p:txBody>
          <a:bodyPr/>
          <a:lstStyle/>
          <a:p>
            <a:r>
              <a:rPr lang="sv-SE" dirty="0"/>
              <a:t>14,000 full-</a:t>
            </a:r>
            <a:r>
              <a:rPr lang="sv-SE" dirty="0" err="1"/>
              <a:t>time</a:t>
            </a:r>
            <a:r>
              <a:rPr lang="sv-SE" dirty="0"/>
              <a:t> </a:t>
            </a:r>
            <a:r>
              <a:rPr lang="sv-SE" dirty="0" smtClean="0"/>
              <a:t>students</a:t>
            </a:r>
          </a:p>
          <a:p>
            <a:r>
              <a:rPr lang="sv-SE" dirty="0"/>
              <a:t>1,700 </a:t>
            </a:r>
            <a:r>
              <a:rPr lang="sv-SE" dirty="0" err="1"/>
              <a:t>postgraduate</a:t>
            </a:r>
            <a:r>
              <a:rPr lang="sv-SE" dirty="0"/>
              <a:t> </a:t>
            </a:r>
            <a:r>
              <a:rPr lang="sv-SE" dirty="0" smtClean="0"/>
              <a:t>students</a:t>
            </a:r>
          </a:p>
          <a:p>
            <a:r>
              <a:rPr lang="en-US" dirty="0"/>
              <a:t>3,600 full-time </a:t>
            </a:r>
            <a:r>
              <a:rPr lang="en-US" dirty="0" smtClean="0"/>
              <a:t>employees</a:t>
            </a:r>
          </a:p>
          <a:p>
            <a:r>
              <a:rPr lang="en-US" dirty="0" smtClean="0"/>
              <a:t>Five </a:t>
            </a:r>
            <a:r>
              <a:rPr lang="en-US" dirty="0"/>
              <a:t>campuses in the Stockholm area</a:t>
            </a:r>
            <a:endParaRPr lang="sv-SE" dirty="0"/>
          </a:p>
        </p:txBody>
      </p:sp>
      <p:pic>
        <p:nvPicPr>
          <p:cNvPr id="5" name="Platshållare för bild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398516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Protein atlas and </a:t>
            </a:r>
            <a:r>
              <a:rPr lang="sv-SE" dirty="0" err="1" smtClean="0"/>
              <a:t>Blood</a:t>
            </a:r>
            <a:r>
              <a:rPr lang="sv-SE" dirty="0" smtClean="0"/>
              <a:t> atlas</a:t>
            </a:r>
            <a:endParaRPr lang="sv-SE" dirty="0"/>
          </a:p>
        </p:txBody>
      </p:sp>
      <p:sp>
        <p:nvSpPr>
          <p:cNvPr id="3" name="Content Placeholder 2"/>
          <p:cNvSpPr>
            <a:spLocks noGrp="1"/>
          </p:cNvSpPr>
          <p:nvPr>
            <p:ph sz="half" idx="1"/>
          </p:nvPr>
        </p:nvSpPr>
        <p:spPr>
          <a:xfrm>
            <a:off x="600075" y="2286001"/>
            <a:ext cx="4929982" cy="4041772"/>
          </a:xfrm>
        </p:spPr>
        <p:txBody>
          <a:bodyPr/>
          <a:lstStyle/>
          <a:p>
            <a:r>
              <a:rPr lang="en-US" dirty="0"/>
              <a:t>Database designated as a global resource in 2023</a:t>
            </a:r>
            <a:r>
              <a:rPr lang="en-US" dirty="0" smtClean="0"/>
              <a:t>.</a:t>
            </a:r>
          </a:p>
          <a:p>
            <a:r>
              <a:rPr lang="en-US" dirty="0" smtClean="0"/>
              <a:t>Mapping human </a:t>
            </a:r>
            <a:r>
              <a:rPr lang="en-US" dirty="0"/>
              <a:t>proteins</a:t>
            </a:r>
            <a:r>
              <a:rPr lang="en-US" dirty="0" smtClean="0"/>
              <a:t>.</a:t>
            </a:r>
          </a:p>
          <a:p>
            <a:r>
              <a:rPr lang="en-US" dirty="0" smtClean="0"/>
              <a:t>Better </a:t>
            </a:r>
            <a:r>
              <a:rPr lang="en-US" dirty="0"/>
              <a:t>diagnostics and new treatments.</a:t>
            </a:r>
            <a:endParaRPr lang="sv-SE" dirty="0" smtClean="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39462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Treesearch</a:t>
            </a:r>
            <a:endParaRPr lang="sv-SE" dirty="0"/>
          </a:p>
        </p:txBody>
      </p:sp>
      <p:sp>
        <p:nvSpPr>
          <p:cNvPr id="3" name="Content Placeholder 2"/>
          <p:cNvSpPr>
            <a:spLocks noGrp="1"/>
          </p:cNvSpPr>
          <p:nvPr>
            <p:ph sz="half" idx="1"/>
          </p:nvPr>
        </p:nvSpPr>
        <p:spPr>
          <a:xfrm>
            <a:off x="600075" y="1792224"/>
            <a:ext cx="4929982" cy="4535549"/>
          </a:xfrm>
        </p:spPr>
        <p:txBody>
          <a:bodyPr/>
          <a:lstStyle/>
          <a:p>
            <a:r>
              <a:rPr lang="en-US" dirty="0"/>
              <a:t>Research on new materials from the forest</a:t>
            </a:r>
            <a:r>
              <a:rPr lang="en-US" dirty="0" smtClean="0"/>
              <a:t>.</a:t>
            </a:r>
          </a:p>
          <a:p>
            <a:r>
              <a:rPr lang="en-US" dirty="0" smtClean="0"/>
              <a:t>Collaboration </a:t>
            </a:r>
            <a:r>
              <a:rPr lang="en-US" dirty="0"/>
              <a:t>between academia and industry</a:t>
            </a:r>
            <a:r>
              <a:rPr lang="en-US" dirty="0" smtClean="0"/>
              <a:t>.</a:t>
            </a:r>
          </a:p>
          <a:p>
            <a:r>
              <a:rPr lang="en-US" dirty="0" smtClean="0"/>
              <a:t>Platform </a:t>
            </a:r>
            <a:r>
              <a:rPr lang="en-US" dirty="0"/>
              <a:t>open to all researchers and research projects at Swedish universities.</a:t>
            </a:r>
            <a:endParaRPr lang="sv-SE"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530" y="0"/>
            <a:ext cx="6094940" cy="6858000"/>
          </a:xfrm>
        </p:spPr>
      </p:pic>
    </p:spTree>
    <p:extLst>
      <p:ext uri="{BB962C8B-B14F-4D97-AF65-F5344CB8AC3E}">
        <p14:creationId xmlns:p14="http://schemas.microsoft.com/office/powerpoint/2010/main" val="3684484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11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0076" y="1095631"/>
            <a:ext cx="4171950" cy="1714243"/>
          </a:xfrm>
        </p:spPr>
        <p:txBody>
          <a:bodyPr/>
          <a:lstStyle/>
          <a:p>
            <a:r>
              <a:rPr lang="en-US" dirty="0" smtClean="0"/>
              <a:t>CBH </a:t>
            </a:r>
            <a:r>
              <a:rPr lang="en-US" dirty="0"/>
              <a:t>S</a:t>
            </a:r>
            <a:r>
              <a:rPr lang="en-US" dirty="0" smtClean="0"/>
              <a:t>chool</a:t>
            </a:r>
            <a:endParaRPr lang="sv-SE" dirty="0"/>
          </a:p>
        </p:txBody>
      </p:sp>
      <p:sp>
        <p:nvSpPr>
          <p:cNvPr id="3" name="Platshållare för innehåll 2"/>
          <p:cNvSpPr>
            <a:spLocks noGrp="1"/>
          </p:cNvSpPr>
          <p:nvPr>
            <p:ph sz="half" idx="1"/>
          </p:nvPr>
        </p:nvSpPr>
        <p:spPr>
          <a:xfrm>
            <a:off x="600075" y="1771650"/>
            <a:ext cx="4929982" cy="4556123"/>
          </a:xfrm>
        </p:spPr>
        <p:txBody>
          <a:bodyPr/>
          <a:lstStyle/>
          <a:p>
            <a:r>
              <a:rPr lang="en-US" dirty="0"/>
              <a:t>KTH's second largest </a:t>
            </a:r>
            <a:r>
              <a:rPr lang="en-US" dirty="0" smtClean="0"/>
              <a:t>school</a:t>
            </a:r>
          </a:p>
          <a:p>
            <a:r>
              <a:rPr lang="en-US" dirty="0" smtClean="0"/>
              <a:t>Over </a:t>
            </a:r>
            <a:r>
              <a:rPr lang="en-US" dirty="0"/>
              <a:t>than 2,000 full-time students </a:t>
            </a:r>
            <a:endParaRPr lang="en-US" dirty="0" smtClean="0"/>
          </a:p>
          <a:p>
            <a:r>
              <a:rPr lang="en-US" dirty="0" smtClean="0"/>
              <a:t>365 </a:t>
            </a:r>
            <a:r>
              <a:rPr lang="en-US" dirty="0"/>
              <a:t>postgraduate </a:t>
            </a:r>
            <a:r>
              <a:rPr lang="en-US" dirty="0" smtClean="0"/>
              <a:t>students</a:t>
            </a:r>
          </a:p>
          <a:p>
            <a:r>
              <a:rPr lang="en-US" dirty="0" smtClean="0"/>
              <a:t>750 </a:t>
            </a:r>
            <a:r>
              <a:rPr lang="en-US" dirty="0"/>
              <a:t>full-time </a:t>
            </a:r>
            <a:r>
              <a:rPr lang="en-US" dirty="0" smtClean="0"/>
              <a:t>staff</a:t>
            </a:r>
          </a:p>
          <a:p>
            <a:r>
              <a:rPr lang="en-US" dirty="0" smtClean="0"/>
              <a:t>Four campuses</a:t>
            </a:r>
          </a:p>
          <a:p>
            <a:endParaRPr lang="sv-SE" dirty="0"/>
          </a:p>
        </p:txBody>
      </p:sp>
      <p:pic>
        <p:nvPicPr>
          <p:cNvPr id="5" name="Platshållare för bild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6299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education on </a:t>
            </a:r>
            <a:r>
              <a:rPr lang="en-US" dirty="0"/>
              <a:t>four </a:t>
            </a:r>
            <a:r>
              <a:rPr lang="en-US" dirty="0" smtClean="0"/>
              <a:t>campuses</a:t>
            </a:r>
            <a:endParaRPr lang="sv-SE" dirty="0"/>
          </a:p>
        </p:txBody>
      </p:sp>
      <p:pic>
        <p:nvPicPr>
          <p:cNvPr id="15" name="Picture Placeholder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0410" y="1921043"/>
            <a:ext cx="2449637" cy="3089467"/>
          </a:xfrm>
        </p:spPr>
      </p:pic>
      <p:sp>
        <p:nvSpPr>
          <p:cNvPr id="4" name="Text Placeholder 3"/>
          <p:cNvSpPr>
            <a:spLocks noGrp="1"/>
          </p:cNvSpPr>
          <p:nvPr>
            <p:ph type="body" sz="quarter" idx="17"/>
          </p:nvPr>
        </p:nvSpPr>
        <p:spPr/>
        <p:txBody>
          <a:bodyPr/>
          <a:lstStyle/>
          <a:p>
            <a:r>
              <a:rPr lang="sv-SE" dirty="0"/>
              <a:t>Valhallavägen</a:t>
            </a:r>
          </a:p>
          <a:p>
            <a:endParaRPr lang="sv-SE" dirty="0"/>
          </a:p>
        </p:txBody>
      </p:sp>
      <p:pic>
        <p:nvPicPr>
          <p:cNvPr id="14" name="Picture Placeholder 13"/>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3446727" y="1920621"/>
            <a:ext cx="2450307" cy="3090312"/>
          </a:xfrm>
        </p:spPr>
      </p:pic>
      <p:sp>
        <p:nvSpPr>
          <p:cNvPr id="6" name="Text Placeholder 5"/>
          <p:cNvSpPr>
            <a:spLocks noGrp="1"/>
          </p:cNvSpPr>
          <p:nvPr>
            <p:ph type="body" sz="quarter" idx="18"/>
          </p:nvPr>
        </p:nvSpPr>
        <p:spPr/>
        <p:txBody>
          <a:bodyPr/>
          <a:lstStyle/>
          <a:p>
            <a:r>
              <a:rPr lang="sv-SE" dirty="0" err="1"/>
              <a:t>AlbaNova</a:t>
            </a:r>
            <a:endParaRPr lang="sv-SE" dirty="0"/>
          </a:p>
        </p:txBody>
      </p:sp>
      <p:pic>
        <p:nvPicPr>
          <p:cNvPr id="16" name="Picture Placeholder 15"/>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6293563" y="1920854"/>
            <a:ext cx="2449938" cy="3089847"/>
          </a:xfrm>
        </p:spPr>
      </p:pic>
      <p:sp>
        <p:nvSpPr>
          <p:cNvPr id="8" name="Text Placeholder 7"/>
          <p:cNvSpPr>
            <a:spLocks noGrp="1"/>
          </p:cNvSpPr>
          <p:nvPr>
            <p:ph type="body" sz="quarter" idx="19"/>
          </p:nvPr>
        </p:nvSpPr>
        <p:spPr/>
        <p:txBody>
          <a:bodyPr/>
          <a:lstStyle/>
          <a:p>
            <a:r>
              <a:rPr lang="sv-SE" dirty="0"/>
              <a:t>Solna</a:t>
            </a:r>
          </a:p>
        </p:txBody>
      </p:sp>
      <p:pic>
        <p:nvPicPr>
          <p:cNvPr id="11" name="Picture Placeholder 10"/>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9140219" y="1920858"/>
            <a:ext cx="2449930" cy="3089837"/>
          </a:xfrm>
        </p:spPr>
      </p:pic>
      <p:sp>
        <p:nvSpPr>
          <p:cNvPr id="10" name="Text Placeholder 9"/>
          <p:cNvSpPr>
            <a:spLocks noGrp="1"/>
          </p:cNvSpPr>
          <p:nvPr>
            <p:ph type="body" sz="quarter" idx="20"/>
          </p:nvPr>
        </p:nvSpPr>
        <p:spPr/>
        <p:txBody>
          <a:bodyPr/>
          <a:lstStyle/>
          <a:p>
            <a:r>
              <a:rPr lang="sv-SE" dirty="0"/>
              <a:t>Flemingsberg</a:t>
            </a:r>
          </a:p>
          <a:p>
            <a:endParaRPr lang="sv-SE" dirty="0"/>
          </a:p>
        </p:txBody>
      </p:sp>
    </p:spTree>
    <p:extLst>
      <p:ext uri="{BB962C8B-B14F-4D97-AF65-F5344CB8AC3E}">
        <p14:creationId xmlns:p14="http://schemas.microsoft.com/office/powerpoint/2010/main" val="197135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Research areas</a:t>
            </a:r>
          </a:p>
        </p:txBody>
      </p:sp>
      <p:sp>
        <p:nvSpPr>
          <p:cNvPr id="3" name="Platshållare för innehåll 2"/>
          <p:cNvSpPr>
            <a:spLocks noGrp="1"/>
          </p:cNvSpPr>
          <p:nvPr>
            <p:ph sz="half" idx="1"/>
          </p:nvPr>
        </p:nvSpPr>
        <p:spPr>
          <a:xfrm>
            <a:off x="600075" y="1792224"/>
            <a:ext cx="4929982" cy="4535549"/>
          </a:xfrm>
        </p:spPr>
        <p:txBody>
          <a:bodyPr/>
          <a:lstStyle/>
          <a:p>
            <a:r>
              <a:rPr lang="sv-SE" dirty="0" smtClean="0"/>
              <a:t>Health</a:t>
            </a:r>
          </a:p>
          <a:p>
            <a:r>
              <a:rPr lang="sv-SE" dirty="0" smtClean="0"/>
              <a:t>Materials</a:t>
            </a:r>
          </a:p>
          <a:p>
            <a:r>
              <a:rPr lang="sv-SE" dirty="0" smtClean="0"/>
              <a:t>Energy</a:t>
            </a:r>
          </a:p>
          <a:p>
            <a:r>
              <a:rPr lang="sv-SE" dirty="0" smtClean="0"/>
              <a:t>Environment</a:t>
            </a:r>
            <a:endParaRPr lang="sv-SE" dirty="0"/>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1" y="0"/>
            <a:ext cx="6095999" cy="6857998"/>
          </a:xfrm>
        </p:spPr>
      </p:pic>
    </p:spTree>
    <p:extLst>
      <p:ext uri="{BB962C8B-B14F-4D97-AF65-F5344CB8AC3E}">
        <p14:creationId xmlns:p14="http://schemas.microsoft.com/office/powerpoint/2010/main" val="13992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35501" y="1278331"/>
            <a:ext cx="9919409" cy="5579668"/>
          </a:xfrm>
        </p:spPr>
      </p:pic>
      <p:sp>
        <p:nvSpPr>
          <p:cNvPr id="2" name="Rubrik 1"/>
          <p:cNvSpPr>
            <a:spLocks noGrp="1"/>
          </p:cNvSpPr>
          <p:nvPr>
            <p:ph type="title"/>
          </p:nvPr>
        </p:nvSpPr>
        <p:spPr/>
        <p:txBody>
          <a:bodyPr/>
          <a:lstStyle/>
          <a:p>
            <a:r>
              <a:rPr lang="en-US" dirty="0" err="1"/>
              <a:t>Organisation</a:t>
            </a:r>
            <a:r>
              <a:rPr lang="en-US" dirty="0"/>
              <a:t> of the CBH </a:t>
            </a:r>
            <a:r>
              <a:rPr lang="en-US" dirty="0" smtClean="0"/>
              <a:t>School</a:t>
            </a:r>
            <a:endParaRPr lang="sv-SE" dirty="0"/>
          </a:p>
        </p:txBody>
      </p:sp>
    </p:spTree>
    <p:extLst>
      <p:ext uri="{BB962C8B-B14F-4D97-AF65-F5344CB8AC3E}">
        <p14:creationId xmlns:p14="http://schemas.microsoft.com/office/powerpoint/2010/main" val="309809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Staff </a:t>
            </a:r>
            <a:r>
              <a:rPr lang="sv-SE" dirty="0" err="1" smtClean="0"/>
              <a:t>members</a:t>
            </a:r>
            <a:endParaRPr lang="sv-SE" dirty="0"/>
          </a:p>
        </p:txBody>
      </p:sp>
      <p:sp>
        <p:nvSpPr>
          <p:cNvPr id="3" name="Platshållare för innehåll 2"/>
          <p:cNvSpPr>
            <a:spLocks noGrp="1"/>
          </p:cNvSpPr>
          <p:nvPr>
            <p:ph sz="half" idx="1"/>
          </p:nvPr>
        </p:nvSpPr>
        <p:spPr>
          <a:xfrm>
            <a:off x="600075" y="1786173"/>
            <a:ext cx="4929982" cy="4046300"/>
          </a:xfrm>
        </p:spPr>
        <p:txBody>
          <a:bodyPr/>
          <a:lstStyle/>
          <a:p>
            <a:r>
              <a:rPr lang="sv-SE" dirty="0"/>
              <a:t>65 professors </a:t>
            </a:r>
          </a:p>
          <a:p>
            <a:r>
              <a:rPr lang="sv-SE" dirty="0"/>
              <a:t>45 </a:t>
            </a:r>
            <a:r>
              <a:rPr lang="en-US" dirty="0"/>
              <a:t>associate professors </a:t>
            </a:r>
          </a:p>
          <a:p>
            <a:r>
              <a:rPr lang="sv-SE" dirty="0"/>
              <a:t>18 </a:t>
            </a:r>
            <a:r>
              <a:rPr lang="sv-SE" dirty="0" err="1"/>
              <a:t>assistant</a:t>
            </a:r>
            <a:r>
              <a:rPr lang="sv-SE" dirty="0"/>
              <a:t> professors</a:t>
            </a:r>
          </a:p>
          <a:p>
            <a:r>
              <a:rPr lang="sv-SE" dirty="0"/>
              <a:t>37 </a:t>
            </a:r>
            <a:r>
              <a:rPr lang="sv-SE" dirty="0" err="1"/>
              <a:t>lecturers</a:t>
            </a:r>
            <a:endParaRPr lang="sv-SE" dirty="0"/>
          </a:p>
          <a:p>
            <a:r>
              <a:rPr lang="sv-SE" dirty="0"/>
              <a:t>172 </a:t>
            </a:r>
            <a:r>
              <a:rPr lang="en-US" dirty="0"/>
              <a:t>researchers and research engineers </a:t>
            </a:r>
          </a:p>
          <a:p>
            <a:r>
              <a:rPr lang="sv-SE" dirty="0"/>
              <a:t>237 </a:t>
            </a:r>
            <a:r>
              <a:rPr lang="en-US" dirty="0"/>
              <a:t>doctoral students </a:t>
            </a:r>
          </a:p>
          <a:p>
            <a:r>
              <a:rPr lang="sv-SE" dirty="0"/>
              <a:t>107 </a:t>
            </a:r>
            <a:r>
              <a:rPr lang="en-US" dirty="0"/>
              <a:t>technicians and administrators</a:t>
            </a:r>
            <a:endParaRPr lang="sv-SE" dirty="0"/>
          </a:p>
        </p:txBody>
      </p:sp>
      <p:pic>
        <p:nvPicPr>
          <p:cNvPr id="5" name="Platshållare för bild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63689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Economy</a:t>
            </a:r>
            <a:r>
              <a:rPr lang="sv-SE" dirty="0" smtClean="0"/>
              <a:t> and </a:t>
            </a:r>
            <a:br>
              <a:rPr lang="sv-SE" dirty="0" smtClean="0"/>
            </a:br>
            <a:r>
              <a:rPr lang="sv-SE" dirty="0" err="1" smtClean="0"/>
              <a:t>finance</a:t>
            </a:r>
            <a:endParaRPr lang="sv-SE" dirty="0"/>
          </a:p>
        </p:txBody>
      </p:sp>
      <p:sp>
        <p:nvSpPr>
          <p:cNvPr id="3" name="Content Placeholder 2"/>
          <p:cNvSpPr>
            <a:spLocks noGrp="1"/>
          </p:cNvSpPr>
          <p:nvPr>
            <p:ph sz="half" idx="1"/>
          </p:nvPr>
        </p:nvSpPr>
        <p:spPr>
          <a:xfrm>
            <a:off x="600076" y="2286000"/>
            <a:ext cx="4929982" cy="3481703"/>
          </a:xfrm>
        </p:spPr>
        <p:txBody>
          <a:bodyPr/>
          <a:lstStyle/>
          <a:p>
            <a:r>
              <a:rPr lang="en-US" dirty="0" smtClean="0"/>
              <a:t>Turnover </a:t>
            </a:r>
            <a:r>
              <a:rPr lang="en-US" dirty="0"/>
              <a:t>is approximately SEK 1.3 </a:t>
            </a:r>
            <a:r>
              <a:rPr lang="en-US" dirty="0" smtClean="0"/>
              <a:t>billion.</a:t>
            </a:r>
          </a:p>
          <a:p>
            <a:r>
              <a:rPr lang="en-US" dirty="0" smtClean="0"/>
              <a:t>External </a:t>
            </a:r>
            <a:r>
              <a:rPr lang="en-US" dirty="0"/>
              <a:t>funding (</a:t>
            </a:r>
            <a:r>
              <a:rPr lang="en-US" dirty="0" smtClean="0"/>
              <a:t>40 %)</a:t>
            </a:r>
            <a:endParaRPr lang="en-US" dirty="0" smtClean="0"/>
          </a:p>
          <a:p>
            <a:r>
              <a:rPr lang="en-US" dirty="0" smtClean="0"/>
              <a:t>Grants </a:t>
            </a:r>
            <a:r>
              <a:rPr lang="en-US" dirty="0"/>
              <a:t>for doctoral training (</a:t>
            </a:r>
            <a:r>
              <a:rPr lang="en-US" dirty="0" smtClean="0"/>
              <a:t>29 %)</a:t>
            </a:r>
            <a:endParaRPr lang="en-US" dirty="0" smtClean="0"/>
          </a:p>
          <a:p>
            <a:r>
              <a:rPr lang="en-US" dirty="0" smtClean="0"/>
              <a:t>Grants </a:t>
            </a:r>
            <a:r>
              <a:rPr lang="en-US" dirty="0"/>
              <a:t>for undergraduate education (17 </a:t>
            </a:r>
            <a:r>
              <a:rPr lang="en-US" dirty="0" smtClean="0"/>
              <a:t>%)</a:t>
            </a:r>
            <a:endParaRPr lang="sv-SE" dirty="0"/>
          </a:p>
        </p:txBody>
      </p:sp>
      <p:sp>
        <p:nvSpPr>
          <p:cNvPr id="4" name="Text Placeholder 3"/>
          <p:cNvSpPr>
            <a:spLocks noGrp="1"/>
          </p:cNvSpPr>
          <p:nvPr>
            <p:ph type="body" sz="quarter" idx="14"/>
          </p:nvPr>
        </p:nvSpPr>
        <p:spPr/>
        <p:txBody>
          <a:bodyPr/>
          <a:lstStyle/>
          <a:p>
            <a:r>
              <a:rPr lang="sv-SE" dirty="0" err="1"/>
              <a:t>Top</a:t>
            </a:r>
            <a:r>
              <a:rPr lang="sv-SE" dirty="0"/>
              <a:t> ten </a:t>
            </a:r>
            <a:r>
              <a:rPr lang="sv-SE" dirty="0" err="1"/>
              <a:t>external</a:t>
            </a:r>
            <a:r>
              <a:rPr lang="sv-SE" dirty="0"/>
              <a:t> </a:t>
            </a:r>
            <a:r>
              <a:rPr lang="sv-SE" dirty="0" smtClean="0"/>
              <a:t>funders</a:t>
            </a:r>
            <a:endParaRPr lang="sv-SE" dirty="0"/>
          </a:p>
        </p:txBody>
      </p:sp>
      <p:sp>
        <p:nvSpPr>
          <p:cNvPr id="5" name="Content Placeholder 4"/>
          <p:cNvSpPr>
            <a:spLocks noGrp="1"/>
          </p:cNvSpPr>
          <p:nvPr>
            <p:ph sz="half" idx="13"/>
          </p:nvPr>
        </p:nvSpPr>
        <p:spPr>
          <a:xfrm>
            <a:off x="6661947" y="2286000"/>
            <a:ext cx="4928391" cy="4041773"/>
          </a:xfrm>
        </p:spPr>
        <p:txBody>
          <a:bodyPr/>
          <a:lstStyle/>
          <a:p>
            <a:pPr marL="342900" indent="-342900">
              <a:buFont typeface="+mj-lt"/>
              <a:buAutoNum type="arabicPeriod"/>
            </a:pPr>
            <a:r>
              <a:rPr lang="sv-SE" dirty="0"/>
              <a:t>Karolinska Institutet (20 </a:t>
            </a:r>
            <a:r>
              <a:rPr lang="sv-SE" dirty="0" smtClean="0"/>
              <a:t>%)</a:t>
            </a:r>
            <a:endParaRPr lang="sv-SE" dirty="0"/>
          </a:p>
          <a:p>
            <a:pPr marL="342900" indent="-342900">
              <a:buFont typeface="+mj-lt"/>
              <a:buAutoNum type="arabicPeriod"/>
            </a:pPr>
            <a:r>
              <a:rPr lang="sv-SE" dirty="0" smtClean="0"/>
              <a:t>The Wallenberg Foundations </a:t>
            </a:r>
            <a:r>
              <a:rPr lang="sv-SE" dirty="0"/>
              <a:t>(18 %)</a:t>
            </a:r>
          </a:p>
          <a:p>
            <a:pPr marL="342900" indent="-342900">
              <a:buFont typeface="+mj-lt"/>
              <a:buAutoNum type="arabicPeriod"/>
            </a:pPr>
            <a:r>
              <a:rPr lang="sv-SE" dirty="0" smtClean="0"/>
              <a:t>Swedish Research Council </a:t>
            </a:r>
            <a:r>
              <a:rPr lang="sv-SE" dirty="0"/>
              <a:t>(17 %)</a:t>
            </a:r>
          </a:p>
          <a:p>
            <a:pPr marL="342900" indent="-342900">
              <a:buFont typeface="+mj-lt"/>
              <a:buAutoNum type="arabicPeriod"/>
            </a:pPr>
            <a:r>
              <a:rPr lang="sv-SE" dirty="0"/>
              <a:t>EU (12 %)</a:t>
            </a:r>
          </a:p>
          <a:p>
            <a:pPr marL="342900" indent="-342900">
              <a:buFont typeface="+mj-lt"/>
              <a:buAutoNum type="arabicPeriod"/>
            </a:pPr>
            <a:r>
              <a:rPr lang="sv-SE" dirty="0" err="1" smtClean="0"/>
              <a:t>Vinnova</a:t>
            </a:r>
            <a:r>
              <a:rPr lang="sv-SE" dirty="0"/>
              <a:t>, </a:t>
            </a:r>
            <a:r>
              <a:rPr lang="sv-SE" dirty="0" err="1" smtClean="0"/>
              <a:t>Sweden's</a:t>
            </a:r>
            <a:r>
              <a:rPr lang="sv-SE" dirty="0" smtClean="0"/>
              <a:t> </a:t>
            </a:r>
            <a:r>
              <a:rPr lang="sv-SE" dirty="0"/>
              <a:t>Innovation </a:t>
            </a:r>
            <a:r>
              <a:rPr lang="sv-SE" dirty="0" smtClean="0"/>
              <a:t>Agency (9 </a:t>
            </a:r>
            <a:r>
              <a:rPr lang="sv-SE" dirty="0"/>
              <a:t>%)</a:t>
            </a:r>
            <a:endParaRPr lang="sv-SE" dirty="0" smtClean="0"/>
          </a:p>
          <a:p>
            <a:pPr marL="342900" indent="-342900">
              <a:buFont typeface="+mj-lt"/>
              <a:buAutoNum type="arabicPeriod"/>
            </a:pPr>
            <a:r>
              <a:rPr lang="sv-SE" dirty="0" smtClean="0"/>
              <a:t>Swedish Energy Agency </a:t>
            </a:r>
            <a:r>
              <a:rPr lang="sv-SE" dirty="0"/>
              <a:t>(8 %)</a:t>
            </a:r>
          </a:p>
          <a:p>
            <a:pPr marL="342900" indent="-342900">
              <a:buFont typeface="+mj-lt"/>
              <a:buAutoNum type="arabicPeriod"/>
            </a:pPr>
            <a:r>
              <a:rPr lang="sv-SE" dirty="0" smtClean="0"/>
              <a:t>Swedish Foundation for </a:t>
            </a:r>
            <a:r>
              <a:rPr lang="sv-SE" dirty="0" err="1" smtClean="0"/>
              <a:t>Strategic</a:t>
            </a:r>
            <a:r>
              <a:rPr lang="sv-SE" dirty="0" smtClean="0"/>
              <a:t> Research </a:t>
            </a:r>
            <a:r>
              <a:rPr lang="sv-SE" dirty="0"/>
              <a:t/>
            </a:r>
            <a:br>
              <a:rPr lang="sv-SE" dirty="0"/>
            </a:br>
            <a:r>
              <a:rPr lang="sv-SE" dirty="0" smtClean="0"/>
              <a:t>(7 </a:t>
            </a:r>
            <a:r>
              <a:rPr lang="sv-SE" dirty="0"/>
              <a:t>%)</a:t>
            </a:r>
          </a:p>
          <a:p>
            <a:pPr marL="342900" indent="-342900">
              <a:buFont typeface="+mj-lt"/>
              <a:buAutoNum type="arabicPeriod"/>
            </a:pPr>
            <a:r>
              <a:rPr lang="sv-SE" dirty="0"/>
              <a:t>Formas (4 %)</a:t>
            </a:r>
          </a:p>
          <a:p>
            <a:pPr marL="342900" indent="-342900">
              <a:buFont typeface="+mj-lt"/>
              <a:buAutoNum type="arabicPeriod"/>
            </a:pPr>
            <a:r>
              <a:rPr lang="sv-SE" dirty="0" smtClean="0"/>
              <a:t>Swedish </a:t>
            </a:r>
            <a:r>
              <a:rPr lang="sv-SE" dirty="0" err="1" smtClean="0"/>
              <a:t>Armed</a:t>
            </a:r>
            <a:r>
              <a:rPr lang="sv-SE" dirty="0" smtClean="0"/>
              <a:t> </a:t>
            </a:r>
            <a:r>
              <a:rPr lang="sv-SE" dirty="0" err="1" smtClean="0"/>
              <a:t>Forces</a:t>
            </a:r>
            <a:r>
              <a:rPr lang="sv-SE" dirty="0" smtClean="0"/>
              <a:t> </a:t>
            </a:r>
            <a:r>
              <a:rPr lang="sv-SE" dirty="0"/>
              <a:t>(3 %)</a:t>
            </a:r>
          </a:p>
          <a:p>
            <a:pPr marL="342900" indent="-342900">
              <a:buFont typeface="+mj-lt"/>
              <a:buAutoNum type="arabicPeriod"/>
            </a:pPr>
            <a:r>
              <a:rPr lang="sv-SE" dirty="0"/>
              <a:t>Novo Nordisk </a:t>
            </a:r>
            <a:r>
              <a:rPr lang="sv-SE" dirty="0" smtClean="0"/>
              <a:t>Foundation </a:t>
            </a:r>
            <a:r>
              <a:rPr lang="sv-SE" dirty="0"/>
              <a:t>(2 </a:t>
            </a:r>
            <a:r>
              <a:rPr lang="sv-SE" dirty="0" smtClean="0"/>
              <a:t>%)</a:t>
            </a:r>
            <a:endParaRPr lang="sv-SE" dirty="0"/>
          </a:p>
        </p:txBody>
      </p:sp>
    </p:spTree>
    <p:extLst>
      <p:ext uri="{BB962C8B-B14F-4D97-AF65-F5344CB8AC3E}">
        <p14:creationId xmlns:p14="http://schemas.microsoft.com/office/powerpoint/2010/main" val="316924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Education</a:t>
            </a:r>
            <a:endParaRPr lang="sv-SE" dirty="0"/>
          </a:p>
        </p:txBody>
      </p:sp>
    </p:spTree>
    <p:extLst>
      <p:ext uri="{BB962C8B-B14F-4D97-AF65-F5344CB8AC3E}">
        <p14:creationId xmlns:p14="http://schemas.microsoft.com/office/powerpoint/2010/main" val="2446220065"/>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KTH_presentation_template_Figtree" id="{E6011EE6-5294-D344-AE93-F618069F8922}" vid="{45727F30-E711-A740-91D8-A34DFFD32AA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KTH_presentation_template_Figtree (2)</Template>
  <TotalTime>6455</TotalTime>
  <Words>613</Words>
  <Application>Microsoft Office PowerPoint</Application>
  <PresentationFormat>Bredbild</PresentationFormat>
  <Paragraphs>146</Paragraphs>
  <Slides>22</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Figtree</vt:lpstr>
      <vt:lpstr>Arial</vt:lpstr>
      <vt:lpstr>Calibri</vt:lpstr>
      <vt:lpstr>Office-tema</vt:lpstr>
      <vt:lpstr>School of Engineering Sciences in Chemistry, Biotechnology and Health</vt:lpstr>
      <vt:lpstr>Sweden's largest technical university</vt:lpstr>
      <vt:lpstr>CBH School</vt:lpstr>
      <vt:lpstr>Research and education on four campuses</vt:lpstr>
      <vt:lpstr>Research areas</vt:lpstr>
      <vt:lpstr>Organisation of the CBH School</vt:lpstr>
      <vt:lpstr>Staff members</vt:lpstr>
      <vt:lpstr>Economy and  finance</vt:lpstr>
      <vt:lpstr>Education</vt:lpstr>
      <vt:lpstr>Technical Preparatory Year</vt:lpstr>
      <vt:lpstr>Bachelor of Science in Engineering</vt:lpstr>
      <vt:lpstr>Master's programmes</vt:lpstr>
      <vt:lpstr>Doctoral programmes</vt:lpstr>
      <vt:lpstr>Research</vt:lpstr>
      <vt:lpstr>Global challenges</vt:lpstr>
      <vt:lpstr>Research centres</vt:lpstr>
      <vt:lpstr>Research centres</vt:lpstr>
      <vt:lpstr>SciLifeLab</vt:lpstr>
      <vt:lpstr>NGI Sweden</vt:lpstr>
      <vt:lpstr>Protein atlas and Blood atlas</vt:lpstr>
      <vt:lpstr>Treesearch</vt:lpstr>
      <vt:lpstr>PowerPoint-presentation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 Guldbrand</dc:creator>
  <cp:lastModifiedBy>Leena Höijer</cp:lastModifiedBy>
  <cp:revision>224</cp:revision>
  <dcterms:created xsi:type="dcterms:W3CDTF">2023-11-14T14:44:38Z</dcterms:created>
  <dcterms:modified xsi:type="dcterms:W3CDTF">2024-01-23T13:32:53Z</dcterms:modified>
</cp:coreProperties>
</file>