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6858000" cy="51435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Format med tema 1 - dekorfär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Format med tema 1 - dekorfärg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442" autoAdjust="0"/>
  </p:normalViewPr>
  <p:slideViewPr>
    <p:cSldViewPr snapToGrid="0">
      <p:cViewPr varScale="1">
        <p:scale>
          <a:sx n="111" d="100"/>
          <a:sy n="111" d="100"/>
        </p:scale>
        <p:origin x="240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27/03/2024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2024-03-27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811775-299A-4959-BF5A-5DFB3E75F6AC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654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4200" y="1436565"/>
            <a:ext cx="6018875" cy="648000"/>
          </a:xfrm>
        </p:spPr>
        <p:txBody>
          <a:bodyPr lIns="0" rIns="0" anchor="t">
            <a:noAutofit/>
          </a:bodyPr>
          <a:lstStyle>
            <a:lvl1pPr algn="l">
              <a:lnSpc>
                <a:spcPct val="90000"/>
              </a:lnSpc>
              <a:defRPr sz="2700"/>
            </a:lvl1pPr>
          </a:lstStyle>
          <a:p>
            <a:r>
              <a:rPr lang="sv-SE" dirty="0"/>
              <a:t>Klicka för att ändra rubrikformat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89" y="2113366"/>
            <a:ext cx="6018211" cy="458384"/>
          </a:xfrm>
        </p:spPr>
        <p:txBody>
          <a:bodyPr lIns="0" rIns="0">
            <a:noAutofit/>
          </a:bodyPr>
          <a:lstStyle>
            <a:lvl1pPr marL="0" indent="0" algn="l">
              <a:lnSpc>
                <a:spcPct val="90000"/>
              </a:lnSpc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om du vill redigera mall för underrubrikformat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A813F90-7654-6648-91D1-2FCEDF32CC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BAE7C-21D9-AE42-BA7B-857539329EF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F50A835-45C7-1144-B52F-6ABD3CC2ECAB}" type="datetime1">
              <a:rPr lang="sv-SE" smtClean="0"/>
              <a:t>2024-03-27</a:t>
            </a:fld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9341B-1A2C-DA44-A3A3-D767F2EB3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7364DD81-8F2A-4A47-B116-4EC55BFD25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r="2089"/>
          <a:stretch/>
        </p:blipFill>
        <p:spPr>
          <a:xfrm>
            <a:off x="246767" y="3064360"/>
            <a:ext cx="6357233" cy="185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Bildobjekt 19">
            <a:extLst>
              <a:ext uri="{FF2B5EF4-FFF2-40B4-BE49-F238E27FC236}">
                <a16:creationId xmlns:a16="http://schemas.microsoft.com/office/drawing/2014/main" id="{824DB9BD-A298-6442-B174-7EC707EC32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5271" y="336161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5333CB-1434-CD48-8D6D-0877D03C9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54F0-E97B-4744-BFAF-7FF54B0017C2}" type="datetime1">
              <a:rPr lang="sv-SE" smtClean="0"/>
              <a:t>2024-03-27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AFE5C-937B-EE40-9A6B-AEB1D44B0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0237B-88FE-A740-9275-6347AA1C6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7954B8BA-4DAB-4627-8613-2775B12BE0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4200" y="1436565"/>
            <a:ext cx="6018875" cy="648000"/>
          </a:xfrm>
        </p:spPr>
        <p:txBody>
          <a:bodyPr lIns="0" rIns="0" anchor="t">
            <a:noAutofit/>
          </a:bodyPr>
          <a:lstStyle>
            <a:lvl1pPr algn="l">
              <a:lnSpc>
                <a:spcPct val="90000"/>
              </a:lnSpc>
              <a:defRPr sz="2700"/>
            </a:lvl1pPr>
          </a:lstStyle>
          <a:p>
            <a:r>
              <a:rPr lang="sv-SE" dirty="0"/>
              <a:t>Klicka för att ändra rubrikformat</a:t>
            </a:r>
            <a:endParaRPr lang="en-GB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5376CEF8-4EAE-46E6-8292-1AC0484E8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189" y="2113366"/>
            <a:ext cx="6018211" cy="458384"/>
          </a:xfrm>
        </p:spPr>
        <p:txBody>
          <a:bodyPr lIns="0" rIns="0">
            <a:noAutofit/>
          </a:bodyPr>
          <a:lstStyle>
            <a:lvl1pPr marL="0" indent="0" algn="l">
              <a:lnSpc>
                <a:spcPct val="90000"/>
              </a:lnSpc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smtClean="0"/>
              <a:t>Klicka om du vill redigera mall för underrubrikformat</a:t>
            </a:r>
            <a:endParaRPr lang="en-GB" dirty="0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3DB5E93F-E018-934D-B125-CFB6D3B259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r="2089"/>
          <a:stretch/>
        </p:blipFill>
        <p:spPr>
          <a:xfrm>
            <a:off x="246767" y="3064360"/>
            <a:ext cx="6357233" cy="1851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4750" y="1177924"/>
            <a:ext cx="5434850" cy="3556075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7D5F619-51D2-42FE-AF00-80BF2FDDE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0AAD98-60E6-C741-A55B-250577B7D90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C3802A-66F7-914C-9FA1-EAF541BD00EC}" type="datetime1">
              <a:rPr lang="sv-SE" smtClean="0"/>
              <a:t>2024-03-27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DB11DE9-DED4-0140-852D-916C42F20E0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4867EB2-FC4F-C74D-A230-89D6B972781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49F9A72-D666-409F-89F0-C4DB12D6A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innehåll 6">
            <a:extLst>
              <a:ext uri="{FF2B5EF4-FFF2-40B4-BE49-F238E27FC236}">
                <a16:creationId xmlns:a16="http://schemas.microsoft.com/office/drawing/2014/main" id="{ABCA6F90-9CEE-4851-B173-D1547B4A39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4748" y="1177925"/>
            <a:ext cx="2623251" cy="3546475"/>
          </a:xfrm>
        </p:spPr>
        <p:txBody>
          <a:bodyPr/>
          <a:lstStyle>
            <a:lvl1pPr>
              <a:spcBef>
                <a:spcPts val="450"/>
              </a:spcBef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innehåll 6">
            <a:extLst>
              <a:ext uri="{FF2B5EF4-FFF2-40B4-BE49-F238E27FC236}">
                <a16:creationId xmlns:a16="http://schemas.microsoft.com/office/drawing/2014/main" id="{24B6A1C9-ADE4-4CC4-9F8E-3C523ABB3BA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985510" y="1177925"/>
            <a:ext cx="2623251" cy="3546475"/>
          </a:xfrm>
        </p:spPr>
        <p:txBody>
          <a:bodyPr/>
          <a:lstStyle>
            <a:lvl1pPr>
              <a:spcBef>
                <a:spcPts val="450"/>
              </a:spcBef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AA8391E-3731-2443-9876-D90B9EC17C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F3AF1-9E09-AA46-BDC3-10877CB0366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77DAB5F-C9FB-0949-AD1C-2B42F0D6D2D4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4F7F9D-91F2-834F-94B9-2CB3ED2DF86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74748" y="1458000"/>
            <a:ext cx="2623251" cy="3266400"/>
          </a:xfrm>
        </p:spPr>
        <p:txBody>
          <a:bodyPr/>
          <a:lstStyle>
            <a:lvl1pPr>
              <a:spcBef>
                <a:spcPts val="450"/>
              </a:spcBef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4750" y="992639"/>
            <a:ext cx="2623250" cy="398348"/>
          </a:xfrm>
        </p:spPr>
        <p:txBody>
          <a:bodyPr anchor="b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5CB648E2-7BF1-4B29-9F1F-7CF9F941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1" name="Platshållare för innehåll 6">
            <a:extLst>
              <a:ext uri="{FF2B5EF4-FFF2-40B4-BE49-F238E27FC236}">
                <a16:creationId xmlns:a16="http://schemas.microsoft.com/office/drawing/2014/main" id="{67A1B334-9578-40B0-9E5A-97A57E06FD8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985510" y="1458000"/>
            <a:ext cx="2623251" cy="3266400"/>
          </a:xfrm>
        </p:spPr>
        <p:txBody>
          <a:bodyPr/>
          <a:lstStyle>
            <a:lvl1pPr>
              <a:spcBef>
                <a:spcPts val="450"/>
              </a:spcBef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12" name="Platshållare för text 2">
            <a:extLst>
              <a:ext uri="{FF2B5EF4-FFF2-40B4-BE49-F238E27FC236}">
                <a16:creationId xmlns:a16="http://schemas.microsoft.com/office/drawing/2014/main" id="{62DD5381-3325-4D1A-94D6-C5C5021965F4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3985512" y="992639"/>
            <a:ext cx="2623250" cy="398348"/>
          </a:xfrm>
        </p:spPr>
        <p:txBody>
          <a:bodyPr anchor="b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30F20D-3BD2-0A42-A3AC-0754B6604F6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2066D-E37A-2B40-9E6B-D11CEB2B2020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B0CA5FFD-E5E3-A143-AD0E-630D1A57F389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FEBA3-A33B-D243-8505-9EFC9EFAC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6" y="1182688"/>
            <a:ext cx="6356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10EEBAA1-31D0-4043-A408-0FA647743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10BECD-4EC8-084D-BC12-24B211F2422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578A5-F1AA-9C4E-9E11-3285A47F32CE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EF9B448-5CA3-3346-98EE-81AEA7F20509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DED67F-0B1F-B847-B7F8-33957AC6C44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9237" y="1183342"/>
            <a:ext cx="3132000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76762" y="1183342"/>
            <a:ext cx="3132000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smtClean="0"/>
              <a:t>Klicka på ikonen för att lägga till en bild</a:t>
            </a:r>
            <a:endParaRPr lang="en-GB" dirty="0"/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D7A08FF2-59DE-483A-94F1-31DC64A80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2728B6-63F5-B244-997D-9D6002AF7F3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F235A-FE35-0E4E-8903-8ACF624E9FD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AFB0B27-FDB6-CC4E-BF93-C9A0A5E02FAE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7915CA-D248-A549-98B8-494A07C1FE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5B464BA0-6700-4DB2-A48A-C2EA92186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F0D6C8-A677-2F45-8BF9-D92EC695ED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34D99-F0CA-E845-AC90-830B52910FC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8E64AF-D672-B649-9F0B-455B202AF1CF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8C6677-C361-8045-8EDA-75B4AB5B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50825" y="4891747"/>
            <a:ext cx="63579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749" y="251752"/>
            <a:ext cx="5429251" cy="67387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4750" y="1177925"/>
            <a:ext cx="5429250" cy="35401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pic>
        <p:nvPicPr>
          <p:cNvPr id="153" name="Picture 2">
            <a:extLst>
              <a:ext uri="{FF2B5EF4-FFF2-40B4-BE49-F238E27FC236}">
                <a16:creationId xmlns:a16="http://schemas.microsoft.com/office/drawing/2014/main" id="{27E88DB3-2B58-724F-94B3-6D5858EC3FB2}"/>
              </a:ext>
            </a:extLst>
          </p:cNvPr>
          <p:cNvPicPr>
            <a:picLocks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2576" y="251925"/>
            <a:ext cx="672355" cy="680964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5D1E46-ACAC-CB45-8347-1E27A81EB7A4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2261483" y="4907461"/>
            <a:ext cx="2314575" cy="2261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63F550-2974-9E4B-B068-842EDA7E176E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5068183" y="4907461"/>
            <a:ext cx="1543050" cy="2261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7FB4B-7893-4946-9C41-FB1EB79145A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192B6A-E8D6-E94B-B438-36406C3A1506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261878" y="4907461"/>
            <a:ext cx="1543050" cy="22612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E364-22D9-9F45-9FB8-F52F9D983E00}" type="datetime1">
              <a:rPr lang="sv-SE" smtClean="0"/>
              <a:t>2024-03-27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5pPr>
      <a:lvl6pPr marL="342900"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6pPr>
      <a:lvl7pPr marL="685800"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7pPr>
      <a:lvl8pPr marL="1028700"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8pPr>
      <a:lvl9pPr marL="1371600"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66688" indent="-166688" algn="l" rtl="0" eaLnBrk="1" fontAlgn="base" hangingPunct="1">
        <a:lnSpc>
          <a:spcPct val="90000"/>
        </a:lnSpc>
        <a:spcBef>
          <a:spcPts val="750"/>
        </a:spcBef>
        <a:spcAft>
          <a:spcPts val="150"/>
        </a:spcAft>
        <a:buClr>
          <a:schemeClr val="tx1"/>
        </a:buClr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566" indent="-167879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Systemtypsnitt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02444" indent="-167879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Systemtypsnitt"/>
        <a:buChar char="&gt;"/>
        <a:tabLst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634604" indent="-13216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34629" indent="-200025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–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740" userDrawn="1">
          <p15:clr>
            <a:srgbClr val="F26B43"/>
          </p15:clr>
        </p15:guide>
        <p15:guide id="4" pos="3952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7" userDrawn="1">
          <p15:clr>
            <a:srgbClr val="F26B43"/>
          </p15:clr>
        </p15:guide>
        <p15:guide id="10" orient="horz" pos="159" userDrawn="1">
          <p15:clr>
            <a:srgbClr val="F26B43"/>
          </p15:clr>
        </p15:guide>
        <p15:guide id="11" pos="4160" userDrawn="1">
          <p15:clr>
            <a:srgbClr val="F26B43"/>
          </p15:clr>
        </p15:guide>
        <p15:guide id="12" pos="581" userDrawn="1">
          <p15:clr>
            <a:srgbClr val="F26B43"/>
          </p15:clr>
        </p15:guide>
        <p15:guide id="15" orient="horz" pos="3078" userDrawn="1">
          <p15:clr>
            <a:srgbClr val="F26B43"/>
          </p15:clr>
        </p15:guide>
        <p15:guide id="16" orient="horz" pos="2972" userDrawn="1">
          <p15:clr>
            <a:srgbClr val="F26B43"/>
          </p15:clr>
        </p15:guide>
        <p15:guide id="17" pos="368" userDrawn="1">
          <p15:clr>
            <a:srgbClr val="F26B43"/>
          </p15:clr>
        </p15:guide>
        <p15:guide id="18" orient="horz" pos="19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400" dirty="0"/>
              <a:t>Antagningsstatistik Master </a:t>
            </a:r>
            <a:r>
              <a:rPr lang="sv-SE" sz="2400" dirty="0" smtClean="0"/>
              <a:t>HT24</a:t>
            </a:r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F50A835-45C7-1144-B52F-6ABD3CC2ECAB}" type="datetime1">
              <a:rPr lang="sv-SE" smtClean="0"/>
              <a:t>2024-03-27</a:t>
            </a:fld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pPr/>
              <a:t>1</a:t>
            </a:fld>
            <a:endParaRPr lang="sv-SE"/>
          </a:p>
        </p:txBody>
      </p:sp>
      <p:sp>
        <p:nvSpPr>
          <p:cNvPr id="7" name="Rectangle 6"/>
          <p:cNvSpPr/>
          <p:nvPr/>
        </p:nvSpPr>
        <p:spPr>
          <a:xfrm>
            <a:off x="167054" y="167054"/>
            <a:ext cx="866349" cy="870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212469"/>
            <a:ext cx="671513" cy="7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76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174750" y="1516590"/>
            <a:ext cx="5035224" cy="1795569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Presentationen innehåller siffror för urvalet i </a:t>
            </a:r>
            <a:r>
              <a:rPr lang="sv-SE" dirty="0" smtClean="0"/>
              <a:t>MASTERHT24.</a:t>
            </a:r>
            <a:br>
              <a:rPr lang="sv-SE" dirty="0" smtClean="0"/>
            </a:br>
            <a:r>
              <a:rPr lang="sv-SE" dirty="0" smtClean="0"/>
              <a:t>Liksom </a:t>
            </a:r>
            <a:r>
              <a:rPr lang="sv-SE" dirty="0"/>
              <a:t>förra året finns det bara </a:t>
            </a:r>
            <a:r>
              <a:rPr lang="sv-SE" u="sng" dirty="0"/>
              <a:t>ett</a:t>
            </a:r>
            <a:r>
              <a:rPr lang="sv-SE" dirty="0"/>
              <a:t> urval till </a:t>
            </a:r>
            <a:r>
              <a:rPr lang="sv-SE" dirty="0" err="1"/>
              <a:t>masterprogrammen</a:t>
            </a:r>
            <a:r>
              <a:rPr lang="sv-SE" dirty="0"/>
              <a:t>.</a:t>
            </a:r>
          </a:p>
          <a:p>
            <a:pPr marL="0" indent="0">
              <a:buNone/>
            </a:pPr>
            <a:r>
              <a:rPr lang="sv-SE" dirty="0" smtClean="0"/>
              <a:t>Studenter </a:t>
            </a:r>
            <a:r>
              <a:rPr lang="sv-SE" dirty="0"/>
              <a:t>antagna inom ramarna för EIT och övriga samarbetsprogram är </a:t>
            </a:r>
            <a:r>
              <a:rPr lang="sv-SE" u="sng" dirty="0"/>
              <a:t>inte</a:t>
            </a:r>
            <a:r>
              <a:rPr lang="sv-SE" dirty="0"/>
              <a:t> medräknade i denna sammanställning.  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C3802A-66F7-914C-9FA1-EAF541BD00EC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2</a:t>
            </a:fld>
            <a:endParaRPr lang="sv-SE"/>
          </a:p>
        </p:txBody>
      </p:sp>
      <p:sp>
        <p:nvSpPr>
          <p:cNvPr id="8" name="Rectangle 7"/>
          <p:cNvSpPr/>
          <p:nvPr/>
        </p:nvSpPr>
        <p:spPr>
          <a:xfrm>
            <a:off x="167054" y="167054"/>
            <a:ext cx="866349" cy="870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212469"/>
            <a:ext cx="671513" cy="7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Antagningsstatistik </a:t>
            </a:r>
            <a:r>
              <a:rPr lang="sv-SE" smtClean="0"/>
              <a:t>master HT24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C3802A-66F7-914C-9FA1-EAF541BD00EC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3</a:t>
            </a:fld>
            <a:endParaRPr lang="sv-SE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208418"/>
              </p:ext>
            </p:extLst>
          </p:nvPr>
        </p:nvGraphicFramePr>
        <p:xfrm>
          <a:off x="599087" y="1487330"/>
          <a:ext cx="5662976" cy="19382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2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664">
                  <a:extLst>
                    <a:ext uri="{9D8B030D-6E8A-4147-A177-3AD203B41FA5}">
                      <a16:colId xmlns:a16="http://schemas.microsoft.com/office/drawing/2014/main" val="2787946429"/>
                    </a:ext>
                  </a:extLst>
                </a:gridCol>
                <a:gridCol w="810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4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218">
                  <a:extLst>
                    <a:ext uri="{9D8B030D-6E8A-4147-A177-3AD203B41FA5}">
                      <a16:colId xmlns:a16="http://schemas.microsoft.com/office/drawing/2014/main" val="1218919597"/>
                    </a:ext>
                  </a:extLst>
                </a:gridCol>
                <a:gridCol w="9052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5093"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1" dirty="0" smtClean="0">
                          <a:latin typeface="+mn-lt"/>
                        </a:rPr>
                        <a:t>2024</a:t>
                      </a:r>
                      <a:endParaRPr lang="sv-SE" sz="1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dirty="0" smtClean="0">
                          <a:latin typeface="+mn-lt"/>
                        </a:rPr>
                        <a:t>2023</a:t>
                      </a:r>
                      <a:endParaRPr lang="sv-SE" sz="10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dirty="0" smtClean="0">
                          <a:latin typeface="+mn-lt"/>
                        </a:rPr>
                        <a:t>2022</a:t>
                      </a:r>
                      <a:endParaRPr lang="sv-SE" sz="1000" b="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dirty="0" smtClean="0">
                          <a:latin typeface="+mn-lt"/>
                        </a:rPr>
                        <a:t>Förändring </a:t>
                      </a:r>
                    </a:p>
                    <a:p>
                      <a:pPr algn="ctr"/>
                      <a:r>
                        <a:rPr lang="sv-SE" sz="1000" dirty="0" smtClean="0">
                          <a:latin typeface="+mn-lt"/>
                        </a:rPr>
                        <a:t>2023-2024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000" b="0" dirty="0" smtClean="0">
                          <a:latin typeface="+mn-lt"/>
                        </a:rPr>
                        <a:t>Förändring </a:t>
                      </a:r>
                    </a:p>
                    <a:p>
                      <a:pPr algn="ctr"/>
                      <a:r>
                        <a:rPr lang="sv-SE" sz="1000" b="0" dirty="0" smtClean="0">
                          <a:latin typeface="+mn-lt"/>
                        </a:rPr>
                        <a:t>2022-2023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093">
                <a:tc>
                  <a:txBody>
                    <a:bodyPr/>
                    <a:lstStyle/>
                    <a:p>
                      <a:pPr algn="l"/>
                      <a:r>
                        <a:rPr lang="sv-SE" sz="1000" b="1" dirty="0" smtClean="0">
                          <a:latin typeface="+mn-lt"/>
                        </a:rPr>
                        <a:t>Behöriga sökande till urval *</a:t>
                      </a:r>
                      <a:endParaRPr lang="sv-SE" sz="1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12854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11798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11871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9,0%</a:t>
                      </a:r>
                      <a:endParaRPr lang="sv-SE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-0,6%</a:t>
                      </a:r>
                      <a:endParaRPr lang="sv-SE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019">
                <a:tc>
                  <a:txBody>
                    <a:bodyPr/>
                    <a:lstStyle/>
                    <a:p>
                      <a:pPr algn="l"/>
                      <a:r>
                        <a:rPr lang="sv-SE" sz="1000" b="1" dirty="0" smtClean="0">
                          <a:latin typeface="+mn-lt"/>
                        </a:rPr>
                        <a:t>Antal antagna</a:t>
                      </a:r>
                      <a:endParaRPr lang="sv-SE" sz="1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3423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3001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2665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14,1%</a:t>
                      </a:r>
                      <a:endParaRPr lang="sv-SE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12,6%</a:t>
                      </a:r>
                      <a:endParaRPr lang="sv-SE" sz="1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019">
                <a:tc>
                  <a:txBody>
                    <a:bodyPr/>
                    <a:lstStyle/>
                    <a:p>
                      <a:pPr algn="l"/>
                      <a:r>
                        <a:rPr lang="sv-SE" sz="1000" b="1" dirty="0" smtClean="0">
                          <a:latin typeface="+mn-lt"/>
                        </a:rPr>
                        <a:t>Antal reserver</a:t>
                      </a:r>
                      <a:endParaRPr lang="sv-SE" sz="1000" b="1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5640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5473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12,1%</a:t>
                      </a:r>
                      <a:endParaRPr lang="sv-SE" sz="1000" b="1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v-SE" sz="10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-8,0%</a:t>
                      </a:r>
                      <a:endParaRPr lang="sv-SE" sz="1000" b="0" i="0" u="none" strike="noStrike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TextBox 7"/>
          <p:cNvSpPr txBox="1"/>
          <p:nvPr/>
        </p:nvSpPr>
        <p:spPr>
          <a:xfrm>
            <a:off x="496729" y="3695211"/>
            <a:ext cx="55936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*Att en anmälan gått till urval betyder att den sökande är behörig till ett givet program. Eftersom de sökande kan anmäla sig till totalt 4 program anger antalet inte unika individer, utan varje anmälan </a:t>
            </a:r>
            <a:r>
              <a:rPr lang="sv-SE" sz="1100" dirty="0" smtClean="0"/>
              <a:t>där </a:t>
            </a:r>
            <a:r>
              <a:rPr lang="sv-SE" sz="1100" dirty="0"/>
              <a:t>den sökande är behörig räknas för sig.</a:t>
            </a:r>
            <a:endParaRPr lang="sv-SE" sz="1100" b="1" i="1" dirty="0" smtClean="0"/>
          </a:p>
          <a:p>
            <a:endParaRPr lang="sv-SE" sz="1100" b="1" i="1" dirty="0" smtClean="0"/>
          </a:p>
          <a:p>
            <a:r>
              <a:rPr lang="sv-SE" sz="1100" dirty="0" smtClean="0"/>
              <a:t>En </a:t>
            </a:r>
            <a:r>
              <a:rPr lang="sv-SE" sz="1100" dirty="0"/>
              <a:t>individ kan anmäla sig till max 4 olika </a:t>
            </a:r>
            <a:r>
              <a:rPr lang="sv-SE" sz="1100" dirty="0" smtClean="0"/>
              <a:t>utbildningar och siffran </a:t>
            </a:r>
            <a:r>
              <a:rPr lang="sv-SE" sz="1100" dirty="0"/>
              <a:t>visar antal </a:t>
            </a:r>
            <a:r>
              <a:rPr lang="sv-SE" sz="1100" dirty="0" smtClean="0"/>
              <a:t>behöriga anmälningsalternativ till KTH.</a:t>
            </a:r>
            <a:endParaRPr lang="sv-SE" sz="1600" dirty="0"/>
          </a:p>
        </p:txBody>
      </p:sp>
      <p:sp>
        <p:nvSpPr>
          <p:cNvPr id="10" name="Rectangle 9"/>
          <p:cNvSpPr/>
          <p:nvPr/>
        </p:nvSpPr>
        <p:spPr>
          <a:xfrm>
            <a:off x="167054" y="167054"/>
            <a:ext cx="866349" cy="870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212469"/>
            <a:ext cx="671513" cy="7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09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Antagna och reserver 2013-2024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C3802A-66F7-914C-9FA1-EAF541BD00EC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4</a:t>
            </a:fld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1087718" y="4195957"/>
            <a:ext cx="49796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Statistik över ”Behöriga sökande till urval” finns från 2014 och framåt.</a:t>
            </a:r>
          </a:p>
          <a:p>
            <a:endParaRPr lang="sv-SE" sz="900" dirty="0"/>
          </a:p>
          <a:p>
            <a:r>
              <a:rPr lang="sv-SE" sz="800" dirty="0" smtClean="0"/>
              <a:t>* Ej unika individer</a:t>
            </a:r>
            <a:endParaRPr lang="sv-SE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7718" y="925626"/>
            <a:ext cx="5186082" cy="31480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67054" y="167054"/>
            <a:ext cx="866349" cy="870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212469"/>
            <a:ext cx="671513" cy="7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4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Behöriga sökande till urval </a:t>
            </a:r>
            <a:r>
              <a:rPr lang="sv-SE" dirty="0" smtClean="0"/>
              <a:t>2016-2024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C3802A-66F7-914C-9FA1-EAF541BD00EC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5</a:t>
            </a:fld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1080096" y="3820567"/>
            <a:ext cx="502496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1100" dirty="0"/>
          </a:p>
          <a:p>
            <a:r>
              <a:rPr lang="sv-SE" sz="1100" dirty="0" smtClean="0"/>
              <a:t>*Ej </a:t>
            </a:r>
            <a:r>
              <a:rPr lang="sv-SE" sz="1100" dirty="0"/>
              <a:t>unika </a:t>
            </a:r>
            <a:r>
              <a:rPr lang="sv-SE" sz="1100" dirty="0" smtClean="0"/>
              <a:t>individer.</a:t>
            </a:r>
            <a:endParaRPr lang="sv-SE" sz="1100" dirty="0"/>
          </a:p>
          <a:p>
            <a:endParaRPr lang="sv-SE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096" y="1193934"/>
            <a:ext cx="5193704" cy="275563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7054" y="167054"/>
            <a:ext cx="866349" cy="870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212469"/>
            <a:ext cx="671513" cy="7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389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Anmälningar totalt, och anmälningar till urval per skola </a:t>
            </a:r>
            <a:r>
              <a:rPr lang="sv-SE" dirty="0" smtClean="0"/>
              <a:t>2022-2024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C3802A-66F7-914C-9FA1-EAF541BD00EC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6</a:t>
            </a:fld>
            <a:endParaRPr lang="sv-SE"/>
          </a:p>
        </p:txBody>
      </p:sp>
      <p:sp>
        <p:nvSpPr>
          <p:cNvPr id="8" name="textruta 7"/>
          <p:cNvSpPr txBox="1"/>
          <p:nvPr/>
        </p:nvSpPr>
        <p:spPr>
          <a:xfrm>
            <a:off x="469963" y="4444900"/>
            <a:ext cx="29488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 smtClean="0"/>
              <a:t>Tabellen redovisar anmälningar, ej unika individer</a:t>
            </a:r>
            <a:endParaRPr lang="sv-SE" sz="9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416" y="1177925"/>
            <a:ext cx="6255817" cy="31951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67054" y="167054"/>
            <a:ext cx="866349" cy="870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212469"/>
            <a:ext cx="671513" cy="7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266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Avgiftsstatus, </a:t>
            </a:r>
            <a:r>
              <a:rPr lang="sv-SE" dirty="0" smtClean="0"/>
              <a:t>antagna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C3802A-66F7-914C-9FA1-EAF541BD00EC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7</a:t>
            </a:fld>
            <a:endParaRPr lang="sv-SE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8086595"/>
              </p:ext>
            </p:extLst>
          </p:nvPr>
        </p:nvGraphicFramePr>
        <p:xfrm>
          <a:off x="261877" y="1483360"/>
          <a:ext cx="6011923" cy="1729597"/>
        </p:xfrm>
        <a:graphic>
          <a:graphicData uri="http://schemas.openxmlformats.org/drawingml/2006/table">
            <a:tbl>
              <a:tblPr firstRow="1" bandRow="1"/>
              <a:tblGrid>
                <a:gridCol w="1226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599">
                  <a:extLst>
                    <a:ext uri="{9D8B030D-6E8A-4147-A177-3AD203B41FA5}">
                      <a16:colId xmlns:a16="http://schemas.microsoft.com/office/drawing/2014/main" val="1615026830"/>
                    </a:ext>
                  </a:extLst>
                </a:gridCol>
                <a:gridCol w="9122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2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4950">
                  <a:extLst>
                    <a:ext uri="{9D8B030D-6E8A-4147-A177-3AD203B41FA5}">
                      <a16:colId xmlns:a16="http://schemas.microsoft.com/office/drawing/2014/main" val="3530329690"/>
                    </a:ext>
                  </a:extLst>
                </a:gridCol>
                <a:gridCol w="10349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928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sv-SE" sz="1200" dirty="0">
                        <a:latin typeface="+mn-lt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  <a:endParaRPr lang="sv-SE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  <a:endParaRPr lang="sv-SE" sz="12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v-SE" sz="12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  <a:endParaRPr lang="sv-SE" sz="1200" b="0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Förändring 2023-2024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Förändring 2022-2023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7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sv-SE" sz="1050" b="1" dirty="0" smtClean="0">
                          <a:latin typeface="+mn-lt"/>
                        </a:rPr>
                        <a:t>Avgiftsbefriade</a:t>
                      </a:r>
                      <a:endParaRPr lang="sv-SE" sz="105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1353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1011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17,2%</a:t>
                      </a:r>
                      <a:endParaRPr lang="sv-SE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14,1%</a:t>
                      </a:r>
                      <a:endParaRPr lang="sv-SE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4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sv-SE" sz="1050" b="1" dirty="0" smtClean="0">
                          <a:latin typeface="+mn-lt"/>
                        </a:rPr>
                        <a:t>Avgiftsskyldiga</a:t>
                      </a:r>
                      <a:endParaRPr lang="sv-SE" sz="1050" b="1" dirty="0">
                        <a:latin typeface="+mn-lt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2070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1654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12,1%</a:t>
                      </a:r>
                      <a:endParaRPr lang="sv-SE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11,7%</a:t>
                      </a:r>
                      <a:endParaRPr lang="sv-SE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9123" y="3935544"/>
            <a:ext cx="5629327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sv-SE" sz="1050" dirty="0" smtClean="0"/>
              <a:t>Sedan 2015 </a:t>
            </a:r>
            <a:r>
              <a:rPr lang="sv-SE" sz="1050" dirty="0"/>
              <a:t>tillämpas separat </a:t>
            </a:r>
            <a:r>
              <a:rPr lang="sv-SE" sz="1050" dirty="0" smtClean="0"/>
              <a:t>antagning, vilket </a:t>
            </a:r>
            <a:r>
              <a:rPr lang="sv-SE" sz="1050" dirty="0"/>
              <a:t>innebär att behöriga sökande konkurrerar i </a:t>
            </a:r>
            <a:r>
              <a:rPr lang="sv-SE" sz="1050" dirty="0" smtClean="0"/>
              <a:t>separata </a:t>
            </a:r>
            <a:r>
              <a:rPr lang="sv-SE" sz="1050" dirty="0"/>
              <a:t>urvalsgrupper beroende på </a:t>
            </a:r>
            <a:r>
              <a:rPr lang="sv-SE" sz="1050" dirty="0" smtClean="0"/>
              <a:t>avgiftsstatus.</a:t>
            </a:r>
            <a:endParaRPr lang="sv-SE" sz="1400" dirty="0"/>
          </a:p>
        </p:txBody>
      </p:sp>
      <p:sp>
        <p:nvSpPr>
          <p:cNvPr id="9" name="Rectangle 8"/>
          <p:cNvSpPr/>
          <p:nvPr/>
        </p:nvSpPr>
        <p:spPr>
          <a:xfrm>
            <a:off x="167054" y="167054"/>
            <a:ext cx="866349" cy="870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212469"/>
            <a:ext cx="671513" cy="7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3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Antal antagna per skola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C3802A-66F7-914C-9FA1-EAF541BD00EC}" type="datetime1">
              <a:rPr lang="sv-SE" smtClean="0"/>
              <a:t>2024-03-27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527FB4B-7893-4946-9C41-FB1EB79145A0}" type="slidenum">
              <a:rPr lang="sv-SE" smtClean="0"/>
              <a:t>8</a:t>
            </a:fld>
            <a:endParaRPr lang="sv-SE"/>
          </a:p>
        </p:txBody>
      </p:sp>
      <p:graphicFrame>
        <p:nvGraphicFramePr>
          <p:cNvPr id="11" name="Tabel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221450"/>
              </p:ext>
            </p:extLst>
          </p:nvPr>
        </p:nvGraphicFramePr>
        <p:xfrm>
          <a:off x="250830" y="1447500"/>
          <a:ext cx="6360404" cy="1915374"/>
        </p:xfrm>
        <a:graphic>
          <a:graphicData uri="http://schemas.openxmlformats.org/drawingml/2006/table">
            <a:tbl>
              <a:tblPr firstRow="1" bandRow="1"/>
              <a:tblGrid>
                <a:gridCol w="675523">
                  <a:extLst>
                    <a:ext uri="{9D8B030D-6E8A-4147-A177-3AD203B41FA5}">
                      <a16:colId xmlns:a16="http://schemas.microsoft.com/office/drawing/2014/main" val="2083636021"/>
                    </a:ext>
                  </a:extLst>
                </a:gridCol>
                <a:gridCol w="403913">
                  <a:extLst>
                    <a:ext uri="{9D8B030D-6E8A-4147-A177-3AD203B41FA5}">
                      <a16:colId xmlns:a16="http://schemas.microsoft.com/office/drawing/2014/main" val="2786357576"/>
                    </a:ext>
                  </a:extLst>
                </a:gridCol>
                <a:gridCol w="319204">
                  <a:extLst>
                    <a:ext uri="{9D8B030D-6E8A-4147-A177-3AD203B41FA5}">
                      <a16:colId xmlns:a16="http://schemas.microsoft.com/office/drawing/2014/main" val="2082791822"/>
                    </a:ext>
                  </a:extLst>
                </a:gridCol>
                <a:gridCol w="393727">
                  <a:extLst>
                    <a:ext uri="{9D8B030D-6E8A-4147-A177-3AD203B41FA5}">
                      <a16:colId xmlns:a16="http://schemas.microsoft.com/office/drawing/2014/main" val="2338724890"/>
                    </a:ext>
                  </a:extLst>
                </a:gridCol>
                <a:gridCol w="425778">
                  <a:extLst>
                    <a:ext uri="{9D8B030D-6E8A-4147-A177-3AD203B41FA5}">
                      <a16:colId xmlns:a16="http://schemas.microsoft.com/office/drawing/2014/main" val="3618549113"/>
                    </a:ext>
                  </a:extLst>
                </a:gridCol>
                <a:gridCol w="343263">
                  <a:extLst>
                    <a:ext uri="{9D8B030D-6E8A-4147-A177-3AD203B41FA5}">
                      <a16:colId xmlns:a16="http://schemas.microsoft.com/office/drawing/2014/main" val="826798632"/>
                    </a:ext>
                  </a:extLst>
                </a:gridCol>
                <a:gridCol w="369667">
                  <a:extLst>
                    <a:ext uri="{9D8B030D-6E8A-4147-A177-3AD203B41FA5}">
                      <a16:colId xmlns:a16="http://schemas.microsoft.com/office/drawing/2014/main" val="2668963164"/>
                    </a:ext>
                  </a:extLst>
                </a:gridCol>
                <a:gridCol w="425778">
                  <a:extLst>
                    <a:ext uri="{9D8B030D-6E8A-4147-A177-3AD203B41FA5}">
                      <a16:colId xmlns:a16="http://schemas.microsoft.com/office/drawing/2014/main" val="788276673"/>
                    </a:ext>
                  </a:extLst>
                </a:gridCol>
                <a:gridCol w="390214">
                  <a:extLst>
                    <a:ext uri="{9D8B030D-6E8A-4147-A177-3AD203B41FA5}">
                      <a16:colId xmlns:a16="http://schemas.microsoft.com/office/drawing/2014/main" val="2303490857"/>
                    </a:ext>
                  </a:extLst>
                </a:gridCol>
                <a:gridCol w="335921">
                  <a:extLst>
                    <a:ext uri="{9D8B030D-6E8A-4147-A177-3AD203B41FA5}">
                      <a16:colId xmlns:a16="http://schemas.microsoft.com/office/drawing/2014/main" val="461887936"/>
                    </a:ext>
                  </a:extLst>
                </a:gridCol>
                <a:gridCol w="425778">
                  <a:extLst>
                    <a:ext uri="{9D8B030D-6E8A-4147-A177-3AD203B41FA5}">
                      <a16:colId xmlns:a16="http://schemas.microsoft.com/office/drawing/2014/main" val="4118060298"/>
                    </a:ext>
                  </a:extLst>
                </a:gridCol>
                <a:gridCol w="343263">
                  <a:extLst>
                    <a:ext uri="{9D8B030D-6E8A-4147-A177-3AD203B41FA5}">
                      <a16:colId xmlns:a16="http://schemas.microsoft.com/office/drawing/2014/main" val="2805163939"/>
                    </a:ext>
                  </a:extLst>
                </a:gridCol>
                <a:gridCol w="369667">
                  <a:extLst>
                    <a:ext uri="{9D8B030D-6E8A-4147-A177-3AD203B41FA5}">
                      <a16:colId xmlns:a16="http://schemas.microsoft.com/office/drawing/2014/main" val="3457320893"/>
                    </a:ext>
                  </a:extLst>
                </a:gridCol>
                <a:gridCol w="425778">
                  <a:extLst>
                    <a:ext uri="{9D8B030D-6E8A-4147-A177-3AD203B41FA5}">
                      <a16:colId xmlns:a16="http://schemas.microsoft.com/office/drawing/2014/main" val="892066200"/>
                    </a:ext>
                  </a:extLst>
                </a:gridCol>
                <a:gridCol w="343263">
                  <a:extLst>
                    <a:ext uri="{9D8B030D-6E8A-4147-A177-3AD203B41FA5}">
                      <a16:colId xmlns:a16="http://schemas.microsoft.com/office/drawing/2014/main" val="1284540099"/>
                    </a:ext>
                  </a:extLst>
                </a:gridCol>
                <a:gridCol w="369667">
                  <a:extLst>
                    <a:ext uri="{9D8B030D-6E8A-4147-A177-3AD203B41FA5}">
                      <a16:colId xmlns:a16="http://schemas.microsoft.com/office/drawing/2014/main" val="207913051"/>
                    </a:ext>
                  </a:extLst>
                </a:gridCol>
              </a:tblGrid>
              <a:tr h="29727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sv-SE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ABE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CBH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EECS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ITM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 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1000" u="none" strike="noStrike" dirty="0">
                          <a:effectLst/>
                        </a:rPr>
                        <a:t>SCI</a:t>
                      </a:r>
                      <a:endParaRPr lang="sv-S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sv-SE" sz="800" u="none" strike="noStrike" dirty="0">
                          <a:effectLst/>
                        </a:rPr>
                        <a:t> </a:t>
                      </a:r>
                      <a:endParaRPr lang="sv-S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493251"/>
                  </a:ext>
                </a:extLst>
              </a:tr>
              <a:tr h="38938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sv-SE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noFill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Totalt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AVG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BEFR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Totalt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AVG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BEFR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Totalt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AVG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BEFR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Totalt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AVG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BEFR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Totalt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AVG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sv-SE" sz="900" u="none" strike="noStrike" dirty="0">
                          <a:effectLst/>
                        </a:rPr>
                        <a:t>BEFR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986126"/>
                  </a:ext>
                </a:extLst>
              </a:tr>
              <a:tr h="426165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5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2024</a:t>
                      </a:r>
                      <a:endParaRPr lang="sv-SE" sz="1050" b="1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733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404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329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495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295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200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925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625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300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675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431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244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595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315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280</a:t>
                      </a:r>
                      <a:endParaRPr lang="sv-SE" sz="1000" b="1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427874"/>
                  </a:ext>
                </a:extLst>
              </a:tr>
              <a:tr h="413173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5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2023</a:t>
                      </a:r>
                      <a:endParaRPr lang="sv-SE" sz="105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763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443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320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426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251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175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815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558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257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529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360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169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468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235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233</a:t>
                      </a:r>
                      <a:endParaRPr lang="sv-SE" sz="1000" b="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4694497"/>
                  </a:ext>
                </a:extLst>
              </a:tr>
              <a:tr h="389381">
                <a:tc>
                  <a:txBody>
                    <a:bodyPr/>
                    <a:lstStyle/>
                    <a:p>
                      <a:pPr algn="ctr" fontAlgn="b"/>
                      <a:r>
                        <a:rPr lang="sv-SE" sz="105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2022</a:t>
                      </a:r>
                      <a:endParaRPr lang="sv-SE" sz="1050" b="0" i="0" u="none" strike="noStrike" dirty="0">
                        <a:solidFill>
                          <a:schemeClr val="bg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93E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707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392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315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440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265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175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751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518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233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439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305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134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328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174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sv-SE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154</a:t>
                      </a:r>
                      <a:endParaRPr lang="sv-SE" sz="1000" u="none" strike="noStrike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51319"/>
                  </a:ext>
                </a:extLst>
              </a:tr>
            </a:tbl>
          </a:graphicData>
        </a:graphic>
      </p:graphicFrame>
      <p:sp>
        <p:nvSpPr>
          <p:cNvPr id="12" name="textruta 11"/>
          <p:cNvSpPr txBox="1"/>
          <p:nvPr/>
        </p:nvSpPr>
        <p:spPr>
          <a:xfrm>
            <a:off x="155254" y="3884748"/>
            <a:ext cx="2546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AVG = Avgiftsskyldiga studenter</a:t>
            </a:r>
          </a:p>
          <a:p>
            <a:r>
              <a:rPr lang="sv-SE" sz="1000" dirty="0" smtClean="0"/>
              <a:t>BEFR = Avgiftsbefriade studenter</a:t>
            </a:r>
            <a:endParaRPr lang="sv-SE" sz="1000" dirty="0"/>
          </a:p>
        </p:txBody>
      </p:sp>
      <p:sp>
        <p:nvSpPr>
          <p:cNvPr id="8" name="Rectangle 7"/>
          <p:cNvSpPr/>
          <p:nvPr/>
        </p:nvSpPr>
        <p:spPr>
          <a:xfrm>
            <a:off x="167054" y="167054"/>
            <a:ext cx="866349" cy="8704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" y="212469"/>
            <a:ext cx="671513" cy="75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17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 sz="14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/>
        </a:defPPr>
      </a:lstStyle>
    </a:txDef>
  </a:objectDefaults>
  <a:extraClrSchemeLst/>
  <a:extLst>
    <a:ext uri="{05A4C25C-085E-4340-85A3-A5531E510DB2}">
      <thm15:themeFamily xmlns:thm15="http://schemas.microsoft.com/office/thememl/2012/main" name="KTH PPT template 2019 - 4x3 general.potx" id="{322AB47E-E08C-4D6C-A861-2795EE92E96B}" vid="{A7069D41-769B-4B63-AB20-B0418D2089A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general_4_3</Template>
  <TotalTime>1205</TotalTime>
  <Words>348</Words>
  <Application>Microsoft Office PowerPoint</Application>
  <PresentationFormat>Anpassad</PresentationFormat>
  <Paragraphs>159</Paragraphs>
  <Slides>8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Systemtypsnitt</vt:lpstr>
      <vt:lpstr>KTH_PPT-mall</vt:lpstr>
      <vt:lpstr>Antagningsstatistik Master HT24</vt:lpstr>
      <vt:lpstr>Sammanfattning</vt:lpstr>
      <vt:lpstr>Antagningsstatistik master HT24</vt:lpstr>
      <vt:lpstr>Antagna och reserver 2013-2024</vt:lpstr>
      <vt:lpstr>Behöriga sökande till urval 2016-2024</vt:lpstr>
      <vt:lpstr>Anmälningar totalt, och anmälningar till urval per skola 2022-2024</vt:lpstr>
      <vt:lpstr>Avgiftsstatus, antagna</vt:lpstr>
      <vt:lpstr>Antal antagna per skola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Antagningsstatistik Master 2020</dc:title>
  <dc:creator>Aida Barucija</dc:creator>
  <cp:lastModifiedBy>Katarina Warfvinge</cp:lastModifiedBy>
  <cp:revision>74</cp:revision>
  <cp:lastPrinted>2013-05-27T09:10:21Z</cp:lastPrinted>
  <dcterms:created xsi:type="dcterms:W3CDTF">2020-04-02T09:46:05Z</dcterms:created>
  <dcterms:modified xsi:type="dcterms:W3CDTF">2024-03-27T13:07:08Z</dcterms:modified>
</cp:coreProperties>
</file>