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341" r:id="rId3"/>
    <p:sldId id="345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5" r:id="rId12"/>
    <p:sldId id="354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orient="horz" pos="629">
          <p15:clr>
            <a:srgbClr val="A4A3A4"/>
          </p15:clr>
        </p15:guide>
        <p15:guide id="3" orient="horz" pos="997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217">
          <p15:clr>
            <a:srgbClr val="A4A3A4"/>
          </p15:clr>
        </p15:guide>
        <p15:guide id="6" orient="horz" pos="3681">
          <p15:clr>
            <a:srgbClr val="A4A3A4"/>
          </p15:clr>
        </p15:guide>
        <p15:guide id="7" orient="horz" pos="4054">
          <p15:clr>
            <a:srgbClr val="A4A3A4"/>
          </p15:clr>
        </p15:guide>
        <p15:guide id="8" pos="631">
          <p15:clr>
            <a:srgbClr val="A4A3A4"/>
          </p15:clr>
        </p15:guide>
        <p15:guide id="9" pos="1020">
          <p15:clr>
            <a:srgbClr val="A4A3A4"/>
          </p15:clr>
        </p15:guide>
        <p15:guide id="10" pos="5389">
          <p15:clr>
            <a:srgbClr val="A4A3A4"/>
          </p15:clr>
        </p15:guide>
        <p15:guide id="11" pos="3120">
          <p15:clr>
            <a:srgbClr val="A4A3A4"/>
          </p15:clr>
        </p15:guide>
        <p15:guide id="12" pos="219">
          <p15:clr>
            <a:srgbClr val="A4A3A4"/>
          </p15:clr>
        </p15:guide>
        <p15:guide id="13" pos="32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22E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94629" autoAdjust="0"/>
  </p:normalViewPr>
  <p:slideViewPr>
    <p:cSldViewPr snapToGrid="0" showGuides="1">
      <p:cViewPr varScale="1">
        <p:scale>
          <a:sx n="65" d="100"/>
          <a:sy n="65" d="100"/>
        </p:scale>
        <p:origin x="1444" y="-256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orient="horz" pos="4054"/>
        <p:guide pos="631"/>
        <p:guide pos="1020"/>
        <p:guide pos="5389"/>
        <p:guide pos="3120"/>
        <p:guide pos="219"/>
        <p:guide pos="32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17/03/2020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20C8F-2A9B-429A-AECB-3069C2546035}" type="datetimeFigureOut">
              <a:rPr lang="sv-SE" smtClean="0"/>
              <a:t>2020-03-17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6D66A-0271-441C-87D1-84919CE822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138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263C10-41D9-4E2B-8613-C6B45B2E49F7}" type="slidenum">
              <a:rPr lang="sv-SE" altLang="sv-SE" smtClean="0"/>
              <a:pPr eaLnBrk="1" hangingPunct="1">
                <a:spcBef>
                  <a:spcPct val="0"/>
                </a:spcBef>
              </a:pPr>
              <a:t>2</a:t>
            </a:fld>
            <a:endParaRPr lang="sv-SE" altLang="sv-SE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86360" y="8687678"/>
            <a:ext cx="2968436" cy="4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FF7838-F808-48C9-AA7D-49D312B9BAB2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886360" y="8687678"/>
            <a:ext cx="2970038" cy="45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5C1274-E726-412E-8CC3-DB8079BB7FA4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1640" cy="45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25D3CB-6995-4180-9C66-CE2413AC2EEE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004431" y="685947"/>
            <a:ext cx="4850741" cy="34297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body"/>
          </p:nvPr>
        </p:nvSpPr>
        <p:spPr>
          <a:xfrm>
            <a:off x="914722" y="4343839"/>
            <a:ext cx="5025354" cy="419758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263C10-41D9-4E2B-8613-C6B45B2E49F7}" type="slidenum">
              <a:rPr lang="sv-SE" altLang="sv-SE" smtClean="0"/>
              <a:pPr eaLnBrk="1" hangingPunct="1">
                <a:spcBef>
                  <a:spcPct val="0"/>
                </a:spcBef>
              </a:pPr>
              <a:t>11</a:t>
            </a:fld>
            <a:endParaRPr lang="sv-SE" altLang="sv-SE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86360" y="8687678"/>
            <a:ext cx="2968436" cy="4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FF7838-F808-48C9-AA7D-49D312B9BAB2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886360" y="8687678"/>
            <a:ext cx="2970038" cy="45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5C1274-E726-412E-8CC3-DB8079BB7FA4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1640" cy="45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25D3CB-6995-4180-9C66-CE2413AC2EEE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004431" y="685947"/>
            <a:ext cx="4850741" cy="34297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body"/>
          </p:nvPr>
        </p:nvSpPr>
        <p:spPr>
          <a:xfrm>
            <a:off x="914722" y="4343839"/>
            <a:ext cx="5025354" cy="419758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263C10-41D9-4E2B-8613-C6B45B2E49F7}" type="slidenum">
              <a:rPr lang="sv-SE" altLang="sv-SE" smtClean="0"/>
              <a:pPr eaLnBrk="1" hangingPunct="1">
                <a:spcBef>
                  <a:spcPct val="0"/>
                </a:spcBef>
              </a:pPr>
              <a:t>12</a:t>
            </a:fld>
            <a:endParaRPr lang="sv-SE" altLang="sv-SE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86360" y="8687678"/>
            <a:ext cx="2968436" cy="4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FF7838-F808-48C9-AA7D-49D312B9BAB2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886360" y="8687678"/>
            <a:ext cx="2970038" cy="45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5C1274-E726-412E-8CC3-DB8079BB7FA4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1640" cy="45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25D3CB-6995-4180-9C66-CE2413AC2EEE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004431" y="685947"/>
            <a:ext cx="4850741" cy="34297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body"/>
          </p:nvPr>
        </p:nvSpPr>
        <p:spPr>
          <a:xfrm>
            <a:off x="914722" y="4343839"/>
            <a:ext cx="5025354" cy="419758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263C10-41D9-4E2B-8613-C6B45B2E49F7}" type="slidenum">
              <a:rPr lang="sv-SE" altLang="sv-SE" smtClean="0"/>
              <a:pPr eaLnBrk="1" hangingPunct="1">
                <a:spcBef>
                  <a:spcPct val="0"/>
                </a:spcBef>
              </a:pPr>
              <a:t>3</a:t>
            </a:fld>
            <a:endParaRPr lang="sv-SE" altLang="sv-SE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86360" y="8687678"/>
            <a:ext cx="2968436" cy="4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FF7838-F808-48C9-AA7D-49D312B9BAB2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886360" y="8687678"/>
            <a:ext cx="2970038" cy="45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5C1274-E726-412E-8CC3-DB8079BB7FA4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1640" cy="45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25D3CB-6995-4180-9C66-CE2413AC2EEE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004431" y="685947"/>
            <a:ext cx="4850741" cy="34297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body"/>
          </p:nvPr>
        </p:nvSpPr>
        <p:spPr>
          <a:xfrm>
            <a:off x="914722" y="4343839"/>
            <a:ext cx="5025354" cy="419758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263C10-41D9-4E2B-8613-C6B45B2E49F7}" type="slidenum">
              <a:rPr lang="sv-SE" altLang="sv-SE" smtClean="0"/>
              <a:pPr eaLnBrk="1" hangingPunct="1">
                <a:spcBef>
                  <a:spcPct val="0"/>
                </a:spcBef>
              </a:pPr>
              <a:t>4</a:t>
            </a:fld>
            <a:endParaRPr lang="sv-SE" altLang="sv-SE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86360" y="8687678"/>
            <a:ext cx="2968436" cy="4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FF7838-F808-48C9-AA7D-49D312B9BAB2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886360" y="8687678"/>
            <a:ext cx="2970038" cy="45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5C1274-E726-412E-8CC3-DB8079BB7FA4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1640" cy="45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25D3CB-6995-4180-9C66-CE2413AC2EEE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004431" y="685947"/>
            <a:ext cx="4850741" cy="34297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body"/>
          </p:nvPr>
        </p:nvSpPr>
        <p:spPr>
          <a:xfrm>
            <a:off x="914722" y="4343839"/>
            <a:ext cx="5025354" cy="419758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263C10-41D9-4E2B-8613-C6B45B2E49F7}" type="slidenum">
              <a:rPr lang="sv-SE" altLang="sv-SE" smtClean="0"/>
              <a:pPr eaLnBrk="1" hangingPunct="1">
                <a:spcBef>
                  <a:spcPct val="0"/>
                </a:spcBef>
              </a:pPr>
              <a:t>5</a:t>
            </a:fld>
            <a:endParaRPr lang="sv-SE" altLang="sv-SE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86360" y="8687678"/>
            <a:ext cx="2968436" cy="4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FF7838-F808-48C9-AA7D-49D312B9BAB2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886360" y="8687678"/>
            <a:ext cx="2970038" cy="45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5C1274-E726-412E-8CC3-DB8079BB7FA4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1640" cy="45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25D3CB-6995-4180-9C66-CE2413AC2EEE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004431" y="685947"/>
            <a:ext cx="4850741" cy="34297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body"/>
          </p:nvPr>
        </p:nvSpPr>
        <p:spPr>
          <a:xfrm>
            <a:off x="914722" y="4343839"/>
            <a:ext cx="5025354" cy="419758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263C10-41D9-4E2B-8613-C6B45B2E49F7}" type="slidenum">
              <a:rPr lang="sv-SE" altLang="sv-SE" smtClean="0"/>
              <a:pPr eaLnBrk="1" hangingPunct="1">
                <a:spcBef>
                  <a:spcPct val="0"/>
                </a:spcBef>
              </a:pPr>
              <a:t>6</a:t>
            </a:fld>
            <a:endParaRPr lang="sv-SE" altLang="sv-SE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86360" y="8687678"/>
            <a:ext cx="2968436" cy="4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FF7838-F808-48C9-AA7D-49D312B9BAB2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886360" y="8687678"/>
            <a:ext cx="2970038" cy="45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5C1274-E726-412E-8CC3-DB8079BB7FA4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1640" cy="45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25D3CB-6995-4180-9C66-CE2413AC2EEE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004431" y="685947"/>
            <a:ext cx="4850741" cy="34297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body"/>
          </p:nvPr>
        </p:nvSpPr>
        <p:spPr>
          <a:xfrm>
            <a:off x="914722" y="4343839"/>
            <a:ext cx="5025354" cy="419758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263C10-41D9-4E2B-8613-C6B45B2E49F7}" type="slidenum">
              <a:rPr lang="sv-SE" altLang="sv-SE" smtClean="0"/>
              <a:pPr eaLnBrk="1" hangingPunct="1">
                <a:spcBef>
                  <a:spcPct val="0"/>
                </a:spcBef>
              </a:pPr>
              <a:t>7</a:t>
            </a:fld>
            <a:endParaRPr lang="sv-SE" altLang="sv-SE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86360" y="8687678"/>
            <a:ext cx="2968436" cy="4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FF7838-F808-48C9-AA7D-49D312B9BAB2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886360" y="8687678"/>
            <a:ext cx="2970038" cy="45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5C1274-E726-412E-8CC3-DB8079BB7FA4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1640" cy="45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25D3CB-6995-4180-9C66-CE2413AC2EEE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004431" y="685947"/>
            <a:ext cx="4850741" cy="34297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body"/>
          </p:nvPr>
        </p:nvSpPr>
        <p:spPr>
          <a:xfrm>
            <a:off x="914722" y="4343839"/>
            <a:ext cx="5025354" cy="419758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263C10-41D9-4E2B-8613-C6B45B2E49F7}" type="slidenum">
              <a:rPr lang="sv-SE" altLang="sv-SE" smtClean="0"/>
              <a:pPr eaLnBrk="1" hangingPunct="1">
                <a:spcBef>
                  <a:spcPct val="0"/>
                </a:spcBef>
              </a:pPr>
              <a:t>8</a:t>
            </a:fld>
            <a:endParaRPr lang="sv-SE" altLang="sv-SE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86360" y="8687678"/>
            <a:ext cx="2968436" cy="4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FF7838-F808-48C9-AA7D-49D312B9BAB2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886360" y="8687678"/>
            <a:ext cx="2970038" cy="45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5C1274-E726-412E-8CC3-DB8079BB7FA4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1640" cy="45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25D3CB-6995-4180-9C66-CE2413AC2EEE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004431" y="685947"/>
            <a:ext cx="4850741" cy="34297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body"/>
          </p:nvPr>
        </p:nvSpPr>
        <p:spPr>
          <a:xfrm>
            <a:off x="914722" y="4343839"/>
            <a:ext cx="5025354" cy="419758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263C10-41D9-4E2B-8613-C6B45B2E49F7}" type="slidenum">
              <a:rPr lang="sv-SE" altLang="sv-SE" smtClean="0"/>
              <a:pPr eaLnBrk="1" hangingPunct="1">
                <a:spcBef>
                  <a:spcPct val="0"/>
                </a:spcBef>
              </a:pPr>
              <a:t>9</a:t>
            </a:fld>
            <a:endParaRPr lang="sv-SE" altLang="sv-SE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86360" y="8687678"/>
            <a:ext cx="2968436" cy="4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FF7838-F808-48C9-AA7D-49D312B9BAB2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886360" y="8687678"/>
            <a:ext cx="2970038" cy="45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5C1274-E726-412E-8CC3-DB8079BB7FA4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1640" cy="45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25D3CB-6995-4180-9C66-CE2413AC2EEE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004431" y="685947"/>
            <a:ext cx="4850741" cy="34297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body"/>
          </p:nvPr>
        </p:nvSpPr>
        <p:spPr>
          <a:xfrm>
            <a:off x="914722" y="4343839"/>
            <a:ext cx="5025354" cy="419758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263C10-41D9-4E2B-8613-C6B45B2E49F7}" type="slidenum">
              <a:rPr lang="sv-SE" altLang="sv-SE" smtClean="0"/>
              <a:pPr eaLnBrk="1" hangingPunct="1">
                <a:spcBef>
                  <a:spcPct val="0"/>
                </a:spcBef>
              </a:pPr>
              <a:t>10</a:t>
            </a:fld>
            <a:endParaRPr lang="sv-SE" altLang="sv-SE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86360" y="8687678"/>
            <a:ext cx="2968436" cy="4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FF7838-F808-48C9-AA7D-49D312B9BAB2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3886360" y="8687678"/>
            <a:ext cx="2970038" cy="45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5C1274-E726-412E-8CC3-DB8079BB7FA4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86360" y="8687678"/>
            <a:ext cx="2971640" cy="456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25D3CB-6995-4180-9C66-CE2413AC2EEE}" type="slidenum">
              <a:rPr lang="sv-SE" altLang="sv-SE">
                <a:cs typeface="Arial Unicode MS" pitchFamily="32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sv-SE" altLang="sv-SE">
              <a:cs typeface="Arial Unicode MS" pitchFamily="32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004431" y="685947"/>
            <a:ext cx="4850741" cy="342973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14343" name="Rectangle 5"/>
          <p:cNvSpPr>
            <a:spLocks noGrp="1" noChangeArrowheads="1"/>
          </p:cNvSpPr>
          <p:nvPr>
            <p:ph type="body"/>
          </p:nvPr>
        </p:nvSpPr>
        <p:spPr>
          <a:xfrm>
            <a:off x="914722" y="4343839"/>
            <a:ext cx="5025354" cy="419758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510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ruta 5"/>
          <p:cNvSpPr txBox="1"/>
          <p:nvPr userDrawn="1"/>
        </p:nvSpPr>
        <p:spPr>
          <a:xfrm>
            <a:off x="7103422" y="263482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0480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CFCB38AA-14D0-4B67-BE5B-608C5A8A7489}" type="datetimeFigureOut">
              <a:rPr lang="sv-SE" smtClean="0"/>
              <a:pPr/>
              <a:t>2020-03-17</a:t>
            </a:fld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9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2020-03-17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66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2020-03-17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582740"/>
            <a:ext cx="3328988" cy="407828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 smtClean="0"/>
              <a:t>Klicka på ikonen för att lägga till ett diagram</a:t>
            </a:r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2020-03-17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2020-03-17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404870"/>
            <a:ext cx="6935788" cy="66833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2020-03-17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582738"/>
            <a:ext cx="6935788" cy="4078287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2020-03-17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CFCB38AA-14D0-4B67-BE5B-608C5A8A7489}" type="datetimeFigureOut">
              <a:rPr lang="sv-SE" smtClean="0"/>
              <a:pPr/>
              <a:t>2020-03-17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582739"/>
            <a:ext cx="6935788" cy="40782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17/03/2020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629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77" r:id="rId3"/>
    <p:sldLayoutId id="2147483668" r:id="rId4"/>
    <p:sldLayoutId id="2147483669" r:id="rId5"/>
    <p:sldLayoutId id="2147483670" r:id="rId6"/>
    <p:sldLayoutId id="2147483674" r:id="rId7"/>
    <p:sldLayoutId id="2147483672" r:id="rId8"/>
    <p:sldLayoutId id="2147483673" r:id="rId9"/>
    <p:sldLayoutId id="214748366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th.s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png"/><Relationship Id="rId4" Type="http://schemas.openxmlformats.org/officeDocument/2006/relationships/hyperlink" Target="http://www.kth.se/sv/by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749578" y="1112951"/>
            <a:ext cx="6172030" cy="1201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764" rIns="91527" bIns="45764" anchor="ctr"/>
          <a:lstStyle>
            <a:lvl1pPr eaLnBrk="0" hangingPunct="0">
              <a:spcBef>
                <a:spcPts val="5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3600" b="1" dirty="0" smtClean="0">
                <a:solidFill>
                  <a:schemeClr val="tx1"/>
                </a:solidFill>
                <a:latin typeface="+mj-lt"/>
              </a:rPr>
              <a:t>Koncept för skolor och avdelningar på www.kth.se</a:t>
            </a:r>
            <a:endParaRPr lang="sv-SE" altLang="sv-SE" sz="3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749578" y="2428096"/>
            <a:ext cx="6170672" cy="84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1030" rIns="78903" bIns="41030"/>
          <a:lstStyle>
            <a:lvl1pPr eaLnBrk="0" hangingPunct="0">
              <a:spcBef>
                <a:spcPts val="5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pPr eaLnBrk="1" hangingPunct="1"/>
            <a:r>
              <a:rPr lang="da-DK" altLang="sv-SE" sz="2400" dirty="0" smtClean="0">
                <a:latin typeface="+mj-lt"/>
              </a:rPr>
              <a:t>Struktur, navigeringsprincip och övergripamnde siddisposition</a:t>
            </a:r>
            <a:endParaRPr lang="da-DK" altLang="sv-S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35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679963" y="394911"/>
            <a:ext cx="6844084" cy="7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764" rIns="91527" bIns="45764" anchor="ctr"/>
          <a:lstStyle>
            <a:defPPr>
              <a:defRPr lang="en-US"/>
            </a:defPPr>
            <a:lvl1pPr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 b="1"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r>
              <a:rPr lang="sv-SE" altLang="sv-SE" dirty="0" smtClean="0"/>
              <a:t>Undersajt</a:t>
            </a:r>
            <a:endParaRPr lang="sv-SE" altLang="sv-SE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713609" y="1229191"/>
            <a:ext cx="2117827" cy="440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1030" rIns="78903" bIns="41030"/>
          <a:lstStyle>
            <a:defPPr>
              <a:defRPr lang="en-US"/>
            </a:defPPr>
            <a:lvl1pPr marL="339725" indent="-339725">
              <a:spcBef>
                <a:spcPts val="550"/>
              </a:spcBef>
              <a:buClr>
                <a:srgbClr val="808080"/>
              </a:buClr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sv-SE" sz="1400" dirty="0"/>
              <a:t>Startavdelning med egen vänstermeny gäller även för dessa </a:t>
            </a:r>
            <a:r>
              <a:rPr lang="sv-SE" sz="1400" dirty="0" smtClean="0"/>
              <a:t>undersajter.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Webbadress </a:t>
            </a:r>
            <a:r>
              <a:rPr lang="sv-SE" sz="1400" dirty="0"/>
              <a:t>och länkstig tar fortsatt fasta på ovanligande struktur.</a:t>
            </a:r>
          </a:p>
        </p:txBody>
      </p:sp>
      <p:pic>
        <p:nvPicPr>
          <p:cNvPr id="12290" name="Picture 2" descr="https://intra.kth.se/polopoly_fs/1.754534!/image/group-list-si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963" y="1229191"/>
            <a:ext cx="4824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960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679963" y="394911"/>
            <a:ext cx="6844084" cy="7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764" rIns="91527" bIns="45764" anchor="ctr"/>
          <a:lstStyle>
            <a:defPPr>
              <a:defRPr lang="en-US"/>
            </a:defPPr>
            <a:lvl1pPr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 b="1"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r>
              <a:rPr lang="sv-SE" altLang="sv-SE" dirty="0" smtClean="0"/>
              <a:t>Sida i listningsavdelning</a:t>
            </a:r>
            <a:endParaRPr lang="sv-SE" altLang="sv-SE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713609" y="1229191"/>
            <a:ext cx="2117827" cy="440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1030" rIns="78903" bIns="41030"/>
          <a:lstStyle>
            <a:defPPr>
              <a:defRPr lang="en-US"/>
            </a:defPPr>
            <a:lvl1pPr marL="339725" indent="-339725">
              <a:spcBef>
                <a:spcPts val="550"/>
              </a:spcBef>
              <a:buClr>
                <a:srgbClr val="808080"/>
              </a:buClr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Om innehållet som listas i artikelytan inte avser hela avdelningar utan enstaka artiklar används med fördel så kallade listningsavdelningar.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Besökaren blir då kvar i listningsavdelningen och valda artiklar visas direkt under länklistan, som blir kvar i sidtopp.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Vänstermenyn byts inte ut.</a:t>
            </a:r>
            <a:endParaRPr lang="sv-SE" sz="14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963" y="1229191"/>
            <a:ext cx="4824000" cy="51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751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679963" y="394911"/>
            <a:ext cx="6844084" cy="7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764" rIns="91527" bIns="45764" anchor="ctr"/>
          <a:lstStyle>
            <a:defPPr>
              <a:defRPr lang="en-US"/>
            </a:defPPr>
            <a:lvl1pPr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 b="1"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r>
              <a:rPr lang="sv-SE" altLang="sv-SE" dirty="0" smtClean="0"/>
              <a:t>Startsidor</a:t>
            </a:r>
            <a:endParaRPr lang="sv-SE" altLang="sv-SE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713609" y="1229191"/>
            <a:ext cx="2117827" cy="440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1030" rIns="78903" bIns="41030"/>
          <a:lstStyle>
            <a:defPPr>
              <a:defRPr lang="en-US"/>
            </a:defPPr>
            <a:lvl1pPr marL="339725" indent="-339725">
              <a:spcBef>
                <a:spcPts val="550"/>
              </a:spcBef>
              <a:buClr>
                <a:srgbClr val="808080"/>
              </a:buClr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Startsidor för skola, avdelning/institution och grupp </a:t>
            </a:r>
            <a:r>
              <a:rPr lang="sv-SE" sz="1400" dirty="0" smtClean="0"/>
              <a:t>har</a:t>
            </a:r>
            <a:r>
              <a:rPr lang="sv-SE" sz="1400" dirty="0" smtClean="0"/>
              <a:t> </a:t>
            </a:r>
            <a:r>
              <a:rPr lang="sv-SE" sz="1400" dirty="0"/>
              <a:t>ett standardiserat </a:t>
            </a:r>
            <a:r>
              <a:rPr lang="sv-SE" sz="1400" dirty="0" smtClean="0"/>
              <a:t>upplägg.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För skola och avdelning/institution betonas fortsatt navigering till forskningsbärande verksamhet via länkade puffar till underliggande enheter.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Aktualitetsinnehåll på startsida hanteras enligt fastslagna riktlinjer för mallar och form.</a:t>
            </a:r>
            <a:endParaRPr lang="sv-SE" sz="1400" dirty="0"/>
          </a:p>
        </p:txBody>
      </p:sp>
      <p:pic>
        <p:nvPicPr>
          <p:cNvPr id="13314" name="Picture 2" descr="https://intra.kth.se/polopoly_fs/1.756701!/image/school-startpage-extend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963" y="1229191"/>
            <a:ext cx="4824000" cy="660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441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679963" y="394911"/>
            <a:ext cx="6844084" cy="7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764" rIns="91527" bIns="45764" anchor="ctr"/>
          <a:lstStyle>
            <a:defPPr>
              <a:defRPr lang="en-US"/>
            </a:defPPr>
            <a:lvl1pPr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 b="1"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r>
              <a:rPr lang="sv-SE" altLang="sv-SE" dirty="0" smtClean="0"/>
              <a:t>KTH:s startsida</a:t>
            </a:r>
            <a:endParaRPr lang="sv-SE" altLang="sv-SE" dirty="0"/>
          </a:p>
        </p:txBody>
      </p:sp>
      <p:pic>
        <p:nvPicPr>
          <p:cNvPr id="2050" name="Picture 2" descr="https://intra.kth.se/polopoly_fs/1.754128!/image/startpa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963" y="1227118"/>
            <a:ext cx="4824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713609" y="2960402"/>
            <a:ext cx="2117827" cy="19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1030" rIns="78903" bIns="41030"/>
          <a:lstStyle>
            <a:defPPr>
              <a:defRPr lang="en-US"/>
            </a:defPPr>
            <a:lvl1pPr marL="339725" indent="-339725">
              <a:spcBef>
                <a:spcPts val="550"/>
              </a:spcBef>
              <a:buClr>
                <a:srgbClr val="808080"/>
              </a:buClr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pPr marL="0" indent="0">
              <a:buNone/>
            </a:pPr>
            <a:r>
              <a:rPr lang="sv-SE" sz="1400" dirty="0"/>
              <a:t>Skolorna nås via KTH:s </a:t>
            </a:r>
            <a:r>
              <a:rPr lang="sv-SE" sz="1400" dirty="0" smtClean="0"/>
              <a:t>gemensamma megameny</a:t>
            </a:r>
            <a:endParaRPr lang="sv-SE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372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679963" y="394911"/>
            <a:ext cx="6844084" cy="7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764" rIns="91527" bIns="45764" anchor="ctr"/>
          <a:lstStyle>
            <a:defPPr>
              <a:defRPr lang="en-US"/>
            </a:defPPr>
            <a:lvl1pPr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 b="1"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r>
              <a:rPr lang="sv-SE" altLang="sv-SE" dirty="0" smtClean="0"/>
              <a:t>Skola</a:t>
            </a:r>
            <a:endParaRPr lang="sv-SE" altLang="sv-SE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713609" y="1229191"/>
            <a:ext cx="2117827" cy="440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1030" rIns="78903" bIns="41030"/>
          <a:lstStyle>
            <a:defPPr>
              <a:defRPr lang="en-US"/>
            </a:defPPr>
            <a:lvl1pPr marL="339725" indent="-339725">
              <a:spcBef>
                <a:spcPts val="550"/>
              </a:spcBef>
              <a:buClr>
                <a:srgbClr val="808080"/>
              </a:buClr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sv-SE" sz="1400" dirty="0"/>
              <a:t>Skolor sorterar </a:t>
            </a:r>
            <a:r>
              <a:rPr lang="sv-SE" sz="1400" dirty="0" smtClean="0"/>
              <a:t>in </a:t>
            </a:r>
            <a:r>
              <a:rPr lang="sv-SE" sz="1400" dirty="0"/>
              <a:t>direkt under </a:t>
            </a:r>
            <a:r>
              <a:rPr lang="sv-SE" sz="1400" dirty="0" smtClean="0"/>
              <a:t>www.kth.se.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/>
              <a:t>Skolsajter</a:t>
            </a:r>
            <a:r>
              <a:rPr lang="sv-SE" sz="1400" dirty="0" smtClean="0"/>
              <a:t> </a:t>
            </a:r>
            <a:r>
              <a:rPr lang="sv-SE" sz="1400" dirty="0"/>
              <a:t>ärver KTH:s gemensamma </a:t>
            </a:r>
            <a:r>
              <a:rPr lang="sv-SE" sz="1400" dirty="0" smtClean="0"/>
              <a:t>megameny och </a:t>
            </a:r>
            <a:r>
              <a:rPr lang="sv-SE" sz="1400" dirty="0" smtClean="0"/>
              <a:t>följer ett </a:t>
            </a:r>
            <a:r>
              <a:rPr lang="sv-SE" sz="1400" dirty="0"/>
              <a:t>standardiserat </a:t>
            </a:r>
            <a:r>
              <a:rPr lang="sv-SE" sz="1400" dirty="0" smtClean="0"/>
              <a:t>upplägg.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Den överst </a:t>
            </a:r>
            <a:r>
              <a:rPr lang="sv-SE" sz="1400" dirty="0"/>
              <a:t>listade artikeln </a:t>
            </a:r>
            <a:r>
              <a:rPr lang="sv-SE" sz="1400" dirty="0" smtClean="0"/>
              <a:t>visas som startsida.</a:t>
            </a:r>
            <a:r>
              <a:rPr lang="sv-SE" sz="1400" dirty="0"/>
              <a:t> </a:t>
            </a:r>
            <a:endParaRPr lang="sv-SE" sz="14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Skolsajter inrymmer </a:t>
            </a:r>
            <a:r>
              <a:rPr lang="sv-SE" sz="1400" dirty="0"/>
              <a:t>inte underliggande sajter för avdelning/institution.</a:t>
            </a:r>
          </a:p>
          <a:p>
            <a:pPr marL="0" indent="0">
              <a:spcBef>
                <a:spcPts val="1200"/>
              </a:spcBef>
              <a:buNone/>
            </a:pPr>
            <a:endParaRPr lang="sv-SE" sz="1400" i="1" dirty="0">
              <a:solidFill>
                <a:schemeClr val="tx1"/>
              </a:solidFill>
            </a:endParaRPr>
          </a:p>
        </p:txBody>
      </p:sp>
      <p:pic>
        <p:nvPicPr>
          <p:cNvPr id="6" name="Picture 2" descr="https://intra.kth.se/polopoly_fs/1.754230!/image/school-startpage-fold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963" y="1229191"/>
            <a:ext cx="4824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188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679963" y="394911"/>
            <a:ext cx="6844084" cy="7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764" rIns="91527" bIns="45764" anchor="ctr"/>
          <a:lstStyle>
            <a:defPPr>
              <a:defRPr lang="en-US"/>
            </a:defPPr>
            <a:lvl1pPr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 b="1"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r>
              <a:rPr lang="sv-SE" altLang="sv-SE" dirty="0" smtClean="0"/>
              <a:t>Vänstermeny</a:t>
            </a:r>
            <a:endParaRPr lang="sv-SE" altLang="sv-SE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713609" y="1229191"/>
            <a:ext cx="2117827" cy="440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1030" rIns="78903" bIns="41030"/>
          <a:lstStyle>
            <a:defPPr>
              <a:defRPr lang="en-US"/>
            </a:defPPr>
            <a:lvl1pPr marL="339725" indent="-339725">
              <a:spcBef>
                <a:spcPts val="550"/>
              </a:spcBef>
              <a:buClr>
                <a:srgbClr val="808080"/>
              </a:buClr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pPr marL="0" indent="0">
              <a:buNone/>
            </a:pPr>
            <a:r>
              <a:rPr lang="sv-SE" sz="1400" dirty="0" smtClean="0"/>
              <a:t>Skolsajter tillämpar utfällda </a:t>
            </a:r>
            <a:r>
              <a:rPr lang="sv-SE" sz="1400" dirty="0"/>
              <a:t>undermenyer i vänstermeny. </a:t>
            </a:r>
            <a:endParaRPr lang="sv-SE" sz="14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/>
              <a:t>K</a:t>
            </a:r>
            <a:r>
              <a:rPr lang="sv-SE" sz="1400" dirty="0" smtClean="0"/>
              <a:t>lick </a:t>
            </a:r>
            <a:r>
              <a:rPr lang="sv-SE" sz="1400" dirty="0"/>
              <a:t>på avdelning i vänstermeny fäller ut avdelningens underliggande </a:t>
            </a:r>
            <a:r>
              <a:rPr lang="sv-SE" sz="1400" dirty="0" smtClean="0"/>
              <a:t>meny istället </a:t>
            </a:r>
            <a:r>
              <a:rPr lang="sv-SE" sz="1400" dirty="0"/>
              <a:t>för att ge </a:t>
            </a:r>
            <a:r>
              <a:rPr lang="sv-SE" sz="1400" dirty="0" smtClean="0"/>
              <a:t>ny ersättande </a:t>
            </a:r>
            <a:r>
              <a:rPr lang="sv-SE" sz="1400" dirty="0" smtClean="0"/>
              <a:t>meny.</a:t>
            </a:r>
            <a:endParaRPr lang="sv-SE" sz="1400" dirty="0" smtClean="0"/>
          </a:p>
          <a:p>
            <a:pPr marL="0" indent="0">
              <a:buNone/>
            </a:pPr>
            <a:endParaRPr lang="sv-SE" sz="1400" dirty="0"/>
          </a:p>
        </p:txBody>
      </p:sp>
      <p:pic>
        <p:nvPicPr>
          <p:cNvPr id="4098" name="Picture 2" descr="https://intra.kth.se/polopoly_fs/1.754428!/image/school-artic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963" y="1229191"/>
            <a:ext cx="4824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792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679963" y="394911"/>
            <a:ext cx="6844084" cy="7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764" rIns="91527" bIns="45764" anchor="ctr"/>
          <a:lstStyle>
            <a:defPPr>
              <a:defRPr lang="en-US"/>
            </a:defPPr>
            <a:lvl1pPr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 b="1"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r>
              <a:rPr lang="sv-SE" altLang="sv-SE" dirty="0" smtClean="0"/>
              <a:t>Avdelningar/institutioner på skolwebb</a:t>
            </a:r>
            <a:endParaRPr lang="sv-SE" altLang="sv-SE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713609" y="1229191"/>
            <a:ext cx="2117827" cy="440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1030" rIns="78903" bIns="41030"/>
          <a:lstStyle>
            <a:defPPr>
              <a:defRPr lang="en-US"/>
            </a:defPPr>
            <a:lvl1pPr marL="339725" indent="-339725">
              <a:spcBef>
                <a:spcPts val="550"/>
              </a:spcBef>
              <a:buClr>
                <a:srgbClr val="808080"/>
              </a:buClr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pPr marL="0" indent="0">
              <a:buNone/>
            </a:pPr>
            <a:r>
              <a:rPr lang="sv-SE" sz="1400" dirty="0"/>
              <a:t>Länkar som leder till andra sajter eller delar av KTH-webben läggs inte i vänstermeny utan hanteras i </a:t>
            </a:r>
            <a:r>
              <a:rPr lang="sv-SE" sz="1400" dirty="0" smtClean="0"/>
              <a:t>artikelytan.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Hit hör länkning till skolans avdelningar/institutioner.</a:t>
            </a:r>
          </a:p>
        </p:txBody>
      </p:sp>
      <p:pic>
        <p:nvPicPr>
          <p:cNvPr id="7170" name="Picture 2" descr="https://intra.kth.se/polopoly_fs/1.754437!/image/school-resear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963" y="1229191"/>
            <a:ext cx="4824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040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679963" y="394911"/>
            <a:ext cx="6844084" cy="7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764" rIns="91527" bIns="45764" anchor="ctr"/>
          <a:lstStyle>
            <a:defPPr>
              <a:defRPr lang="en-US"/>
            </a:defPPr>
            <a:lvl1pPr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 b="1"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r>
              <a:rPr lang="sv-SE" altLang="sv-SE" dirty="0" smtClean="0"/>
              <a:t>Avdelning/institution</a:t>
            </a:r>
            <a:endParaRPr lang="sv-SE" altLang="sv-SE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713609" y="1229191"/>
            <a:ext cx="2117827" cy="440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1030" rIns="78903" bIns="41030"/>
          <a:lstStyle>
            <a:defPPr>
              <a:defRPr lang="en-US"/>
            </a:defPPr>
            <a:lvl1pPr marL="339725" indent="-339725">
              <a:spcBef>
                <a:spcPts val="550"/>
              </a:spcBef>
              <a:buClr>
                <a:srgbClr val="808080"/>
              </a:buClr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Avdelning/institution –organisatoriskt led </a:t>
            </a:r>
            <a:r>
              <a:rPr lang="sv-SE" sz="1400" dirty="0"/>
              <a:t>direkt under </a:t>
            </a:r>
            <a:r>
              <a:rPr lang="sv-SE" sz="1400" dirty="0" smtClean="0"/>
              <a:t>skola </a:t>
            </a:r>
            <a:r>
              <a:rPr lang="sv-SE" sz="1400" dirty="0"/>
              <a:t>–</a:t>
            </a:r>
            <a:r>
              <a:rPr lang="sv-SE" sz="1400" dirty="0" smtClean="0"/>
              <a:t> </a:t>
            </a:r>
            <a:r>
              <a:rPr lang="sv-SE" sz="1400" dirty="0" smtClean="0"/>
              <a:t>ligger utanför skolstrukturen och utgör egen </a:t>
            </a:r>
            <a:r>
              <a:rPr lang="sv-SE" sz="1400" dirty="0" err="1" smtClean="0"/>
              <a:t>undersajt</a:t>
            </a:r>
            <a:r>
              <a:rPr lang="sv-SE" sz="1400" dirty="0" smtClean="0"/>
              <a:t> </a:t>
            </a:r>
            <a:r>
              <a:rPr lang="sv-SE" sz="1400" dirty="0" smtClean="0"/>
              <a:t>till </a:t>
            </a:r>
            <a:r>
              <a:rPr lang="sv-SE" sz="1400" dirty="0" smtClean="0">
                <a:hlinkClick r:id="rId3"/>
              </a:rPr>
              <a:t>www.kth.se</a:t>
            </a:r>
            <a:r>
              <a:rPr lang="sv-SE" sz="1400" dirty="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KTH:s gemensamma megameny gäller.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/>
              <a:t>Startavdelningen visar den överst listade artikeln som startsida</a:t>
            </a:r>
            <a:r>
              <a:rPr lang="sv-SE" sz="1400" dirty="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Utfällbar vänstermeny.</a:t>
            </a:r>
            <a:r>
              <a:rPr lang="sv-SE" sz="1400" dirty="0"/>
              <a:t> </a:t>
            </a:r>
            <a:endParaRPr lang="sv-SE" sz="14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Om avdelning/institution väljer engelska som primärspråk nås svenskt innehåll på adress motsvarande </a:t>
            </a:r>
            <a:r>
              <a:rPr lang="sv-SE" sz="1400" dirty="0" smtClean="0">
                <a:hlinkClick r:id="rId4"/>
              </a:rPr>
              <a:t>www.kth.se/</a:t>
            </a:r>
            <a:r>
              <a:rPr lang="sv-SE" sz="1400" dirty="0" err="1" smtClean="0">
                <a:hlinkClick r:id="rId4"/>
              </a:rPr>
              <a:t>sv</a:t>
            </a:r>
            <a:r>
              <a:rPr lang="sv-SE" sz="1400" dirty="0" smtClean="0">
                <a:hlinkClick r:id="rId4"/>
              </a:rPr>
              <a:t>/</a:t>
            </a:r>
            <a:r>
              <a:rPr lang="sv-SE" sz="1400" dirty="0" err="1" smtClean="0">
                <a:hlinkClick r:id="rId4"/>
              </a:rPr>
              <a:t>byv</a:t>
            </a:r>
            <a:r>
              <a:rPr lang="sv-SE" sz="1400" dirty="0" smtClean="0"/>
              <a:t>.</a:t>
            </a:r>
            <a:endParaRPr lang="sv-SE" sz="1400" dirty="0"/>
          </a:p>
          <a:p>
            <a:pPr marL="0" indent="0">
              <a:spcBef>
                <a:spcPts val="1200"/>
              </a:spcBef>
              <a:buNone/>
            </a:pPr>
            <a:endParaRPr lang="sv-SE" sz="1400" dirty="0"/>
          </a:p>
          <a:p>
            <a:pPr marL="0" indent="0">
              <a:spcBef>
                <a:spcPts val="1200"/>
              </a:spcBef>
              <a:buNone/>
            </a:pPr>
            <a:endParaRPr lang="sv-SE" sz="1400" dirty="0"/>
          </a:p>
        </p:txBody>
      </p:sp>
      <p:pic>
        <p:nvPicPr>
          <p:cNvPr id="8194" name="Picture 2" descr="https://intra.kth.se/polopoly_fs/1.754244!/image/dept-startpage-fold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963" y="1229191"/>
            <a:ext cx="4824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771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679963" y="394911"/>
            <a:ext cx="6844084" cy="7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764" rIns="91527" bIns="45764" anchor="ctr"/>
          <a:lstStyle>
            <a:defPPr>
              <a:defRPr lang="en-US"/>
            </a:defPPr>
            <a:lvl1pPr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 b="1"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r>
              <a:rPr lang="sv-SE" altLang="sv-SE" dirty="0" smtClean="0"/>
              <a:t>Grupper på avdelningswebb</a:t>
            </a:r>
            <a:endParaRPr lang="sv-SE" altLang="sv-SE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713609" y="1229191"/>
            <a:ext cx="2117827" cy="440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1030" rIns="78903" bIns="41030"/>
          <a:lstStyle>
            <a:defPPr>
              <a:defRPr lang="en-US"/>
            </a:defPPr>
            <a:lvl1pPr marL="339725" indent="-339725">
              <a:spcBef>
                <a:spcPts val="550"/>
              </a:spcBef>
              <a:buClr>
                <a:srgbClr val="808080"/>
              </a:buClr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sv-SE" sz="1400" dirty="0"/>
              <a:t>Länkar till underliggande sajter hanteras i </a:t>
            </a:r>
            <a:r>
              <a:rPr lang="sv-SE" sz="1400" dirty="0" smtClean="0"/>
              <a:t>artikelyta.</a:t>
            </a:r>
            <a:endParaRPr lang="sv-SE" sz="1400" dirty="0"/>
          </a:p>
        </p:txBody>
      </p:sp>
      <p:pic>
        <p:nvPicPr>
          <p:cNvPr id="9218" name="Picture 2" descr="https://intra.kth.se/polopoly_fs/1.754490!/image/dept-group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963" y="1229191"/>
            <a:ext cx="4824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793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679963" y="394911"/>
            <a:ext cx="6844084" cy="7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764" rIns="91527" bIns="45764" anchor="ctr"/>
          <a:lstStyle>
            <a:defPPr>
              <a:defRPr lang="en-US"/>
            </a:defPPr>
            <a:lvl1pPr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 b="1"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r>
              <a:rPr lang="sv-SE" altLang="sv-SE" dirty="0" smtClean="0"/>
              <a:t>Grupp</a:t>
            </a:r>
            <a:endParaRPr lang="sv-SE" altLang="sv-SE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713609" y="1229191"/>
            <a:ext cx="2117827" cy="440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1030" rIns="78903" bIns="41030"/>
          <a:lstStyle>
            <a:defPPr>
              <a:defRPr lang="en-US"/>
            </a:defPPr>
            <a:lvl1pPr marL="339725" indent="-339725">
              <a:spcBef>
                <a:spcPts val="550"/>
              </a:spcBef>
              <a:buClr>
                <a:srgbClr val="808080"/>
              </a:buClr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sv-SE" sz="1400" dirty="0"/>
              <a:t>En undersajt till en avdelning/institution, exempelvis en forskargrupp, har egen startavdelning med egen utfällbar </a:t>
            </a:r>
            <a:r>
              <a:rPr lang="sv-SE" sz="1400" dirty="0" smtClean="0"/>
              <a:t>vänstermeny.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/>
              <a:t>Undersajten faller in under ovanliggande sajts länkstig och webbadress.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/>
              <a:t>Den ovanliggande sajtens </a:t>
            </a:r>
            <a:r>
              <a:rPr lang="sv-SE" sz="1400" dirty="0" smtClean="0"/>
              <a:t>namn kvarstår </a:t>
            </a:r>
            <a:r>
              <a:rPr lang="sv-SE" sz="1400" dirty="0"/>
              <a:t>i sidhuvudet</a:t>
            </a:r>
            <a:r>
              <a:rPr lang="sv-SE" sz="1400" dirty="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KTH:s gemensamma </a:t>
            </a:r>
            <a:r>
              <a:rPr lang="sv-SE" sz="1400" dirty="0" smtClean="0"/>
              <a:t>megameny gäller.</a:t>
            </a:r>
            <a:endParaRPr lang="sv-SE" sz="1400" dirty="0"/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Artikel används som startsida.</a:t>
            </a:r>
            <a:endParaRPr lang="sv-SE" sz="1400" dirty="0"/>
          </a:p>
          <a:p>
            <a:pPr marL="0" indent="0">
              <a:spcBef>
                <a:spcPts val="1200"/>
              </a:spcBef>
              <a:buNone/>
            </a:pPr>
            <a:endParaRPr lang="sv-SE" sz="1400" dirty="0"/>
          </a:p>
        </p:txBody>
      </p:sp>
      <p:pic>
        <p:nvPicPr>
          <p:cNvPr id="10242" name="Picture 2" descr="https://intra.kth.se/polopoly_fs/1.754251!/image/group-startpa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963" y="1229191"/>
            <a:ext cx="4824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308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679963" y="394911"/>
            <a:ext cx="6844084" cy="7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764" rIns="91527" bIns="45764" anchor="ctr"/>
          <a:lstStyle>
            <a:defPPr>
              <a:defRPr lang="en-US"/>
            </a:defPPr>
            <a:lvl1pPr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 b="1"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r>
              <a:rPr lang="sv-SE" altLang="sv-SE" dirty="0" smtClean="0"/>
              <a:t>Listat innehåll</a:t>
            </a:r>
            <a:endParaRPr lang="sv-SE" altLang="sv-SE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713609" y="1229191"/>
            <a:ext cx="2117827" cy="440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1030" rIns="78903" bIns="41030"/>
          <a:lstStyle>
            <a:defPPr>
              <a:defRPr lang="en-US"/>
            </a:defPPr>
            <a:lvl1pPr marL="339725" indent="-339725">
              <a:spcBef>
                <a:spcPts val="550"/>
              </a:spcBef>
              <a:buClr>
                <a:srgbClr val="808080"/>
              </a:buClr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+mj-lt"/>
                <a:ea typeface="MS Gothic" pitchFamily="49" charset="-128"/>
              </a:defRPr>
            </a:lvl1pPr>
            <a:lvl2pPr eaLnBrk="0" hangingPunct="0"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2pPr>
            <a:lvl3pPr eaLnBrk="0" hangingPunct="0">
              <a:spcBef>
                <a:spcPts val="6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3pPr>
            <a:lvl4pPr eaLnBrk="0" hangingPunct="0">
              <a:spcBef>
                <a:spcPts val="4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6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4pPr>
            <a:lvl5pPr eaLnBrk="0" hangingPunct="0">
              <a:spcBef>
                <a:spcPts val="35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1400">
                <a:solidFill>
                  <a:srgbClr val="000000"/>
                </a:solidFill>
                <a:latin typeface="Verdana" pitchFamily="32" charset="0"/>
                <a:ea typeface="MS Gothic" pitchFamily="49" charset="-128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sv-SE" sz="1400" dirty="0"/>
              <a:t>För ytterligare nivåer av undersajter, för innehåll som inte lämpar sig </a:t>
            </a:r>
            <a:r>
              <a:rPr lang="sv-SE" sz="1400" dirty="0" smtClean="0"/>
              <a:t>i </a:t>
            </a:r>
            <a:r>
              <a:rPr lang="sv-SE" sz="1400" dirty="0"/>
              <a:t>vänstermeny eller där fler </a:t>
            </a:r>
            <a:r>
              <a:rPr lang="sv-SE" sz="1400" dirty="0" smtClean="0"/>
              <a:t>utfällda </a:t>
            </a:r>
            <a:r>
              <a:rPr lang="sv-SE" sz="1400" dirty="0"/>
              <a:t>menyer inte stöds gäller att vidare länkning sker i </a:t>
            </a:r>
            <a:r>
              <a:rPr lang="sv-SE" sz="1400" dirty="0" smtClean="0"/>
              <a:t>artikelyta.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Principen </a:t>
            </a:r>
            <a:r>
              <a:rPr lang="sv-SE" sz="1400" dirty="0"/>
              <a:t>att bryta med befintlig meny och låta navigeringen "börja om" är nödvändig för att undvika alltför stort djup i de </a:t>
            </a:r>
            <a:r>
              <a:rPr lang="sv-SE" sz="1400" dirty="0" smtClean="0"/>
              <a:t>utfällda </a:t>
            </a:r>
            <a:r>
              <a:rPr lang="sv-SE" sz="1400" dirty="0" smtClean="0"/>
              <a:t>menyerna.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1400" dirty="0" smtClean="0"/>
              <a:t>Sajtansvariga </a:t>
            </a:r>
            <a:r>
              <a:rPr lang="sv-SE" sz="1400" dirty="0"/>
              <a:t>behöver identifiera dessa lämpliga brytpunkter och </a:t>
            </a:r>
            <a:r>
              <a:rPr lang="sv-SE" sz="1400" dirty="0" smtClean="0"/>
              <a:t>flytta fortsatt navigering till artikelytan.</a:t>
            </a:r>
            <a:endParaRPr lang="sv-SE" sz="1400" dirty="0"/>
          </a:p>
        </p:txBody>
      </p:sp>
      <p:pic>
        <p:nvPicPr>
          <p:cNvPr id="11266" name="Picture 2" descr="https://intra.kth.se/polopoly_fs/1.754531!/image/group-li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963" y="1229191"/>
            <a:ext cx="4824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3956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" val="fcb025ba9a6ccf8fed139b5222f2a63b17a47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plate_KTH_with colours and grafs">
  <a:themeElements>
    <a:clrScheme name="Anpassat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62922E"/>
      </a:accent3>
      <a:accent4>
        <a:srgbClr val="A1D16D"/>
      </a:accent4>
      <a:accent5>
        <a:srgbClr val="9D102D"/>
      </a:accent5>
      <a:accent6>
        <a:srgbClr val="EC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32752</TotalTime>
  <Words>446</Words>
  <Application>Microsoft Office PowerPoint</Application>
  <PresentationFormat>On-screen Show (4:3)</PresentationFormat>
  <Paragraphs>88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Gothic</vt:lpstr>
      <vt:lpstr>Arial</vt:lpstr>
      <vt:lpstr>Arial Unicode MS</vt:lpstr>
      <vt:lpstr>Calibri</vt:lpstr>
      <vt:lpstr>Times New Roman</vt:lpstr>
      <vt:lpstr>Template_KTH_with colours and grafs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Annika Hansson</dc:creator>
  <cp:lastModifiedBy>Robert Lawesson</cp:lastModifiedBy>
  <cp:revision>206</cp:revision>
  <cp:lastPrinted>2013-05-27T09:10:21Z</cp:lastPrinted>
  <dcterms:created xsi:type="dcterms:W3CDTF">2014-01-30T09:56:50Z</dcterms:created>
  <dcterms:modified xsi:type="dcterms:W3CDTF">2020-03-17T11:59:52Z</dcterms:modified>
</cp:coreProperties>
</file>