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6" r:id="rId2"/>
    <p:sldId id="325" r:id="rId3"/>
    <p:sldId id="321" r:id="rId4"/>
    <p:sldId id="322" r:id="rId5"/>
    <p:sldId id="326" r:id="rId6"/>
    <p:sldId id="323" r:id="rId7"/>
    <p:sldId id="318" r:id="rId8"/>
    <p:sldId id="300" r:id="rId9"/>
    <p:sldId id="319" r:id="rId10"/>
    <p:sldId id="320" r:id="rId11"/>
    <p:sldId id="327" r:id="rId12"/>
  </p:sldIdLst>
  <p:sldSz cx="9144000" cy="6858000" type="screen4x3"/>
  <p:notesSz cx="6797675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4A6"/>
    <a:srgbClr val="62922E"/>
    <a:srgbClr val="969696"/>
    <a:srgbClr val="F4EE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857" autoAdjust="0"/>
  </p:normalViewPr>
  <p:slideViewPr>
    <p:cSldViewPr snapToGrid="0" showGuides="1">
      <p:cViewPr varScale="1">
        <p:scale>
          <a:sx n="109" d="100"/>
          <a:sy n="109" d="100"/>
        </p:scale>
        <p:origin x="1554" y="96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80641-B087-4B82-B571-BD6C14AE735B}" type="datetimeFigureOut">
              <a:rPr lang="sv-SE" smtClean="0"/>
              <a:t>2018-12-03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574D9-BAA7-4EB4-9A78-E29D173881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68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yourself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exercise</a:t>
            </a:r>
            <a:endParaRPr lang="sv-S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327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End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showing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participants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find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contact</a:t>
            </a:r>
            <a:r>
              <a:rPr lang="sv-SE" baseline="0" dirty="0" smtClean="0"/>
              <a:t> information to HR, for </a:t>
            </a:r>
            <a:r>
              <a:rPr lang="sv-SE" baseline="0" dirty="0" err="1" smtClean="0"/>
              <a:t>advice</a:t>
            </a:r>
            <a:r>
              <a:rPr lang="sv-SE" baseline="0" dirty="0" smtClean="0"/>
              <a:t> and support, to ask </a:t>
            </a:r>
            <a:r>
              <a:rPr lang="sv-SE" baseline="0" dirty="0" err="1" smtClean="0"/>
              <a:t>something</a:t>
            </a:r>
            <a:r>
              <a:rPr lang="sv-SE" baseline="0" dirty="0" smtClean="0"/>
              <a:t>, or to </a:t>
            </a:r>
            <a:r>
              <a:rPr lang="sv-SE" baseline="0" dirty="0" err="1" smtClean="0"/>
              <a:t>report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somenthing</a:t>
            </a: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98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sv-SE" dirty="0" smtClean="0"/>
              <a:t>Read the</a:t>
            </a:r>
            <a:r>
              <a:rPr lang="sv-SE" baseline="0" dirty="0" smtClean="0"/>
              <a:t> text as </a:t>
            </a:r>
            <a:r>
              <a:rPr lang="sv-SE" baseline="0" dirty="0" err="1" smtClean="0"/>
              <a:t>written</a:t>
            </a:r>
            <a:r>
              <a:rPr lang="sv-SE" baseline="0" dirty="0" smtClean="0"/>
              <a:t> on the </a:t>
            </a:r>
            <a:r>
              <a:rPr lang="sv-SE" baseline="0" dirty="0" err="1" smtClean="0"/>
              <a:t>slide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40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results from both year 2016 and 2018 show that there is room for improvement.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Despite a ”green” result, the red numbers indicate that we have a lot of individuals in KTH that don’t agree to;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feeling free from being bullied and violated in their workplace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Having a workplace that is free from discrimination (based on sex, Transgender identity or expression, Ethnicity, Religion or other belief, Disability, Sexual orientation, Age)</a:t>
            </a:r>
            <a:br>
              <a:rPr lang="en-US" dirty="0" smtClean="0"/>
            </a:br>
            <a:r>
              <a:rPr lang="en-US" dirty="0" smtClean="0"/>
              <a:t>This, among other reasons, is why we are doing this exercise today.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72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sv-SE" dirty="0" smtClean="0"/>
              <a:t>Read the </a:t>
            </a:r>
            <a:r>
              <a:rPr lang="sv-SE" dirty="0" err="1" smtClean="0"/>
              <a:t>purpose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written</a:t>
            </a:r>
            <a:r>
              <a:rPr lang="sv-SE" baseline="0" dirty="0" smtClean="0"/>
              <a:t> on the </a:t>
            </a:r>
            <a:r>
              <a:rPr lang="sv-SE" baseline="0" dirty="0" err="1" smtClean="0"/>
              <a:t>slide</a:t>
            </a:r>
            <a:r>
              <a:rPr lang="sv-SE" baseline="0" dirty="0" smtClean="0"/>
              <a:t> 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15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As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now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spoken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bakground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exercise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why</a:t>
            </a:r>
            <a:r>
              <a:rPr lang="sv-SE" baseline="0" dirty="0" smtClean="0"/>
              <a:t> it has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created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why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att </a:t>
            </a:r>
            <a:r>
              <a:rPr lang="sv-SE" baseline="0" dirty="0" err="1" smtClean="0"/>
              <a:t>doing</a:t>
            </a:r>
            <a:r>
              <a:rPr lang="sv-SE" baseline="0" dirty="0" smtClean="0"/>
              <a:t> it. </a:t>
            </a:r>
            <a:r>
              <a:rPr lang="sv-SE" baseline="0" dirty="0" err="1" smtClean="0"/>
              <a:t>Now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go </a:t>
            </a:r>
            <a:r>
              <a:rPr lang="sv-SE" baseline="0" dirty="0" err="1" smtClean="0"/>
              <a:t>trough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couple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slides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create</a:t>
            </a:r>
            <a:r>
              <a:rPr lang="sv-SE" baseline="0" dirty="0" smtClean="0"/>
              <a:t> a common </a:t>
            </a:r>
            <a:r>
              <a:rPr lang="sv-SE" baseline="0" dirty="0" err="1" smtClean="0"/>
              <a:t>ground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regarding</a:t>
            </a:r>
            <a:r>
              <a:rPr lang="sv-SE" baseline="0" dirty="0" smtClean="0"/>
              <a:t> </a:t>
            </a:r>
            <a:r>
              <a:rPr lang="sv-S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terminology</a:t>
            </a:r>
            <a:r>
              <a:rPr lang="sv-S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sv-S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the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text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regaring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KTH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Gudielines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physcial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organizational</a:t>
            </a:r>
            <a:r>
              <a:rPr lang="sv-S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psychosocial</a:t>
            </a:r>
            <a:r>
              <a:rPr lang="sv-S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sv-S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End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pointing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circles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”Social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interaction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cooperation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and ”Feedback and social support from managers /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colleagues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enviroment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touched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the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exercise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405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1 – KTH </a:t>
            </a:r>
            <a:r>
              <a:rPr lang="sv-SE" sz="1200" dirty="0" err="1" smtClean="0"/>
              <a:t>Guidelines</a:t>
            </a:r>
            <a:r>
              <a:rPr lang="sv-SE" sz="1200" dirty="0" smtClean="0"/>
              <a:t> on </a:t>
            </a:r>
            <a:r>
              <a:rPr lang="sv-SE" sz="1200" dirty="0" err="1" smtClean="0"/>
              <a:t>work</a:t>
            </a:r>
            <a:r>
              <a:rPr lang="sv-SE" sz="1200" dirty="0" smtClean="0"/>
              <a:t> </a:t>
            </a:r>
            <a:r>
              <a:rPr lang="sv-SE" sz="1200" dirty="0" err="1" smtClean="0"/>
              <a:t>enviroment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state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that</a:t>
            </a:r>
            <a:r>
              <a:rPr lang="sv-SE" sz="1200" baseline="0" dirty="0" smtClean="0"/>
              <a:t> a </a:t>
            </a:r>
            <a:r>
              <a:rPr lang="sv-SE" sz="1200" dirty="0" err="1" smtClean="0">
                <a:solidFill>
                  <a:schemeClr val="tx1"/>
                </a:solidFill>
              </a:rPr>
              <a:t>good</a:t>
            </a:r>
            <a:r>
              <a:rPr lang="sv-SE" sz="1200" dirty="0" smtClean="0">
                <a:solidFill>
                  <a:schemeClr val="tx1"/>
                </a:solidFill>
              </a:rPr>
              <a:t> </a:t>
            </a:r>
            <a:r>
              <a:rPr lang="sv-SE" sz="1200" dirty="0" err="1" smtClean="0">
                <a:solidFill>
                  <a:schemeClr val="tx1"/>
                </a:solidFill>
              </a:rPr>
              <a:t>work</a:t>
            </a:r>
            <a:r>
              <a:rPr lang="sv-SE" sz="1200" dirty="0" smtClean="0">
                <a:solidFill>
                  <a:schemeClr val="tx1"/>
                </a:solidFill>
              </a:rPr>
              <a:t> </a:t>
            </a:r>
            <a:r>
              <a:rPr lang="sv-SE" sz="1200" dirty="0" err="1" smtClean="0">
                <a:solidFill>
                  <a:schemeClr val="tx1"/>
                </a:solidFill>
              </a:rPr>
              <a:t>environment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contributes to creativity and health</a:t>
            </a:r>
            <a:r>
              <a:rPr lang="sv-SE" sz="1200" dirty="0" smtClean="0">
                <a:solidFill>
                  <a:schemeClr val="tx1"/>
                </a:solidFill>
              </a:rPr>
              <a:t>, </a:t>
            </a:r>
            <a:r>
              <a:rPr lang="sv-SE" sz="1200" dirty="0" err="1" smtClean="0">
                <a:solidFill>
                  <a:schemeClr val="tx1"/>
                </a:solidFill>
              </a:rPr>
              <a:t>provides</a:t>
            </a:r>
            <a:r>
              <a:rPr lang="sv-SE" sz="1200" dirty="0" smtClean="0">
                <a:solidFill>
                  <a:schemeClr val="tx1"/>
                </a:solidFill>
              </a:rPr>
              <a:t> the </a:t>
            </a:r>
            <a:r>
              <a:rPr lang="sv-SE" sz="1200" dirty="0" err="1" smtClean="0">
                <a:solidFill>
                  <a:schemeClr val="tx1"/>
                </a:solidFill>
              </a:rPr>
              <a:t>preconditions</a:t>
            </a:r>
            <a:r>
              <a:rPr lang="sv-SE" sz="1200" dirty="0" smtClean="0">
                <a:solidFill>
                  <a:schemeClr val="tx1"/>
                </a:solidFill>
              </a:rPr>
              <a:t> for </a:t>
            </a:r>
            <a:r>
              <a:rPr lang="sv-SE" sz="1200" dirty="0" err="1" smtClean="0">
                <a:solidFill>
                  <a:schemeClr val="tx1"/>
                </a:solidFill>
              </a:rPr>
              <a:t>good</a:t>
            </a:r>
            <a:r>
              <a:rPr lang="sv-SE" sz="1200" dirty="0" smtClean="0">
                <a:solidFill>
                  <a:schemeClr val="tx1"/>
                </a:solidFill>
              </a:rPr>
              <a:t> </a:t>
            </a:r>
            <a:r>
              <a:rPr lang="sv-SE" sz="1200" dirty="0" err="1" smtClean="0">
                <a:solidFill>
                  <a:schemeClr val="tx1"/>
                </a:solidFill>
              </a:rPr>
              <a:t>performance</a:t>
            </a:r>
            <a:r>
              <a:rPr lang="sv-SE" sz="1200" dirty="0" smtClean="0">
                <a:solidFill>
                  <a:schemeClr val="tx1"/>
                </a:solidFill>
              </a:rPr>
              <a:t>,,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sv-SE" sz="1200" baseline="0" dirty="0" err="1" smtClean="0">
                <a:solidFill>
                  <a:schemeClr val="tx1"/>
                </a:solidFill>
              </a:rPr>
              <a:t>w</a:t>
            </a:r>
            <a:r>
              <a:rPr lang="sv-SE" sz="1200" dirty="0" err="1" smtClean="0">
                <a:solidFill>
                  <a:schemeClr val="tx1"/>
                </a:solidFill>
              </a:rPr>
              <a:t>ork</a:t>
            </a:r>
            <a:r>
              <a:rPr lang="sv-SE" sz="1200" dirty="0" smtClean="0">
                <a:solidFill>
                  <a:schemeClr val="tx1"/>
                </a:solidFill>
              </a:rPr>
              <a:t> </a:t>
            </a:r>
            <a:r>
              <a:rPr lang="sv-SE" sz="1200" dirty="0" err="1" smtClean="0">
                <a:solidFill>
                  <a:schemeClr val="tx1"/>
                </a:solidFill>
              </a:rPr>
              <a:t>results</a:t>
            </a:r>
            <a:r>
              <a:rPr lang="sv-SE" sz="1200" dirty="0" smtClean="0">
                <a:solidFill>
                  <a:schemeClr val="tx1"/>
                </a:solidFill>
              </a:rPr>
              <a:t> and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sv-SE" sz="1200" baseline="0" dirty="0" err="1" smtClean="0">
                <a:solidFill>
                  <a:schemeClr val="tx1"/>
                </a:solidFill>
              </a:rPr>
              <a:t>d</a:t>
            </a:r>
            <a:r>
              <a:rPr lang="sv-SE" sz="1200" dirty="0" err="1" smtClean="0">
                <a:solidFill>
                  <a:schemeClr val="tx1"/>
                </a:solidFill>
              </a:rPr>
              <a:t>evelopment</a:t>
            </a:r>
            <a:r>
              <a:rPr lang="sv-SE" sz="1200" dirty="0" smtClean="0">
                <a:solidFill>
                  <a:schemeClr val="tx1"/>
                </a:solidFill>
              </a:rPr>
              <a:t> </a:t>
            </a:r>
            <a:r>
              <a:rPr lang="sv-SE" sz="1200" dirty="0" err="1" smtClean="0">
                <a:solidFill>
                  <a:schemeClr val="tx1"/>
                </a:solidFill>
              </a:rPr>
              <a:t>of</a:t>
            </a:r>
            <a:r>
              <a:rPr lang="sv-SE" sz="1200" dirty="0" smtClean="0">
                <a:solidFill>
                  <a:schemeClr val="tx1"/>
                </a:solidFill>
              </a:rPr>
              <a:t> KTH.</a:t>
            </a:r>
          </a:p>
          <a:p>
            <a:endParaRPr lang="sv-SE" sz="12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>
                <a:solidFill>
                  <a:schemeClr val="tx1"/>
                </a:solidFill>
              </a:rPr>
              <a:t>2 – KTH </a:t>
            </a:r>
            <a:r>
              <a:rPr lang="sv-SE" sz="1200" dirty="0" err="1" smtClean="0">
                <a:solidFill>
                  <a:schemeClr val="tx1"/>
                </a:solidFill>
              </a:rPr>
              <a:t>guidelines</a:t>
            </a:r>
            <a:r>
              <a:rPr lang="sv-SE" sz="1200" dirty="0" smtClean="0">
                <a:solidFill>
                  <a:schemeClr val="tx1"/>
                </a:solidFill>
              </a:rPr>
              <a:t> on </a:t>
            </a:r>
            <a:r>
              <a:rPr lang="sv-SE" sz="1200" dirty="0" err="1" smtClean="0">
                <a:solidFill>
                  <a:schemeClr val="tx1"/>
                </a:solidFill>
              </a:rPr>
              <a:t>employeeship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sv-SE" sz="1200" baseline="0" dirty="0" err="1" smtClean="0">
                <a:solidFill>
                  <a:schemeClr val="tx1"/>
                </a:solidFill>
              </a:rPr>
              <a:t>state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sv-SE" sz="1200" baseline="0" dirty="0" err="1" smtClean="0">
                <a:solidFill>
                  <a:schemeClr val="tx1"/>
                </a:solidFill>
              </a:rPr>
              <a:t>that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w</a:t>
            </a:r>
            <a:r>
              <a:rPr lang="en-US" sz="1200" dirty="0" smtClean="0">
                <a:solidFill>
                  <a:schemeClr val="tx1"/>
                </a:solidFill>
              </a:rPr>
              <a:t>e are each other's work environment and this impacts our approach when we interact and communicate with each other at the workplace. </a:t>
            </a:r>
          </a:p>
          <a:p>
            <a:pPr marL="0" indent="0" algn="l">
              <a:buNone/>
            </a:pPr>
            <a:endParaRPr lang="sv-SE" sz="1200" dirty="0" smtClean="0"/>
          </a:p>
          <a:p>
            <a:pPr marL="0" indent="0" algn="l">
              <a:buNone/>
            </a:pPr>
            <a:r>
              <a:rPr lang="sv-SE" sz="1200" dirty="0" smtClean="0"/>
              <a:t>As</a:t>
            </a:r>
            <a:r>
              <a:rPr lang="sv-SE" sz="1200" baseline="0" dirty="0" smtClean="0"/>
              <a:t> an </a:t>
            </a:r>
            <a:r>
              <a:rPr lang="sv-SE" sz="1200" baseline="0" dirty="0" err="1" smtClean="0"/>
              <a:t>attachemnt</a:t>
            </a:r>
            <a:r>
              <a:rPr lang="sv-SE" sz="1200" baseline="0" dirty="0" smtClean="0"/>
              <a:t> to the </a:t>
            </a:r>
            <a:r>
              <a:rPr lang="sv-SE" sz="1200" baseline="0" dirty="0" err="1" smtClean="0"/>
              <a:t>Employee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Guidlines</a:t>
            </a:r>
            <a:r>
              <a:rPr lang="sv-SE" sz="1200" baseline="0" dirty="0" smtClean="0"/>
              <a:t>, and </a:t>
            </a:r>
            <a:r>
              <a:rPr lang="sv-SE" sz="1200" baseline="0" dirty="0" err="1" smtClean="0"/>
              <a:t>also</a:t>
            </a:r>
            <a:r>
              <a:rPr lang="sv-SE" sz="1200" baseline="0" dirty="0" smtClean="0"/>
              <a:t> as part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our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employments</a:t>
            </a:r>
            <a:r>
              <a:rPr lang="sv-SE" sz="1200" baseline="0" dirty="0" smtClean="0"/>
              <a:t>, </a:t>
            </a:r>
            <a:r>
              <a:rPr lang="sv-SE" sz="1200" baseline="0" dirty="0" err="1" smtClean="0"/>
              <a:t>we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have</a:t>
            </a:r>
            <a:r>
              <a:rPr lang="sv-SE" sz="1200" baseline="0" dirty="0" smtClean="0"/>
              <a:t> KTH </a:t>
            </a:r>
            <a:r>
              <a:rPr lang="sv-SE" sz="1200" baseline="0" dirty="0" err="1" smtClean="0"/>
              <a:t>Code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conduct</a:t>
            </a:r>
            <a:r>
              <a:rPr lang="sv-SE" sz="1200" baseline="0" dirty="0" smtClean="0"/>
              <a:t>. </a:t>
            </a:r>
            <a:r>
              <a:rPr lang="sv-SE" sz="1200" baseline="0" dirty="0" err="1" smtClean="0"/>
              <a:t>It’s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nowdays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also</a:t>
            </a:r>
            <a:r>
              <a:rPr lang="sv-SE" sz="1200" baseline="0" dirty="0" smtClean="0"/>
              <a:t>  </a:t>
            </a:r>
            <a:r>
              <a:rPr lang="sv-SE" sz="1200" baseline="0" dirty="0" err="1" smtClean="0"/>
              <a:t>attached</a:t>
            </a:r>
            <a:r>
              <a:rPr lang="sv-SE" sz="1200" baseline="0" dirty="0" smtClean="0"/>
              <a:t> to the </a:t>
            </a:r>
            <a:r>
              <a:rPr lang="sv-SE" sz="1200" baseline="0" dirty="0" err="1" smtClean="0"/>
              <a:t>employee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contract</a:t>
            </a:r>
            <a:r>
              <a:rPr lang="sv-SE" sz="1200" baseline="0" dirty="0" smtClean="0"/>
              <a:t>. </a:t>
            </a:r>
          </a:p>
          <a:p>
            <a:pPr marL="0" indent="0" algn="l">
              <a:buNone/>
            </a:pPr>
            <a:endParaRPr lang="sv-SE" sz="1200" baseline="0" dirty="0" smtClean="0"/>
          </a:p>
          <a:p>
            <a:pPr marL="0" indent="0" algn="l">
              <a:buNone/>
            </a:pPr>
            <a:r>
              <a:rPr lang="sv-SE" sz="1200" baseline="0" dirty="0" smtClean="0"/>
              <a:t>The </a:t>
            </a:r>
            <a:r>
              <a:rPr lang="sv-SE" sz="1200" baseline="0" dirty="0" err="1" smtClean="0"/>
              <a:t>Code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conduct</a:t>
            </a:r>
            <a:r>
              <a:rPr lang="sv-SE" sz="1200" baseline="0" dirty="0" smtClean="0"/>
              <a:t> is </a:t>
            </a:r>
            <a:r>
              <a:rPr lang="sv-SE" sz="1200" baseline="0" dirty="0" err="1" smtClean="0"/>
              <a:t>based</a:t>
            </a:r>
            <a:r>
              <a:rPr lang="sv-SE" sz="1200" baseline="0" dirty="0" smtClean="0"/>
              <a:t> on </a:t>
            </a:r>
            <a:r>
              <a:rPr lang="sv-SE" sz="1200" baseline="0" dirty="0" err="1" smtClean="0"/>
              <a:t>KTH’s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ethical</a:t>
            </a:r>
            <a:r>
              <a:rPr lang="sv-SE" sz="1200" baseline="0" dirty="0" smtClean="0"/>
              <a:t> policy and </a:t>
            </a:r>
            <a:r>
              <a:rPr lang="sv-SE" sz="1200" baseline="0" dirty="0" err="1" smtClean="0"/>
              <a:t>KTH’s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values</a:t>
            </a:r>
            <a:r>
              <a:rPr lang="sv-SE" sz="1200" baseline="0" dirty="0" smtClean="0"/>
              <a:t>. The </a:t>
            </a:r>
            <a:r>
              <a:rPr lang="sv-SE" sz="1200" baseline="0" dirty="0" err="1" smtClean="0"/>
              <a:t>Code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onduct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was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introduced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year</a:t>
            </a:r>
            <a:r>
              <a:rPr lang="sv-SE" sz="1200" baseline="0" dirty="0" smtClean="0"/>
              <a:t> 2016 and </a:t>
            </a:r>
            <a:r>
              <a:rPr lang="sv-SE" sz="1200" baseline="0" dirty="0" err="1" smtClean="0"/>
              <a:t>contains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six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codes</a:t>
            </a:r>
            <a:r>
              <a:rPr lang="sv-SE" sz="1200" baseline="0" dirty="0" smtClean="0"/>
              <a:t> / parts. </a:t>
            </a:r>
            <a:r>
              <a:rPr lang="sv-SE" sz="1200" baseline="0" dirty="0" err="1" smtClean="0"/>
              <a:t>Let’s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have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two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of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them</a:t>
            </a:r>
            <a:r>
              <a:rPr lang="sv-SE" sz="1200" baseline="0" dirty="0" smtClean="0"/>
              <a:t> in mind </a:t>
            </a:r>
            <a:r>
              <a:rPr lang="sv-SE" sz="1200" baseline="0" dirty="0" err="1" smtClean="0"/>
              <a:t>today</a:t>
            </a:r>
            <a:r>
              <a:rPr lang="sv-SE" sz="1200" baseline="0" dirty="0" smtClean="0"/>
              <a:t>, </a:t>
            </a:r>
            <a:r>
              <a:rPr lang="sv-SE" sz="1200" baseline="0" dirty="0" err="1" smtClean="0"/>
              <a:t>while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doing</a:t>
            </a:r>
            <a:r>
              <a:rPr lang="sv-SE" sz="1200" baseline="0" dirty="0" smtClean="0"/>
              <a:t> the </a:t>
            </a:r>
            <a:r>
              <a:rPr lang="sv-SE" sz="1200" baseline="0" dirty="0" err="1" smtClean="0"/>
              <a:t>exercise</a:t>
            </a:r>
            <a:r>
              <a:rPr lang="sv-SE" sz="1200" baseline="0" dirty="0" smtClean="0"/>
              <a:t>;</a:t>
            </a:r>
          </a:p>
          <a:p>
            <a:pPr marL="0" indent="0" algn="l">
              <a:buNone/>
            </a:pPr>
            <a:endParaRPr lang="sv-SE" sz="1200" baseline="0" dirty="0" smtClean="0"/>
          </a:p>
          <a:p>
            <a:r>
              <a:rPr lang="sv-SE" sz="1200" baseline="0" dirty="0" smtClean="0"/>
              <a:t>3 – </a:t>
            </a:r>
            <a:r>
              <a:rPr lang="sv-SE" sz="1200" baseline="0" dirty="0" err="1" smtClean="0"/>
              <a:t>first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one</a:t>
            </a:r>
            <a:r>
              <a:rPr lang="sv-SE" sz="1200" baseline="0" dirty="0" smtClean="0"/>
              <a:t> is </a:t>
            </a:r>
            <a:r>
              <a:rPr lang="sv-SE" sz="1200" baseline="0" dirty="0" err="1" smtClean="0"/>
              <a:t>that</a:t>
            </a:r>
            <a:r>
              <a:rPr lang="sv-SE" sz="1200" baseline="0" dirty="0" smtClean="0"/>
              <a:t>:  ”</a:t>
            </a:r>
            <a:r>
              <a:rPr lang="en-GB" sz="1200" dirty="0" smtClean="0">
                <a:solidFill>
                  <a:schemeClr val="tx1"/>
                </a:solidFill>
              </a:rPr>
              <a:t>I</a:t>
            </a:r>
            <a:r>
              <a:rPr lang="en-GB" sz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contribute to a good working climate”, </a:t>
            </a:r>
          </a:p>
          <a:p>
            <a:r>
              <a:rPr lang="sv-SE" sz="1200" baseline="0" dirty="0" smtClean="0"/>
              <a:t>4 – second </a:t>
            </a:r>
            <a:r>
              <a:rPr lang="sv-SE" sz="1200" baseline="0" dirty="0" err="1" smtClean="0"/>
              <a:t>one</a:t>
            </a:r>
            <a:r>
              <a:rPr lang="sv-SE" sz="1200" baseline="0" dirty="0" smtClean="0"/>
              <a:t> is </a:t>
            </a:r>
            <a:r>
              <a:rPr lang="sv-SE" sz="1200" baseline="0" dirty="0" err="1" smtClean="0"/>
              <a:t>that</a:t>
            </a:r>
            <a:r>
              <a:rPr lang="sv-SE" sz="1200" baseline="0" dirty="0" smtClean="0"/>
              <a:t>:  ” </a:t>
            </a:r>
            <a:r>
              <a:rPr lang="sv-SE" sz="1200" dirty="0" smtClean="0">
                <a:solidFill>
                  <a:schemeClr val="tx1"/>
                </a:solidFill>
              </a:rPr>
              <a:t>I </a:t>
            </a:r>
            <a:r>
              <a:rPr lang="sv-SE" sz="1200" dirty="0" err="1" smtClean="0">
                <a:solidFill>
                  <a:schemeClr val="tx1"/>
                </a:solidFill>
              </a:rPr>
              <a:t>am</a:t>
            </a:r>
            <a:r>
              <a:rPr lang="sv-SE" sz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aware of zero tolerance of discrimination, harassment, sexual harassment and victimisation”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which</a:t>
            </a:r>
            <a:r>
              <a:rPr lang="en-GB" sz="1200" baseline="0" dirty="0" smtClean="0">
                <a:solidFill>
                  <a:schemeClr val="tx1"/>
                </a:solidFill>
              </a:rPr>
              <a:t> among other things, means that I don’t discriminate or harass others but also that I act if I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perceive discrimination, harassment, sexual harassment or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abusive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treatment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colleagues and / or students.</a:t>
            </a:r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sv-SE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three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parts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Code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conduct</a:t>
            </a:r>
            <a:r>
              <a:rPr lang="sv-SE" baseline="0" dirty="0" smtClean="0"/>
              <a:t>, I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 </a:t>
            </a:r>
            <a:r>
              <a:rPr lang="sv-SE" baseline="0" dirty="0" err="1" smtClean="0"/>
              <a:t>however</a:t>
            </a:r>
            <a:r>
              <a:rPr lang="sv-SE" baseline="0" dirty="0" smtClean="0"/>
              <a:t> not </a:t>
            </a:r>
            <a:r>
              <a:rPr lang="sv-SE" baseline="0" dirty="0" err="1" smtClean="0"/>
              <a:t>address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furthur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today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I do </a:t>
            </a:r>
            <a:r>
              <a:rPr lang="sv-SE" baseline="0" dirty="0" err="1" smtClean="0"/>
              <a:t>whant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all </a:t>
            </a:r>
            <a:r>
              <a:rPr lang="sv-SE" baseline="0" dirty="0" err="1" smtClean="0"/>
              <a:t>yo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whole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picture</a:t>
            </a: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algn="l"/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372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Formulera din egen beskrivning för att nu introducera själva övningen.</a:t>
            </a:r>
          </a:p>
          <a:p>
            <a:endParaRPr lang="sv-S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Ursprunget för den här metoden är prövad med framgång på en annan myndighet. Vi har tagit delar av metoden och anpassat till vår verksamhet.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328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The participens read the text </a:t>
            </a:r>
            <a:r>
              <a:rPr lang="sv-SE" baseline="0" dirty="0" err="1" smtClean="0"/>
              <a:t>silently</a:t>
            </a:r>
            <a:r>
              <a:rPr lang="sv-SE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349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74D9-BAA7-4EB4-9A78-E29D173881F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71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2018-12-03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03/12/2018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29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Dilemma </a:t>
            </a:r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777" y="2296191"/>
            <a:ext cx="6987075" cy="936104"/>
          </a:xfrm>
        </p:spPr>
        <p:txBody>
          <a:bodyPr/>
          <a:lstStyle/>
          <a:p>
            <a:pPr algn="ctr"/>
            <a:r>
              <a:rPr lang="en-US" dirty="0"/>
              <a:t>We are each other's working environment!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0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322" y="342507"/>
            <a:ext cx="7168610" cy="558573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Right Arrow 3"/>
          <p:cNvSpPr/>
          <p:nvPr/>
        </p:nvSpPr>
        <p:spPr>
          <a:xfrm>
            <a:off x="1012005" y="1608365"/>
            <a:ext cx="963385" cy="571500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368140" y="4348844"/>
            <a:ext cx="963385" cy="571500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040" y="690879"/>
            <a:ext cx="2509520" cy="325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 are each other's working </a:t>
            </a:r>
            <a:r>
              <a:rPr lang="en-US" sz="2400" dirty="0" smtClean="0">
                <a:solidFill>
                  <a:schemeClr val="tx1"/>
                </a:solidFill>
              </a:rPr>
              <a:t>environment!</a:t>
            </a:r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orella\AppData\Local\Microsoft\Windows\Temporary Internet Files\Content.IE5\XF8RJ01G\kth-flag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20" y="690879"/>
            <a:ext cx="4881865" cy="325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09040" y="4053840"/>
            <a:ext cx="7503145" cy="2042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dirty="0" err="1" smtClean="0">
                <a:solidFill>
                  <a:schemeClr val="tx1"/>
                </a:solidFill>
              </a:rPr>
              <a:t>Thank</a:t>
            </a:r>
            <a:r>
              <a:rPr lang="sv-SE" sz="4800" dirty="0" smtClean="0">
                <a:solidFill>
                  <a:schemeClr val="tx1"/>
                </a:solidFill>
              </a:rPr>
              <a:t> </a:t>
            </a:r>
            <a:r>
              <a:rPr lang="sv-SE" sz="4800" dirty="0" err="1" smtClean="0">
                <a:solidFill>
                  <a:schemeClr val="tx1"/>
                </a:solidFill>
              </a:rPr>
              <a:t>you</a:t>
            </a:r>
            <a:endParaRPr lang="sv-SE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09040" y="690879"/>
            <a:ext cx="2509520" cy="3252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The president’s prioritized work environment issues for 2018-2019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7" descr="C:\Users\orella\AppData\Local\Microsoft\Windows\Temporary Internet Files\Content.IE5\XF8RJ01G\kth-flag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20" y="690879"/>
            <a:ext cx="4881865" cy="325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09040" y="4053840"/>
            <a:ext cx="7503145" cy="2042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 order to increase awareness for these important issues within KTH’s work environment, the president has decided that </a:t>
            </a:r>
            <a:r>
              <a:rPr lang="en-US" b="1" i="1" dirty="0">
                <a:solidFill>
                  <a:schemeClr val="tx1"/>
                </a:solidFill>
              </a:rPr>
              <a:t>discrimination, harassment, sexual harassment and abusive treatment </a:t>
            </a:r>
            <a:r>
              <a:rPr lang="en-US" dirty="0">
                <a:solidFill>
                  <a:schemeClr val="tx1"/>
                </a:solidFill>
              </a:rPr>
              <a:t>are the President’s prioritized work environment issues for 2018-2019.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19" y="1732787"/>
            <a:ext cx="4517721" cy="204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Employee</a:t>
            </a:r>
            <a:r>
              <a:rPr lang="sv-SE" dirty="0"/>
              <a:t> survey 2018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90604" y="3817389"/>
            <a:ext cx="5353396" cy="2903025"/>
            <a:chOff x="3315264" y="3835877"/>
            <a:chExt cx="5353396" cy="2903025"/>
          </a:xfrm>
        </p:grpSpPr>
        <p:sp>
          <p:nvSpPr>
            <p:cNvPr id="14" name="Rectangle 13"/>
            <p:cNvSpPr/>
            <p:nvPr/>
          </p:nvSpPr>
          <p:spPr>
            <a:xfrm>
              <a:off x="3315264" y="3835877"/>
              <a:ext cx="5162204" cy="29030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 err="1" smtClean="0">
                <a:solidFill>
                  <a:schemeClr val="tx1"/>
                </a:solidFill>
              </a:endParaRPr>
            </a:p>
          </p:txBody>
        </p:sp>
        <p:pic>
          <p:nvPicPr>
            <p:cNvPr id="6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715" y="4664981"/>
              <a:ext cx="4539931" cy="2030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ruta 8">
              <a:extLst>
                <a:ext uri="{FF2B5EF4-FFF2-40B4-BE49-F238E27FC236}">
                  <a16:creationId xmlns:a16="http://schemas.microsoft.com/office/drawing/2014/main" id="{8B5C0199-7922-47F3-9AAF-69C61E72F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8755" y="3835877"/>
              <a:ext cx="5239905" cy="794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None/>
                <a:defRPr/>
              </a:pPr>
              <a:r>
                <a:rPr lang="en-US" altLang="sv-SE" sz="1200" i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I </a:t>
              </a:r>
              <a:r>
                <a:rPr lang="en-US" altLang="sv-SE" sz="1200" i="1" dirty="0">
                  <a:latin typeface="Arial" panose="020B0604020202020204" pitchFamily="34" charset="0"/>
                  <a:ea typeface="MS PGothic" panose="020B0600070205080204" pitchFamily="34" charset="-128"/>
                </a:rPr>
                <a:t>find my department/group to be a workplace free from discrimination regardless of ethnicity, disability, gender, transgender identity, sexual orientation, religion or age</a:t>
              </a:r>
              <a:r>
                <a:rPr lang="en-US" altLang="sv-SE" sz="1400" i="1" dirty="0">
                  <a:latin typeface="Arial" panose="020B0604020202020204" pitchFamily="34" charset="0"/>
                  <a:ea typeface="MS PGothic" panose="020B0600070205080204" pitchFamily="34" charset="-128"/>
                </a:rPr>
                <a:t>. </a:t>
              </a:r>
              <a:endParaRPr lang="sv-SE" altLang="sv-SE" sz="1400" i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81308" y="1108248"/>
            <a:ext cx="5162204" cy="26741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819" y="1150125"/>
            <a:ext cx="5027182" cy="48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ct val="0"/>
              </a:spcBef>
            </a:pPr>
            <a:r>
              <a:rPr lang="en-US" altLang="sv-SE" sz="1400" i="1" dirty="0">
                <a:latin typeface="Arial" panose="020B0604020202020204" pitchFamily="34" charset="0"/>
              </a:rPr>
              <a:t>In my department/group, I feel confident and free from </a:t>
            </a:r>
            <a:r>
              <a:rPr lang="sv-SE" altLang="sv-SE" sz="1400" i="1" dirty="0" err="1">
                <a:latin typeface="Arial" panose="020B0604020202020204" pitchFamily="34" charset="0"/>
              </a:rPr>
              <a:t>bullying</a:t>
            </a:r>
            <a:r>
              <a:rPr lang="sv-SE" altLang="sv-SE" sz="1400" i="1" dirty="0">
                <a:latin typeface="Arial" panose="020B0604020202020204" pitchFamily="34" charset="0"/>
              </a:rPr>
              <a:t> and abuse</a:t>
            </a:r>
          </a:p>
        </p:txBody>
      </p:sp>
    </p:spTree>
    <p:extLst>
      <p:ext uri="{BB962C8B-B14F-4D97-AF65-F5344CB8AC3E}">
        <p14:creationId xmlns:p14="http://schemas.microsoft.com/office/powerpoint/2010/main" val="12420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3036395"/>
          </a:xfrm>
        </p:spPr>
        <p:txBody>
          <a:bodyPr>
            <a:normAutofit/>
          </a:bodyPr>
          <a:lstStyle/>
          <a:p>
            <a:r>
              <a:rPr lang="sv-SE" dirty="0" err="1" smtClean="0"/>
              <a:t>Raise</a:t>
            </a:r>
            <a:r>
              <a:rPr lang="sv-SE" dirty="0" smtClean="0"/>
              <a:t> </a:t>
            </a:r>
            <a:r>
              <a:rPr lang="sv-SE" dirty="0" err="1" smtClean="0"/>
              <a:t>awareness</a:t>
            </a:r>
            <a:r>
              <a:rPr lang="sv-SE" dirty="0" smtClean="0"/>
              <a:t> and </a:t>
            </a:r>
            <a:r>
              <a:rPr lang="sv-SE" dirty="0" err="1" smtClean="0"/>
              <a:t>increase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KTH </a:t>
            </a:r>
            <a:r>
              <a:rPr lang="sv-SE" dirty="0" err="1" smtClean="0"/>
              <a:t>Code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Conduct</a:t>
            </a:r>
            <a:r>
              <a:rPr lang="sv-SE" dirty="0" smtClean="0"/>
              <a:t> and </a:t>
            </a:r>
            <a:r>
              <a:rPr lang="en-GB" dirty="0" smtClean="0"/>
              <a:t>zero </a:t>
            </a:r>
            <a:r>
              <a:rPr lang="en-GB" dirty="0"/>
              <a:t>tolerance </a:t>
            </a:r>
            <a:r>
              <a:rPr lang="en-GB" dirty="0" smtClean="0"/>
              <a:t>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iscrimination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Harassment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exual harassment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Abusive </a:t>
            </a:r>
            <a:r>
              <a:rPr lang="en-US" dirty="0"/>
              <a:t>treatment</a:t>
            </a:r>
            <a:endParaRPr lang="sv-SE" dirty="0" smtClean="0"/>
          </a:p>
        </p:txBody>
      </p:sp>
      <p:sp>
        <p:nvSpPr>
          <p:cNvPr id="10" name="5-Point Star 9"/>
          <p:cNvSpPr/>
          <p:nvPr/>
        </p:nvSpPr>
        <p:spPr>
          <a:xfrm>
            <a:off x="1064021" y="4619134"/>
            <a:ext cx="439947" cy="457200"/>
          </a:xfrm>
          <a:prstGeom prst="star5">
            <a:avLst/>
          </a:prstGeom>
          <a:solidFill>
            <a:srgbClr val="F4EE00"/>
          </a:solidFill>
          <a:ln>
            <a:solidFill>
              <a:srgbClr val="F4EE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19250" y="4369602"/>
            <a:ext cx="6935788" cy="545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700" dirty="0" smtClean="0"/>
          </a:p>
          <a:p>
            <a:r>
              <a:rPr lang="sv-SE" dirty="0" err="1" smtClean="0"/>
              <a:t>Keep</a:t>
            </a:r>
            <a:r>
              <a:rPr lang="sv-SE" dirty="0" smtClean="0"/>
              <a:t> an </a:t>
            </a:r>
            <a:r>
              <a:rPr lang="sv-SE" dirty="0" err="1" smtClean="0"/>
              <a:t>open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mutual</a:t>
            </a:r>
            <a:r>
              <a:rPr lang="sv-SE" dirty="0" smtClean="0"/>
              <a:t> trust and </a:t>
            </a:r>
            <a:r>
              <a:rPr lang="sv-SE" dirty="0" err="1" smtClean="0"/>
              <a:t>respect</a:t>
            </a:r>
            <a:endParaRPr lang="sv-SE" dirty="0"/>
          </a:p>
        </p:txBody>
      </p:sp>
      <p:sp>
        <p:nvSpPr>
          <p:cNvPr id="12" name="Rectangle 11"/>
          <p:cNvSpPr/>
          <p:nvPr/>
        </p:nvSpPr>
        <p:spPr>
          <a:xfrm>
            <a:off x="1503968" y="853343"/>
            <a:ext cx="2582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 err="1" smtClean="0"/>
              <a:t>Purpose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86724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504" y="3536644"/>
            <a:ext cx="658874" cy="5938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98" y="3928641"/>
            <a:ext cx="2889977" cy="288997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2385" y="1605684"/>
            <a:ext cx="6935788" cy="668338"/>
          </a:xfrm>
        </p:spPr>
        <p:txBody>
          <a:bodyPr/>
          <a:lstStyle/>
          <a:p>
            <a:pPr>
              <a:defRPr/>
            </a:pPr>
            <a:r>
              <a:rPr lang="sv-SE" sz="1200" dirty="0"/>
              <a:t>KTH </a:t>
            </a:r>
            <a:r>
              <a:rPr lang="sv-SE" sz="1200" dirty="0" err="1"/>
              <a:t>Guidelines</a:t>
            </a:r>
            <a:r>
              <a:rPr lang="sv-SE" sz="1200" dirty="0"/>
              <a:t> on </a:t>
            </a:r>
            <a:r>
              <a:rPr lang="sv-SE" sz="1200" dirty="0" err="1"/>
              <a:t>work</a:t>
            </a:r>
            <a:r>
              <a:rPr lang="sv-SE" sz="1200" dirty="0"/>
              <a:t> </a:t>
            </a:r>
            <a:r>
              <a:rPr lang="sv-SE" sz="1200" dirty="0" err="1"/>
              <a:t>enviroment</a:t>
            </a:r>
            <a:r>
              <a:rPr lang="sv-SE" sz="1200" dirty="0"/>
              <a:t>:</a:t>
            </a:r>
            <a:r>
              <a:rPr lang="sv-SE" sz="1000" dirty="0"/>
              <a:t/>
            </a:r>
            <a:br>
              <a:rPr lang="sv-SE" sz="1000" dirty="0"/>
            </a:br>
            <a:r>
              <a:rPr lang="sv-SE" sz="2400" dirty="0"/>
              <a:t>”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enviroment</a:t>
            </a:r>
            <a:r>
              <a:rPr lang="sv-SE" sz="2400" dirty="0"/>
              <a:t> is </a:t>
            </a:r>
            <a:r>
              <a:rPr lang="sv-SE" sz="2400" dirty="0" err="1"/>
              <a:t>defined</a:t>
            </a:r>
            <a:r>
              <a:rPr lang="sv-SE" sz="2400" dirty="0"/>
              <a:t> as all the </a:t>
            </a:r>
            <a:r>
              <a:rPr lang="sv-SE" sz="2400" dirty="0" err="1"/>
              <a:t>factors</a:t>
            </a:r>
            <a:r>
              <a:rPr lang="sv-SE" sz="2400" dirty="0"/>
              <a:t>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affect</a:t>
            </a:r>
            <a:r>
              <a:rPr lang="sv-SE" sz="2400" dirty="0"/>
              <a:t> </a:t>
            </a:r>
            <a:r>
              <a:rPr lang="sv-SE" sz="2400" dirty="0" err="1"/>
              <a:t>employees</a:t>
            </a:r>
            <a:r>
              <a:rPr lang="sv-SE" sz="2400" dirty="0"/>
              <a:t> and students at KTH”</a:t>
            </a:r>
            <a:br>
              <a:rPr lang="sv-SE" sz="2400" dirty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</p:txBody>
      </p:sp>
      <p:sp>
        <p:nvSpPr>
          <p:cNvPr id="7" name="Oval 6"/>
          <p:cNvSpPr/>
          <p:nvPr/>
        </p:nvSpPr>
        <p:spPr>
          <a:xfrm>
            <a:off x="7719776" y="4277875"/>
            <a:ext cx="953166" cy="94787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4734" y="4948257"/>
            <a:ext cx="1419357" cy="139098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1758" y="1655488"/>
            <a:ext cx="1587127" cy="15590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88885" y="2350493"/>
            <a:ext cx="1177044" cy="117998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4637" y="1611522"/>
            <a:ext cx="1157929" cy="11091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6020" y="5132650"/>
            <a:ext cx="1637575" cy="1594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986" y="5557036"/>
            <a:ext cx="16499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62922E"/>
                </a:solidFill>
              </a:rPr>
              <a:t>Feedback and social support from </a:t>
            </a:r>
            <a:r>
              <a:rPr lang="en-US" sz="1200" b="1" dirty="0" smtClean="0">
                <a:solidFill>
                  <a:srgbClr val="62922E"/>
                </a:solidFill>
              </a:rPr>
              <a:t>managers/</a:t>
            </a:r>
          </a:p>
          <a:p>
            <a:pPr algn="ctr"/>
            <a:r>
              <a:rPr lang="en-US" sz="1200" b="1" dirty="0" smtClean="0">
                <a:solidFill>
                  <a:srgbClr val="62922E"/>
                </a:solidFill>
              </a:rPr>
              <a:t>colleagues</a:t>
            </a:r>
            <a:endParaRPr lang="sv-SE" sz="1200" b="1" dirty="0">
              <a:solidFill>
                <a:srgbClr val="62922E"/>
              </a:solidFill>
            </a:endParaRPr>
          </a:p>
          <a:p>
            <a:pPr algn="ctr"/>
            <a:endParaRPr lang="sv-SE" sz="2000" dirty="0"/>
          </a:p>
        </p:txBody>
      </p:sp>
      <p:sp>
        <p:nvSpPr>
          <p:cNvPr id="17" name="Rectangle 16"/>
          <p:cNvSpPr/>
          <p:nvPr/>
        </p:nvSpPr>
        <p:spPr>
          <a:xfrm>
            <a:off x="1146349" y="4234525"/>
            <a:ext cx="1298187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 dirty="0">
              <a:solidFill>
                <a:srgbClr val="62922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5636" y="1975837"/>
            <a:ext cx="136287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1954A6"/>
                </a:solidFill>
              </a:rPr>
              <a:t>Operational requirements, resources and operational responsibilities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>
              <a:solidFill>
                <a:srgbClr val="1954A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82448" y="2695401"/>
            <a:ext cx="1183481" cy="4247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1954A6"/>
                </a:solidFill>
              </a:rPr>
              <a:t>Management and control</a:t>
            </a:r>
            <a:endParaRPr lang="en-GB" sz="1200" b="1" dirty="0">
              <a:solidFill>
                <a:srgbClr val="1954A6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3451" y="2013568"/>
            <a:ext cx="1603125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rgbClr val="1954A6"/>
                </a:solidFill>
              </a:rPr>
              <a:t>Pace of work</a:t>
            </a:r>
            <a:endParaRPr lang="en-GB" sz="1200" dirty="0">
              <a:solidFill>
                <a:srgbClr val="1954A6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76069" y="4982456"/>
            <a:ext cx="387928" cy="40072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4734" y="5401155"/>
            <a:ext cx="145813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rgbClr val="1954A6"/>
                </a:solidFill>
              </a:rPr>
              <a:t>Ventilation &amp; </a:t>
            </a:r>
            <a:r>
              <a:rPr lang="sv-SE" sz="1200" b="1" dirty="0" err="1" smtClean="0">
                <a:solidFill>
                  <a:srgbClr val="1954A6"/>
                </a:solidFill>
              </a:rPr>
              <a:t>heating</a:t>
            </a:r>
            <a:r>
              <a:rPr lang="sv-SE" sz="1200" b="1" dirty="0" smtClean="0">
                <a:solidFill>
                  <a:srgbClr val="1954A6"/>
                </a:solidFill>
              </a:rPr>
              <a:t>/</a:t>
            </a:r>
            <a:r>
              <a:rPr lang="sv-SE" sz="1200" b="1" dirty="0" err="1" smtClean="0">
                <a:solidFill>
                  <a:srgbClr val="1954A6"/>
                </a:solidFill>
              </a:rPr>
              <a:t>cooling</a:t>
            </a:r>
            <a:endParaRPr lang="sv-SE" sz="1200" b="1" dirty="0">
              <a:solidFill>
                <a:srgbClr val="1954A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96085" y="4611277"/>
            <a:ext cx="98135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 smtClean="0">
                <a:solidFill>
                  <a:srgbClr val="1954A6"/>
                </a:solidFill>
              </a:rPr>
              <a:t>Equipment</a:t>
            </a:r>
            <a:endParaRPr lang="sv-SE" sz="1200" b="1" dirty="0">
              <a:solidFill>
                <a:srgbClr val="1954A6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00658" y="4295101"/>
            <a:ext cx="415390" cy="3935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092" y="2896630"/>
            <a:ext cx="771525" cy="6953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075" y="1911782"/>
            <a:ext cx="933450" cy="1104900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1107572" y="3719308"/>
            <a:ext cx="1284766" cy="128038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rgbClr val="62922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74004" y="4045941"/>
            <a:ext cx="1351385" cy="5909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62922E"/>
                </a:solidFill>
              </a:rPr>
              <a:t>Social interaction &amp; cooperation</a:t>
            </a:r>
            <a:endParaRPr lang="en-GB" sz="1200" b="1" dirty="0">
              <a:solidFill>
                <a:srgbClr val="62922E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384991" y="2159307"/>
            <a:ext cx="1203383" cy="121341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704846" y="1715309"/>
            <a:ext cx="319638" cy="3255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95609" y="2553401"/>
            <a:ext cx="163062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1954A6"/>
                </a:solidFill>
              </a:rPr>
              <a:t>Exposure to chemicals</a:t>
            </a:r>
            <a:endParaRPr lang="en-GB" sz="1200" b="1" dirty="0">
              <a:solidFill>
                <a:srgbClr val="1954A6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2532987" y="3330713"/>
            <a:ext cx="1413515" cy="140011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737942" y="3257512"/>
            <a:ext cx="1056979" cy="103758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559487" y="3790950"/>
            <a:ext cx="1351385" cy="82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1954A6"/>
                </a:solidFill>
              </a:rPr>
              <a:t>Participation and influence over work</a:t>
            </a:r>
          </a:p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 dirty="0">
              <a:solidFill>
                <a:srgbClr val="1954A6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42623" y="3661748"/>
            <a:ext cx="107433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1954A6"/>
                </a:solidFill>
              </a:rPr>
              <a:t>Ergonomics</a:t>
            </a:r>
            <a:endParaRPr lang="en-GB" sz="1200" b="1" dirty="0">
              <a:solidFill>
                <a:srgbClr val="1954A6"/>
              </a:solidFill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029730">
            <a:off x="274374" y="4683341"/>
            <a:ext cx="603206" cy="543630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368125" y="2189602"/>
            <a:ext cx="276486" cy="29008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954A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6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/>
      <p:bldP spid="18" grpId="0"/>
      <p:bldP spid="19" grpId="0"/>
      <p:bldP spid="20" grpId="0"/>
      <p:bldP spid="21" grpId="0" animBg="1"/>
      <p:bldP spid="24" grpId="0"/>
      <p:bldP spid="25" grpId="0"/>
      <p:bldP spid="28" grpId="0" animBg="1"/>
      <p:bldP spid="42" grpId="0" animBg="1"/>
      <p:bldP spid="43" grpId="0"/>
      <p:bldP spid="52" grpId="0" animBg="1"/>
      <p:bldP spid="54" grpId="0" animBg="1"/>
      <p:bldP spid="55" grpId="0"/>
      <p:bldP spid="72" grpId="0" animBg="1"/>
      <p:bldP spid="73" grpId="0" animBg="1"/>
      <p:bldP spid="74" grpId="0"/>
      <p:bldP spid="75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Users\orella\AppData\Local\Microsoft\Windows\Temporary Internet Files\Content.IE5\XF8RJ01G\kth_filmteam_160525_adam0880_arg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5" r="3631"/>
          <a:stretch/>
        </p:blipFill>
        <p:spPr bwMode="auto">
          <a:xfrm>
            <a:off x="-93272" y="0"/>
            <a:ext cx="9323109" cy="692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2078" y="2787486"/>
            <a:ext cx="323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+mj-lt"/>
                <a:cs typeface="MV Boli" panose="02000500030200090000" pitchFamily="2" charset="0"/>
              </a:rPr>
              <a:t>KTH </a:t>
            </a:r>
            <a:r>
              <a:rPr lang="sv-SE" sz="3200" dirty="0" err="1" smtClean="0">
                <a:latin typeface="+mj-lt"/>
                <a:cs typeface="MV Boli" panose="02000500030200090000" pitchFamily="2" charset="0"/>
              </a:rPr>
              <a:t>regulations</a:t>
            </a:r>
            <a:endParaRPr lang="sv-SE" sz="3200" dirty="0">
              <a:latin typeface="+mj-lt"/>
              <a:cs typeface="MV Boli" panose="02000500030200090000" pitchFamily="2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2516458" y="4847062"/>
            <a:ext cx="2416097" cy="1694985"/>
          </a:xfrm>
          <a:prstGeom prst="borderCallout1">
            <a:avLst>
              <a:gd name="adj1" fmla="val -5811"/>
              <a:gd name="adj2" fmla="val 26129"/>
              <a:gd name="adj3" fmla="val -76974"/>
              <a:gd name="adj4" fmla="val 44129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200" dirty="0">
                <a:solidFill>
                  <a:schemeClr val="tx1"/>
                </a:solidFill>
              </a:rPr>
              <a:t>I am..</a:t>
            </a:r>
          </a:p>
          <a:p>
            <a:pPr lvl="0"/>
            <a:endParaRPr lang="sv-SE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aware of zero tolerance of discrimination, harassment, sexual harassment and </a:t>
            </a:r>
            <a:r>
              <a:rPr lang="en-GB" sz="1200" dirty="0" smtClean="0">
                <a:solidFill>
                  <a:schemeClr val="tx1"/>
                </a:solidFill>
              </a:rPr>
              <a:t>abusive treatment</a:t>
            </a:r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i="1" dirty="0">
              <a:solidFill>
                <a:schemeClr val="tx1"/>
              </a:solidFill>
            </a:endParaRPr>
          </a:p>
          <a:p>
            <a:pPr algn="r"/>
            <a:r>
              <a:rPr lang="sv-SE" sz="1100" i="1" dirty="0" smtClean="0">
                <a:solidFill>
                  <a:schemeClr val="tx1"/>
                </a:solidFill>
              </a:rPr>
              <a:t>KTH </a:t>
            </a:r>
            <a:r>
              <a:rPr lang="sv-SE" sz="1100" i="1" dirty="0" err="1">
                <a:solidFill>
                  <a:schemeClr val="tx1"/>
                </a:solidFill>
              </a:rPr>
              <a:t>Code</a:t>
            </a:r>
            <a:r>
              <a:rPr lang="sv-SE" sz="1100" i="1" dirty="0">
                <a:solidFill>
                  <a:schemeClr val="tx1"/>
                </a:solidFill>
              </a:rPr>
              <a:t> </a:t>
            </a:r>
            <a:r>
              <a:rPr lang="sv-SE" sz="1100" i="1" dirty="0" err="1">
                <a:solidFill>
                  <a:schemeClr val="tx1"/>
                </a:solidFill>
              </a:rPr>
              <a:t>of</a:t>
            </a:r>
            <a:r>
              <a:rPr lang="sv-SE" sz="1100" i="1" dirty="0">
                <a:solidFill>
                  <a:schemeClr val="tx1"/>
                </a:solidFill>
              </a:rPr>
              <a:t> </a:t>
            </a:r>
            <a:r>
              <a:rPr lang="sv-SE" sz="1100" i="1" dirty="0" err="1">
                <a:solidFill>
                  <a:schemeClr val="tx1"/>
                </a:solidFill>
              </a:rPr>
              <a:t>Conduct</a:t>
            </a:r>
            <a:endParaRPr lang="sv-SE" sz="1100" i="1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2516458" y="293649"/>
            <a:ext cx="2274848" cy="1427356"/>
          </a:xfrm>
          <a:prstGeom prst="borderCallout1">
            <a:avLst>
              <a:gd name="adj1" fmla="val 168750"/>
              <a:gd name="adj2" fmla="val 48530"/>
              <a:gd name="adj3" fmla="val 106250"/>
              <a:gd name="adj4" fmla="val 3715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</a:t>
            </a:r>
            <a:r>
              <a:rPr lang="en-GB" sz="1200" dirty="0" smtClean="0">
                <a:solidFill>
                  <a:schemeClr val="tx1"/>
                </a:solidFill>
              </a:rPr>
              <a:t>..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contribute to a good working </a:t>
            </a:r>
            <a:r>
              <a:rPr lang="en-GB" sz="1200" dirty="0" smtClean="0">
                <a:solidFill>
                  <a:schemeClr val="tx1"/>
                </a:solidFill>
              </a:rPr>
              <a:t>climate</a:t>
            </a:r>
            <a:endParaRPr lang="en-GB" sz="1200" dirty="0">
              <a:solidFill>
                <a:schemeClr val="tx1"/>
              </a:solidFill>
            </a:endParaRPr>
          </a:p>
          <a:p>
            <a:pPr lvl="0"/>
            <a:endParaRPr lang="sv-SE" sz="1200" i="1" dirty="0">
              <a:solidFill>
                <a:schemeClr val="tx1"/>
              </a:solidFill>
            </a:endParaRPr>
          </a:p>
          <a:p>
            <a:pPr algn="r"/>
            <a:r>
              <a:rPr lang="sv-SE" sz="1100" i="1" dirty="0" smtClean="0">
                <a:solidFill>
                  <a:schemeClr val="tx1"/>
                </a:solidFill>
              </a:rPr>
              <a:t>KTH </a:t>
            </a:r>
            <a:r>
              <a:rPr lang="sv-SE" sz="1100" i="1" dirty="0" err="1">
                <a:solidFill>
                  <a:schemeClr val="tx1"/>
                </a:solidFill>
              </a:rPr>
              <a:t>Code</a:t>
            </a:r>
            <a:r>
              <a:rPr lang="sv-SE" sz="1100" i="1" dirty="0">
                <a:solidFill>
                  <a:schemeClr val="tx1"/>
                </a:solidFill>
              </a:rPr>
              <a:t> </a:t>
            </a:r>
            <a:r>
              <a:rPr lang="sv-SE" sz="1100" i="1" dirty="0" err="1">
                <a:solidFill>
                  <a:schemeClr val="tx1"/>
                </a:solidFill>
              </a:rPr>
              <a:t>of</a:t>
            </a:r>
            <a:r>
              <a:rPr lang="sv-SE" sz="1100" i="1" dirty="0">
                <a:solidFill>
                  <a:schemeClr val="tx1"/>
                </a:solidFill>
              </a:rPr>
              <a:t> </a:t>
            </a:r>
            <a:r>
              <a:rPr lang="sv-SE" sz="1100" i="1" dirty="0" err="1">
                <a:solidFill>
                  <a:schemeClr val="tx1"/>
                </a:solidFill>
              </a:rPr>
              <a:t>Conduct</a:t>
            </a:r>
            <a:endParaRPr lang="sv-SE" sz="1100" i="1" dirty="0">
              <a:solidFill>
                <a:schemeClr val="tx1"/>
              </a:solidFill>
            </a:endParaRPr>
          </a:p>
          <a:p>
            <a:pPr lvl="0"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8433" y="2743200"/>
            <a:ext cx="1610103" cy="16355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Manager leads operations and distributes working tasks</a:t>
            </a:r>
          </a:p>
        </p:txBody>
      </p:sp>
      <p:sp>
        <p:nvSpPr>
          <p:cNvPr id="19" name="Oval 18"/>
          <p:cNvSpPr/>
          <p:nvPr/>
        </p:nvSpPr>
        <p:spPr>
          <a:xfrm>
            <a:off x="744988" y="1096537"/>
            <a:ext cx="1610103" cy="16355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Lead by example, professional approach</a:t>
            </a:r>
            <a:endParaRPr lang="en-GB" sz="1200" dirty="0"/>
          </a:p>
        </p:txBody>
      </p:sp>
      <p:sp>
        <p:nvSpPr>
          <p:cNvPr id="20" name="Oval 19"/>
          <p:cNvSpPr/>
          <p:nvPr/>
        </p:nvSpPr>
        <p:spPr>
          <a:xfrm>
            <a:off x="800398" y="4378712"/>
            <a:ext cx="1610103" cy="1635512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Understand the importance of good cooperation</a:t>
            </a:r>
          </a:p>
        </p:txBody>
      </p:sp>
      <p:sp>
        <p:nvSpPr>
          <p:cNvPr id="3" name="Line Callout 1 2"/>
          <p:cNvSpPr/>
          <p:nvPr/>
        </p:nvSpPr>
        <p:spPr>
          <a:xfrm>
            <a:off x="6033153" y="721877"/>
            <a:ext cx="2735766" cy="1761892"/>
          </a:xfrm>
          <a:prstGeom prst="borderCallout1">
            <a:avLst>
              <a:gd name="adj1" fmla="val 66612"/>
              <a:gd name="adj2" fmla="val -5362"/>
              <a:gd name="adj3" fmla="val 112500"/>
              <a:gd name="adj4" fmla="val -38333"/>
            </a:avLst>
          </a:prstGeom>
          <a:solidFill>
            <a:schemeClr val="bg1">
              <a:lumMod val="95000"/>
            </a:schemeClr>
          </a:solidFill>
          <a:ln>
            <a:solidFill>
              <a:srgbClr val="1954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 </a:t>
            </a:r>
          </a:p>
          <a:p>
            <a:r>
              <a:rPr lang="sv-SE" sz="1200" dirty="0">
                <a:solidFill>
                  <a:schemeClr val="tx1"/>
                </a:solidFill>
              </a:rPr>
              <a:t>A </a:t>
            </a:r>
            <a:r>
              <a:rPr lang="sv-SE" sz="1200" dirty="0" err="1">
                <a:solidFill>
                  <a:schemeClr val="tx1"/>
                </a:solidFill>
              </a:rPr>
              <a:t>good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work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environment</a:t>
            </a:r>
            <a:r>
              <a:rPr lang="sv-SE" sz="1200" dirty="0">
                <a:solidFill>
                  <a:schemeClr val="tx1"/>
                </a:solidFill>
              </a:rPr>
              <a:t>:</a:t>
            </a:r>
          </a:p>
          <a:p>
            <a:r>
              <a:rPr lang="en-US" sz="1200" dirty="0">
                <a:solidFill>
                  <a:schemeClr val="tx1"/>
                </a:solidFill>
              </a:rPr>
              <a:t>contributes to creativity and health</a:t>
            </a:r>
            <a:r>
              <a:rPr lang="sv-SE" sz="1200" dirty="0">
                <a:solidFill>
                  <a:schemeClr val="tx1"/>
                </a:solidFill>
              </a:rPr>
              <a:t>, </a:t>
            </a:r>
          </a:p>
          <a:p>
            <a:r>
              <a:rPr lang="sv-SE" sz="1200" dirty="0" err="1">
                <a:solidFill>
                  <a:schemeClr val="tx1"/>
                </a:solidFill>
              </a:rPr>
              <a:t>provides</a:t>
            </a:r>
            <a:r>
              <a:rPr lang="sv-SE" sz="1200" dirty="0">
                <a:solidFill>
                  <a:schemeClr val="tx1"/>
                </a:solidFill>
              </a:rPr>
              <a:t> the </a:t>
            </a:r>
            <a:r>
              <a:rPr lang="sv-SE" sz="1200" dirty="0" err="1">
                <a:solidFill>
                  <a:schemeClr val="tx1"/>
                </a:solidFill>
              </a:rPr>
              <a:t>preconditions</a:t>
            </a:r>
            <a:r>
              <a:rPr lang="sv-SE" sz="1200" dirty="0">
                <a:solidFill>
                  <a:schemeClr val="tx1"/>
                </a:solidFill>
              </a:rPr>
              <a:t> for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tx1"/>
                </a:solidFill>
              </a:rPr>
              <a:t>Good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performance</a:t>
            </a:r>
            <a:r>
              <a:rPr lang="sv-SE" sz="1200" dirty="0">
                <a:solidFill>
                  <a:schemeClr val="tx1"/>
                </a:solidFill>
              </a:rPr>
              <a:t>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tx1"/>
                </a:solidFill>
              </a:rPr>
              <a:t>Work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results</a:t>
            </a:r>
            <a:endParaRPr lang="sv-SE" sz="1200" dirty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tx1"/>
                </a:solidFill>
              </a:rPr>
              <a:t>Development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of</a:t>
            </a:r>
            <a:r>
              <a:rPr lang="sv-SE" sz="1200" dirty="0">
                <a:solidFill>
                  <a:schemeClr val="tx1"/>
                </a:solidFill>
              </a:rPr>
              <a:t> KTH.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tx1"/>
              </a:solidFill>
            </a:endParaRPr>
          </a:p>
          <a:p>
            <a:pPr algn="r"/>
            <a:r>
              <a:rPr lang="sv-SE" sz="1100" i="1" dirty="0" smtClean="0">
                <a:solidFill>
                  <a:schemeClr val="tx1"/>
                </a:solidFill>
              </a:rPr>
              <a:t>KTH </a:t>
            </a:r>
            <a:r>
              <a:rPr lang="sv-SE" sz="1100" i="1" dirty="0" err="1">
                <a:solidFill>
                  <a:schemeClr val="tx1"/>
                </a:solidFill>
              </a:rPr>
              <a:t>Guidelines</a:t>
            </a:r>
            <a:r>
              <a:rPr lang="sv-SE" sz="1100" i="1" dirty="0">
                <a:solidFill>
                  <a:schemeClr val="tx1"/>
                </a:solidFill>
              </a:rPr>
              <a:t> on </a:t>
            </a:r>
            <a:r>
              <a:rPr lang="sv-SE" sz="1100" i="1" dirty="0" err="1">
                <a:solidFill>
                  <a:schemeClr val="tx1"/>
                </a:solidFill>
              </a:rPr>
              <a:t>work</a:t>
            </a:r>
            <a:r>
              <a:rPr lang="sv-SE" sz="1100" i="1" dirty="0">
                <a:solidFill>
                  <a:schemeClr val="tx1"/>
                </a:solidFill>
              </a:rPr>
              <a:t> </a:t>
            </a:r>
            <a:r>
              <a:rPr lang="sv-SE" sz="1100" i="1" dirty="0" err="1">
                <a:solidFill>
                  <a:schemeClr val="tx1"/>
                </a:solidFill>
              </a:rPr>
              <a:t>enviroment</a:t>
            </a:r>
            <a:endParaRPr lang="sv-SE" sz="1100" i="1" dirty="0">
              <a:solidFill>
                <a:schemeClr val="tx1"/>
              </a:solidFill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6059379" y="3764113"/>
            <a:ext cx="2735766" cy="1761892"/>
          </a:xfrm>
          <a:prstGeom prst="borderCallout1">
            <a:avLst>
              <a:gd name="adj1" fmla="val 30859"/>
              <a:gd name="adj2" fmla="val -4248"/>
              <a:gd name="adj3" fmla="val -16670"/>
              <a:gd name="adj4" fmla="val -33505"/>
            </a:avLst>
          </a:prstGeom>
          <a:solidFill>
            <a:schemeClr val="bg1">
              <a:lumMod val="95000"/>
            </a:schemeClr>
          </a:solidFill>
          <a:ln>
            <a:solidFill>
              <a:srgbClr val="1954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We </a:t>
            </a:r>
            <a:r>
              <a:rPr lang="en-US" sz="1200" dirty="0" smtClean="0">
                <a:solidFill>
                  <a:schemeClr val="tx1"/>
                </a:solidFill>
              </a:rPr>
              <a:t>are each other's work environment and this impacts our approach when we interact and communicate with each other at the workplace. 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sv-SE" sz="1200" dirty="0" smtClean="0">
              <a:solidFill>
                <a:schemeClr val="tx1"/>
              </a:solidFill>
            </a:endParaRPr>
          </a:p>
          <a:p>
            <a:pPr algn="r"/>
            <a:r>
              <a:rPr lang="sv-SE" sz="1100" i="1" dirty="0" smtClean="0">
                <a:solidFill>
                  <a:schemeClr val="tx1"/>
                </a:solidFill>
              </a:rPr>
              <a:t>KTH </a:t>
            </a:r>
            <a:r>
              <a:rPr lang="sv-SE" sz="1100" i="1" dirty="0" err="1" smtClean="0">
                <a:solidFill>
                  <a:schemeClr val="tx1"/>
                </a:solidFill>
              </a:rPr>
              <a:t>Gudielines</a:t>
            </a:r>
            <a:r>
              <a:rPr lang="sv-SE" sz="1100" i="1" dirty="0" smtClean="0">
                <a:solidFill>
                  <a:schemeClr val="tx1"/>
                </a:solidFill>
              </a:rPr>
              <a:t> on </a:t>
            </a:r>
            <a:r>
              <a:rPr lang="sv-SE" sz="1100" i="1" dirty="0" err="1" smtClean="0">
                <a:solidFill>
                  <a:schemeClr val="tx1"/>
                </a:solidFill>
              </a:rPr>
              <a:t>Employeeship</a:t>
            </a:r>
            <a:endParaRPr lang="sv-SE" sz="1100" i="1" dirty="0" smtClean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73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8" grpId="0" animBg="1"/>
      <p:bldP spid="19" grpId="0" animBg="1"/>
      <p:bldP spid="20" grpId="0" animBg="1"/>
      <p:bldP spid="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Exercise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250" y="1621409"/>
            <a:ext cx="6935788" cy="4039615"/>
          </a:xfrm>
        </p:spPr>
        <p:txBody>
          <a:bodyPr/>
          <a:lstStyle/>
          <a:p>
            <a:r>
              <a:rPr lang="sv-SE" dirty="0"/>
              <a:t>Groups </a:t>
            </a:r>
            <a:r>
              <a:rPr lang="sv-SE" dirty="0" err="1"/>
              <a:t>of</a:t>
            </a:r>
            <a:r>
              <a:rPr lang="sv-SE" dirty="0"/>
              <a:t> 4-5</a:t>
            </a:r>
          </a:p>
          <a:p>
            <a:endParaRPr lang="sv-SE" dirty="0"/>
          </a:p>
          <a:p>
            <a:r>
              <a:rPr lang="sv-SE" dirty="0" err="1"/>
              <a:t>Instructions</a:t>
            </a:r>
            <a:r>
              <a:rPr lang="sv-SE" dirty="0" smtClean="0"/>
              <a:t>:</a:t>
            </a:r>
          </a:p>
          <a:p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Read </a:t>
            </a:r>
            <a:r>
              <a:rPr lang="sv-SE" dirty="0" err="1"/>
              <a:t>silently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Choose</a:t>
            </a:r>
            <a:r>
              <a:rPr lang="sv-SE" dirty="0"/>
              <a:t> an alternative - ”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do?”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Show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card</a:t>
            </a:r>
            <a:r>
              <a:rPr lang="sv-SE" dirty="0"/>
              <a:t> to the </a:t>
            </a:r>
            <a:r>
              <a:rPr lang="sv-SE" dirty="0" err="1"/>
              <a:t>group</a:t>
            </a:r>
            <a:r>
              <a:rPr lang="sv-SE" dirty="0"/>
              <a:t> and </a:t>
            </a:r>
            <a:r>
              <a:rPr lang="sv-SE" dirty="0" err="1"/>
              <a:t>tell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thoughts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Oval 6"/>
          <p:cNvSpPr/>
          <p:nvPr/>
        </p:nvSpPr>
        <p:spPr>
          <a:xfrm>
            <a:off x="5711907" y="687887"/>
            <a:ext cx="2915489" cy="1867044"/>
          </a:xfrm>
          <a:prstGeom prst="cloud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We are each other's working environment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077" y="1073208"/>
            <a:ext cx="7935961" cy="4606747"/>
          </a:xfrm>
        </p:spPr>
        <p:txBody>
          <a:bodyPr>
            <a:noAutofit/>
          </a:bodyPr>
          <a:lstStyle/>
          <a:p>
            <a:r>
              <a:rPr lang="en-US" sz="1600" dirty="0"/>
              <a:t>You’ve been emailing with a </a:t>
            </a:r>
            <a:r>
              <a:rPr lang="en-US" sz="1600" dirty="0" smtClean="0"/>
              <a:t>colleague </a:t>
            </a:r>
            <a:r>
              <a:rPr lang="en-US" sz="1600" dirty="0"/>
              <a:t>for several days, the two of you are exchanging information regarding your work tasks. You feel like there is an unpleasant tone in </a:t>
            </a:r>
            <a:r>
              <a:rPr lang="en-US" sz="1600" dirty="0" smtClean="0"/>
              <a:t>his/her </a:t>
            </a:r>
            <a:r>
              <a:rPr lang="en-US" sz="1600" dirty="0"/>
              <a:t>writing, personally </a:t>
            </a:r>
            <a:r>
              <a:rPr lang="en-US" sz="1600" dirty="0" smtClean="0"/>
              <a:t>targeted and </a:t>
            </a:r>
            <a:r>
              <a:rPr lang="en-US" sz="1600" dirty="0"/>
              <a:t>almost offensive. You’ve maintained a professional tone and start to wonder if </a:t>
            </a:r>
            <a:r>
              <a:rPr lang="en-US" sz="1600" dirty="0" smtClean="0"/>
              <a:t>the colleague’s bad tone </a:t>
            </a:r>
            <a:r>
              <a:rPr lang="en-US" sz="1600" dirty="0" smtClean="0"/>
              <a:t>has something to do with you </a:t>
            </a:r>
            <a:r>
              <a:rPr lang="en-US" sz="1600" dirty="0" smtClean="0"/>
              <a:t>having </a:t>
            </a:r>
            <a:r>
              <a:rPr lang="en-US" sz="1600" dirty="0"/>
              <a:t>a different background. What do you do?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endParaRPr lang="sv-S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to your manager for advice and support.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choose not to make a big deal of it.. You accept the situation and ignore your colleague’s tone.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with other colleagues about what you’re experiencing.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Since you don’t </a:t>
            </a:r>
            <a:r>
              <a:rPr lang="en-GB" sz="1400" dirty="0" smtClean="0"/>
              <a:t>know </a:t>
            </a:r>
            <a:r>
              <a:rPr lang="en-GB" sz="1400" dirty="0"/>
              <a:t>what to do in such situations, </a:t>
            </a:r>
            <a:r>
              <a:rPr lang="en-GB" sz="1400" dirty="0" smtClean="0"/>
              <a:t>you read </a:t>
            </a:r>
            <a:r>
              <a:rPr lang="en-GB" sz="1400" dirty="0"/>
              <a:t>KTH Guidelines regarding discrimination and abusive treatment and act on the basis of it.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contact the HR-department an tell them what you’re experiencing.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to the person in question and tell him / her how he / she is making you feel. </a:t>
            </a:r>
          </a:p>
          <a:p>
            <a:pPr marL="342900" indent="-342900"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4" name="Rectangle 3"/>
          <p:cNvSpPr/>
          <p:nvPr/>
        </p:nvSpPr>
        <p:spPr>
          <a:xfrm>
            <a:off x="619077" y="1016798"/>
            <a:ext cx="8079181" cy="483183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3735" y="2745844"/>
            <a:ext cx="7146644" cy="132802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If you experience something unpleasant, unfair or incomprehensible, courage and </a:t>
            </a:r>
            <a:r>
              <a:rPr lang="en-US" i="1" dirty="0" smtClean="0"/>
              <a:t>trust</a:t>
            </a:r>
            <a:r>
              <a:rPr lang="en-US" i="1" dirty="0" smtClean="0"/>
              <a:t> </a:t>
            </a:r>
            <a:r>
              <a:rPr lang="en-US" i="1" dirty="0"/>
              <a:t>is needed in order to say what you experience, as well as the basis in order to take action to achieve a good working environment. </a:t>
            </a:r>
            <a:endParaRPr lang="sv-SE" i="1" dirty="0"/>
          </a:p>
        </p:txBody>
      </p:sp>
      <p:sp>
        <p:nvSpPr>
          <p:cNvPr id="26" name="Rectangle 25"/>
          <p:cNvSpPr/>
          <p:nvPr/>
        </p:nvSpPr>
        <p:spPr>
          <a:xfrm>
            <a:off x="1283970" y="245396"/>
            <a:ext cx="5334000" cy="8278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5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835" y="1282203"/>
            <a:ext cx="7998857" cy="4587817"/>
          </a:xfrm>
        </p:spPr>
        <p:txBody>
          <a:bodyPr>
            <a:normAutofit/>
          </a:bodyPr>
          <a:lstStyle/>
          <a:p>
            <a:r>
              <a:rPr lang="en-GB" sz="1600" dirty="0" smtClean="0"/>
              <a:t>You notice several times that a colleague is being treated unfairly by other colleges. He/she often appears to be withdrawn and you notice how other colleges exclude the person from conversations and talk behind his/her back. You don’t understand why they are behaving this way and you feel concerned. What do you do?</a:t>
            </a:r>
          </a:p>
          <a:p>
            <a:endParaRPr lang="en-GB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with other colleagues to find out if there is a reason to the situation.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to your manager and tell him/her what you’re seeing and hearing.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talk to the person in question and offer your company.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This doesn’t really concern you.. You focus on your work tasks.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Since you don’t know what to do in such situations, you read KTH </a:t>
            </a:r>
            <a:r>
              <a:rPr lang="en-GB" sz="1400" dirty="0"/>
              <a:t>Guidelines regarding discrimination and abusive </a:t>
            </a:r>
            <a:r>
              <a:rPr lang="en-GB" sz="1400" dirty="0" smtClean="0"/>
              <a:t>treatment and </a:t>
            </a:r>
            <a:r>
              <a:rPr lang="en-GB" sz="1400" dirty="0"/>
              <a:t>act </a:t>
            </a:r>
            <a:r>
              <a:rPr lang="en-GB" sz="1400" dirty="0" smtClean="0"/>
              <a:t>on the basis of it.</a:t>
            </a: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You contact HR an tell what you’re experiencing.</a:t>
            </a:r>
          </a:p>
          <a:p>
            <a:endParaRPr lang="sv-SE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6720" y="1131984"/>
            <a:ext cx="8128318" cy="47968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941" y="2912099"/>
            <a:ext cx="7146644" cy="132802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If you experience something unpleasant, unfair or incomprehensible, courage and </a:t>
            </a:r>
            <a:r>
              <a:rPr lang="en-US" i="1" dirty="0" smtClean="0"/>
              <a:t>trust</a:t>
            </a:r>
            <a:r>
              <a:rPr lang="en-US" i="1" dirty="0" smtClean="0"/>
              <a:t> </a:t>
            </a:r>
            <a:r>
              <a:rPr lang="en-US" i="1" dirty="0"/>
              <a:t>is needed in order to say what you experience, as well as the basis in order to take action to achieve a good working environment. </a:t>
            </a:r>
            <a:endParaRPr lang="sv-SE" i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404870"/>
            <a:ext cx="5334000" cy="8278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2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8845</TotalTime>
  <Words>1203</Words>
  <Application>Microsoft Office PowerPoint</Application>
  <PresentationFormat>On-screen Show (4:3)</PresentationFormat>
  <Paragraphs>144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Courier New</vt:lpstr>
      <vt:lpstr>MV Boli</vt:lpstr>
      <vt:lpstr>Template_KTH_with colours and grafs</vt:lpstr>
      <vt:lpstr>think-cell Slide</vt:lpstr>
      <vt:lpstr>Dilemma exercise</vt:lpstr>
      <vt:lpstr>PowerPoint Presentation</vt:lpstr>
      <vt:lpstr>Employee survey 2018</vt:lpstr>
      <vt:lpstr>PowerPoint Presentation</vt:lpstr>
      <vt:lpstr>KTH Guidelines on work enviroment: ”Work enviroment is defined as all the factors that affect employees and students at KTH”  </vt:lpstr>
      <vt:lpstr>PowerPoint Presentation</vt:lpstr>
      <vt:lpstr>Exercise</vt:lpstr>
      <vt:lpstr>1</vt:lpstr>
      <vt:lpstr>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Linnea Bogren</cp:lastModifiedBy>
  <cp:revision>241</cp:revision>
  <cp:lastPrinted>2018-10-18T12:11:10Z</cp:lastPrinted>
  <dcterms:created xsi:type="dcterms:W3CDTF">2014-01-30T09:56:50Z</dcterms:created>
  <dcterms:modified xsi:type="dcterms:W3CDTF">2018-12-03T14:44:54Z</dcterms:modified>
</cp:coreProperties>
</file>