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73" r:id="rId3"/>
  </p:sldMasterIdLst>
  <p:notesMasterIdLst>
    <p:notesMasterId r:id="rId24"/>
  </p:notesMasterIdLst>
  <p:sldIdLst>
    <p:sldId id="268" r:id="rId4"/>
    <p:sldId id="279" r:id="rId5"/>
    <p:sldId id="264" r:id="rId6"/>
    <p:sldId id="277" r:id="rId7"/>
    <p:sldId id="278" r:id="rId8"/>
    <p:sldId id="281" r:id="rId9"/>
    <p:sldId id="276" r:id="rId10"/>
    <p:sldId id="284" r:id="rId11"/>
    <p:sldId id="285" r:id="rId12"/>
    <p:sldId id="280" r:id="rId13"/>
    <p:sldId id="283" r:id="rId14"/>
    <p:sldId id="273" r:id="rId15"/>
    <p:sldId id="271" r:id="rId16"/>
    <p:sldId id="272" r:id="rId17"/>
    <p:sldId id="269" r:id="rId18"/>
    <p:sldId id="275" r:id="rId19"/>
    <p:sldId id="274" r:id="rId20"/>
    <p:sldId id="258" r:id="rId21"/>
    <p:sldId id="282" r:id="rId22"/>
    <p:sldId id="270" r:id="rId23"/>
  </p:sldIdLst>
  <p:sldSz cx="9144000" cy="5143500" type="screen16x9"/>
  <p:notesSz cx="9144000" cy="51435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72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A76C4D38-B5B4-4E8A-B835-93094D9050C9}" type="datetimeFigureOut">
              <a:rPr lang="sv-SE" smtClean="0"/>
              <a:t>2021-01-13</a:t>
            </a:fld>
            <a:endParaRPr lang="sv-SE"/>
          </a:p>
        </p:txBody>
      </p:sp>
      <p:sp>
        <p:nvSpPr>
          <p:cNvPr id="4" name="Slide Image Placeholder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34BD2DAA-BF16-45D0-8FBA-A5E4D8762C4D}" type="slidenum">
              <a:rPr lang="sv-SE" smtClean="0"/>
              <a:t>‹#›</a:t>
            </a:fld>
            <a:endParaRPr lang="sv-SE"/>
          </a:p>
        </p:txBody>
      </p:sp>
    </p:spTree>
    <p:extLst>
      <p:ext uri="{BB962C8B-B14F-4D97-AF65-F5344CB8AC3E}">
        <p14:creationId xmlns:p14="http://schemas.microsoft.com/office/powerpoint/2010/main" val="175885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4F0F3040-11C9-4BDE-9A31-D6387A78C0E4}" type="slidenum">
              <a:rPr lang="sv-SE" smtClean="0"/>
              <a:t>7</a:t>
            </a:fld>
            <a:endParaRPr lang="sv-SE"/>
          </a:p>
        </p:txBody>
      </p:sp>
    </p:spTree>
    <p:extLst>
      <p:ext uri="{BB962C8B-B14F-4D97-AF65-F5344CB8AC3E}">
        <p14:creationId xmlns:p14="http://schemas.microsoft.com/office/powerpoint/2010/main" val="2886188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4F0F3040-11C9-4BDE-9A31-D6387A78C0E4}" type="slidenum">
              <a:rPr lang="sv-SE" smtClean="0"/>
              <a:t>10</a:t>
            </a:fld>
            <a:endParaRPr lang="sv-SE"/>
          </a:p>
        </p:txBody>
      </p:sp>
    </p:spTree>
    <p:extLst>
      <p:ext uri="{BB962C8B-B14F-4D97-AF65-F5344CB8AC3E}">
        <p14:creationId xmlns:p14="http://schemas.microsoft.com/office/powerpoint/2010/main" val="1414636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20979" y="140558"/>
            <a:ext cx="6902041" cy="807719"/>
          </a:xfrm>
          <a:prstGeom prst="rect">
            <a:avLst/>
          </a:prstGeom>
        </p:spPr>
        <p:txBody>
          <a:bodyPr wrap="square" lIns="0" tIns="0" rIns="0" bIns="0">
            <a:spAutoFit/>
          </a:bodyPr>
          <a:lstStyle>
            <a:lvl1pPr>
              <a:defRPr sz="2700" b="1" i="0">
                <a:solidFill>
                  <a:schemeClr val="tx1"/>
                </a:solidFill>
                <a:latin typeface="Arial"/>
                <a:cs typeface="Aria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defRPr sz="750" b="0" i="0">
                <a:solidFill>
                  <a:srgbClr val="888888"/>
                </a:solidFill>
                <a:latin typeface="Arial"/>
                <a:cs typeface="Arial"/>
              </a:defRPr>
            </a:lvl1p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6" name="Holder 6"/>
          <p:cNvSpPr>
            <a:spLocks noGrp="1"/>
          </p:cNvSpPr>
          <p:nvPr>
            <p:ph type="sldNum" sz="quarter" idx="7"/>
          </p:nvPr>
        </p:nvSpPr>
        <p:spPr/>
        <p:txBody>
          <a:bodyPr lIns="0" tIns="0" rIns="0" bIns="0"/>
          <a:lstStyle>
            <a:lvl1pPr>
              <a:defRPr sz="750" b="0" i="0">
                <a:solidFill>
                  <a:srgbClr val="888888"/>
                </a:solidFill>
                <a:latin typeface="Arial"/>
                <a:cs typeface="Arial"/>
              </a:defRPr>
            </a:lvl1pPr>
          </a:lstStyle>
          <a:p>
            <a:pPr marL="78105">
              <a:lnSpc>
                <a:spcPct val="100000"/>
              </a:lnSpc>
              <a:spcBef>
                <a:spcPts val="35"/>
              </a:spcBef>
            </a:pPr>
            <a:fld id="{81D60167-4931-47E6-BA6A-407CBD079E47}" type="slidenum">
              <a:rPr dirty="0"/>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87704" y="74462"/>
            <a:ext cx="7768590" cy="507831"/>
          </a:xfrm>
        </p:spPr>
        <p:txBody>
          <a:bodyPr lIns="0" tIns="0" rIns="0" bIns="0"/>
          <a:lstStyle>
            <a:lvl1pPr>
              <a:defRPr sz="33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2542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33306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841772"/>
            <a:ext cx="6858000" cy="1790700"/>
          </a:xfrm>
        </p:spPr>
        <p:txBody>
          <a:bodyPr anchor="b"/>
          <a:lstStyle>
            <a:lvl1pPr algn="ctr">
              <a:defRPr sz="4500"/>
            </a:lvl1pPr>
          </a:lstStyle>
          <a:p>
            <a:r>
              <a:rPr lang="sv-SE" smtClean="0"/>
              <a:t>Klicka här för att ändra format</a:t>
            </a:r>
            <a:endParaRPr lang="sv-SE"/>
          </a:p>
        </p:txBody>
      </p:sp>
      <p:sp>
        <p:nvSpPr>
          <p:cNvPr id="3" name="Underrubrik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C4FECF7F-11E5-4D1B-9A1B-3AEAF83BE553}" type="datetimeFigureOut">
              <a:rPr lang="sv-SE" smtClean="0"/>
              <a:t>2021-01-13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3563599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4FECF7F-11E5-4D1B-9A1B-3AEAF83BE553}" type="datetimeFigureOut">
              <a:rPr lang="sv-SE" smtClean="0"/>
              <a:t>2021-01-13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2645509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282304"/>
            <a:ext cx="7886700" cy="2139553"/>
          </a:xfrm>
        </p:spPr>
        <p:txBody>
          <a:bodyPr anchor="b"/>
          <a:lstStyle>
            <a:lvl1pPr>
              <a:defRPr sz="4500"/>
            </a:lvl1pPr>
          </a:lstStyle>
          <a:p>
            <a:r>
              <a:rPr lang="sv-SE" smtClean="0"/>
              <a:t>Klicka här för att ändra format</a:t>
            </a:r>
            <a:endParaRPr lang="sv-SE"/>
          </a:p>
        </p:txBody>
      </p:sp>
      <p:sp>
        <p:nvSpPr>
          <p:cNvPr id="3" name="Platshållare för text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C4FECF7F-11E5-4D1B-9A1B-3AEAF83BE553}" type="datetimeFigureOut">
              <a:rPr lang="sv-SE" smtClean="0"/>
              <a:t>2021-01-13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2451664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28650" y="1369219"/>
            <a:ext cx="3886200" cy="3263504"/>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29150" y="1369219"/>
            <a:ext cx="3886200" cy="3263504"/>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4FECF7F-11E5-4D1B-9A1B-3AEAF83BE553}" type="datetimeFigureOut">
              <a:rPr lang="sv-SE" smtClean="0"/>
              <a:t>2021-01-13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2852785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273844"/>
            <a:ext cx="7886700" cy="994172"/>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Redigera format för bakgrundstext</a:t>
            </a:r>
          </a:p>
        </p:txBody>
      </p:sp>
      <p:sp>
        <p:nvSpPr>
          <p:cNvPr id="4" name="Platshållare för innehåll 3"/>
          <p:cNvSpPr>
            <a:spLocks noGrp="1"/>
          </p:cNvSpPr>
          <p:nvPr>
            <p:ph sz="half" idx="2"/>
          </p:nvPr>
        </p:nvSpPr>
        <p:spPr>
          <a:xfrm>
            <a:off x="629842" y="1878806"/>
            <a:ext cx="3868340" cy="2763441"/>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smtClean="0"/>
              <a:t>Redigera format för bakgrundstext</a:t>
            </a:r>
          </a:p>
        </p:txBody>
      </p:sp>
      <p:sp>
        <p:nvSpPr>
          <p:cNvPr id="6" name="Platshållare för innehåll 5"/>
          <p:cNvSpPr>
            <a:spLocks noGrp="1"/>
          </p:cNvSpPr>
          <p:nvPr>
            <p:ph sz="quarter" idx="4"/>
          </p:nvPr>
        </p:nvSpPr>
        <p:spPr>
          <a:xfrm>
            <a:off x="4629150" y="1878806"/>
            <a:ext cx="3887391" cy="2763441"/>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4FECF7F-11E5-4D1B-9A1B-3AEAF83BE553}" type="datetimeFigureOut">
              <a:rPr lang="sv-SE" smtClean="0"/>
              <a:t>2021-01-13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42739037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4FECF7F-11E5-4D1B-9A1B-3AEAF83BE553}" type="datetimeFigureOut">
              <a:rPr lang="sv-SE" smtClean="0"/>
              <a:t>2021-01-13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97191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4FECF7F-11E5-4D1B-9A1B-3AEAF83BE553}" type="datetimeFigureOut">
              <a:rPr lang="sv-SE" smtClean="0"/>
              <a:t>2021-01-13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2070169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smtClean="0"/>
              <a:t>Klicka här för att ändra format</a:t>
            </a:r>
            <a:endParaRPr lang="sv-SE"/>
          </a:p>
        </p:txBody>
      </p:sp>
      <p:sp>
        <p:nvSpPr>
          <p:cNvPr id="3" name="Platshållare för innehåll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4FECF7F-11E5-4D1B-9A1B-3AEAF83BE553}" type="datetimeFigureOut">
              <a:rPr lang="sv-SE" smtClean="0"/>
              <a:t>2021-01-13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3331487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46888" y="249936"/>
            <a:ext cx="643127" cy="652271"/>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51459" y="4895850"/>
            <a:ext cx="8646160" cy="0"/>
          </a:xfrm>
          <a:custGeom>
            <a:avLst/>
            <a:gdLst/>
            <a:ahLst/>
            <a:cxnLst/>
            <a:rect l="l" t="t" r="r" b="b"/>
            <a:pathLst>
              <a:path w="8646160">
                <a:moveTo>
                  <a:pt x="0" y="0"/>
                </a:moveTo>
                <a:lnTo>
                  <a:pt x="8645652" y="0"/>
                </a:lnTo>
              </a:path>
            </a:pathLst>
          </a:custGeom>
          <a:ln w="13715">
            <a:solidFill>
              <a:srgbClr val="1853A6"/>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5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defRPr sz="750" b="0" i="0">
                <a:solidFill>
                  <a:srgbClr val="888888"/>
                </a:solidFill>
                <a:latin typeface="Arial"/>
                <a:cs typeface="Arial"/>
              </a:defRPr>
            </a:lvl1p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6" name="Holder 6"/>
          <p:cNvSpPr>
            <a:spLocks noGrp="1"/>
          </p:cNvSpPr>
          <p:nvPr>
            <p:ph type="sldNum" sz="quarter" idx="7"/>
          </p:nvPr>
        </p:nvSpPr>
        <p:spPr/>
        <p:txBody>
          <a:bodyPr lIns="0" tIns="0" rIns="0" bIns="0"/>
          <a:lstStyle>
            <a:lvl1pPr>
              <a:defRPr sz="750" b="0" i="0">
                <a:solidFill>
                  <a:srgbClr val="888888"/>
                </a:solidFill>
                <a:latin typeface="Arial"/>
                <a:cs typeface="Arial"/>
              </a:defRPr>
            </a:lvl1pPr>
          </a:lstStyle>
          <a:p>
            <a:pPr marL="78105">
              <a:lnSpc>
                <a:spcPct val="100000"/>
              </a:lnSpc>
              <a:spcBef>
                <a:spcPts val="35"/>
              </a:spcBef>
            </a:pPr>
            <a:fld id="{81D60167-4931-47E6-BA6A-407CBD079E47}" type="slidenum">
              <a:rPr dirty="0"/>
              <a:t>‹#›</a:t>
            </a:fld>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smtClean="0"/>
              <a:t>Klicka här för att ändra format</a:t>
            </a:r>
            <a:endParaRPr lang="sv-SE"/>
          </a:p>
        </p:txBody>
      </p:sp>
      <p:sp>
        <p:nvSpPr>
          <p:cNvPr id="3" name="Platshållare för bild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C4FECF7F-11E5-4D1B-9A1B-3AEAF83BE553}" type="datetimeFigureOut">
              <a:rPr lang="sv-SE" smtClean="0"/>
              <a:t>2021-01-13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32061464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4FECF7F-11E5-4D1B-9A1B-3AEAF83BE553}" type="datetimeFigureOut">
              <a:rPr lang="sv-SE" smtClean="0"/>
              <a:t>2021-01-13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4254672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273844"/>
            <a:ext cx="1971675" cy="4358879"/>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28650" y="273844"/>
            <a:ext cx="5800725" cy="4358879"/>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4FECF7F-11E5-4D1B-9A1B-3AEAF83BE553}" type="datetimeFigureOut">
              <a:rPr lang="sv-SE" smtClean="0"/>
              <a:t>2021-01-13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59BB8E5-B850-4AB5-A29D-9AD5EFAB66E3}" type="slidenum">
              <a:rPr lang="sv-SE" smtClean="0"/>
              <a:t>‹#›</a:t>
            </a:fld>
            <a:endParaRPr lang="sv-SE"/>
          </a:p>
        </p:txBody>
      </p:sp>
    </p:spTree>
    <p:extLst>
      <p:ext uri="{BB962C8B-B14F-4D97-AF65-F5344CB8AC3E}">
        <p14:creationId xmlns:p14="http://schemas.microsoft.com/office/powerpoint/2010/main" val="2180426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B0B6BB-AC5F-485A-85BA-F56E433C7DFA}"/>
              </a:ext>
            </a:extLst>
          </p:cNvPr>
          <p:cNvSpPr>
            <a:spLocks noGrp="1"/>
          </p:cNvSpPr>
          <p:nvPr>
            <p:ph type="title"/>
          </p:nvPr>
        </p:nvSpPr>
        <p:spPr/>
        <p:txBody>
          <a:bodyPr/>
          <a:lstStyle/>
          <a:p>
            <a:r>
              <a:rPr lang="en-US" smtClean="0"/>
              <a:t>Click to edit Master title style</a:t>
            </a:r>
            <a:endParaRPr lang="sv-SE"/>
          </a:p>
        </p:txBody>
      </p:sp>
      <p:sp>
        <p:nvSpPr>
          <p:cNvPr id="3" name="Platshållare för datum 2">
            <a:extLst>
              <a:ext uri="{FF2B5EF4-FFF2-40B4-BE49-F238E27FC236}">
                <a16:creationId xmlns:a16="http://schemas.microsoft.com/office/drawing/2014/main" id="{69A48BD2-8B5B-44E1-8F6C-9B0D41A68E8D}"/>
              </a:ext>
            </a:extLst>
          </p:cNvPr>
          <p:cNvSpPr>
            <a:spLocks noGrp="1"/>
          </p:cNvSpPr>
          <p:nvPr>
            <p:ph type="dt" sz="half" idx="10"/>
          </p:nvPr>
        </p:nvSpPr>
        <p:spPr/>
        <p:txBody>
          <a:bodyPr/>
          <a:lstStyle/>
          <a:p>
            <a:fld id="{95D3F4D8-4BE6-D743-AE27-D14757A6F270}" type="datetime1">
              <a:rPr lang="sv-SE" smtClean="0"/>
              <a:t>2021-01-13</a:t>
            </a:fld>
            <a:endParaRPr lang="sv-SE"/>
          </a:p>
        </p:txBody>
      </p:sp>
      <p:sp>
        <p:nvSpPr>
          <p:cNvPr id="4" name="Platshållare för sidfot 3">
            <a:extLst>
              <a:ext uri="{FF2B5EF4-FFF2-40B4-BE49-F238E27FC236}">
                <a16:creationId xmlns:a16="http://schemas.microsoft.com/office/drawing/2014/main" id="{21B72178-9B2F-45A7-A31E-7710591B0F38}"/>
              </a:ext>
            </a:extLst>
          </p:cNvPr>
          <p:cNvSpPr>
            <a:spLocks noGrp="1"/>
          </p:cNvSpPr>
          <p:nvPr>
            <p:ph type="ftr" sz="quarter" idx="11"/>
          </p:nvPr>
        </p:nvSpPr>
        <p:spPr/>
        <p:txBody>
          <a:bodyPr/>
          <a:lstStyle/>
          <a:p>
            <a:r>
              <a:rPr lang="sv-SE"/>
              <a:t>Footer</a:t>
            </a:r>
            <a:endParaRPr lang="sv-SE" dirty="0"/>
          </a:p>
        </p:txBody>
      </p:sp>
      <p:sp>
        <p:nvSpPr>
          <p:cNvPr id="5" name="Platshållare för bildnummer 4">
            <a:extLst>
              <a:ext uri="{FF2B5EF4-FFF2-40B4-BE49-F238E27FC236}">
                <a16:creationId xmlns:a16="http://schemas.microsoft.com/office/drawing/2014/main" id="{3155F99B-B767-4EF4-BDED-E7E361EB3F4F}"/>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7" name="Platshållare för innehåll 6">
            <a:extLst>
              <a:ext uri="{FF2B5EF4-FFF2-40B4-BE49-F238E27FC236}">
                <a16:creationId xmlns:a16="http://schemas.microsoft.com/office/drawing/2014/main" id="{FA474A84-82A6-4747-B64B-83217A0CB54B}"/>
              </a:ext>
            </a:extLst>
          </p:cNvPr>
          <p:cNvSpPr>
            <a:spLocks noGrp="1"/>
          </p:cNvSpPr>
          <p:nvPr>
            <p:ph sz="quarter" idx="13"/>
          </p:nvPr>
        </p:nvSpPr>
        <p:spPr>
          <a:xfrm>
            <a:off x="1131889" y="1194199"/>
            <a:ext cx="7765653" cy="3540919"/>
          </a:xfrm>
        </p:spPr>
        <p:txBody>
          <a:bodyPr>
            <a:normAutofit/>
          </a:bodyPr>
          <a:lstStyle>
            <a:lvl1pPr>
              <a:defRPr sz="1500"/>
            </a:lvl1pPr>
            <a:lvl2pPr marL="514337" indent="-171446">
              <a:buFont typeface="Arial" panose="020B0604020202020204" pitchFamily="34" charset="0"/>
              <a:buChar char="‒"/>
              <a:defRPr sz="1350"/>
            </a:lvl2pPr>
            <a:lvl3pPr marL="857228" indent="-171446">
              <a:buFont typeface="Arial" panose="020B0604020202020204" pitchFamily="34" charset="0"/>
              <a:buChar char="˃"/>
              <a:defRPr sz="1200"/>
            </a:lvl3pPr>
            <a:lvl4pPr>
              <a:defRPr sz="1050"/>
            </a:lvl4pPr>
            <a:lvl5pPr marL="1543012" indent="-171446">
              <a:buFont typeface="Arial" panose="020B0604020202020204" pitchFamily="34" charset="0"/>
              <a:buChar cha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14429674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B0B6BB-AC5F-485A-85BA-F56E433C7DFA}"/>
              </a:ext>
            </a:extLst>
          </p:cNvPr>
          <p:cNvSpPr>
            <a:spLocks noGrp="1"/>
          </p:cNvSpPr>
          <p:nvPr>
            <p:ph type="title"/>
          </p:nvPr>
        </p:nvSpPr>
        <p:spPr/>
        <p:txBody>
          <a:bodyPr/>
          <a:lstStyle/>
          <a:p>
            <a:r>
              <a:rPr lang="en-US" smtClean="0"/>
              <a:t>Click to edit Master title style</a:t>
            </a:r>
            <a:endParaRPr lang="sv-SE"/>
          </a:p>
        </p:txBody>
      </p:sp>
      <p:sp>
        <p:nvSpPr>
          <p:cNvPr id="3" name="Platshållare för datum 2">
            <a:extLst>
              <a:ext uri="{FF2B5EF4-FFF2-40B4-BE49-F238E27FC236}">
                <a16:creationId xmlns:a16="http://schemas.microsoft.com/office/drawing/2014/main" id="{69A48BD2-8B5B-44E1-8F6C-9B0D41A68E8D}"/>
              </a:ext>
            </a:extLst>
          </p:cNvPr>
          <p:cNvSpPr>
            <a:spLocks noGrp="1"/>
          </p:cNvSpPr>
          <p:nvPr>
            <p:ph type="dt" sz="half" idx="10"/>
          </p:nvPr>
        </p:nvSpPr>
        <p:spPr/>
        <p:txBody>
          <a:bodyPr/>
          <a:lstStyle/>
          <a:p>
            <a:fld id="{95D3F4D8-4BE6-D743-AE27-D14757A6F270}" type="datetime1">
              <a:rPr lang="sv-SE" smtClean="0"/>
              <a:t>2021-01-13</a:t>
            </a:fld>
            <a:endParaRPr lang="sv-SE"/>
          </a:p>
        </p:txBody>
      </p:sp>
      <p:sp>
        <p:nvSpPr>
          <p:cNvPr id="4" name="Platshållare för sidfot 3">
            <a:extLst>
              <a:ext uri="{FF2B5EF4-FFF2-40B4-BE49-F238E27FC236}">
                <a16:creationId xmlns:a16="http://schemas.microsoft.com/office/drawing/2014/main" id="{21B72178-9B2F-45A7-A31E-7710591B0F38}"/>
              </a:ext>
            </a:extLst>
          </p:cNvPr>
          <p:cNvSpPr>
            <a:spLocks noGrp="1"/>
          </p:cNvSpPr>
          <p:nvPr>
            <p:ph type="ftr" sz="quarter" idx="11"/>
          </p:nvPr>
        </p:nvSpPr>
        <p:spPr/>
        <p:txBody>
          <a:bodyPr/>
          <a:lstStyle/>
          <a:p>
            <a:r>
              <a:rPr lang="sv-SE"/>
              <a:t>Footer</a:t>
            </a:r>
            <a:endParaRPr lang="sv-SE" dirty="0"/>
          </a:p>
        </p:txBody>
      </p:sp>
      <p:sp>
        <p:nvSpPr>
          <p:cNvPr id="5" name="Platshållare för bildnummer 4">
            <a:extLst>
              <a:ext uri="{FF2B5EF4-FFF2-40B4-BE49-F238E27FC236}">
                <a16:creationId xmlns:a16="http://schemas.microsoft.com/office/drawing/2014/main" id="{3155F99B-B767-4EF4-BDED-E7E361EB3F4F}"/>
              </a:ext>
            </a:extLst>
          </p:cNvPr>
          <p:cNvSpPr>
            <a:spLocks noGrp="1"/>
          </p:cNvSpPr>
          <p:nvPr>
            <p:ph type="sldNum" sz="quarter" idx="12"/>
          </p:nvPr>
        </p:nvSpPr>
        <p:spPr/>
        <p:txBody>
          <a:bodyPr/>
          <a:lstStyle/>
          <a:p>
            <a:fld id="{7422A9A3-8636-4A04-BD48-3153280FB086}" type="slidenum">
              <a:rPr lang="sv-SE" smtClean="0"/>
              <a:pPr/>
              <a:t>‹#›</a:t>
            </a:fld>
            <a:endParaRPr lang="sv-SE"/>
          </a:p>
        </p:txBody>
      </p:sp>
      <p:sp>
        <p:nvSpPr>
          <p:cNvPr id="7" name="Platshållare för innehåll 6">
            <a:extLst>
              <a:ext uri="{FF2B5EF4-FFF2-40B4-BE49-F238E27FC236}">
                <a16:creationId xmlns:a16="http://schemas.microsoft.com/office/drawing/2014/main" id="{FA474A84-82A6-4747-B64B-83217A0CB54B}"/>
              </a:ext>
            </a:extLst>
          </p:cNvPr>
          <p:cNvSpPr>
            <a:spLocks noGrp="1"/>
          </p:cNvSpPr>
          <p:nvPr>
            <p:ph sz="quarter" idx="13"/>
          </p:nvPr>
        </p:nvSpPr>
        <p:spPr>
          <a:xfrm>
            <a:off x="1131889" y="1194199"/>
            <a:ext cx="7765653" cy="3540919"/>
          </a:xfrm>
        </p:spPr>
        <p:txBody>
          <a:bodyPr>
            <a:normAutofit/>
          </a:bodyPr>
          <a:lstStyle>
            <a:lvl1pPr>
              <a:defRPr sz="1500"/>
            </a:lvl1pPr>
            <a:lvl2pPr marL="514337" indent="-171446">
              <a:buFont typeface="Arial" panose="020B0604020202020204" pitchFamily="34" charset="0"/>
              <a:buChar char="‒"/>
              <a:defRPr sz="1350"/>
            </a:lvl2pPr>
            <a:lvl3pPr marL="857228" indent="-171446">
              <a:buFont typeface="Arial" panose="020B0604020202020204" pitchFamily="34" charset="0"/>
              <a:buChar char="˃"/>
              <a:defRPr sz="1200"/>
            </a:lvl3pPr>
            <a:lvl4pPr>
              <a:defRPr sz="1050"/>
            </a:lvl4pPr>
            <a:lvl5pPr marL="1543012" indent="-171446">
              <a:buFont typeface="Arial" panose="020B0604020202020204" pitchFamily="34" charset="0"/>
              <a:buChar char="‒"/>
              <a:defRPr sz="10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dirty="0"/>
          </a:p>
        </p:txBody>
      </p:sp>
    </p:spTree>
    <p:extLst>
      <p:ext uri="{BB962C8B-B14F-4D97-AF65-F5344CB8AC3E}">
        <p14:creationId xmlns:p14="http://schemas.microsoft.com/office/powerpoint/2010/main" val="331392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defRPr sz="750" b="0" i="0">
                <a:solidFill>
                  <a:srgbClr val="888888"/>
                </a:solidFill>
                <a:latin typeface="Arial"/>
                <a:cs typeface="Arial"/>
              </a:defRPr>
            </a:lvl1p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7" name="Holder 7"/>
          <p:cNvSpPr>
            <a:spLocks noGrp="1"/>
          </p:cNvSpPr>
          <p:nvPr>
            <p:ph type="sldNum" sz="quarter" idx="7"/>
          </p:nvPr>
        </p:nvSpPr>
        <p:spPr/>
        <p:txBody>
          <a:bodyPr lIns="0" tIns="0" rIns="0" bIns="0"/>
          <a:lstStyle>
            <a:lvl1pPr>
              <a:defRPr sz="750" b="0" i="0">
                <a:solidFill>
                  <a:srgbClr val="888888"/>
                </a:solidFill>
                <a:latin typeface="Arial"/>
                <a:cs typeface="Arial"/>
              </a:defRPr>
            </a:lvl1pPr>
          </a:lstStyle>
          <a:p>
            <a:pPr marL="78105">
              <a:lnSpc>
                <a:spcPct val="100000"/>
              </a:lnSpc>
              <a:spcBef>
                <a:spcPts val="35"/>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46888" y="249936"/>
            <a:ext cx="643127" cy="652271"/>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251459" y="4895850"/>
            <a:ext cx="8646160" cy="0"/>
          </a:xfrm>
          <a:custGeom>
            <a:avLst/>
            <a:gdLst/>
            <a:ahLst/>
            <a:cxnLst/>
            <a:rect l="l" t="t" r="r" b="b"/>
            <a:pathLst>
              <a:path w="8646160">
                <a:moveTo>
                  <a:pt x="0" y="0"/>
                </a:moveTo>
                <a:lnTo>
                  <a:pt x="8645652" y="0"/>
                </a:lnTo>
              </a:path>
            </a:pathLst>
          </a:custGeom>
          <a:ln w="13715">
            <a:solidFill>
              <a:srgbClr val="1853A6"/>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defRPr sz="750" b="0" i="0">
                <a:solidFill>
                  <a:srgbClr val="888888"/>
                </a:solidFill>
                <a:latin typeface="Arial"/>
                <a:cs typeface="Arial"/>
              </a:defRPr>
            </a:lvl1p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5" name="Holder 5"/>
          <p:cNvSpPr>
            <a:spLocks noGrp="1"/>
          </p:cNvSpPr>
          <p:nvPr>
            <p:ph type="sldNum" sz="quarter" idx="7"/>
          </p:nvPr>
        </p:nvSpPr>
        <p:spPr/>
        <p:txBody>
          <a:bodyPr lIns="0" tIns="0" rIns="0" bIns="0"/>
          <a:lstStyle>
            <a:lvl1pPr>
              <a:defRPr sz="750" b="0" i="0">
                <a:solidFill>
                  <a:srgbClr val="888888"/>
                </a:solidFill>
                <a:latin typeface="Arial"/>
                <a:cs typeface="Arial"/>
              </a:defRPr>
            </a:lvl1pPr>
          </a:lstStyle>
          <a:p>
            <a:pPr marL="78105">
              <a:lnSpc>
                <a:spcPct val="100000"/>
              </a:lnSpc>
              <a:spcBef>
                <a:spcPts val="35"/>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defRPr sz="750" b="0" i="0">
                <a:solidFill>
                  <a:srgbClr val="888888"/>
                </a:solidFill>
                <a:latin typeface="Arial"/>
                <a:cs typeface="Arial"/>
              </a:defRPr>
            </a:lvl1p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4" name="Holder 4"/>
          <p:cNvSpPr>
            <a:spLocks noGrp="1"/>
          </p:cNvSpPr>
          <p:nvPr>
            <p:ph type="sldNum" sz="quarter" idx="7"/>
          </p:nvPr>
        </p:nvSpPr>
        <p:spPr/>
        <p:txBody>
          <a:bodyPr lIns="0" tIns="0" rIns="0" bIns="0"/>
          <a:lstStyle>
            <a:lvl1pPr>
              <a:defRPr sz="750" b="0" i="0">
                <a:solidFill>
                  <a:srgbClr val="888888"/>
                </a:solidFill>
                <a:latin typeface="Arial"/>
                <a:cs typeface="Arial"/>
              </a:defRPr>
            </a:lvl1pPr>
          </a:lstStyle>
          <a:p>
            <a:pPr marL="78105">
              <a:lnSpc>
                <a:spcPct val="100000"/>
              </a:lnSpc>
              <a:spcBef>
                <a:spcPts val="35"/>
              </a:spcBef>
            </a:pPr>
            <a:fld id="{81D60167-4931-47E6-BA6A-407CBD079E47}" type="slidenum">
              <a:rPr dirty="0"/>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11" name="Platshållare för innehåll 10">
            <a:extLst>
              <a:ext uri="{FF2B5EF4-FFF2-40B4-BE49-F238E27FC236}">
                <a16:creationId xmlns:a16="http://schemas.microsoft.com/office/drawing/2014/main" id="{C55E1E5B-E1F9-C645-91AF-7753BF8D8EB5}"/>
              </a:ext>
            </a:extLst>
          </p:cNvPr>
          <p:cNvSpPr>
            <a:spLocks noGrp="1"/>
          </p:cNvSpPr>
          <p:nvPr>
            <p:ph sz="quarter" idx="13"/>
          </p:nvPr>
        </p:nvSpPr>
        <p:spPr>
          <a:xfrm>
            <a:off x="1566333" y="1177925"/>
            <a:ext cx="7246467" cy="892552"/>
          </a:xfrm>
        </p:spPr>
        <p:txBody>
          <a:bodyPr/>
          <a:lstStyle>
            <a:lvl1pPr>
              <a:defRPr sz="1400"/>
            </a:lvl1pPr>
            <a:lvl2pPr>
              <a:defRPr sz="1200"/>
            </a:lvl2pPr>
            <a:lvl3pPr>
              <a:defRPr sz="1200"/>
            </a:lvl3pPr>
            <a:lvl4pPr>
              <a:defRPr sz="1000"/>
            </a:lvl4pPr>
            <a:lvl5pPr>
              <a:defRPr sz="1000"/>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3" name="Rubrik 2">
            <a:extLst>
              <a:ext uri="{FF2B5EF4-FFF2-40B4-BE49-F238E27FC236}">
                <a16:creationId xmlns:a16="http://schemas.microsoft.com/office/drawing/2014/main" id="{D7D5F619-51D2-42FE-AF00-80BF2FDDE4AB}"/>
              </a:ext>
            </a:extLst>
          </p:cNvPr>
          <p:cNvSpPr>
            <a:spLocks noGrp="1"/>
          </p:cNvSpPr>
          <p:nvPr>
            <p:ph type="title"/>
          </p:nvPr>
        </p:nvSpPr>
        <p:spPr>
          <a:xfrm>
            <a:off x="1120979" y="385922"/>
            <a:ext cx="6271259" cy="307777"/>
          </a:xfrm>
        </p:spPr>
        <p:txBody>
          <a:bodyPr/>
          <a:lstStyle/>
          <a:p>
            <a:r>
              <a:rPr lang="en-GB"/>
              <a:t>Click to edit Master title style</a:t>
            </a:r>
            <a:endParaRPr lang="sv-SE"/>
          </a:p>
        </p:txBody>
      </p:sp>
      <p:sp>
        <p:nvSpPr>
          <p:cNvPr id="6" name="Date Placeholder 5">
            <a:extLst>
              <a:ext uri="{FF2B5EF4-FFF2-40B4-BE49-F238E27FC236}">
                <a16:creationId xmlns:a16="http://schemas.microsoft.com/office/drawing/2014/main" id="{460AAD98-60E6-C741-A55B-250577B7D90E}"/>
              </a:ext>
            </a:extLst>
          </p:cNvPr>
          <p:cNvSpPr>
            <a:spLocks noGrp="1"/>
          </p:cNvSpPr>
          <p:nvPr>
            <p:ph type="dt" sz="half" idx="14"/>
          </p:nvPr>
        </p:nvSpPr>
        <p:spPr>
          <a:xfrm>
            <a:off x="238819" y="4955082"/>
            <a:ext cx="511809" cy="115416"/>
          </a:xfrm>
        </p:spPr>
        <p:txBody>
          <a:bodyPr/>
          <a:lstStyle/>
          <a:p>
            <a:fld id="{A5C3802A-66F7-914C-9FA1-EAF541BD00EC}" type="datetime1">
              <a:rPr lang="sv-SE" smtClean="0"/>
              <a:t>2021-01-13</a:t>
            </a:fld>
            <a:endParaRPr lang="sv-SE"/>
          </a:p>
        </p:txBody>
      </p:sp>
      <p:sp>
        <p:nvSpPr>
          <p:cNvPr id="7" name="Footer Placeholder 6">
            <a:extLst>
              <a:ext uri="{FF2B5EF4-FFF2-40B4-BE49-F238E27FC236}">
                <a16:creationId xmlns:a16="http://schemas.microsoft.com/office/drawing/2014/main" id="{5DB11DE9-DED4-0140-852D-916C42F20E0D}"/>
              </a:ext>
            </a:extLst>
          </p:cNvPr>
          <p:cNvSpPr>
            <a:spLocks noGrp="1"/>
          </p:cNvSpPr>
          <p:nvPr>
            <p:ph type="ftr" sz="quarter" idx="15"/>
          </p:nvPr>
        </p:nvSpPr>
        <p:spPr>
          <a:xfrm>
            <a:off x="3108960" y="4783455"/>
            <a:ext cx="2926080" cy="276999"/>
          </a:xfrm>
        </p:spPr>
        <p:txBody>
          <a:bodyPr/>
          <a:lstStyle/>
          <a:p>
            <a:r>
              <a:rPr lang="sv-SE"/>
              <a:t>Footer</a:t>
            </a:r>
          </a:p>
        </p:txBody>
      </p:sp>
      <p:sp>
        <p:nvSpPr>
          <p:cNvPr id="8" name="Slide Number Placeholder 7">
            <a:extLst>
              <a:ext uri="{FF2B5EF4-FFF2-40B4-BE49-F238E27FC236}">
                <a16:creationId xmlns:a16="http://schemas.microsoft.com/office/drawing/2014/main" id="{E4867EB2-FC4F-C74D-A230-89D6B972781C}"/>
              </a:ext>
            </a:extLst>
          </p:cNvPr>
          <p:cNvSpPr>
            <a:spLocks noGrp="1"/>
          </p:cNvSpPr>
          <p:nvPr>
            <p:ph type="sldNum" sz="quarter" idx="16"/>
          </p:nvPr>
        </p:nvSpPr>
        <p:spPr>
          <a:xfrm>
            <a:off x="8760434" y="4955082"/>
            <a:ext cx="158115" cy="115416"/>
          </a:xfrm>
        </p:spPr>
        <p:txBody>
          <a:bodyPr/>
          <a:lstStyle/>
          <a:p>
            <a:fld id="{8527FB4B-7893-4946-9C41-FB1EB79145A0}" type="slidenum">
              <a:rPr lang="sv-SE" smtClean="0"/>
              <a:t>‹#›</a:t>
            </a:fld>
            <a:endParaRPr lang="sv-SE"/>
          </a:p>
        </p:txBody>
      </p:sp>
    </p:spTree>
    <p:extLst>
      <p:ext uri="{BB962C8B-B14F-4D97-AF65-F5344CB8AC3E}">
        <p14:creationId xmlns:p14="http://schemas.microsoft.com/office/powerpoint/2010/main" val="322126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67710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6878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87704" y="74462"/>
            <a:ext cx="7768590" cy="507831"/>
          </a:xfrm>
        </p:spPr>
        <p:txBody>
          <a:bodyPr lIns="0" tIns="0" rIns="0" bIns="0"/>
          <a:lstStyle>
            <a:lvl1pPr>
              <a:defRPr sz="33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026254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87704" y="74462"/>
            <a:ext cx="7768590" cy="507831"/>
          </a:xfrm>
        </p:spPr>
        <p:txBody>
          <a:bodyPr lIns="0" tIns="0" rIns="0" bIns="0"/>
          <a:lstStyle>
            <a:lvl1pPr>
              <a:defRPr sz="33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457200" y="1183005"/>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2360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46888" y="249936"/>
            <a:ext cx="643127" cy="652271"/>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120979" y="385922"/>
            <a:ext cx="6271259" cy="330834"/>
          </a:xfrm>
          <a:prstGeom prst="rect">
            <a:avLst/>
          </a:prstGeom>
        </p:spPr>
        <p:txBody>
          <a:bodyPr wrap="square" lIns="0" tIns="0" rIns="0" bIns="0">
            <a:spAutoFit/>
          </a:bodyPr>
          <a:lstStyle>
            <a:lvl1pPr>
              <a:defRPr sz="2000" b="1" i="0">
                <a:solidFill>
                  <a:schemeClr val="tx1"/>
                </a:solidFill>
                <a:latin typeface="Arial"/>
                <a:cs typeface="Arial"/>
              </a:defRPr>
            </a:lvl1pPr>
          </a:lstStyle>
          <a:p>
            <a:endParaRPr/>
          </a:p>
        </p:txBody>
      </p:sp>
      <p:sp>
        <p:nvSpPr>
          <p:cNvPr id="3" name="Holder 3"/>
          <p:cNvSpPr>
            <a:spLocks noGrp="1"/>
          </p:cNvSpPr>
          <p:nvPr>
            <p:ph type="body" idx="1"/>
          </p:nvPr>
        </p:nvSpPr>
        <p:spPr>
          <a:xfrm>
            <a:off x="319087" y="1076341"/>
            <a:ext cx="8505825" cy="2587625"/>
          </a:xfrm>
          <a:prstGeom prst="rect">
            <a:avLst/>
          </a:prstGeom>
        </p:spPr>
        <p:txBody>
          <a:bodyPr wrap="square" lIns="0" tIns="0" rIns="0" bIns="0">
            <a:spAutoFit/>
          </a:bodyPr>
          <a:lstStyle>
            <a:lvl1pPr>
              <a:defRPr sz="15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8819" y="4955082"/>
            <a:ext cx="511809" cy="132714"/>
          </a:xfrm>
          <a:prstGeom prst="rect">
            <a:avLst/>
          </a:prstGeom>
        </p:spPr>
        <p:txBody>
          <a:bodyPr wrap="square" lIns="0" tIns="0" rIns="0" bIns="0">
            <a:spAutoFit/>
          </a:bodyPr>
          <a:lstStyle>
            <a:lvl1pPr>
              <a:defRPr sz="750" b="0" i="0">
                <a:solidFill>
                  <a:srgbClr val="888888"/>
                </a:solidFill>
                <a:latin typeface="Arial"/>
                <a:cs typeface="Arial"/>
              </a:defRPr>
            </a:lvl1p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6" name="Holder 6"/>
          <p:cNvSpPr>
            <a:spLocks noGrp="1"/>
          </p:cNvSpPr>
          <p:nvPr>
            <p:ph type="sldNum" sz="quarter" idx="7"/>
          </p:nvPr>
        </p:nvSpPr>
        <p:spPr>
          <a:xfrm>
            <a:off x="8760434" y="4955082"/>
            <a:ext cx="158115" cy="132714"/>
          </a:xfrm>
          <a:prstGeom prst="rect">
            <a:avLst/>
          </a:prstGeom>
        </p:spPr>
        <p:txBody>
          <a:bodyPr wrap="square" lIns="0" tIns="0" rIns="0" bIns="0">
            <a:spAutoFit/>
          </a:bodyPr>
          <a:lstStyle>
            <a:lvl1pPr>
              <a:defRPr sz="750" b="0" i="0">
                <a:solidFill>
                  <a:srgbClr val="888888"/>
                </a:solidFill>
                <a:latin typeface="Arial"/>
                <a:cs typeface="Arial"/>
              </a:defRPr>
            </a:lvl1pPr>
          </a:lstStyle>
          <a:p>
            <a:pPr marL="78105">
              <a:lnSpc>
                <a:spcPct val="100000"/>
              </a:lnSpc>
              <a:spcBef>
                <a:spcPts val="35"/>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custGeom>
            <a:avLst/>
            <a:gdLst/>
            <a:ahLst/>
            <a:cxnLst/>
            <a:rect l="l" t="t" r="r" b="b"/>
            <a:pathLst>
              <a:path w="12192000" h="6858000">
                <a:moveTo>
                  <a:pt x="0" y="6858000"/>
                </a:moveTo>
                <a:lnTo>
                  <a:pt x="12192000" y="6858000"/>
                </a:lnTo>
                <a:lnTo>
                  <a:pt x="12192000" y="0"/>
                </a:lnTo>
                <a:lnTo>
                  <a:pt x="0" y="0"/>
                </a:lnTo>
                <a:lnTo>
                  <a:pt x="0" y="6858000"/>
                </a:lnTo>
                <a:close/>
              </a:path>
            </a:pathLst>
          </a:custGeom>
          <a:solidFill>
            <a:srgbClr val="E1EFD9"/>
          </a:solidFill>
        </p:spPr>
        <p:txBody>
          <a:bodyPr wrap="square" lIns="0" tIns="0" rIns="0" bIns="0" rtlCol="0"/>
          <a:lstStyle/>
          <a:p>
            <a:endParaRPr sz="1350"/>
          </a:p>
        </p:txBody>
      </p:sp>
      <p:sp>
        <p:nvSpPr>
          <p:cNvPr id="2" name="Holder 2"/>
          <p:cNvSpPr>
            <a:spLocks noGrp="1"/>
          </p:cNvSpPr>
          <p:nvPr>
            <p:ph type="title"/>
          </p:nvPr>
        </p:nvSpPr>
        <p:spPr>
          <a:xfrm>
            <a:off x="687704" y="74462"/>
            <a:ext cx="7768590" cy="677108"/>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687704" y="1344834"/>
            <a:ext cx="7768590"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1/13/2021</a:t>
            </a:fld>
            <a:endParaRPr lang="en-US"/>
          </a:p>
        </p:txBody>
      </p:sp>
      <p:sp>
        <p:nvSpPr>
          <p:cNvPr id="6" name="Holder 6"/>
          <p:cNvSpPr>
            <a:spLocks noGrp="1"/>
          </p:cNvSpPr>
          <p:nvPr>
            <p:ph type="sldNum" sz="quarter" idx="7"/>
          </p:nvPr>
        </p:nvSpPr>
        <p:spPr>
          <a:xfrm>
            <a:off x="6583680" y="4783455"/>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1378507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4FECF7F-11E5-4D1B-9A1B-3AEAF83BE553}" type="datetimeFigureOut">
              <a:rPr lang="sv-SE" smtClean="0"/>
              <a:t>2021-01-13</a:t>
            </a:fld>
            <a:endParaRPr lang="sv-SE"/>
          </a:p>
        </p:txBody>
      </p:sp>
      <p:sp>
        <p:nvSpPr>
          <p:cNvPr id="5" name="Platshållare för sidfot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59BB8E5-B850-4AB5-A29D-9AD5EFAB66E3}" type="slidenum">
              <a:rPr lang="sv-SE" smtClean="0"/>
              <a:t>‹#›</a:t>
            </a:fld>
            <a:endParaRPr lang="sv-SE"/>
          </a:p>
        </p:txBody>
      </p:sp>
    </p:spTree>
    <p:extLst>
      <p:ext uri="{BB962C8B-B14F-4D97-AF65-F5344CB8AC3E}">
        <p14:creationId xmlns:p14="http://schemas.microsoft.com/office/powerpoint/2010/main" val="10890130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s://hig.se/Ext/Sv/Organisation/Akademier/Akademin-for-teknik-och-miljo/Utbildningar/Utbildningsprogram/Utbildningsrad.html" TargetMode="External"/><Relationship Id="rId3" Type="http://schemas.openxmlformats.org/officeDocument/2006/relationships/hyperlink" Target="https://www.ltu.se/student/Planera/Min-utbildning/Mitt-program/Programrad-1.156429" TargetMode="External"/><Relationship Id="rId7" Type="http://schemas.openxmlformats.org/officeDocument/2006/relationships/hyperlink" Target="https://www.mdh.se/utbildning/branschrad-lanken-mellan-utbildning-och-arbetsliv" TargetMode="External"/><Relationship Id="rId2" Type="http://schemas.openxmlformats.org/officeDocument/2006/relationships/hyperlink" Target="https://samsynwiki.su.se/wiki/Programr%C3%A5d" TargetMode="External"/><Relationship Id="rId1" Type="http://schemas.openxmlformats.org/officeDocument/2006/relationships/slideLayout" Target="../slideLayouts/slideLayout2.xml"/><Relationship Id="rId6" Type="http://schemas.openxmlformats.org/officeDocument/2006/relationships/hyperlink" Target="https://medarbetarportalen.gu.se/digitalAssets/1611/1611674_regler-fo--r-programra--d-vid-utbildningsvetenskapliga-fakulteten--v-2016_759.pdf" TargetMode="External"/><Relationship Id="rId11" Type="http://schemas.openxmlformats.org/officeDocument/2006/relationships/hyperlink" Target="https://old.liu.se/utbildning/pabyggnad/F7MIT/student/programrad?l=sv" TargetMode="External"/><Relationship Id="rId5" Type="http://schemas.openxmlformats.org/officeDocument/2006/relationships/hyperlink" Target="https://student.portal.chalmers.se/sv/chalmersstudier/programinformation/teknisk_fysik/Sidor/Programr%C3%A5d.aspx" TargetMode="External"/><Relationship Id="rId10" Type="http://schemas.openxmlformats.org/officeDocument/2006/relationships/hyperlink" Target="https://www.su.se/lararutbildningar/om-oss/organisation/2.45518" TargetMode="External"/><Relationship Id="rId4" Type="http://schemas.openxmlformats.org/officeDocument/2006/relationships/hyperlink" Target="https://medarbetare.lnu.se/contentassets/a046b73e00a14781bf1e1310dfd961ba/beslut_funktionsbeskrivning_programrad_160523.pdf" TargetMode="External"/><Relationship Id="rId9" Type="http://schemas.openxmlformats.org/officeDocument/2006/relationships/hyperlink" Target="https://www.umu.se/student/mina-studier/byggteknik/programrad/"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teknat.uu.se/om-oss/organisation/namnder-kommitteer/Uppdrag-programra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eknat.uu.se/om-oss/organisation/namnder-kommitteer/Uppdrag-programra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979" y="385922"/>
            <a:ext cx="6271259" cy="1846659"/>
          </a:xfrm>
        </p:spPr>
        <p:txBody>
          <a:bodyPr/>
          <a:lstStyle/>
          <a:p>
            <a:r>
              <a:rPr lang="sv-SE" dirty="0" smtClean="0"/>
              <a:t>Möte </a:t>
            </a:r>
            <a:r>
              <a:rPr lang="sv-SE" dirty="0" smtClean="0"/>
              <a:t>programråd </a:t>
            </a:r>
            <a:r>
              <a:rPr lang="sv-SE" dirty="0"/>
              <a:t>och Verktyg för förmedling av </a:t>
            </a:r>
            <a:r>
              <a:rPr lang="sv-SE" dirty="0" smtClean="0"/>
              <a:t>samverkansinslag/alumner inom </a:t>
            </a:r>
            <a:r>
              <a:rPr lang="sv-SE" dirty="0" err="1" smtClean="0"/>
              <a:t>PriU</a:t>
            </a:r>
            <a:r>
              <a:rPr lang="sv-SE" dirty="0" smtClean="0"/>
              <a:t>-grupp Arbetsliv och samverkan </a:t>
            </a:r>
            <a:r>
              <a:rPr lang="sv-SE" dirty="0" smtClean="0"/>
              <a:t/>
            </a:r>
            <a:br>
              <a:rPr lang="sv-SE" dirty="0" smtClean="0"/>
            </a:br>
            <a:r>
              <a:rPr lang="sv-SE" dirty="0"/>
              <a:t/>
            </a:r>
            <a:br>
              <a:rPr lang="sv-SE" dirty="0"/>
            </a:br>
            <a:r>
              <a:rPr lang="sv-SE" dirty="0" smtClean="0"/>
              <a:t/>
            </a:r>
            <a:br>
              <a:rPr lang="sv-SE" dirty="0" smtClean="0"/>
            </a:br>
            <a:r>
              <a:rPr lang="sv-SE" dirty="0" smtClean="0"/>
              <a:t>210113</a:t>
            </a:r>
            <a:endParaRPr lang="sv-SE" dirty="0"/>
          </a:p>
        </p:txBody>
      </p:sp>
    </p:spTree>
    <p:extLst>
      <p:ext uri="{BB962C8B-B14F-4D97-AF65-F5344CB8AC3E}">
        <p14:creationId xmlns:p14="http://schemas.microsoft.com/office/powerpoint/2010/main" val="388675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20979" y="385922"/>
            <a:ext cx="6271259" cy="307777"/>
          </a:xfrm>
        </p:spPr>
        <p:txBody>
          <a:bodyPr/>
          <a:lstStyle/>
          <a:p>
            <a:r>
              <a:rPr lang="sv-SE" dirty="0"/>
              <a:t>Frågeställningar</a:t>
            </a:r>
          </a:p>
        </p:txBody>
      </p:sp>
      <p:sp>
        <p:nvSpPr>
          <p:cNvPr id="5" name="textruta 4"/>
          <p:cNvSpPr txBox="1"/>
          <p:nvPr/>
        </p:nvSpPr>
        <p:spPr>
          <a:xfrm>
            <a:off x="2087724" y="1383618"/>
            <a:ext cx="4914546" cy="2554545"/>
          </a:xfrm>
          <a:prstGeom prst="rect">
            <a:avLst/>
          </a:prstGeom>
          <a:noFill/>
        </p:spPr>
        <p:txBody>
          <a:bodyPr wrap="square" rtlCol="0">
            <a:spAutoFit/>
          </a:bodyPr>
          <a:lstStyle/>
          <a:p>
            <a:endParaRPr lang="sv-SE" sz="1600" dirty="0"/>
          </a:p>
          <a:p>
            <a:pPr marL="214313" indent="-214313">
              <a:buFont typeface="Arial" panose="020B0604020202020204" pitchFamily="34" charset="0"/>
              <a:buChar char="•"/>
            </a:pPr>
            <a:r>
              <a:rPr lang="sv-SE" sz="1600" dirty="0"/>
              <a:t>Varför programråd?</a:t>
            </a:r>
          </a:p>
          <a:p>
            <a:pPr marL="214313" indent="-214313">
              <a:buFont typeface="Arial" panose="020B0604020202020204" pitchFamily="34" charset="0"/>
              <a:buChar char="•"/>
            </a:pPr>
            <a:endParaRPr lang="sv-SE" sz="1600" dirty="0"/>
          </a:p>
          <a:p>
            <a:pPr marL="214313" indent="-214313">
              <a:buFont typeface="Arial" panose="020B0604020202020204" pitchFamily="34" charset="0"/>
              <a:buChar char="•"/>
            </a:pPr>
            <a:r>
              <a:rPr lang="sv-SE" sz="1600" dirty="0"/>
              <a:t>Vad ska programråd ha för mandat och ansvar?</a:t>
            </a:r>
          </a:p>
          <a:p>
            <a:pPr marL="214313" indent="-214313">
              <a:buFont typeface="Arial" panose="020B0604020202020204" pitchFamily="34" charset="0"/>
              <a:buChar char="•"/>
            </a:pPr>
            <a:endParaRPr lang="sv-SE" sz="1600" dirty="0"/>
          </a:p>
          <a:p>
            <a:pPr marL="214313" indent="-214313">
              <a:buFont typeface="Arial" panose="020B0604020202020204" pitchFamily="34" charset="0"/>
              <a:buChar char="•"/>
            </a:pPr>
            <a:r>
              <a:rPr lang="sv-SE" sz="1600" dirty="0"/>
              <a:t>Sammansättning?</a:t>
            </a:r>
          </a:p>
          <a:p>
            <a:pPr marL="214313" indent="-214313">
              <a:buFont typeface="Arial" panose="020B0604020202020204" pitchFamily="34" charset="0"/>
              <a:buChar char="•"/>
            </a:pPr>
            <a:endParaRPr lang="sv-SE" sz="1600" dirty="0"/>
          </a:p>
          <a:p>
            <a:pPr marL="214313" indent="-214313">
              <a:buFont typeface="Arial" panose="020B0604020202020204" pitchFamily="34" charset="0"/>
              <a:buChar char="•"/>
            </a:pPr>
            <a:r>
              <a:rPr lang="sv-SE" sz="1600" dirty="0"/>
              <a:t>Mötesordning?</a:t>
            </a:r>
          </a:p>
          <a:p>
            <a:pPr marL="214313" indent="-214313">
              <a:buFont typeface="Arial" panose="020B0604020202020204" pitchFamily="34" charset="0"/>
              <a:buChar char="•"/>
            </a:pPr>
            <a:endParaRPr lang="sv-SE" sz="1600" dirty="0"/>
          </a:p>
          <a:p>
            <a:pPr marL="214313" indent="-214313">
              <a:buFont typeface="Arial" panose="020B0604020202020204" pitchFamily="34" charset="0"/>
              <a:buChar char="•"/>
            </a:pPr>
            <a:r>
              <a:rPr lang="sv-SE" sz="1600" dirty="0" err="1"/>
              <a:t>Etc</a:t>
            </a:r>
            <a:endParaRPr lang="sv-SE" sz="1600" dirty="0"/>
          </a:p>
        </p:txBody>
      </p:sp>
      <p:pic>
        <p:nvPicPr>
          <p:cNvPr id="7" name="Bildobjekt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97854" y="804906"/>
            <a:ext cx="2431454" cy="3654050"/>
          </a:xfrm>
          <a:prstGeom prst="rect">
            <a:avLst/>
          </a:prstGeom>
        </p:spPr>
      </p:pic>
    </p:spTree>
    <p:extLst>
      <p:ext uri="{BB962C8B-B14F-4D97-AF65-F5344CB8AC3E}">
        <p14:creationId xmlns:p14="http://schemas.microsoft.com/office/powerpoint/2010/main" val="252678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C6AAD78-A45B-0443-B24D-FC4DE56DD307}"/>
              </a:ext>
            </a:extLst>
          </p:cNvPr>
          <p:cNvSpPr>
            <a:spLocks noGrp="1"/>
          </p:cNvSpPr>
          <p:nvPr>
            <p:ph sz="quarter" idx="13"/>
          </p:nvPr>
        </p:nvSpPr>
        <p:spPr>
          <a:xfrm>
            <a:off x="1566333" y="1177925"/>
            <a:ext cx="7246467" cy="3662541"/>
          </a:xfrm>
        </p:spPr>
        <p:txBody>
          <a:bodyPr/>
          <a:lstStyle/>
          <a:p>
            <a:r>
              <a:rPr lang="sv-SE" dirty="0" smtClean="0"/>
              <a:t>En synpunkt som ofta kommer fram i samband med att stimulera dialog med omvärld och intressenter om utbildningsutveckling är vem som ”styr”. Det uttrycks emellanåt en oro att företag/näringsliv skulle få för mycket att säga till om.</a:t>
            </a:r>
          </a:p>
          <a:p>
            <a:endParaRPr lang="sv-SE" dirty="0"/>
          </a:p>
          <a:p>
            <a:r>
              <a:rPr lang="sv-SE" i="1" dirty="0"/>
              <a:t>” Lärosätena har en </a:t>
            </a:r>
            <a:r>
              <a:rPr lang="sv-SE" i="1" dirty="0" smtClean="0"/>
              <a:t>uppfattning om </a:t>
            </a:r>
            <a:r>
              <a:rPr lang="sv-SE" i="1" dirty="0"/>
              <a:t>framtida kunskapsområden genom sin forskning. Samverkan med externa aktörer och arbetslivet bidrar till en ökad insikt om vilka kompetensområden som kommer att vara aktuella i framtiden. Omfattande och ibland snabba samhällsförändringar ökar behovet av denna </a:t>
            </a:r>
            <a:r>
              <a:rPr lang="sv-SE" i="1" dirty="0" smtClean="0"/>
              <a:t>typ av </a:t>
            </a:r>
            <a:r>
              <a:rPr lang="sv-SE" i="1" dirty="0"/>
              <a:t>samverkan</a:t>
            </a:r>
            <a:r>
              <a:rPr lang="sv-SE" i="1" dirty="0" smtClean="0"/>
              <a:t>.”</a:t>
            </a:r>
            <a:br>
              <a:rPr lang="sv-SE" i="1" dirty="0" smtClean="0"/>
            </a:br>
            <a:r>
              <a:rPr lang="sv-SE" i="1" dirty="0" smtClean="0"/>
              <a:t>					Från </a:t>
            </a:r>
            <a:r>
              <a:rPr lang="sv-SE" i="1" dirty="0" err="1" smtClean="0"/>
              <a:t>MERUT:s</a:t>
            </a:r>
            <a:r>
              <a:rPr lang="sv-SE" i="1" dirty="0" smtClean="0"/>
              <a:t> slutrapport</a:t>
            </a:r>
          </a:p>
          <a:p>
            <a:endParaRPr lang="sv-SE" i="1" dirty="0"/>
          </a:p>
          <a:p>
            <a:r>
              <a:rPr lang="sv-SE" dirty="0"/>
              <a:t>Interaktion kan bidra till insikter och </a:t>
            </a:r>
            <a:r>
              <a:rPr lang="sv-SE" dirty="0" smtClean="0"/>
              <a:t>synpunkter i beredning av förändringar, men slutänden är det alltid lärosätena som har det fulla ansvaret för utveckling och dimensionering av utbildningarna! </a:t>
            </a:r>
          </a:p>
          <a:p>
            <a:endParaRPr lang="sv-SE" dirty="0"/>
          </a:p>
          <a:p>
            <a:r>
              <a:rPr lang="sv-SE" dirty="0" smtClean="0"/>
              <a:t>Programråd är en form för ordnad dialog med omvärld och intressenter i samband med utbildningsutveckling.</a:t>
            </a:r>
            <a:endParaRPr lang="sv-SE" dirty="0"/>
          </a:p>
          <a:p>
            <a:endParaRPr lang="sv-SE" dirty="0"/>
          </a:p>
        </p:txBody>
      </p:sp>
      <p:sp>
        <p:nvSpPr>
          <p:cNvPr id="3" name="Rubrik 2">
            <a:extLst>
              <a:ext uri="{FF2B5EF4-FFF2-40B4-BE49-F238E27FC236}">
                <a16:creationId xmlns:a16="http://schemas.microsoft.com/office/drawing/2014/main" id="{E46FD499-4111-DB46-AF02-E9730049A1DA}"/>
              </a:ext>
            </a:extLst>
          </p:cNvPr>
          <p:cNvSpPr>
            <a:spLocks noGrp="1"/>
          </p:cNvSpPr>
          <p:nvPr>
            <p:ph type="title"/>
          </p:nvPr>
        </p:nvSpPr>
        <p:spPr/>
        <p:txBody>
          <a:bodyPr/>
          <a:lstStyle/>
          <a:p>
            <a:r>
              <a:rPr lang="sv-SE" dirty="0" smtClean="0"/>
              <a:t>Utgångspunkter</a:t>
            </a:r>
            <a:endParaRPr lang="sv-SE" dirty="0"/>
          </a:p>
        </p:txBody>
      </p:sp>
      <p:sp>
        <p:nvSpPr>
          <p:cNvPr id="4" name="Platshållare för datum 3">
            <a:extLst>
              <a:ext uri="{FF2B5EF4-FFF2-40B4-BE49-F238E27FC236}">
                <a16:creationId xmlns:a16="http://schemas.microsoft.com/office/drawing/2014/main" id="{F5FCC5B9-5F88-AC4B-8619-7A3024F455AF}"/>
              </a:ext>
            </a:extLst>
          </p:cNvPr>
          <p:cNvSpPr>
            <a:spLocks noGrp="1"/>
          </p:cNvSpPr>
          <p:nvPr>
            <p:ph type="dt" sz="half" idx="14"/>
          </p:nvPr>
        </p:nvSpPr>
        <p:spPr/>
        <p:txBody>
          <a:bodyPr/>
          <a:lstStyle/>
          <a:p>
            <a:fld id="{A5C3802A-66F7-914C-9FA1-EAF541BD00EC}" type="datetime1">
              <a:rPr lang="sv-SE" smtClean="0"/>
              <a:t>2021-01-13</a:t>
            </a:fld>
            <a:endParaRPr lang="sv-SE"/>
          </a:p>
        </p:txBody>
      </p:sp>
      <p:sp>
        <p:nvSpPr>
          <p:cNvPr id="6" name="Platshållare för bildnummer 5">
            <a:extLst>
              <a:ext uri="{FF2B5EF4-FFF2-40B4-BE49-F238E27FC236}">
                <a16:creationId xmlns:a16="http://schemas.microsoft.com/office/drawing/2014/main" id="{0D2AB439-1B00-1440-A186-6B3485B6FF61}"/>
              </a:ext>
            </a:extLst>
          </p:cNvPr>
          <p:cNvSpPr>
            <a:spLocks noGrp="1"/>
          </p:cNvSpPr>
          <p:nvPr>
            <p:ph type="sldNum" sz="quarter" idx="16"/>
          </p:nvPr>
        </p:nvSpPr>
        <p:spPr/>
        <p:txBody>
          <a:bodyPr/>
          <a:lstStyle/>
          <a:p>
            <a:fld id="{8527FB4B-7893-4946-9C41-FB1EB79145A0}" type="slidenum">
              <a:rPr lang="sv-SE" smtClean="0"/>
              <a:t>11</a:t>
            </a:fld>
            <a:endParaRPr lang="sv-SE"/>
          </a:p>
        </p:txBody>
      </p:sp>
    </p:spTree>
    <p:extLst>
      <p:ext uri="{BB962C8B-B14F-4D97-AF65-F5344CB8AC3E}">
        <p14:creationId xmlns:p14="http://schemas.microsoft.com/office/powerpoint/2010/main" val="423390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979" y="385922"/>
            <a:ext cx="6271259" cy="307777"/>
          </a:xfrm>
        </p:spPr>
        <p:txBody>
          <a:bodyPr/>
          <a:lstStyle/>
          <a:p>
            <a:r>
              <a:rPr lang="sv-SE" dirty="0" smtClean="0"/>
              <a:t>Programråd</a:t>
            </a:r>
            <a:endParaRPr lang="sv-SE" dirty="0"/>
          </a:p>
        </p:txBody>
      </p:sp>
      <p:sp>
        <p:nvSpPr>
          <p:cNvPr id="3" name="Text Placeholder 2"/>
          <p:cNvSpPr>
            <a:spLocks noGrp="1"/>
          </p:cNvSpPr>
          <p:nvPr>
            <p:ph type="body" idx="1"/>
          </p:nvPr>
        </p:nvSpPr>
        <p:spPr>
          <a:xfrm>
            <a:off x="1158150" y="1200150"/>
            <a:ext cx="8505825" cy="230832"/>
          </a:xfrm>
        </p:spPr>
        <p:txBody>
          <a:bodyPr/>
          <a:lstStyle/>
          <a:p>
            <a:r>
              <a:rPr lang="sv-SE" dirty="0" err="1" smtClean="0"/>
              <a:t>Samsynswiki</a:t>
            </a:r>
            <a:r>
              <a:rPr lang="sv-SE" dirty="0"/>
              <a:t>: </a:t>
            </a:r>
            <a:r>
              <a:rPr lang="sv-SE" dirty="0">
                <a:hlinkClick r:id="rId2"/>
              </a:rPr>
              <a:t>https://</a:t>
            </a:r>
            <a:r>
              <a:rPr lang="sv-SE" dirty="0" smtClean="0">
                <a:hlinkClick r:id="rId2"/>
              </a:rPr>
              <a:t>samsynwiki.su.se/wiki/Programr%C3%A5d</a:t>
            </a:r>
            <a:r>
              <a:rPr lang="sv-SE" dirty="0" smtClean="0"/>
              <a:t> </a:t>
            </a:r>
            <a:endParaRPr lang="sv-SE" dirty="0"/>
          </a:p>
        </p:txBody>
      </p:sp>
      <p:sp>
        <p:nvSpPr>
          <p:cNvPr id="4" name="Rectangle 3"/>
          <p:cNvSpPr/>
          <p:nvPr/>
        </p:nvSpPr>
        <p:spPr>
          <a:xfrm>
            <a:off x="609600" y="2038350"/>
            <a:ext cx="8382000" cy="2308324"/>
          </a:xfrm>
          <a:prstGeom prst="rect">
            <a:avLst/>
          </a:prstGeom>
        </p:spPr>
        <p:txBody>
          <a:bodyPr wrap="square">
            <a:spAutoFit/>
          </a:bodyPr>
          <a:lstStyle/>
          <a:p>
            <a:pPr>
              <a:buFont typeface="+mj-lt"/>
              <a:buAutoNum type="arabicPeriod"/>
            </a:pPr>
            <a:r>
              <a:rPr lang="sv-SE" sz="1600" dirty="0">
                <a:solidFill>
                  <a:srgbClr val="222222"/>
                </a:solidFill>
                <a:latin typeface="Arial" panose="020B0604020202020204" pitchFamily="34" charset="0"/>
              </a:rPr>
              <a:t> </a:t>
            </a:r>
            <a:r>
              <a:rPr lang="sv-SE" sz="1600" dirty="0">
                <a:solidFill>
                  <a:srgbClr val="663366"/>
                </a:solidFill>
                <a:latin typeface="Arial" panose="020B0604020202020204" pitchFamily="34" charset="0"/>
                <a:hlinkClick r:id="rId3"/>
              </a:rPr>
              <a:t>”Programråd”</a:t>
            </a:r>
            <a:r>
              <a:rPr lang="sv-SE" sz="1600" dirty="0">
                <a:solidFill>
                  <a:srgbClr val="222222"/>
                </a:solidFill>
                <a:latin typeface="Arial" panose="020B0604020202020204" pitchFamily="34" charset="0"/>
              </a:rPr>
              <a:t>. Luleå tekniska högskola</a:t>
            </a:r>
            <a:r>
              <a:rPr lang="sv-SE" sz="1600" dirty="0" smtClean="0">
                <a:solidFill>
                  <a:srgbClr val="222222"/>
                </a:solidFill>
                <a:latin typeface="Arial" panose="020B0604020202020204" pitchFamily="34" charset="0"/>
              </a:rPr>
              <a:t>.</a:t>
            </a:r>
            <a:endParaRPr lang="sv-SE" sz="1600" dirty="0">
              <a:solidFill>
                <a:srgbClr val="222222"/>
              </a:solidFill>
              <a:latin typeface="Arial" panose="020B0604020202020204" pitchFamily="34" charset="0"/>
            </a:endParaRPr>
          </a:p>
          <a:p>
            <a:pPr>
              <a:buFont typeface="+mj-lt"/>
              <a:buAutoNum type="arabicPeriod"/>
            </a:pPr>
            <a:r>
              <a:rPr lang="sv-SE" sz="1600" dirty="0">
                <a:solidFill>
                  <a:srgbClr val="222222"/>
                </a:solidFill>
                <a:latin typeface="Arial" panose="020B0604020202020204" pitchFamily="34" charset="0"/>
              </a:rPr>
              <a:t> </a:t>
            </a:r>
            <a:r>
              <a:rPr lang="sv-SE" sz="1600" dirty="0">
                <a:solidFill>
                  <a:srgbClr val="663366"/>
                </a:solidFill>
                <a:latin typeface="Arial" panose="020B0604020202020204" pitchFamily="34" charset="0"/>
                <a:hlinkClick r:id="rId4"/>
              </a:rPr>
              <a:t>”Funktionsbeskrivning för programråd”</a:t>
            </a:r>
            <a:r>
              <a:rPr lang="sv-SE" sz="1600" dirty="0">
                <a:solidFill>
                  <a:srgbClr val="222222"/>
                </a:solidFill>
                <a:latin typeface="Arial" panose="020B0604020202020204" pitchFamily="34" charset="0"/>
              </a:rPr>
              <a:t>. Linnéuniversitetet. </a:t>
            </a:r>
            <a:endParaRPr lang="sv-SE" sz="1600" dirty="0" smtClean="0">
              <a:solidFill>
                <a:srgbClr val="222222"/>
              </a:solidFill>
              <a:latin typeface="Arial" panose="020B0604020202020204" pitchFamily="34" charset="0"/>
            </a:endParaRPr>
          </a:p>
          <a:p>
            <a:pPr>
              <a:buFont typeface="+mj-lt"/>
              <a:buAutoNum type="arabicPeriod"/>
            </a:pPr>
            <a:r>
              <a:rPr lang="sv-SE" sz="1600" dirty="0">
                <a:solidFill>
                  <a:srgbClr val="222222"/>
                </a:solidFill>
                <a:latin typeface="Arial" panose="020B0604020202020204" pitchFamily="34" charset="0"/>
              </a:rPr>
              <a:t> </a:t>
            </a:r>
            <a:r>
              <a:rPr lang="sv-SE" sz="1600" dirty="0">
                <a:solidFill>
                  <a:srgbClr val="663366"/>
                </a:solidFill>
                <a:latin typeface="Arial" panose="020B0604020202020204" pitchFamily="34" charset="0"/>
                <a:hlinkClick r:id="rId5"/>
              </a:rPr>
              <a:t>”Programråd”</a:t>
            </a:r>
            <a:r>
              <a:rPr lang="sv-SE" sz="1600" dirty="0">
                <a:solidFill>
                  <a:srgbClr val="222222"/>
                </a:solidFill>
                <a:latin typeface="Arial" panose="020B0604020202020204" pitchFamily="34" charset="0"/>
              </a:rPr>
              <a:t>. Chalmers Studentportalen. </a:t>
            </a:r>
            <a:endParaRPr lang="sv-SE" sz="1600" dirty="0" smtClean="0">
              <a:solidFill>
                <a:srgbClr val="222222"/>
              </a:solidFill>
              <a:latin typeface="Arial" panose="020B0604020202020204" pitchFamily="34" charset="0"/>
            </a:endParaRPr>
          </a:p>
          <a:p>
            <a:pPr>
              <a:buFont typeface="+mj-lt"/>
              <a:buAutoNum type="arabicPeriod"/>
            </a:pPr>
            <a:r>
              <a:rPr lang="sv-SE" sz="1600" dirty="0">
                <a:solidFill>
                  <a:srgbClr val="222222"/>
                </a:solidFill>
                <a:latin typeface="Arial" panose="020B0604020202020204" pitchFamily="34" charset="0"/>
              </a:rPr>
              <a:t> </a:t>
            </a:r>
            <a:r>
              <a:rPr lang="sv-SE" sz="1600" dirty="0">
                <a:solidFill>
                  <a:srgbClr val="663366"/>
                </a:solidFill>
                <a:latin typeface="Arial" panose="020B0604020202020204" pitchFamily="34" charset="0"/>
                <a:hlinkClick r:id="rId6"/>
              </a:rPr>
              <a:t>”Regler för programråd vid utbildningsvetenskapliga fakulteten”</a:t>
            </a:r>
            <a:r>
              <a:rPr lang="sv-SE" sz="1600" dirty="0">
                <a:solidFill>
                  <a:srgbClr val="222222"/>
                </a:solidFill>
                <a:latin typeface="Arial" panose="020B0604020202020204" pitchFamily="34" charset="0"/>
              </a:rPr>
              <a:t>. Göteborgs Universitet</a:t>
            </a:r>
            <a:r>
              <a:rPr lang="sv-SE" sz="1600" dirty="0" smtClean="0">
                <a:solidFill>
                  <a:srgbClr val="222222"/>
                </a:solidFill>
                <a:latin typeface="Arial" panose="020B0604020202020204" pitchFamily="34" charset="0"/>
              </a:rPr>
              <a:t>.</a:t>
            </a:r>
          </a:p>
          <a:p>
            <a:pPr>
              <a:buFont typeface="+mj-lt"/>
              <a:buAutoNum type="arabicPeriod"/>
            </a:pPr>
            <a:r>
              <a:rPr lang="sv-SE" sz="1600" dirty="0" smtClean="0">
                <a:solidFill>
                  <a:srgbClr val="663366"/>
                </a:solidFill>
                <a:latin typeface="Arial" panose="020B0604020202020204" pitchFamily="34" charset="0"/>
                <a:hlinkClick r:id="rId7"/>
              </a:rPr>
              <a:t>”</a:t>
            </a:r>
            <a:r>
              <a:rPr lang="sv-SE" sz="1600" dirty="0">
                <a:solidFill>
                  <a:srgbClr val="663366"/>
                </a:solidFill>
                <a:latin typeface="Arial" panose="020B0604020202020204" pitchFamily="34" charset="0"/>
                <a:hlinkClick r:id="rId7"/>
              </a:rPr>
              <a:t>Branschråd</a:t>
            </a:r>
            <a:r>
              <a:rPr lang="sv-SE" sz="1600" dirty="0" smtClean="0">
                <a:solidFill>
                  <a:srgbClr val="663366"/>
                </a:solidFill>
                <a:latin typeface="Arial" panose="020B0604020202020204" pitchFamily="34" charset="0"/>
                <a:hlinkClick r:id="rId7"/>
              </a:rPr>
              <a:t>”</a:t>
            </a:r>
            <a:r>
              <a:rPr lang="sv-SE" sz="1600" dirty="0" smtClean="0">
                <a:solidFill>
                  <a:srgbClr val="222222"/>
                </a:solidFill>
                <a:latin typeface="Arial" panose="020B0604020202020204" pitchFamily="34" charset="0"/>
                <a:hlinkClick r:id="rId7"/>
              </a:rPr>
              <a:t>.</a:t>
            </a:r>
            <a:endParaRPr lang="sv-SE" sz="1600" dirty="0" smtClean="0">
              <a:solidFill>
                <a:srgbClr val="222222"/>
              </a:solidFill>
              <a:latin typeface="Arial" panose="020B0604020202020204" pitchFamily="34" charset="0"/>
            </a:endParaRPr>
          </a:p>
          <a:p>
            <a:pPr>
              <a:buFont typeface="+mj-lt"/>
              <a:buAutoNum type="arabicPeriod"/>
            </a:pPr>
            <a:r>
              <a:rPr lang="sv-SE" sz="1600" dirty="0" smtClean="0">
                <a:solidFill>
                  <a:srgbClr val="663366"/>
                </a:solidFill>
                <a:latin typeface="Arial" panose="020B0604020202020204" pitchFamily="34" charset="0"/>
                <a:hlinkClick r:id="rId8"/>
              </a:rPr>
              <a:t>”</a:t>
            </a:r>
            <a:r>
              <a:rPr lang="sv-SE" sz="1600" dirty="0">
                <a:solidFill>
                  <a:srgbClr val="663366"/>
                </a:solidFill>
                <a:latin typeface="Arial" panose="020B0604020202020204" pitchFamily="34" charset="0"/>
                <a:hlinkClick r:id="rId8"/>
              </a:rPr>
              <a:t>Utbildningsråd</a:t>
            </a:r>
            <a:r>
              <a:rPr lang="sv-SE" sz="1600" dirty="0" smtClean="0">
                <a:solidFill>
                  <a:srgbClr val="663366"/>
                </a:solidFill>
                <a:latin typeface="Arial" panose="020B0604020202020204" pitchFamily="34" charset="0"/>
                <a:hlinkClick r:id="rId8"/>
              </a:rPr>
              <a:t>”</a:t>
            </a:r>
            <a:r>
              <a:rPr lang="sv-SE" sz="1600" dirty="0" smtClean="0">
                <a:solidFill>
                  <a:srgbClr val="222222"/>
                </a:solidFill>
                <a:latin typeface="Arial" panose="020B0604020202020204" pitchFamily="34" charset="0"/>
              </a:rPr>
              <a:t>. Högskolan Gävle</a:t>
            </a:r>
          </a:p>
          <a:p>
            <a:pPr>
              <a:buFont typeface="+mj-lt"/>
              <a:buAutoNum type="arabicPeriod"/>
            </a:pPr>
            <a:r>
              <a:rPr lang="sv-SE" sz="1600" dirty="0" smtClean="0">
                <a:solidFill>
                  <a:srgbClr val="663366"/>
                </a:solidFill>
                <a:latin typeface="Arial" panose="020B0604020202020204" pitchFamily="34" charset="0"/>
                <a:hlinkClick r:id="rId9"/>
              </a:rPr>
              <a:t>”Programråd</a:t>
            </a:r>
            <a:r>
              <a:rPr lang="sv-SE" sz="1600" dirty="0">
                <a:solidFill>
                  <a:srgbClr val="663366"/>
                </a:solidFill>
                <a:latin typeface="Arial" panose="020B0604020202020204" pitchFamily="34" charset="0"/>
                <a:hlinkClick r:id="rId9"/>
              </a:rPr>
              <a:t>”</a:t>
            </a:r>
            <a:r>
              <a:rPr lang="sv-SE" sz="1600" dirty="0">
                <a:solidFill>
                  <a:srgbClr val="222222"/>
                </a:solidFill>
                <a:latin typeface="Arial" panose="020B0604020202020204" pitchFamily="34" charset="0"/>
              </a:rPr>
              <a:t>. Umeå universitet. </a:t>
            </a:r>
            <a:endParaRPr lang="sv-SE" sz="1600" dirty="0" smtClean="0">
              <a:solidFill>
                <a:srgbClr val="222222"/>
              </a:solidFill>
              <a:latin typeface="Arial" panose="020B0604020202020204" pitchFamily="34" charset="0"/>
            </a:endParaRPr>
          </a:p>
          <a:p>
            <a:pPr>
              <a:buFont typeface="+mj-lt"/>
              <a:buAutoNum type="arabicPeriod"/>
            </a:pPr>
            <a:r>
              <a:rPr lang="sv-SE" sz="1600" dirty="0" smtClean="0">
                <a:solidFill>
                  <a:srgbClr val="663366"/>
                </a:solidFill>
                <a:latin typeface="Arial" panose="020B0604020202020204" pitchFamily="34" charset="0"/>
                <a:hlinkClick r:id="rId10"/>
              </a:rPr>
              <a:t>”Programråd </a:t>
            </a:r>
            <a:r>
              <a:rPr lang="sv-SE" sz="1600" dirty="0">
                <a:solidFill>
                  <a:srgbClr val="663366"/>
                </a:solidFill>
                <a:latin typeface="Arial" panose="020B0604020202020204" pitchFamily="34" charset="0"/>
                <a:hlinkClick r:id="rId10"/>
              </a:rPr>
              <a:t>och utbildningsråd”</a:t>
            </a:r>
            <a:r>
              <a:rPr lang="sv-SE" sz="1600" dirty="0">
                <a:solidFill>
                  <a:srgbClr val="222222"/>
                </a:solidFill>
                <a:latin typeface="Arial" panose="020B0604020202020204" pitchFamily="34" charset="0"/>
              </a:rPr>
              <a:t>. Stockholms universitet</a:t>
            </a:r>
            <a:r>
              <a:rPr lang="sv-SE" sz="1600" dirty="0" smtClean="0">
                <a:solidFill>
                  <a:srgbClr val="222222"/>
                </a:solidFill>
                <a:latin typeface="Arial" panose="020B0604020202020204" pitchFamily="34" charset="0"/>
              </a:rPr>
              <a:t>.</a:t>
            </a:r>
          </a:p>
          <a:p>
            <a:pPr>
              <a:buFont typeface="+mj-lt"/>
              <a:buAutoNum type="arabicPeriod"/>
            </a:pPr>
            <a:r>
              <a:rPr lang="sv-SE" sz="1600" dirty="0" smtClean="0">
                <a:solidFill>
                  <a:srgbClr val="663366"/>
                </a:solidFill>
                <a:latin typeface="Arial" panose="020B0604020202020204" pitchFamily="34" charset="0"/>
                <a:hlinkClick r:id="rId11"/>
              </a:rPr>
              <a:t>”</a:t>
            </a:r>
            <a:r>
              <a:rPr lang="sv-SE" sz="1600" dirty="0">
                <a:solidFill>
                  <a:srgbClr val="663366"/>
                </a:solidFill>
                <a:latin typeface="Arial" panose="020B0604020202020204" pitchFamily="34" charset="0"/>
                <a:hlinkClick r:id="rId11"/>
              </a:rPr>
              <a:t>Programråd”</a:t>
            </a:r>
            <a:r>
              <a:rPr lang="sv-SE" sz="1600" dirty="0">
                <a:solidFill>
                  <a:srgbClr val="222222"/>
                </a:solidFill>
                <a:latin typeface="Arial" panose="020B0604020202020204" pitchFamily="34" charset="0"/>
              </a:rPr>
              <a:t>. Linköpings universitet. </a:t>
            </a:r>
            <a:endParaRPr lang="sv-SE" sz="1600"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3646065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979" y="385922"/>
            <a:ext cx="6271259" cy="307777"/>
          </a:xfrm>
        </p:spPr>
        <p:txBody>
          <a:bodyPr/>
          <a:lstStyle/>
          <a:p>
            <a:r>
              <a:rPr lang="sv-SE" dirty="0" smtClean="0"/>
              <a:t>Umeå</a:t>
            </a:r>
            <a:endParaRPr lang="sv-SE" dirty="0"/>
          </a:p>
        </p:txBody>
      </p:sp>
      <p:sp>
        <p:nvSpPr>
          <p:cNvPr id="3" name="Text Placeholder 2"/>
          <p:cNvSpPr>
            <a:spLocks noGrp="1"/>
          </p:cNvSpPr>
          <p:nvPr>
            <p:ph type="body" idx="1"/>
          </p:nvPr>
        </p:nvSpPr>
        <p:spPr>
          <a:xfrm>
            <a:off x="319087" y="1076341"/>
            <a:ext cx="8505825" cy="2539157"/>
          </a:xfrm>
        </p:spPr>
        <p:txBody>
          <a:bodyPr/>
          <a:lstStyle/>
          <a:p>
            <a:r>
              <a:rPr lang="sv-SE" dirty="0"/>
              <a:t>Programrådens </a:t>
            </a:r>
            <a:r>
              <a:rPr lang="sv-SE" dirty="0" smtClean="0"/>
              <a:t>uppgifter</a:t>
            </a:r>
          </a:p>
          <a:p>
            <a:endParaRPr lang="sv-SE" dirty="0"/>
          </a:p>
          <a:p>
            <a:r>
              <a:rPr lang="sv-SE" dirty="0"/>
              <a:t>Varje utbildningsprogram ska ha ett programråd som leds av en utbildningsprogramansvarig. Programrådets huvudsakliga uppgifter är att stärka programmets kvalitet och främja dess utveckling, samt att fungera som ett rådgivande organ för program­ansvarig vad gäller dennas uppgifter.</a:t>
            </a:r>
          </a:p>
          <a:p>
            <a:endParaRPr lang="sv-SE" dirty="0"/>
          </a:p>
          <a:p>
            <a:r>
              <a:rPr lang="sv-SE" dirty="0"/>
              <a:t>Förslag som rör utbildningsplan, studieplan och nya kursplaner för programmet ska behandlas av programrådet. Det ska framgå av protokollet huruvida program­rådet tillstyrker programansvarigs förslag eller inte. Programrådet beslutar om revision av kursplaner för programspecifika kurser och tillstyrker revision av programgemensamma kurser</a:t>
            </a:r>
            <a:r>
              <a:rPr lang="sv-SE" dirty="0" smtClean="0"/>
              <a:t>.</a:t>
            </a:r>
          </a:p>
          <a:p>
            <a:endParaRPr lang="sv-SE" dirty="0"/>
          </a:p>
        </p:txBody>
      </p:sp>
      <p:sp>
        <p:nvSpPr>
          <p:cNvPr id="5" name="Rectangle 4"/>
          <p:cNvSpPr/>
          <p:nvPr/>
        </p:nvSpPr>
        <p:spPr>
          <a:xfrm>
            <a:off x="319087" y="4476750"/>
            <a:ext cx="6781800" cy="261610"/>
          </a:xfrm>
          <a:prstGeom prst="rect">
            <a:avLst/>
          </a:prstGeom>
        </p:spPr>
        <p:txBody>
          <a:bodyPr wrap="square">
            <a:spAutoFit/>
          </a:bodyPr>
          <a:lstStyle/>
          <a:p>
            <a:r>
              <a:rPr lang="sv-SE" sz="1050" dirty="0">
                <a:hlinkClick r:id="rId2"/>
              </a:rPr>
              <a:t>https://www.teknat.uu.se/om-oss/organisation/namnder-kommitteer/Uppdrag-programrad</a:t>
            </a:r>
            <a:r>
              <a:rPr lang="sv-SE" sz="1050" dirty="0" smtClean="0">
                <a:hlinkClick r:id="rId2"/>
              </a:rPr>
              <a:t>/</a:t>
            </a:r>
            <a:r>
              <a:rPr lang="sv-SE" sz="1050" dirty="0" smtClean="0"/>
              <a:t> </a:t>
            </a:r>
            <a:endParaRPr lang="sv-SE" sz="1050" dirty="0"/>
          </a:p>
        </p:txBody>
      </p:sp>
    </p:spTree>
    <p:extLst>
      <p:ext uri="{BB962C8B-B14F-4D97-AF65-F5344CB8AC3E}">
        <p14:creationId xmlns:p14="http://schemas.microsoft.com/office/powerpoint/2010/main" val="3970862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979" y="385922"/>
            <a:ext cx="6271259" cy="307777"/>
          </a:xfrm>
        </p:spPr>
        <p:txBody>
          <a:bodyPr/>
          <a:lstStyle/>
          <a:p>
            <a:r>
              <a:rPr lang="sv-SE" dirty="0" smtClean="0"/>
              <a:t>Umeå</a:t>
            </a:r>
            <a:endParaRPr lang="sv-SE" dirty="0"/>
          </a:p>
        </p:txBody>
      </p:sp>
      <p:sp>
        <p:nvSpPr>
          <p:cNvPr id="3" name="Text Placeholder 2"/>
          <p:cNvSpPr>
            <a:spLocks noGrp="1"/>
          </p:cNvSpPr>
          <p:nvPr>
            <p:ph type="body" idx="1"/>
          </p:nvPr>
        </p:nvSpPr>
        <p:spPr>
          <a:xfrm>
            <a:off x="762000" y="1076341"/>
            <a:ext cx="8062912" cy="3231654"/>
          </a:xfrm>
        </p:spPr>
        <p:txBody>
          <a:bodyPr/>
          <a:lstStyle/>
          <a:p>
            <a:pPr marL="285750" indent="-285750">
              <a:buFont typeface="Arial" panose="020B0604020202020204" pitchFamily="34" charset="0"/>
              <a:buChar char="•"/>
            </a:pPr>
            <a:r>
              <a:rPr lang="sv-SE" dirty="0" smtClean="0"/>
              <a:t>utbildningsprogramansvarig </a:t>
            </a:r>
            <a:r>
              <a:rPr lang="sv-SE" dirty="0"/>
              <a:t>är ordförande i programrådet,</a:t>
            </a:r>
          </a:p>
          <a:p>
            <a:pPr marL="285750" indent="-285750">
              <a:buFont typeface="Arial" panose="020B0604020202020204" pitchFamily="34" charset="0"/>
              <a:buChar char="•"/>
            </a:pPr>
            <a:r>
              <a:rPr lang="sv-SE" dirty="0"/>
              <a:t>lärarledamot ska inte samtidigt vara studierektor, ämneskoordinator eller programansvarig för annat </a:t>
            </a:r>
            <a:r>
              <a:rPr lang="sv-SE" dirty="0" smtClean="0"/>
              <a:t>utbildningsprogram,</a:t>
            </a:r>
          </a:p>
          <a:p>
            <a:pPr marL="285750" indent="-285750">
              <a:buFont typeface="Arial" panose="020B0604020202020204" pitchFamily="34" charset="0"/>
              <a:buChar char="•"/>
            </a:pPr>
            <a:r>
              <a:rPr lang="sv-SE" dirty="0" smtClean="0"/>
              <a:t>programråden kan själva besluta om adjungering av ytterligare leda­möter,</a:t>
            </a:r>
          </a:p>
          <a:p>
            <a:pPr marL="285750" indent="-285750">
              <a:buFont typeface="Arial" panose="020B0604020202020204" pitchFamily="34" charset="0"/>
              <a:buChar char="•"/>
            </a:pPr>
            <a:r>
              <a:rPr lang="sv-SE" dirty="0" smtClean="0"/>
              <a:t>programråden </a:t>
            </a:r>
            <a:r>
              <a:rPr lang="sv-SE" dirty="0"/>
              <a:t>har protokollförda sammanträden två till tre gånger per termin,</a:t>
            </a:r>
          </a:p>
          <a:p>
            <a:pPr marL="285750" indent="-285750">
              <a:buFont typeface="Arial" panose="020B0604020202020204" pitchFamily="34" charset="0"/>
              <a:buChar char="•"/>
            </a:pPr>
            <a:r>
              <a:rPr lang="sv-SE" dirty="0"/>
              <a:t>dagordning utformas av programansvarig i samråd med ansvarig utbild­nings­ledare,</a:t>
            </a:r>
          </a:p>
          <a:p>
            <a:pPr marL="285750" indent="-285750">
              <a:buFont typeface="Arial" panose="020B0604020202020204" pitchFamily="34" charset="0"/>
              <a:buChar char="•"/>
            </a:pPr>
            <a:r>
              <a:rPr lang="sv-SE" dirty="0"/>
              <a:t>berörda utbildningsledare och studievägledare deltar i samman­trädena,</a:t>
            </a:r>
          </a:p>
          <a:p>
            <a:pPr marL="285750" indent="-285750">
              <a:buFont typeface="Arial" panose="020B0604020202020204" pitchFamily="34" charset="0"/>
              <a:buChar char="•"/>
            </a:pPr>
            <a:r>
              <a:rPr lang="sv-SE" dirty="0"/>
              <a:t>vid behov kallas ämneskoordinatorer och schema­läggare.</a:t>
            </a:r>
          </a:p>
          <a:p>
            <a:r>
              <a:rPr lang="sv-SE" dirty="0"/>
              <a:t>Lärar­ledamöters institutions- och ämnestillhörighet ska tillgodose bredd och representativitet i program­rådet för respektive programs ämnesinnehåll.</a:t>
            </a:r>
          </a:p>
          <a:p>
            <a:endParaRPr lang="sv-SE" dirty="0"/>
          </a:p>
          <a:p>
            <a:r>
              <a:rPr lang="sv-SE" dirty="0"/>
              <a:t>Biträdande utbildningsprogramansvarig, om sådan är utsedd, deltar med närvaro- och yttranderätt.</a:t>
            </a:r>
          </a:p>
          <a:p>
            <a:r>
              <a:rPr lang="sv-SE" dirty="0" smtClean="0"/>
              <a:t>Mandatperioden </a:t>
            </a:r>
            <a:r>
              <a:rPr lang="sv-SE" dirty="0"/>
              <a:t>för lärar­leda­möter och yrkeslivsrepresentanter i programråden är treårig fr.o.m. 2022-01-01. Fyllnadsval av ledamöter är delegerat till arbetsutskottet.</a:t>
            </a:r>
          </a:p>
        </p:txBody>
      </p:sp>
      <p:sp>
        <p:nvSpPr>
          <p:cNvPr id="5" name="Rectangle 4"/>
          <p:cNvSpPr/>
          <p:nvPr/>
        </p:nvSpPr>
        <p:spPr>
          <a:xfrm>
            <a:off x="304800" y="4653002"/>
            <a:ext cx="6781800" cy="261610"/>
          </a:xfrm>
          <a:prstGeom prst="rect">
            <a:avLst/>
          </a:prstGeom>
        </p:spPr>
        <p:txBody>
          <a:bodyPr wrap="square">
            <a:spAutoFit/>
          </a:bodyPr>
          <a:lstStyle/>
          <a:p>
            <a:r>
              <a:rPr lang="sv-SE" sz="1050" dirty="0">
                <a:hlinkClick r:id="rId2"/>
              </a:rPr>
              <a:t>https://www.teknat.uu.se/om-oss/organisation/namnder-kommitteer/Uppdrag-programrad</a:t>
            </a:r>
            <a:r>
              <a:rPr lang="sv-SE" sz="1050" dirty="0" smtClean="0">
                <a:hlinkClick r:id="rId2"/>
              </a:rPr>
              <a:t>/</a:t>
            </a:r>
            <a:r>
              <a:rPr lang="sv-SE" sz="1050" dirty="0" smtClean="0"/>
              <a:t> </a:t>
            </a:r>
            <a:endParaRPr lang="sv-SE" sz="1050" dirty="0"/>
          </a:p>
        </p:txBody>
      </p:sp>
    </p:spTree>
    <p:extLst>
      <p:ext uri="{BB962C8B-B14F-4D97-AF65-F5344CB8AC3E}">
        <p14:creationId xmlns:p14="http://schemas.microsoft.com/office/powerpoint/2010/main" val="192733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0979" y="325724"/>
            <a:ext cx="7055484" cy="436880"/>
          </a:xfrm>
          <a:prstGeom prst="rect">
            <a:avLst/>
          </a:prstGeom>
        </p:spPr>
        <p:txBody>
          <a:bodyPr vert="horz" wrap="square" lIns="0" tIns="12700" rIns="0" bIns="0" rtlCol="0">
            <a:spAutoFit/>
          </a:bodyPr>
          <a:lstStyle/>
          <a:p>
            <a:pPr marL="12700">
              <a:lnSpc>
                <a:spcPct val="100000"/>
              </a:lnSpc>
              <a:spcBef>
                <a:spcPts val="100"/>
              </a:spcBef>
            </a:pPr>
            <a:r>
              <a:rPr lang="sv-SE" sz="2700" spc="-5" dirty="0" smtClean="0"/>
              <a:t>Vidare arbete</a:t>
            </a:r>
            <a:endParaRPr sz="2700" dirty="0"/>
          </a:p>
        </p:txBody>
      </p:sp>
      <p:sp>
        <p:nvSpPr>
          <p:cNvPr id="4" name="object 4"/>
          <p:cNvSpPr txBox="1">
            <a:spLocks noGrp="1"/>
          </p:cNvSpPr>
          <p:nvPr>
            <p:ph type="dt" sz="half" idx="6"/>
          </p:nvPr>
        </p:nvSpPr>
        <p:spPr>
          <a:prstGeom prst="rect">
            <a:avLst/>
          </a:prstGeom>
        </p:spPr>
        <p:txBody>
          <a:bodyPr vert="horz" wrap="square" lIns="0" tIns="4445" rIns="0" bIns="0" rtlCol="0">
            <a:spAutoFit/>
          </a:bodyPr>
          <a:lstStyle/>
          <a:p>
            <a:pPr marL="12700" marR="0" lvl="0" indent="0" algn="l" defTabSz="914400" rtl="0" eaLnBrk="1" fontAlgn="auto" latinLnBrk="0" hangingPunct="1">
              <a:lnSpc>
                <a:spcPct val="100000"/>
              </a:lnSpc>
              <a:spcBef>
                <a:spcPts val="35"/>
              </a:spcBef>
              <a:spcAft>
                <a:spcPts val="0"/>
              </a:spcAft>
              <a:buClrTx/>
              <a:buSzTx/>
              <a:buFontTx/>
              <a:buNone/>
              <a:tabLst/>
              <a:defRPr/>
            </a:pPr>
            <a:r>
              <a:rPr kumimoji="0" sz="750" b="0" i="0" u="none" strike="noStrike" kern="1200" cap="none" spc="-5" normalizeH="0" baseline="0" noProof="0" dirty="0">
                <a:ln>
                  <a:noFill/>
                </a:ln>
                <a:solidFill>
                  <a:srgbClr val="888888"/>
                </a:solidFill>
                <a:effectLst/>
                <a:uLnTx/>
                <a:uFillTx/>
                <a:latin typeface="Arial"/>
                <a:ea typeface="+mn-ea"/>
                <a:cs typeface="Arial"/>
              </a:rPr>
              <a:t>2020</a:t>
            </a:r>
            <a:r>
              <a:rPr kumimoji="0" sz="750" b="0" i="0" u="none" strike="noStrike" kern="1200" cap="none" spc="0" normalizeH="0" baseline="0" noProof="0" dirty="0">
                <a:ln>
                  <a:noFill/>
                </a:ln>
                <a:solidFill>
                  <a:srgbClr val="888888"/>
                </a:solidFill>
                <a:effectLst/>
                <a:uLnTx/>
                <a:uFillTx/>
                <a:latin typeface="Arial"/>
                <a:ea typeface="+mn-ea"/>
                <a:cs typeface="Arial"/>
              </a:rPr>
              <a:t>-</a:t>
            </a:r>
            <a:r>
              <a:rPr kumimoji="0" sz="750" b="0" i="0" u="none" strike="noStrike" kern="1200" cap="none" spc="-5" normalizeH="0" baseline="0" noProof="0" dirty="0">
                <a:ln>
                  <a:noFill/>
                </a:ln>
                <a:solidFill>
                  <a:srgbClr val="888888"/>
                </a:solidFill>
                <a:effectLst/>
                <a:uLnTx/>
                <a:uFillTx/>
                <a:latin typeface="Arial"/>
                <a:ea typeface="+mn-ea"/>
                <a:cs typeface="Arial"/>
              </a:rPr>
              <a:t>1</a:t>
            </a:r>
            <a:r>
              <a:rPr kumimoji="0" sz="750" b="0" i="0" u="none" strike="noStrike" kern="1200" cap="none" spc="-15" normalizeH="0" baseline="0" noProof="0" dirty="0">
                <a:ln>
                  <a:noFill/>
                </a:ln>
                <a:solidFill>
                  <a:srgbClr val="888888"/>
                </a:solidFill>
                <a:effectLst/>
                <a:uLnTx/>
                <a:uFillTx/>
                <a:latin typeface="Arial"/>
                <a:ea typeface="+mn-ea"/>
                <a:cs typeface="Arial"/>
              </a:rPr>
              <a:t>0</a:t>
            </a:r>
            <a:r>
              <a:rPr kumimoji="0" sz="750" b="0" i="0" u="none" strike="noStrike" kern="1200" cap="none" spc="0" normalizeH="0" baseline="0" noProof="0" dirty="0">
                <a:ln>
                  <a:noFill/>
                </a:ln>
                <a:solidFill>
                  <a:srgbClr val="888888"/>
                </a:solidFill>
                <a:effectLst/>
                <a:uLnTx/>
                <a:uFillTx/>
                <a:latin typeface="Arial"/>
                <a:ea typeface="+mn-ea"/>
                <a:cs typeface="Arial"/>
              </a:rPr>
              <a:t>-</a:t>
            </a:r>
            <a:r>
              <a:rPr kumimoji="0" sz="750" b="0" i="0" u="none" strike="noStrike" kern="1200" cap="none" spc="-15" normalizeH="0" baseline="0" noProof="0" dirty="0">
                <a:ln>
                  <a:noFill/>
                </a:ln>
                <a:solidFill>
                  <a:srgbClr val="888888"/>
                </a:solidFill>
                <a:effectLst/>
                <a:uLnTx/>
                <a:uFillTx/>
                <a:latin typeface="Arial"/>
                <a:ea typeface="+mn-ea"/>
                <a:cs typeface="Arial"/>
              </a:rPr>
              <a:t>29</a:t>
            </a:r>
          </a:p>
        </p:txBody>
      </p:sp>
      <p:sp>
        <p:nvSpPr>
          <p:cNvPr id="5" name="object 5"/>
          <p:cNvSpPr txBox="1">
            <a:spLocks noGrp="1"/>
          </p:cNvSpPr>
          <p:nvPr>
            <p:ph type="sldNum" sz="quarter" idx="7"/>
          </p:nvPr>
        </p:nvSpPr>
        <p:spPr>
          <a:prstGeom prst="rect">
            <a:avLst/>
          </a:prstGeom>
        </p:spPr>
        <p:txBody>
          <a:bodyPr vert="horz" wrap="square" lIns="0" tIns="4445" rIns="0" bIns="0" rtlCol="0">
            <a:spAutoFit/>
          </a:bodyPr>
          <a:lstStyle/>
          <a:p>
            <a:pPr marL="78105" marR="0" lvl="0" indent="0" algn="l" defTabSz="914400" rtl="0" eaLnBrk="1" fontAlgn="auto" latinLnBrk="0" hangingPunct="1">
              <a:lnSpc>
                <a:spcPct val="100000"/>
              </a:lnSpc>
              <a:spcBef>
                <a:spcPts val="35"/>
              </a:spcBef>
              <a:spcAft>
                <a:spcPts val="0"/>
              </a:spcAft>
              <a:buClrTx/>
              <a:buSzTx/>
              <a:buFontTx/>
              <a:buNone/>
              <a:tabLst/>
              <a:defRPr/>
            </a:pPr>
            <a:r>
              <a:rPr kumimoji="0" sz="750" b="0" i="0" u="none" strike="noStrike" kern="1200" cap="none" spc="0" normalizeH="0" baseline="0" noProof="0" dirty="0">
                <a:ln>
                  <a:noFill/>
                </a:ln>
                <a:solidFill>
                  <a:srgbClr val="888888"/>
                </a:solidFill>
                <a:effectLst/>
                <a:uLnTx/>
                <a:uFillTx/>
                <a:latin typeface="Arial"/>
                <a:ea typeface="+mn-ea"/>
                <a:cs typeface="Arial"/>
              </a:rPr>
              <a:t>8</a:t>
            </a:r>
          </a:p>
        </p:txBody>
      </p:sp>
      <p:sp>
        <p:nvSpPr>
          <p:cNvPr id="3" name="object 3"/>
          <p:cNvSpPr txBox="1">
            <a:spLocks noGrp="1"/>
          </p:cNvSpPr>
          <p:nvPr>
            <p:ph type="body" idx="1"/>
          </p:nvPr>
        </p:nvSpPr>
        <p:spPr>
          <a:xfrm>
            <a:off x="280629" y="762604"/>
            <a:ext cx="8505825" cy="5092420"/>
          </a:xfrm>
          <a:prstGeom prst="rect">
            <a:avLst/>
          </a:prstGeom>
        </p:spPr>
        <p:txBody>
          <a:bodyPr vert="horz" wrap="square" lIns="0" tIns="90170" rIns="0" bIns="0" rtlCol="0">
            <a:spAutoFit/>
          </a:bodyPr>
          <a:lstStyle/>
          <a:p>
            <a:pPr marL="1155700" indent="-342900">
              <a:lnSpc>
                <a:spcPct val="100000"/>
              </a:lnSpc>
              <a:spcBef>
                <a:spcPts val="710"/>
              </a:spcBef>
              <a:buFont typeface="+mj-lt"/>
              <a:buAutoNum type="arabicPeriod"/>
            </a:pPr>
            <a:r>
              <a:rPr lang="sv-SE" dirty="0" smtClean="0"/>
              <a:t>Mycket av samverkanskopplingarna sker på individnivå – ad hoc</a:t>
            </a:r>
          </a:p>
          <a:p>
            <a:pPr marL="1155700" indent="-342900">
              <a:lnSpc>
                <a:spcPct val="100000"/>
              </a:lnSpc>
              <a:spcBef>
                <a:spcPts val="710"/>
              </a:spcBef>
              <a:buFont typeface="+mj-lt"/>
              <a:buAutoNum type="arabicPeriod"/>
            </a:pPr>
            <a:r>
              <a:rPr lang="sv-SE" dirty="0" smtClean="0"/>
              <a:t>Det finns i praktiken inga programråd. Avsaknad av beskrivning av vad programråd är och hur det kopplar till kvalitetssystemet.</a:t>
            </a:r>
          </a:p>
          <a:p>
            <a:pPr marL="1155700" indent="-342900">
              <a:lnSpc>
                <a:spcPct val="100000"/>
              </a:lnSpc>
              <a:spcBef>
                <a:spcPts val="710"/>
              </a:spcBef>
              <a:buFont typeface="+mj-lt"/>
              <a:buAutoNum type="arabicPeriod"/>
            </a:pPr>
            <a:r>
              <a:rPr lang="sv-SE" dirty="0" smtClean="0"/>
              <a:t>Viktigt att utveckla programråd (eller motsvarande) kopplat till </a:t>
            </a:r>
            <a:r>
              <a:rPr lang="sv-SE" dirty="0" err="1" smtClean="0"/>
              <a:t>Impactarbetet</a:t>
            </a:r>
            <a:endParaRPr lang="sv-SE" dirty="0" smtClean="0"/>
          </a:p>
          <a:p>
            <a:pPr marL="1155700" indent="-342900">
              <a:lnSpc>
                <a:spcPct val="100000"/>
              </a:lnSpc>
              <a:spcBef>
                <a:spcPts val="710"/>
              </a:spcBef>
              <a:buFont typeface="+mj-lt"/>
              <a:buAutoNum type="arabicPeriod"/>
            </a:pPr>
            <a:r>
              <a:rPr lang="sv-SE" dirty="0" smtClean="0"/>
              <a:t>Utbildningsnämnd + GA normerande</a:t>
            </a:r>
          </a:p>
          <a:p>
            <a:pPr marL="1155700" indent="-342900">
              <a:lnSpc>
                <a:spcPct val="100000"/>
              </a:lnSpc>
              <a:spcBef>
                <a:spcPts val="710"/>
              </a:spcBef>
              <a:buFont typeface="+mj-lt"/>
              <a:buAutoNum type="arabicPeriod"/>
            </a:pPr>
            <a:r>
              <a:rPr lang="sv-SE" dirty="0" smtClean="0"/>
              <a:t>Programansvariga nyckelroll</a:t>
            </a:r>
          </a:p>
          <a:p>
            <a:pPr marL="1155700" indent="-342900">
              <a:lnSpc>
                <a:spcPct val="100000"/>
              </a:lnSpc>
              <a:spcBef>
                <a:spcPts val="710"/>
              </a:spcBef>
              <a:buFont typeface="+mj-lt"/>
              <a:buAutoNum type="arabicPeriod"/>
            </a:pPr>
            <a:r>
              <a:rPr lang="sv-SE" dirty="0" smtClean="0"/>
              <a:t>Kvalitetsfunktion viktig att få med i arbetet </a:t>
            </a:r>
          </a:p>
          <a:p>
            <a:pPr marL="1155700" indent="-342900">
              <a:lnSpc>
                <a:spcPct val="100000"/>
              </a:lnSpc>
              <a:spcBef>
                <a:spcPts val="710"/>
              </a:spcBef>
              <a:buFont typeface="+mj-lt"/>
              <a:buAutoNum type="arabicPeriod"/>
            </a:pPr>
            <a:r>
              <a:rPr lang="sv-SE" dirty="0" smtClean="0"/>
              <a:t>Ta vara på att flera programansvariga kommer att delta på </a:t>
            </a:r>
            <a:r>
              <a:rPr lang="sv-SE" dirty="0" err="1" smtClean="0"/>
              <a:t>MERUT:s</a:t>
            </a:r>
            <a:r>
              <a:rPr lang="sv-SE" dirty="0" smtClean="0"/>
              <a:t> avslutande aktivitet 4 december</a:t>
            </a:r>
          </a:p>
          <a:p>
            <a:pPr marL="1155700" indent="-342900">
              <a:lnSpc>
                <a:spcPct val="100000"/>
              </a:lnSpc>
              <a:spcBef>
                <a:spcPts val="710"/>
              </a:spcBef>
              <a:buFont typeface="+mj-lt"/>
              <a:buAutoNum type="arabicPeriod"/>
            </a:pPr>
            <a:r>
              <a:rPr lang="sv-SE" dirty="0" smtClean="0"/>
              <a:t>Möjlighet är att sätta igång ett utvecklingsarbete inom ramen för </a:t>
            </a:r>
            <a:r>
              <a:rPr lang="sv-SE" dirty="0" err="1" smtClean="0"/>
              <a:t>Impactarbetet</a:t>
            </a:r>
            <a:r>
              <a:rPr lang="sv-SE" dirty="0" smtClean="0"/>
              <a:t>, ett program per skola. </a:t>
            </a:r>
            <a:r>
              <a:rPr lang="sv-SE" dirty="0" err="1" smtClean="0"/>
              <a:t>PriU</a:t>
            </a:r>
            <a:r>
              <a:rPr lang="sv-SE" dirty="0" smtClean="0"/>
              <a:t>-gruppen kan stödja arbetet</a:t>
            </a:r>
          </a:p>
          <a:p>
            <a:pPr marL="1155700" indent="-342900">
              <a:lnSpc>
                <a:spcPct val="100000"/>
              </a:lnSpc>
              <a:spcBef>
                <a:spcPts val="710"/>
              </a:spcBef>
              <a:buFont typeface="+mj-lt"/>
              <a:buAutoNum type="arabicPeriod"/>
            </a:pPr>
            <a:r>
              <a:rPr lang="sv-SE" dirty="0" smtClean="0"/>
              <a:t>Vad kan tas med i programanalyser 2021?</a:t>
            </a:r>
          </a:p>
          <a:p>
            <a:pPr marL="1155700" indent="-342900">
              <a:lnSpc>
                <a:spcPct val="100000"/>
              </a:lnSpc>
              <a:spcBef>
                <a:spcPts val="710"/>
              </a:spcBef>
              <a:buFont typeface="+mj-lt"/>
              <a:buAutoNum type="arabicPeriod"/>
            </a:pPr>
            <a:r>
              <a:rPr lang="sv-SE" dirty="0" smtClean="0"/>
              <a:t>Problemformulering att ta upp till diskussion med utbildningsnämnden för att formulera ett utvecklingsprojekt </a:t>
            </a:r>
            <a:r>
              <a:rPr lang="sv-SE" dirty="0" err="1" smtClean="0"/>
              <a:t>inkl</a:t>
            </a:r>
            <a:r>
              <a:rPr lang="sv-SE" dirty="0" smtClean="0"/>
              <a:t> stödverktyg/processer</a:t>
            </a:r>
          </a:p>
          <a:p>
            <a:pPr marL="1155700" indent="-342900">
              <a:lnSpc>
                <a:spcPct val="100000"/>
              </a:lnSpc>
              <a:spcBef>
                <a:spcPts val="710"/>
              </a:spcBef>
              <a:buFont typeface="+mj-lt"/>
              <a:buAutoNum type="arabicPeriod"/>
            </a:pPr>
            <a:endParaRPr lang="sv-SE" dirty="0" smtClean="0"/>
          </a:p>
          <a:p>
            <a:pPr marL="1155700" indent="-342900">
              <a:lnSpc>
                <a:spcPct val="100000"/>
              </a:lnSpc>
              <a:spcBef>
                <a:spcPts val="710"/>
              </a:spcBef>
              <a:buFont typeface="+mj-lt"/>
              <a:buAutoNum type="arabicPeriod"/>
            </a:pPr>
            <a:endParaRPr lang="sv-SE" dirty="0" smtClean="0"/>
          </a:p>
          <a:p>
            <a:pPr marL="1155700" indent="-342900">
              <a:lnSpc>
                <a:spcPct val="100000"/>
              </a:lnSpc>
              <a:spcBef>
                <a:spcPts val="710"/>
              </a:spcBef>
              <a:buFont typeface="+mj-lt"/>
              <a:buAutoNum type="arabicPeriod"/>
            </a:pPr>
            <a:endParaRPr spc="-5" dirty="0"/>
          </a:p>
        </p:txBody>
      </p:sp>
    </p:spTree>
    <p:extLst>
      <p:ext uri="{BB962C8B-B14F-4D97-AF65-F5344CB8AC3E}">
        <p14:creationId xmlns:p14="http://schemas.microsoft.com/office/powerpoint/2010/main" val="1745756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0979" y="325724"/>
            <a:ext cx="7055484" cy="436880"/>
          </a:xfrm>
          <a:prstGeom prst="rect">
            <a:avLst/>
          </a:prstGeom>
        </p:spPr>
        <p:txBody>
          <a:bodyPr vert="horz" wrap="square" lIns="0" tIns="12700" rIns="0" bIns="0" rtlCol="0">
            <a:spAutoFit/>
          </a:bodyPr>
          <a:lstStyle/>
          <a:p>
            <a:pPr marL="12700">
              <a:lnSpc>
                <a:spcPct val="100000"/>
              </a:lnSpc>
              <a:spcBef>
                <a:spcPts val="100"/>
              </a:spcBef>
            </a:pPr>
            <a:r>
              <a:rPr lang="sv-SE" sz="2700" spc="-5" dirty="0" smtClean="0"/>
              <a:t>Vidare arbete</a:t>
            </a:r>
            <a:endParaRPr sz="2700" dirty="0"/>
          </a:p>
        </p:txBody>
      </p:sp>
      <p:sp>
        <p:nvSpPr>
          <p:cNvPr id="4" name="object 4"/>
          <p:cNvSpPr txBox="1">
            <a:spLocks noGrp="1"/>
          </p:cNvSpPr>
          <p:nvPr>
            <p:ph type="dt" sz="half" idx="6"/>
          </p:nvPr>
        </p:nvSpPr>
        <p:spPr>
          <a:prstGeom prst="rect">
            <a:avLst/>
          </a:prstGeom>
        </p:spPr>
        <p:txBody>
          <a:bodyPr vert="horz" wrap="square" lIns="0" tIns="4445" rIns="0" bIns="0" rtlCol="0">
            <a:spAutoFit/>
          </a:bodyPr>
          <a:lstStyle/>
          <a:p>
            <a:pPr marL="12700" marR="0" lvl="0" indent="0" algn="l" defTabSz="914400" rtl="0" eaLnBrk="1" fontAlgn="auto" latinLnBrk="0" hangingPunct="1">
              <a:lnSpc>
                <a:spcPct val="100000"/>
              </a:lnSpc>
              <a:spcBef>
                <a:spcPts val="35"/>
              </a:spcBef>
              <a:spcAft>
                <a:spcPts val="0"/>
              </a:spcAft>
              <a:buClrTx/>
              <a:buSzTx/>
              <a:buFontTx/>
              <a:buNone/>
              <a:tabLst/>
              <a:defRPr/>
            </a:pPr>
            <a:r>
              <a:rPr kumimoji="0" sz="750" b="0" i="0" u="none" strike="noStrike" kern="1200" cap="none" spc="-5" normalizeH="0" baseline="0" noProof="0" dirty="0">
                <a:ln>
                  <a:noFill/>
                </a:ln>
                <a:solidFill>
                  <a:srgbClr val="888888"/>
                </a:solidFill>
                <a:effectLst/>
                <a:uLnTx/>
                <a:uFillTx/>
                <a:latin typeface="Arial"/>
                <a:ea typeface="+mn-ea"/>
                <a:cs typeface="Arial"/>
              </a:rPr>
              <a:t>2020</a:t>
            </a:r>
            <a:r>
              <a:rPr kumimoji="0" sz="750" b="0" i="0" u="none" strike="noStrike" kern="1200" cap="none" spc="0" normalizeH="0" baseline="0" noProof="0" dirty="0">
                <a:ln>
                  <a:noFill/>
                </a:ln>
                <a:solidFill>
                  <a:srgbClr val="888888"/>
                </a:solidFill>
                <a:effectLst/>
                <a:uLnTx/>
                <a:uFillTx/>
                <a:latin typeface="Arial"/>
                <a:ea typeface="+mn-ea"/>
                <a:cs typeface="Arial"/>
              </a:rPr>
              <a:t>-</a:t>
            </a:r>
            <a:r>
              <a:rPr kumimoji="0" sz="750" b="0" i="0" u="none" strike="noStrike" kern="1200" cap="none" spc="-5" normalizeH="0" baseline="0" noProof="0" dirty="0">
                <a:ln>
                  <a:noFill/>
                </a:ln>
                <a:solidFill>
                  <a:srgbClr val="888888"/>
                </a:solidFill>
                <a:effectLst/>
                <a:uLnTx/>
                <a:uFillTx/>
                <a:latin typeface="Arial"/>
                <a:ea typeface="+mn-ea"/>
                <a:cs typeface="Arial"/>
              </a:rPr>
              <a:t>1</a:t>
            </a:r>
            <a:r>
              <a:rPr kumimoji="0" sz="750" b="0" i="0" u="none" strike="noStrike" kern="1200" cap="none" spc="-15" normalizeH="0" baseline="0" noProof="0" dirty="0">
                <a:ln>
                  <a:noFill/>
                </a:ln>
                <a:solidFill>
                  <a:srgbClr val="888888"/>
                </a:solidFill>
                <a:effectLst/>
                <a:uLnTx/>
                <a:uFillTx/>
                <a:latin typeface="Arial"/>
                <a:ea typeface="+mn-ea"/>
                <a:cs typeface="Arial"/>
              </a:rPr>
              <a:t>0</a:t>
            </a:r>
            <a:r>
              <a:rPr kumimoji="0" sz="750" b="0" i="0" u="none" strike="noStrike" kern="1200" cap="none" spc="0" normalizeH="0" baseline="0" noProof="0" dirty="0">
                <a:ln>
                  <a:noFill/>
                </a:ln>
                <a:solidFill>
                  <a:srgbClr val="888888"/>
                </a:solidFill>
                <a:effectLst/>
                <a:uLnTx/>
                <a:uFillTx/>
                <a:latin typeface="Arial"/>
                <a:ea typeface="+mn-ea"/>
                <a:cs typeface="Arial"/>
              </a:rPr>
              <a:t>-</a:t>
            </a:r>
            <a:r>
              <a:rPr kumimoji="0" sz="750" b="0" i="0" u="none" strike="noStrike" kern="1200" cap="none" spc="-15" normalizeH="0" baseline="0" noProof="0" dirty="0">
                <a:ln>
                  <a:noFill/>
                </a:ln>
                <a:solidFill>
                  <a:srgbClr val="888888"/>
                </a:solidFill>
                <a:effectLst/>
                <a:uLnTx/>
                <a:uFillTx/>
                <a:latin typeface="Arial"/>
                <a:ea typeface="+mn-ea"/>
                <a:cs typeface="Arial"/>
              </a:rPr>
              <a:t>29</a:t>
            </a:r>
          </a:p>
        </p:txBody>
      </p:sp>
      <p:sp>
        <p:nvSpPr>
          <p:cNvPr id="5" name="object 5"/>
          <p:cNvSpPr txBox="1">
            <a:spLocks noGrp="1"/>
          </p:cNvSpPr>
          <p:nvPr>
            <p:ph type="sldNum" sz="quarter" idx="7"/>
          </p:nvPr>
        </p:nvSpPr>
        <p:spPr>
          <a:prstGeom prst="rect">
            <a:avLst/>
          </a:prstGeom>
        </p:spPr>
        <p:txBody>
          <a:bodyPr vert="horz" wrap="square" lIns="0" tIns="4445" rIns="0" bIns="0" rtlCol="0">
            <a:spAutoFit/>
          </a:bodyPr>
          <a:lstStyle/>
          <a:p>
            <a:pPr marL="78105" marR="0" lvl="0" indent="0" algn="l" defTabSz="914400" rtl="0" eaLnBrk="1" fontAlgn="auto" latinLnBrk="0" hangingPunct="1">
              <a:lnSpc>
                <a:spcPct val="100000"/>
              </a:lnSpc>
              <a:spcBef>
                <a:spcPts val="35"/>
              </a:spcBef>
              <a:spcAft>
                <a:spcPts val="0"/>
              </a:spcAft>
              <a:buClrTx/>
              <a:buSzTx/>
              <a:buFontTx/>
              <a:buNone/>
              <a:tabLst/>
              <a:defRPr/>
            </a:pPr>
            <a:r>
              <a:rPr kumimoji="0" sz="750" b="0" i="0" u="none" strike="noStrike" kern="1200" cap="none" spc="0" normalizeH="0" baseline="0" noProof="0" dirty="0">
                <a:ln>
                  <a:noFill/>
                </a:ln>
                <a:solidFill>
                  <a:srgbClr val="888888"/>
                </a:solidFill>
                <a:effectLst/>
                <a:uLnTx/>
                <a:uFillTx/>
                <a:latin typeface="Arial"/>
                <a:ea typeface="+mn-ea"/>
                <a:cs typeface="Arial"/>
              </a:rPr>
              <a:t>8</a:t>
            </a:r>
          </a:p>
        </p:txBody>
      </p:sp>
      <p:sp>
        <p:nvSpPr>
          <p:cNvPr id="3" name="object 3"/>
          <p:cNvSpPr txBox="1">
            <a:spLocks noGrp="1"/>
          </p:cNvSpPr>
          <p:nvPr>
            <p:ph type="body" idx="1"/>
          </p:nvPr>
        </p:nvSpPr>
        <p:spPr>
          <a:xfrm>
            <a:off x="280629" y="762604"/>
            <a:ext cx="8505825" cy="3668953"/>
          </a:xfrm>
          <a:prstGeom prst="rect">
            <a:avLst/>
          </a:prstGeom>
        </p:spPr>
        <p:txBody>
          <a:bodyPr vert="horz" wrap="square" lIns="0" tIns="90170" rIns="0" bIns="0" rtlCol="0">
            <a:spAutoFit/>
          </a:bodyPr>
          <a:lstStyle/>
          <a:p>
            <a:pPr marL="1155700" indent="-342900">
              <a:lnSpc>
                <a:spcPct val="100000"/>
              </a:lnSpc>
              <a:spcBef>
                <a:spcPts val="710"/>
              </a:spcBef>
              <a:buFont typeface="+mj-lt"/>
              <a:buAutoNum type="arabicPeriod"/>
            </a:pPr>
            <a:r>
              <a:rPr lang="sv-SE" dirty="0"/>
              <a:t>Avskaffa programråd som begrepp och i </a:t>
            </a:r>
            <a:r>
              <a:rPr lang="sv-SE" dirty="0" smtClean="0"/>
              <a:t>riktlinjer? Ersätta med?</a:t>
            </a:r>
            <a:endParaRPr lang="sv-SE" dirty="0"/>
          </a:p>
          <a:p>
            <a:pPr marL="1155700" indent="-342900">
              <a:lnSpc>
                <a:spcPct val="100000"/>
              </a:lnSpc>
              <a:spcBef>
                <a:spcPts val="710"/>
              </a:spcBef>
              <a:buFont typeface="+mj-lt"/>
              <a:buAutoNum type="arabicPeriod"/>
            </a:pPr>
            <a:r>
              <a:rPr lang="sv-SE" dirty="0"/>
              <a:t>Inrätta motsvarande lärarinternat, årligen. (”</a:t>
            </a:r>
            <a:r>
              <a:rPr lang="sv-SE" dirty="0" err="1"/>
              <a:t>ämnesområdevis</a:t>
            </a:r>
            <a:r>
              <a:rPr lang="sv-SE" dirty="0"/>
              <a:t>”)</a:t>
            </a:r>
          </a:p>
          <a:p>
            <a:pPr marL="1155700" indent="-342900">
              <a:lnSpc>
                <a:spcPct val="100000"/>
              </a:lnSpc>
              <a:spcBef>
                <a:spcPts val="710"/>
              </a:spcBef>
              <a:buFont typeface="+mj-lt"/>
              <a:buAutoNum type="arabicPeriod"/>
            </a:pPr>
            <a:r>
              <a:rPr lang="sv-SE" dirty="0"/>
              <a:t>Utveckla form för att informera externa aktörer om utbildningens innehåll och utveckling</a:t>
            </a:r>
          </a:p>
          <a:p>
            <a:pPr marL="1155700" indent="-342900">
              <a:lnSpc>
                <a:spcPct val="100000"/>
              </a:lnSpc>
              <a:spcBef>
                <a:spcPts val="710"/>
              </a:spcBef>
              <a:buFont typeface="+mj-lt"/>
              <a:buAutoNum type="arabicPeriod"/>
            </a:pPr>
            <a:r>
              <a:rPr lang="sv-SE" dirty="0"/>
              <a:t>Utveckla former för att ge bransch/sektorsvisa trender och spaningar på kompetensfrågor, konferens? (ingenjörsutmaningar </a:t>
            </a:r>
            <a:r>
              <a:rPr lang="sv-SE" dirty="0" err="1"/>
              <a:t>etc</a:t>
            </a:r>
            <a:r>
              <a:rPr lang="sv-SE" dirty="0"/>
              <a:t> samt utbildningsutmaningar)</a:t>
            </a:r>
          </a:p>
          <a:p>
            <a:pPr marL="1155700" indent="-342900">
              <a:lnSpc>
                <a:spcPct val="100000"/>
              </a:lnSpc>
              <a:spcBef>
                <a:spcPts val="710"/>
              </a:spcBef>
              <a:buFont typeface="+mj-lt"/>
              <a:buAutoNum type="arabicPeriod"/>
            </a:pPr>
            <a:r>
              <a:rPr lang="sv-SE" dirty="0"/>
              <a:t>Studentinflytande</a:t>
            </a:r>
            <a:r>
              <a:rPr lang="sv-SE" dirty="0" smtClean="0"/>
              <a:t>?</a:t>
            </a:r>
          </a:p>
          <a:p>
            <a:pPr marL="1155700" indent="-342900">
              <a:lnSpc>
                <a:spcPct val="100000"/>
              </a:lnSpc>
              <a:spcBef>
                <a:spcPts val="710"/>
              </a:spcBef>
              <a:buFont typeface="+mj-lt"/>
              <a:buAutoNum type="arabicPeriod"/>
            </a:pPr>
            <a:r>
              <a:rPr lang="sv-SE" dirty="0" smtClean="0"/>
              <a:t>Internationell utblick</a:t>
            </a:r>
            <a:endParaRPr lang="sv-SE" dirty="0" smtClean="0"/>
          </a:p>
          <a:p>
            <a:pPr marL="1155700" indent="-342900">
              <a:lnSpc>
                <a:spcPct val="100000"/>
              </a:lnSpc>
              <a:spcBef>
                <a:spcPts val="710"/>
              </a:spcBef>
              <a:buFont typeface="+mj-lt"/>
              <a:buAutoNum type="arabicPeriod"/>
            </a:pPr>
            <a:r>
              <a:rPr lang="sv-SE" dirty="0" smtClean="0"/>
              <a:t>Göra om workshopserie ”Framtidens ingenjörer” (den tidigare genomfördes 2016)</a:t>
            </a:r>
            <a:endParaRPr lang="sv-SE" dirty="0"/>
          </a:p>
          <a:p>
            <a:pPr marL="812800">
              <a:lnSpc>
                <a:spcPct val="100000"/>
              </a:lnSpc>
              <a:spcBef>
                <a:spcPts val="710"/>
              </a:spcBef>
            </a:pPr>
            <a:endParaRPr lang="sv-SE" dirty="0" smtClean="0"/>
          </a:p>
          <a:p>
            <a:pPr marL="1155700" indent="-342900">
              <a:lnSpc>
                <a:spcPct val="100000"/>
              </a:lnSpc>
              <a:spcBef>
                <a:spcPts val="710"/>
              </a:spcBef>
              <a:buFont typeface="+mj-lt"/>
              <a:buAutoNum type="arabicPeriod"/>
            </a:pPr>
            <a:endParaRPr lang="sv-SE" dirty="0" smtClean="0"/>
          </a:p>
          <a:p>
            <a:pPr marL="1155700" indent="-342900">
              <a:lnSpc>
                <a:spcPct val="100000"/>
              </a:lnSpc>
              <a:spcBef>
                <a:spcPts val="710"/>
              </a:spcBef>
              <a:buFont typeface="+mj-lt"/>
              <a:buAutoNum type="arabicPeriod"/>
            </a:pPr>
            <a:endParaRPr spc="-5" dirty="0"/>
          </a:p>
        </p:txBody>
      </p:sp>
    </p:spTree>
    <p:extLst>
      <p:ext uri="{BB962C8B-B14F-4D97-AF65-F5344CB8AC3E}">
        <p14:creationId xmlns:p14="http://schemas.microsoft.com/office/powerpoint/2010/main" val="372505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7704" y="231053"/>
            <a:ext cx="6211253" cy="517449"/>
          </a:xfrm>
          <a:prstGeom prst="rect">
            <a:avLst/>
          </a:prstGeom>
        </p:spPr>
        <p:txBody>
          <a:bodyPr vert="horz" wrap="square" lIns="0" tIns="9525" rIns="0" bIns="0" rtlCol="0">
            <a:spAutoFit/>
          </a:bodyPr>
          <a:lstStyle/>
          <a:p>
            <a:pPr marL="9525">
              <a:spcBef>
                <a:spcPts val="75"/>
              </a:spcBef>
            </a:pPr>
            <a:r>
              <a:rPr spc="-11" dirty="0"/>
              <a:t>Checklista </a:t>
            </a:r>
            <a:r>
              <a:rPr spc="-30" dirty="0"/>
              <a:t>för </a:t>
            </a:r>
            <a:r>
              <a:rPr dirty="0"/>
              <a:t>dialog </a:t>
            </a:r>
            <a:r>
              <a:rPr spc="-4" dirty="0"/>
              <a:t>med </a:t>
            </a:r>
            <a:r>
              <a:rPr spc="-11" dirty="0"/>
              <a:t>extern</a:t>
            </a:r>
            <a:r>
              <a:rPr spc="26" dirty="0"/>
              <a:t> </a:t>
            </a:r>
            <a:r>
              <a:rPr dirty="0"/>
              <a:t>part</a:t>
            </a:r>
          </a:p>
        </p:txBody>
      </p:sp>
      <p:sp>
        <p:nvSpPr>
          <p:cNvPr id="3" name="object 3"/>
          <p:cNvSpPr/>
          <p:nvPr/>
        </p:nvSpPr>
        <p:spPr>
          <a:xfrm>
            <a:off x="1241298" y="826390"/>
            <a:ext cx="6558534" cy="4197095"/>
          </a:xfrm>
          <a:prstGeom prst="rect">
            <a:avLst/>
          </a:prstGeom>
          <a:blipFill>
            <a:blip r:embed="rId2" cstate="print"/>
            <a:stretch>
              <a:fillRect/>
            </a:stretch>
          </a:blipFill>
        </p:spPr>
        <p:txBody>
          <a:bodyPr wrap="square" lIns="0" tIns="0" rIns="0" bIns="0" rtlCol="0"/>
          <a:lstStyle/>
          <a:p>
            <a:pPr defTabSz="685800"/>
            <a:endParaRPr sz="1350">
              <a:solidFill>
                <a:prstClr val="black"/>
              </a:solidFill>
              <a:latin typeface="Calibri"/>
            </a:endParaRPr>
          </a:p>
        </p:txBody>
      </p:sp>
    </p:spTree>
    <p:extLst>
      <p:ext uri="{BB962C8B-B14F-4D97-AF65-F5344CB8AC3E}">
        <p14:creationId xmlns:p14="http://schemas.microsoft.com/office/powerpoint/2010/main" val="2331491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0979" y="140558"/>
            <a:ext cx="7489621" cy="802783"/>
          </a:xfrm>
          <a:prstGeom prst="rect">
            <a:avLst/>
          </a:prstGeom>
        </p:spPr>
        <p:txBody>
          <a:bodyPr vert="horz" wrap="square" lIns="0" tIns="58419" rIns="0" bIns="0" rtlCol="0">
            <a:spAutoFit/>
          </a:bodyPr>
          <a:lstStyle/>
          <a:p>
            <a:pPr marL="12700" marR="5080">
              <a:lnSpc>
                <a:spcPts val="2920"/>
              </a:lnSpc>
              <a:spcBef>
                <a:spcPts val="459"/>
              </a:spcBef>
            </a:pPr>
            <a:r>
              <a:rPr lang="sv-SE" sz="2700" spc="-5" dirty="0" smtClean="0"/>
              <a:t>Övergripande tema: Systematisk samverkan för utbildningsutveckling</a:t>
            </a:r>
            <a:endParaRPr sz="2700" dirty="0"/>
          </a:p>
        </p:txBody>
      </p:sp>
      <p:sp>
        <p:nvSpPr>
          <p:cNvPr id="4" name="object 4"/>
          <p:cNvSpPr txBox="1">
            <a:spLocks noGrp="1"/>
          </p:cNvSpPr>
          <p:nvPr>
            <p:ph type="dt" sz="half" idx="6"/>
          </p:nvPr>
        </p:nvSpPr>
        <p:spPr>
          <a:prstGeom prst="rect">
            <a:avLst/>
          </a:prstGeom>
        </p:spPr>
        <p:txBody>
          <a:bodyPr vert="horz" wrap="square" lIns="0" tIns="4445" rIns="0" bIns="0" rtlCol="0">
            <a:spAutoFit/>
          </a:body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5" name="object 5"/>
          <p:cNvSpPr txBox="1">
            <a:spLocks noGrp="1"/>
          </p:cNvSpPr>
          <p:nvPr>
            <p:ph type="sldNum" sz="quarter" idx="7"/>
          </p:nvPr>
        </p:nvSpPr>
        <p:spPr>
          <a:prstGeom prst="rect">
            <a:avLst/>
          </a:prstGeom>
        </p:spPr>
        <p:txBody>
          <a:bodyPr vert="horz" wrap="square" lIns="0" tIns="4445" rIns="0" bIns="0" rtlCol="0">
            <a:spAutoFit/>
          </a:bodyPr>
          <a:lstStyle/>
          <a:p>
            <a:pPr marL="78105">
              <a:lnSpc>
                <a:spcPct val="100000"/>
              </a:lnSpc>
              <a:spcBef>
                <a:spcPts val="35"/>
              </a:spcBef>
            </a:pPr>
            <a:fld id="{81D60167-4931-47E6-BA6A-407CBD079E47}" type="slidenum">
              <a:rPr dirty="0"/>
              <a:t>18</a:t>
            </a:fld>
            <a:endParaRPr dirty="0"/>
          </a:p>
        </p:txBody>
      </p:sp>
      <p:sp>
        <p:nvSpPr>
          <p:cNvPr id="3" name="object 3"/>
          <p:cNvSpPr txBox="1"/>
          <p:nvPr/>
        </p:nvSpPr>
        <p:spPr>
          <a:xfrm>
            <a:off x="1119187" y="1077865"/>
            <a:ext cx="6993890" cy="3074431"/>
          </a:xfrm>
          <a:prstGeom prst="rect">
            <a:avLst/>
          </a:prstGeom>
        </p:spPr>
        <p:txBody>
          <a:bodyPr vert="horz" wrap="square" lIns="0" tIns="59690" rIns="0" bIns="0" rtlCol="0">
            <a:spAutoFit/>
          </a:bodyPr>
          <a:lstStyle/>
          <a:p>
            <a:pPr marL="12700">
              <a:lnSpc>
                <a:spcPct val="100000"/>
              </a:lnSpc>
              <a:spcBef>
                <a:spcPts val="470"/>
              </a:spcBef>
            </a:pPr>
            <a:r>
              <a:rPr lang="sv-SE" sz="1600" b="1" spc="-5" dirty="0" smtClean="0">
                <a:latin typeface="Arial" panose="020B0604020202020204" pitchFamily="34" charset="0"/>
                <a:cs typeface="Arial" panose="020B0604020202020204" pitchFamily="34" charset="0"/>
              </a:rPr>
              <a:t>Strategiska partners</a:t>
            </a:r>
          </a:p>
          <a:p>
            <a:pPr marL="12700" marR="84455">
              <a:lnSpc>
                <a:spcPct val="70000"/>
              </a:lnSpc>
              <a:spcBef>
                <a:spcPts val="795"/>
              </a:spcBef>
              <a:tabLst>
                <a:tab pos="354965" algn="l"/>
                <a:tab pos="355600" algn="l"/>
              </a:tabLst>
            </a:pPr>
            <a:r>
              <a:rPr lang="sv-SE" sz="1600" spc="-5" dirty="0" smtClean="0">
                <a:latin typeface="Arial" panose="020B0604020202020204" pitchFamily="34" charset="0"/>
                <a:cs typeface="Arial" panose="020B0604020202020204" pitchFamily="34" charset="0"/>
              </a:rPr>
              <a:t>Koppla strategiska partners till programutveckling</a:t>
            </a:r>
            <a:endParaRPr sz="1600" dirty="0" smtClean="0">
              <a:latin typeface="Arial" panose="020B0604020202020204" pitchFamily="34" charset="0"/>
              <a:cs typeface="Arial" panose="020B0604020202020204" pitchFamily="34" charset="0"/>
            </a:endParaRPr>
          </a:p>
          <a:p>
            <a:pPr>
              <a:lnSpc>
                <a:spcPct val="100000"/>
              </a:lnSpc>
              <a:spcBef>
                <a:spcPts val="40"/>
              </a:spcBef>
            </a:pPr>
            <a:endParaRPr sz="2400" dirty="0">
              <a:latin typeface="Arial" panose="020B0604020202020204" pitchFamily="34" charset="0"/>
              <a:cs typeface="Arial" panose="020B0604020202020204" pitchFamily="34" charset="0"/>
            </a:endParaRPr>
          </a:p>
          <a:p>
            <a:pPr marL="12700">
              <a:lnSpc>
                <a:spcPct val="100000"/>
              </a:lnSpc>
              <a:spcBef>
                <a:spcPts val="5"/>
              </a:spcBef>
            </a:pPr>
            <a:r>
              <a:rPr lang="sv-SE" sz="1600" b="1" spc="-5" dirty="0" smtClean="0">
                <a:latin typeface="Arial" panose="020B0604020202020204" pitchFamily="34" charset="0"/>
                <a:cs typeface="Arial" panose="020B0604020202020204" pitchFamily="34" charset="0"/>
              </a:rPr>
              <a:t>Adressera återkoppling UKÄ</a:t>
            </a:r>
            <a:endParaRPr sz="1600" dirty="0">
              <a:latin typeface="Arial" panose="020B0604020202020204" pitchFamily="34" charset="0"/>
              <a:cs typeface="Arial" panose="020B0604020202020204" pitchFamily="34" charset="0"/>
            </a:endParaRPr>
          </a:p>
          <a:p>
            <a:pPr marL="12700">
              <a:lnSpc>
                <a:spcPct val="100000"/>
              </a:lnSpc>
              <a:spcBef>
                <a:spcPts val="370"/>
              </a:spcBef>
              <a:tabLst>
                <a:tab pos="354965" algn="l"/>
                <a:tab pos="355600" algn="l"/>
              </a:tabLst>
            </a:pPr>
            <a:r>
              <a:rPr lang="sv-SE" sz="1600" spc="-5" dirty="0" smtClean="0">
                <a:latin typeface="Arial" panose="020B0604020202020204" pitchFamily="34" charset="0"/>
                <a:cs typeface="Arial" panose="020B0604020202020204" pitchFamily="34" charset="0"/>
              </a:rPr>
              <a:t>Rollen </a:t>
            </a:r>
            <a:r>
              <a:rPr lang="sv-SE" sz="1600" spc="-5" dirty="0">
                <a:latin typeface="Arial" panose="020B0604020202020204" pitchFamily="34" charset="0"/>
                <a:cs typeface="Arial" panose="020B0604020202020204" pitchFamily="34" charset="0"/>
              </a:rPr>
              <a:t>för arbetslivsrepresentanter i olika styrande forum kan förtydligas. </a:t>
            </a:r>
          </a:p>
          <a:p>
            <a:pPr marL="12700">
              <a:lnSpc>
                <a:spcPct val="100000"/>
              </a:lnSpc>
              <a:spcBef>
                <a:spcPts val="370"/>
              </a:spcBef>
              <a:tabLst>
                <a:tab pos="354965" algn="l"/>
                <a:tab pos="355600" algn="l"/>
              </a:tabLst>
            </a:pPr>
            <a:r>
              <a:rPr lang="sv-SE" sz="1600" spc="-5" dirty="0">
                <a:latin typeface="Arial" panose="020B0604020202020204" pitchFamily="34" charset="0"/>
                <a:cs typeface="Arial" panose="020B0604020202020204" pitchFamily="34" charset="0"/>
              </a:rPr>
              <a:t>Detta utvecklingsområde bekräftas i programanalyserna. Det är relativt oklart hur programmen arbetar med programråd eller motsvarande samt vilken roll externa representanter har där. Det är svag koppling mot skolornas strategiska råd. Flera program ger exempel på att branschforum är användbart för utbildningsutveckling. </a:t>
            </a:r>
          </a:p>
          <a:p>
            <a:pPr marL="12700">
              <a:lnSpc>
                <a:spcPct val="100000"/>
              </a:lnSpc>
              <a:spcBef>
                <a:spcPts val="360"/>
              </a:spcBef>
              <a:tabLst>
                <a:tab pos="354965" algn="l"/>
                <a:tab pos="355600" algn="l"/>
              </a:tabLst>
            </a:pPr>
            <a:endParaRPr sz="1600"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0979" y="140558"/>
            <a:ext cx="7489621" cy="802783"/>
          </a:xfrm>
          <a:prstGeom prst="rect">
            <a:avLst/>
          </a:prstGeom>
        </p:spPr>
        <p:txBody>
          <a:bodyPr vert="horz" wrap="square" lIns="0" tIns="58419" rIns="0" bIns="0" rtlCol="0">
            <a:spAutoFit/>
          </a:bodyPr>
          <a:lstStyle/>
          <a:p>
            <a:pPr marL="12700" marR="5080">
              <a:lnSpc>
                <a:spcPts val="2920"/>
              </a:lnSpc>
              <a:spcBef>
                <a:spcPts val="459"/>
              </a:spcBef>
            </a:pPr>
            <a:r>
              <a:rPr lang="sv-SE" sz="2700" spc="-5" dirty="0" smtClean="0"/>
              <a:t>Övergripande tema: Systematisk samverkan för utbildningsutveckling</a:t>
            </a:r>
            <a:endParaRPr sz="2700" dirty="0"/>
          </a:p>
        </p:txBody>
      </p:sp>
      <p:sp>
        <p:nvSpPr>
          <p:cNvPr id="4" name="object 4"/>
          <p:cNvSpPr txBox="1">
            <a:spLocks noGrp="1"/>
          </p:cNvSpPr>
          <p:nvPr>
            <p:ph type="dt" sz="half" idx="6"/>
          </p:nvPr>
        </p:nvSpPr>
        <p:spPr>
          <a:prstGeom prst="rect">
            <a:avLst/>
          </a:prstGeom>
        </p:spPr>
        <p:txBody>
          <a:bodyPr vert="horz" wrap="square" lIns="0" tIns="4445" rIns="0" bIns="0" rtlCol="0">
            <a:spAutoFit/>
          </a:body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5" name="object 5"/>
          <p:cNvSpPr txBox="1">
            <a:spLocks noGrp="1"/>
          </p:cNvSpPr>
          <p:nvPr>
            <p:ph type="sldNum" sz="quarter" idx="7"/>
          </p:nvPr>
        </p:nvSpPr>
        <p:spPr>
          <a:prstGeom prst="rect">
            <a:avLst/>
          </a:prstGeom>
        </p:spPr>
        <p:txBody>
          <a:bodyPr vert="horz" wrap="square" lIns="0" tIns="4445" rIns="0" bIns="0" rtlCol="0">
            <a:spAutoFit/>
          </a:bodyPr>
          <a:lstStyle/>
          <a:p>
            <a:pPr marL="78105">
              <a:lnSpc>
                <a:spcPct val="100000"/>
              </a:lnSpc>
              <a:spcBef>
                <a:spcPts val="35"/>
              </a:spcBef>
            </a:pPr>
            <a:fld id="{81D60167-4931-47E6-BA6A-407CBD079E47}" type="slidenum">
              <a:rPr dirty="0"/>
              <a:t>19</a:t>
            </a:fld>
            <a:endParaRPr dirty="0"/>
          </a:p>
        </p:txBody>
      </p:sp>
      <p:sp>
        <p:nvSpPr>
          <p:cNvPr id="3" name="object 3"/>
          <p:cNvSpPr txBox="1"/>
          <p:nvPr/>
        </p:nvSpPr>
        <p:spPr>
          <a:xfrm>
            <a:off x="1119187" y="971550"/>
            <a:ext cx="6993890" cy="4499950"/>
          </a:xfrm>
          <a:prstGeom prst="rect">
            <a:avLst/>
          </a:prstGeom>
        </p:spPr>
        <p:txBody>
          <a:bodyPr vert="horz" wrap="square" lIns="0" tIns="59690" rIns="0" bIns="0" rtlCol="0">
            <a:spAutoFit/>
          </a:bodyPr>
          <a:lstStyle/>
          <a:p>
            <a:pPr marL="12700">
              <a:lnSpc>
                <a:spcPct val="100000"/>
              </a:lnSpc>
              <a:spcBef>
                <a:spcPts val="470"/>
              </a:spcBef>
            </a:pPr>
            <a:r>
              <a:rPr lang="sv-SE" sz="1600" b="1" spc="-5" dirty="0" smtClean="0">
                <a:latin typeface="Arial" panose="020B0604020202020204" pitchFamily="34" charset="0"/>
                <a:cs typeface="Arial" panose="020B0604020202020204" pitchFamily="34" charset="0"/>
              </a:rPr>
              <a:t>Målsättningen med arbetet är att utveckla relevanta former för systematiskt och regelbunden interaktion med omvärlden i samband med utbildningsutveckling, där följande bör ingå.</a:t>
            </a:r>
          </a:p>
          <a:p>
            <a:pPr marL="298450" indent="-285750">
              <a:lnSpc>
                <a:spcPct val="100000"/>
              </a:lnSpc>
              <a:spcBef>
                <a:spcPts val="470"/>
              </a:spcBef>
              <a:buFont typeface="Arial" panose="020B0604020202020204" pitchFamily="34" charset="0"/>
              <a:buChar char="•"/>
            </a:pPr>
            <a:r>
              <a:rPr lang="sv-SE" sz="1600" spc="-5" dirty="0" smtClean="0">
                <a:latin typeface="Arial" panose="020B0604020202020204" pitchFamily="34" charset="0"/>
                <a:cs typeface="Arial" panose="020B0604020202020204" pitchFamily="34" charset="0"/>
              </a:rPr>
              <a:t>Information om omvärldens rekryterings- och kompetensbehov samt långsiktiga trender</a:t>
            </a:r>
          </a:p>
          <a:p>
            <a:pPr marL="298450" indent="-285750">
              <a:lnSpc>
                <a:spcPct val="100000"/>
              </a:lnSpc>
              <a:spcBef>
                <a:spcPts val="470"/>
              </a:spcBef>
              <a:buFont typeface="Arial" panose="020B0604020202020204" pitchFamily="34" charset="0"/>
              <a:buChar char="•"/>
            </a:pPr>
            <a:r>
              <a:rPr lang="sv-SE" sz="1600" spc="-5" dirty="0" smtClean="0">
                <a:latin typeface="Arial" panose="020B0604020202020204" pitchFamily="34" charset="0"/>
                <a:cs typeface="Arial" panose="020B0604020202020204" pitchFamily="34" charset="0"/>
              </a:rPr>
              <a:t>Synpunkter och dialog om utbildningens innehåll, upplägg och utveckling</a:t>
            </a:r>
          </a:p>
          <a:p>
            <a:pPr marL="298450" indent="-285750">
              <a:lnSpc>
                <a:spcPct val="100000"/>
              </a:lnSpc>
              <a:spcBef>
                <a:spcPts val="470"/>
              </a:spcBef>
              <a:buFont typeface="Arial" panose="020B0604020202020204" pitchFamily="34" charset="0"/>
              <a:buChar char="•"/>
            </a:pPr>
            <a:r>
              <a:rPr lang="sv-SE" sz="1600" spc="-5" dirty="0" smtClean="0">
                <a:latin typeface="Arial" panose="020B0604020202020204" pitchFamily="34" charset="0"/>
                <a:cs typeface="Arial" panose="020B0604020202020204" pitchFamily="34" charset="0"/>
              </a:rPr>
              <a:t>Information till omvärlden om utbildningen och dess utveckling</a:t>
            </a:r>
          </a:p>
          <a:p>
            <a:pPr marL="298450" indent="-285750">
              <a:lnSpc>
                <a:spcPct val="100000"/>
              </a:lnSpc>
              <a:spcBef>
                <a:spcPts val="470"/>
              </a:spcBef>
              <a:buFont typeface="Arial" panose="020B0604020202020204" pitchFamily="34" charset="0"/>
              <a:buChar char="•"/>
            </a:pPr>
            <a:r>
              <a:rPr lang="sv-SE" sz="1600" spc="-5" dirty="0" smtClean="0">
                <a:latin typeface="Arial" panose="020B0604020202020204" pitchFamily="34" charset="0"/>
                <a:cs typeface="Arial" panose="020B0604020202020204" pitchFamily="34" charset="0"/>
              </a:rPr>
              <a:t>Dialog kring data om utbildningen och datafångst från studenter/före detta studenter</a:t>
            </a:r>
          </a:p>
          <a:p>
            <a:pPr marL="298450" indent="-285750">
              <a:lnSpc>
                <a:spcPct val="100000"/>
              </a:lnSpc>
              <a:spcBef>
                <a:spcPts val="470"/>
              </a:spcBef>
              <a:buFont typeface="Arial" panose="020B0604020202020204" pitchFamily="34" charset="0"/>
              <a:buChar char="•"/>
            </a:pPr>
            <a:r>
              <a:rPr lang="sv-SE" sz="1600" spc="-5" dirty="0" smtClean="0">
                <a:latin typeface="Arial" panose="020B0604020202020204" pitchFamily="34" charset="0"/>
                <a:cs typeface="Arial" panose="020B0604020202020204" pitchFamily="34" charset="0"/>
              </a:rPr>
              <a:t>Identifiera möjligheter att stärka samverkansinslag i utbildningen samt input för att utveckla progression</a:t>
            </a:r>
          </a:p>
          <a:p>
            <a:pPr marL="298450" indent="-285750">
              <a:lnSpc>
                <a:spcPct val="100000"/>
              </a:lnSpc>
              <a:spcBef>
                <a:spcPts val="470"/>
              </a:spcBef>
              <a:buFont typeface="Arial" panose="020B0604020202020204" pitchFamily="34" charset="0"/>
              <a:buChar char="•"/>
            </a:pPr>
            <a:r>
              <a:rPr lang="sv-SE" sz="1600" spc="-5" dirty="0" smtClean="0">
                <a:latin typeface="Arial" panose="020B0604020202020204" pitchFamily="34" charset="0"/>
                <a:cs typeface="Arial" panose="020B0604020202020204" pitchFamily="34" charset="0"/>
              </a:rPr>
              <a:t>Strukturerade former bidrar till bättre möjlighet att dokumentera synpunkter och diskussioner. Bättre grund för integrering i kvalitetssystem samt uppföljning</a:t>
            </a:r>
          </a:p>
          <a:p>
            <a:pPr marL="298450" indent="-285750">
              <a:lnSpc>
                <a:spcPct val="100000"/>
              </a:lnSpc>
              <a:spcBef>
                <a:spcPts val="470"/>
              </a:spcBef>
              <a:buFont typeface="Arial" panose="020B0604020202020204" pitchFamily="34" charset="0"/>
              <a:buChar char="•"/>
            </a:pPr>
            <a:endParaRPr lang="sv-SE" sz="1600" spc="-5" dirty="0">
              <a:latin typeface="Arial" panose="020B0604020202020204" pitchFamily="34" charset="0"/>
              <a:cs typeface="Arial" panose="020B0604020202020204" pitchFamily="34" charset="0"/>
            </a:endParaRPr>
          </a:p>
          <a:p>
            <a:pPr marL="12700">
              <a:lnSpc>
                <a:spcPct val="100000"/>
              </a:lnSpc>
              <a:spcBef>
                <a:spcPts val="360"/>
              </a:spcBef>
              <a:tabLst>
                <a:tab pos="354965" algn="l"/>
                <a:tab pos="355600" algn="l"/>
              </a:tabLst>
            </a:pPr>
            <a:endParaR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503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19187" y="361950"/>
            <a:ext cx="7489621" cy="430886"/>
          </a:xfrm>
          <a:prstGeom prst="rect">
            <a:avLst/>
          </a:prstGeom>
        </p:spPr>
        <p:txBody>
          <a:bodyPr vert="horz" wrap="square" lIns="0" tIns="58419" rIns="0" bIns="0" rtlCol="0">
            <a:spAutoFit/>
          </a:bodyPr>
          <a:lstStyle/>
          <a:p>
            <a:pPr marL="12700" marR="5080">
              <a:lnSpc>
                <a:spcPts val="2920"/>
              </a:lnSpc>
              <a:spcBef>
                <a:spcPts val="459"/>
              </a:spcBef>
            </a:pPr>
            <a:r>
              <a:rPr lang="sv-SE" sz="2700" spc="-5" dirty="0" smtClean="0"/>
              <a:t>Agenda</a:t>
            </a:r>
            <a:endParaRPr sz="2700" dirty="0"/>
          </a:p>
        </p:txBody>
      </p:sp>
      <p:sp>
        <p:nvSpPr>
          <p:cNvPr id="4" name="object 4"/>
          <p:cNvSpPr txBox="1">
            <a:spLocks noGrp="1"/>
          </p:cNvSpPr>
          <p:nvPr>
            <p:ph type="dt" sz="half" idx="6"/>
          </p:nvPr>
        </p:nvSpPr>
        <p:spPr>
          <a:prstGeom prst="rect">
            <a:avLst/>
          </a:prstGeom>
        </p:spPr>
        <p:txBody>
          <a:bodyPr vert="horz" wrap="square" lIns="0" tIns="4445" rIns="0" bIns="0" rtlCol="0">
            <a:spAutoFit/>
          </a:body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5" name="object 5"/>
          <p:cNvSpPr txBox="1">
            <a:spLocks noGrp="1"/>
          </p:cNvSpPr>
          <p:nvPr>
            <p:ph type="sldNum" sz="quarter" idx="7"/>
          </p:nvPr>
        </p:nvSpPr>
        <p:spPr>
          <a:prstGeom prst="rect">
            <a:avLst/>
          </a:prstGeom>
        </p:spPr>
        <p:txBody>
          <a:bodyPr vert="horz" wrap="square" lIns="0" tIns="4445" rIns="0" bIns="0" rtlCol="0">
            <a:spAutoFit/>
          </a:bodyPr>
          <a:lstStyle/>
          <a:p>
            <a:pPr marL="78105">
              <a:lnSpc>
                <a:spcPct val="100000"/>
              </a:lnSpc>
              <a:spcBef>
                <a:spcPts val="35"/>
              </a:spcBef>
            </a:pPr>
            <a:fld id="{81D60167-4931-47E6-BA6A-407CBD079E47}" type="slidenum">
              <a:rPr dirty="0"/>
              <a:t>2</a:t>
            </a:fld>
            <a:endParaRPr dirty="0"/>
          </a:p>
        </p:txBody>
      </p:sp>
      <p:sp>
        <p:nvSpPr>
          <p:cNvPr id="3" name="object 3"/>
          <p:cNvSpPr txBox="1"/>
          <p:nvPr/>
        </p:nvSpPr>
        <p:spPr>
          <a:xfrm>
            <a:off x="1119187" y="1077865"/>
            <a:ext cx="6993890" cy="2766142"/>
          </a:xfrm>
          <a:prstGeom prst="rect">
            <a:avLst/>
          </a:prstGeom>
        </p:spPr>
        <p:txBody>
          <a:bodyPr vert="horz" wrap="square" lIns="0" tIns="59690" rIns="0" bIns="0" rtlCol="0">
            <a:spAutoFit/>
          </a:bodyPr>
          <a:lstStyle/>
          <a:p>
            <a:pPr marL="241300" indent="-228600">
              <a:lnSpc>
                <a:spcPct val="200000"/>
              </a:lnSpc>
              <a:spcBef>
                <a:spcPts val="470"/>
              </a:spcBef>
              <a:buFont typeface="+mj-lt"/>
              <a:buAutoNum type="arabicPeriod"/>
            </a:pPr>
            <a:r>
              <a:rPr lang="sv-SE" sz="1600" spc="-5" dirty="0" smtClean="0">
                <a:latin typeface="Arial" panose="020B0604020202020204" pitchFamily="34" charset="0"/>
                <a:cs typeface="Arial" panose="020B0604020202020204" pitchFamily="34" charset="0"/>
              </a:rPr>
              <a:t>Återblick tidigare möte</a:t>
            </a:r>
          </a:p>
          <a:p>
            <a:pPr marL="241300" indent="-228600">
              <a:lnSpc>
                <a:spcPct val="200000"/>
              </a:lnSpc>
              <a:spcBef>
                <a:spcPts val="470"/>
              </a:spcBef>
              <a:buFont typeface="+mj-lt"/>
              <a:buAutoNum type="arabicPeriod"/>
            </a:pPr>
            <a:r>
              <a:rPr lang="sv-SE" sz="1600" spc="-5" dirty="0" smtClean="0">
                <a:latin typeface="Arial" panose="020B0604020202020204" pitchFamily="34" charset="0"/>
                <a:cs typeface="Arial" panose="020B0604020202020204" pitchFamily="34" charset="0"/>
              </a:rPr>
              <a:t>Diskussion om utgångspunkter, problembild och målsättning</a:t>
            </a:r>
          </a:p>
          <a:p>
            <a:pPr marL="241300" indent="-228600">
              <a:lnSpc>
                <a:spcPct val="200000"/>
              </a:lnSpc>
              <a:spcBef>
                <a:spcPts val="470"/>
              </a:spcBef>
              <a:buFont typeface="+mj-lt"/>
              <a:buAutoNum type="arabicPeriod"/>
            </a:pPr>
            <a:r>
              <a:rPr lang="sv-SE" sz="1600" spc="-5" dirty="0" smtClean="0">
                <a:latin typeface="Arial" panose="020B0604020202020204" pitchFamily="34" charset="0"/>
                <a:cs typeface="Arial" panose="020B0604020202020204" pitchFamily="34" charset="0"/>
              </a:rPr>
              <a:t>Övergripande plan och fördelning av ”action </a:t>
            </a:r>
            <a:r>
              <a:rPr lang="sv-SE" sz="1600" spc="-5" dirty="0" err="1" smtClean="0">
                <a:latin typeface="Arial" panose="020B0604020202020204" pitchFamily="34" charset="0"/>
                <a:cs typeface="Arial" panose="020B0604020202020204" pitchFamily="34" charset="0"/>
              </a:rPr>
              <a:t>points</a:t>
            </a:r>
            <a:r>
              <a:rPr lang="sv-SE" sz="1600" spc="-5" dirty="0" smtClean="0">
                <a:latin typeface="Arial" panose="020B0604020202020204" pitchFamily="34" charset="0"/>
                <a:cs typeface="Arial" panose="020B0604020202020204" pitchFamily="34" charset="0"/>
              </a:rPr>
              <a:t>”</a:t>
            </a:r>
          </a:p>
          <a:p>
            <a:pPr marL="241300" indent="-228600">
              <a:lnSpc>
                <a:spcPct val="200000"/>
              </a:lnSpc>
              <a:spcBef>
                <a:spcPts val="470"/>
              </a:spcBef>
              <a:buFont typeface="+mj-lt"/>
              <a:buAutoNum type="arabicPeriod"/>
            </a:pPr>
            <a:r>
              <a:rPr lang="sv-SE" sz="1600" spc="-5" dirty="0" smtClean="0">
                <a:latin typeface="Arial" panose="020B0604020202020204" pitchFamily="34" charset="0"/>
                <a:cs typeface="Arial" panose="020B0604020202020204" pitchFamily="34" charset="0"/>
              </a:rPr>
              <a:t>Nästa möte</a:t>
            </a:r>
            <a:endParaRPr lang="sv-SE" sz="1600" spc="-5" dirty="0">
              <a:latin typeface="Arial" panose="020B0604020202020204" pitchFamily="34" charset="0"/>
              <a:cs typeface="Arial" panose="020B0604020202020204" pitchFamily="34" charset="0"/>
            </a:endParaRPr>
          </a:p>
          <a:p>
            <a:pPr marL="12700">
              <a:lnSpc>
                <a:spcPct val="200000"/>
              </a:lnSpc>
              <a:spcBef>
                <a:spcPts val="360"/>
              </a:spcBef>
              <a:tabLst>
                <a:tab pos="354965" algn="l"/>
                <a:tab pos="355600" algn="l"/>
              </a:tabLst>
            </a:pPr>
            <a:endParaRP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374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0979" y="325724"/>
            <a:ext cx="7055484" cy="436880"/>
          </a:xfrm>
          <a:prstGeom prst="rect">
            <a:avLst/>
          </a:prstGeom>
        </p:spPr>
        <p:txBody>
          <a:bodyPr vert="horz" wrap="square" lIns="0" tIns="12700" rIns="0" bIns="0" rtlCol="0">
            <a:spAutoFit/>
          </a:bodyPr>
          <a:lstStyle/>
          <a:p>
            <a:pPr marL="12700">
              <a:lnSpc>
                <a:spcPct val="100000"/>
              </a:lnSpc>
              <a:spcBef>
                <a:spcPts val="100"/>
              </a:spcBef>
            </a:pPr>
            <a:r>
              <a:rPr lang="sv-SE" sz="2700" spc="-5" dirty="0" smtClean="0"/>
              <a:t>Nästa möte</a:t>
            </a:r>
            <a:endParaRPr sz="2700" dirty="0"/>
          </a:p>
        </p:txBody>
      </p:sp>
      <p:sp>
        <p:nvSpPr>
          <p:cNvPr id="4" name="object 4"/>
          <p:cNvSpPr txBox="1">
            <a:spLocks noGrp="1"/>
          </p:cNvSpPr>
          <p:nvPr>
            <p:ph type="dt" sz="half" idx="6"/>
          </p:nvPr>
        </p:nvSpPr>
        <p:spPr>
          <a:prstGeom prst="rect">
            <a:avLst/>
          </a:prstGeom>
        </p:spPr>
        <p:txBody>
          <a:bodyPr vert="horz" wrap="square" lIns="0" tIns="4445" rIns="0" bIns="0" rtlCol="0">
            <a:spAutoFit/>
          </a:bodyPr>
          <a:lstStyle/>
          <a:p>
            <a:pPr marL="12700" marR="0" lvl="0" indent="0" algn="l" defTabSz="914400" rtl="0" eaLnBrk="1" fontAlgn="auto" latinLnBrk="0" hangingPunct="1">
              <a:lnSpc>
                <a:spcPct val="100000"/>
              </a:lnSpc>
              <a:spcBef>
                <a:spcPts val="35"/>
              </a:spcBef>
              <a:spcAft>
                <a:spcPts val="0"/>
              </a:spcAft>
              <a:buClrTx/>
              <a:buSzTx/>
              <a:buFontTx/>
              <a:buNone/>
              <a:tabLst/>
              <a:defRPr/>
            </a:pPr>
            <a:r>
              <a:rPr kumimoji="0" sz="750" b="0" i="0" u="none" strike="noStrike" kern="1200" cap="none" spc="-5" normalizeH="0" baseline="0" noProof="0" dirty="0">
                <a:ln>
                  <a:noFill/>
                </a:ln>
                <a:solidFill>
                  <a:srgbClr val="888888"/>
                </a:solidFill>
                <a:effectLst/>
                <a:uLnTx/>
                <a:uFillTx/>
                <a:latin typeface="Arial"/>
                <a:ea typeface="+mn-ea"/>
                <a:cs typeface="Arial"/>
              </a:rPr>
              <a:t>2020</a:t>
            </a:r>
            <a:r>
              <a:rPr kumimoji="0" sz="750" b="0" i="0" u="none" strike="noStrike" kern="1200" cap="none" spc="0" normalizeH="0" baseline="0" noProof="0" dirty="0">
                <a:ln>
                  <a:noFill/>
                </a:ln>
                <a:solidFill>
                  <a:srgbClr val="888888"/>
                </a:solidFill>
                <a:effectLst/>
                <a:uLnTx/>
                <a:uFillTx/>
                <a:latin typeface="Arial"/>
                <a:ea typeface="+mn-ea"/>
                <a:cs typeface="Arial"/>
              </a:rPr>
              <a:t>-</a:t>
            </a:r>
            <a:r>
              <a:rPr kumimoji="0" sz="750" b="0" i="0" u="none" strike="noStrike" kern="1200" cap="none" spc="-5" normalizeH="0" baseline="0" noProof="0" dirty="0">
                <a:ln>
                  <a:noFill/>
                </a:ln>
                <a:solidFill>
                  <a:srgbClr val="888888"/>
                </a:solidFill>
                <a:effectLst/>
                <a:uLnTx/>
                <a:uFillTx/>
                <a:latin typeface="Arial"/>
                <a:ea typeface="+mn-ea"/>
                <a:cs typeface="Arial"/>
              </a:rPr>
              <a:t>1</a:t>
            </a:r>
            <a:r>
              <a:rPr kumimoji="0" sz="750" b="0" i="0" u="none" strike="noStrike" kern="1200" cap="none" spc="-15" normalizeH="0" baseline="0" noProof="0" dirty="0">
                <a:ln>
                  <a:noFill/>
                </a:ln>
                <a:solidFill>
                  <a:srgbClr val="888888"/>
                </a:solidFill>
                <a:effectLst/>
                <a:uLnTx/>
                <a:uFillTx/>
                <a:latin typeface="Arial"/>
                <a:ea typeface="+mn-ea"/>
                <a:cs typeface="Arial"/>
              </a:rPr>
              <a:t>0</a:t>
            </a:r>
            <a:r>
              <a:rPr kumimoji="0" sz="750" b="0" i="0" u="none" strike="noStrike" kern="1200" cap="none" spc="0" normalizeH="0" baseline="0" noProof="0" dirty="0">
                <a:ln>
                  <a:noFill/>
                </a:ln>
                <a:solidFill>
                  <a:srgbClr val="888888"/>
                </a:solidFill>
                <a:effectLst/>
                <a:uLnTx/>
                <a:uFillTx/>
                <a:latin typeface="Arial"/>
                <a:ea typeface="+mn-ea"/>
                <a:cs typeface="Arial"/>
              </a:rPr>
              <a:t>-</a:t>
            </a:r>
            <a:r>
              <a:rPr kumimoji="0" sz="750" b="0" i="0" u="none" strike="noStrike" kern="1200" cap="none" spc="-15" normalizeH="0" baseline="0" noProof="0" dirty="0">
                <a:ln>
                  <a:noFill/>
                </a:ln>
                <a:solidFill>
                  <a:srgbClr val="888888"/>
                </a:solidFill>
                <a:effectLst/>
                <a:uLnTx/>
                <a:uFillTx/>
                <a:latin typeface="Arial"/>
                <a:ea typeface="+mn-ea"/>
                <a:cs typeface="Arial"/>
              </a:rPr>
              <a:t>29</a:t>
            </a:r>
          </a:p>
        </p:txBody>
      </p:sp>
      <p:sp>
        <p:nvSpPr>
          <p:cNvPr id="5" name="object 5"/>
          <p:cNvSpPr txBox="1">
            <a:spLocks noGrp="1"/>
          </p:cNvSpPr>
          <p:nvPr>
            <p:ph type="sldNum" sz="quarter" idx="7"/>
          </p:nvPr>
        </p:nvSpPr>
        <p:spPr>
          <a:prstGeom prst="rect">
            <a:avLst/>
          </a:prstGeom>
        </p:spPr>
        <p:txBody>
          <a:bodyPr vert="horz" wrap="square" lIns="0" tIns="4445" rIns="0" bIns="0" rtlCol="0">
            <a:spAutoFit/>
          </a:bodyPr>
          <a:lstStyle/>
          <a:p>
            <a:pPr marL="78105" marR="0" lvl="0" indent="0" algn="l" defTabSz="914400" rtl="0" eaLnBrk="1" fontAlgn="auto" latinLnBrk="0" hangingPunct="1">
              <a:lnSpc>
                <a:spcPct val="100000"/>
              </a:lnSpc>
              <a:spcBef>
                <a:spcPts val="35"/>
              </a:spcBef>
              <a:spcAft>
                <a:spcPts val="0"/>
              </a:spcAft>
              <a:buClrTx/>
              <a:buSzTx/>
              <a:buFontTx/>
              <a:buNone/>
              <a:tabLst/>
              <a:defRPr/>
            </a:pPr>
            <a:r>
              <a:rPr kumimoji="0" sz="750" b="0" i="0" u="none" strike="noStrike" kern="1200" cap="none" spc="0" normalizeH="0" baseline="0" noProof="0" dirty="0">
                <a:ln>
                  <a:noFill/>
                </a:ln>
                <a:solidFill>
                  <a:srgbClr val="888888"/>
                </a:solidFill>
                <a:effectLst/>
                <a:uLnTx/>
                <a:uFillTx/>
                <a:latin typeface="Arial"/>
                <a:ea typeface="+mn-ea"/>
                <a:cs typeface="Arial"/>
              </a:rPr>
              <a:t>8</a:t>
            </a:r>
          </a:p>
        </p:txBody>
      </p:sp>
      <p:sp>
        <p:nvSpPr>
          <p:cNvPr id="3" name="object 3"/>
          <p:cNvSpPr txBox="1">
            <a:spLocks noGrp="1"/>
          </p:cNvSpPr>
          <p:nvPr>
            <p:ph type="body" idx="1"/>
          </p:nvPr>
        </p:nvSpPr>
        <p:spPr>
          <a:xfrm>
            <a:off x="608438" y="1276350"/>
            <a:ext cx="8505825" cy="642484"/>
          </a:xfrm>
          <a:prstGeom prst="rect">
            <a:avLst/>
          </a:prstGeom>
        </p:spPr>
        <p:txBody>
          <a:bodyPr vert="horz" wrap="square" lIns="0" tIns="90170" rIns="0" bIns="0" rtlCol="0">
            <a:spAutoFit/>
          </a:bodyPr>
          <a:lstStyle/>
          <a:p>
            <a:pPr marL="812800">
              <a:lnSpc>
                <a:spcPct val="100000"/>
              </a:lnSpc>
              <a:spcBef>
                <a:spcPts val="710"/>
              </a:spcBef>
            </a:pPr>
            <a:r>
              <a:rPr lang="sv-SE" spc="-5" dirty="0" smtClean="0"/>
              <a:t>När?</a:t>
            </a:r>
          </a:p>
          <a:p>
            <a:pPr marL="812800">
              <a:lnSpc>
                <a:spcPct val="100000"/>
              </a:lnSpc>
              <a:spcBef>
                <a:spcPts val="710"/>
              </a:spcBef>
            </a:pPr>
            <a:endParaRPr lang="sv-SE" spc="-5" dirty="0"/>
          </a:p>
        </p:txBody>
      </p:sp>
    </p:spTree>
    <p:extLst>
      <p:ext uri="{BB962C8B-B14F-4D97-AF65-F5344CB8AC3E}">
        <p14:creationId xmlns:p14="http://schemas.microsoft.com/office/powerpoint/2010/main" val="22156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20979" y="325724"/>
            <a:ext cx="6637020" cy="436880"/>
          </a:xfrm>
          <a:prstGeom prst="rect">
            <a:avLst/>
          </a:prstGeom>
        </p:spPr>
        <p:txBody>
          <a:bodyPr vert="horz" wrap="square" lIns="0" tIns="12700" rIns="0" bIns="0" rtlCol="0">
            <a:spAutoFit/>
          </a:bodyPr>
          <a:lstStyle/>
          <a:p>
            <a:pPr marL="12700">
              <a:lnSpc>
                <a:spcPct val="100000"/>
              </a:lnSpc>
              <a:spcBef>
                <a:spcPts val="100"/>
              </a:spcBef>
            </a:pPr>
            <a:r>
              <a:rPr lang="sv-SE" sz="2700" spc="-5" dirty="0" smtClean="0"/>
              <a:t>3 undergrupper</a:t>
            </a:r>
            <a:endParaRPr sz="2700" dirty="0"/>
          </a:p>
        </p:txBody>
      </p:sp>
      <p:sp>
        <p:nvSpPr>
          <p:cNvPr id="7" name="object 7"/>
          <p:cNvSpPr txBox="1">
            <a:spLocks noGrp="1"/>
          </p:cNvSpPr>
          <p:nvPr>
            <p:ph type="dt" sz="half" idx="6"/>
          </p:nvPr>
        </p:nvSpPr>
        <p:spPr>
          <a:prstGeom prst="rect">
            <a:avLst/>
          </a:prstGeom>
        </p:spPr>
        <p:txBody>
          <a:bodyPr vert="horz" wrap="square" lIns="0" tIns="4445" rIns="0" bIns="0" rtlCol="0">
            <a:spAutoFit/>
          </a:bodyPr>
          <a:lstStyle/>
          <a:p>
            <a:pPr marL="12700">
              <a:lnSpc>
                <a:spcPct val="100000"/>
              </a:lnSpc>
              <a:spcBef>
                <a:spcPts val="35"/>
              </a:spcBef>
            </a:pPr>
            <a:r>
              <a:rPr spc="-5" dirty="0"/>
              <a:t>2020</a:t>
            </a:r>
            <a:r>
              <a:rPr dirty="0"/>
              <a:t>-</a:t>
            </a:r>
            <a:r>
              <a:rPr spc="-5" dirty="0"/>
              <a:t>1</a:t>
            </a:r>
            <a:r>
              <a:rPr spc="-15" dirty="0"/>
              <a:t>0</a:t>
            </a:r>
            <a:r>
              <a:rPr dirty="0"/>
              <a:t>-</a:t>
            </a:r>
            <a:r>
              <a:rPr spc="-15" dirty="0"/>
              <a:t>29</a:t>
            </a:r>
          </a:p>
        </p:txBody>
      </p:sp>
      <p:sp>
        <p:nvSpPr>
          <p:cNvPr id="8" name="object 8"/>
          <p:cNvSpPr txBox="1">
            <a:spLocks noGrp="1"/>
          </p:cNvSpPr>
          <p:nvPr>
            <p:ph type="sldNum" sz="quarter" idx="7"/>
          </p:nvPr>
        </p:nvSpPr>
        <p:spPr>
          <a:prstGeom prst="rect">
            <a:avLst/>
          </a:prstGeom>
        </p:spPr>
        <p:txBody>
          <a:bodyPr vert="horz" wrap="square" lIns="0" tIns="4445" rIns="0" bIns="0" rtlCol="0">
            <a:spAutoFit/>
          </a:bodyPr>
          <a:lstStyle/>
          <a:p>
            <a:pPr marL="25400">
              <a:lnSpc>
                <a:spcPct val="100000"/>
              </a:lnSpc>
              <a:spcBef>
                <a:spcPts val="35"/>
              </a:spcBef>
            </a:pPr>
            <a:r>
              <a:rPr dirty="0"/>
              <a:t>10</a:t>
            </a:r>
          </a:p>
        </p:txBody>
      </p:sp>
      <p:sp>
        <p:nvSpPr>
          <p:cNvPr id="3" name="object 3"/>
          <p:cNvSpPr txBox="1"/>
          <p:nvPr/>
        </p:nvSpPr>
        <p:spPr>
          <a:xfrm>
            <a:off x="1118815" y="889102"/>
            <a:ext cx="7536815" cy="775212"/>
          </a:xfrm>
          <a:prstGeom prst="rect">
            <a:avLst/>
          </a:prstGeom>
        </p:spPr>
        <p:txBody>
          <a:bodyPr vert="horz" wrap="square" lIns="0" tIns="13335" rIns="0" bIns="0" rtlCol="0">
            <a:spAutoFit/>
          </a:bodyPr>
          <a:lstStyle/>
          <a:p>
            <a:pPr>
              <a:lnSpc>
                <a:spcPct val="100000"/>
              </a:lnSpc>
              <a:spcBef>
                <a:spcPts val="35"/>
              </a:spcBef>
            </a:pPr>
            <a:endParaRPr sz="1200" dirty="0">
              <a:latin typeface="Times New Roman"/>
              <a:cs typeface="Times New Roman"/>
            </a:endParaRPr>
          </a:p>
          <a:p>
            <a:pPr marL="12700" marR="5080">
              <a:lnSpc>
                <a:spcPts val="1510"/>
              </a:lnSpc>
            </a:pPr>
            <a:r>
              <a:rPr lang="sv-SE" sz="1400" dirty="0" smtClean="0">
                <a:latin typeface="Arial"/>
                <a:cs typeface="Arial"/>
              </a:rPr>
              <a:t>T</a:t>
            </a:r>
            <a:r>
              <a:rPr sz="1400" dirty="0" smtClean="0">
                <a:latin typeface="Arial"/>
                <a:cs typeface="Arial"/>
              </a:rPr>
              <a:t>re </a:t>
            </a:r>
            <a:r>
              <a:rPr sz="1400" spc="-5" dirty="0" err="1">
                <a:latin typeface="Arial"/>
                <a:cs typeface="Arial"/>
              </a:rPr>
              <a:t>undergrupper</a:t>
            </a:r>
            <a:r>
              <a:rPr sz="1400" spc="-5" dirty="0">
                <a:latin typeface="Arial"/>
                <a:cs typeface="Arial"/>
              </a:rPr>
              <a:t> </a:t>
            </a:r>
            <a:r>
              <a:rPr lang="sv-SE" sz="1400" spc="-5" dirty="0" smtClean="0">
                <a:latin typeface="Arial"/>
                <a:cs typeface="Arial"/>
              </a:rPr>
              <a:t>har </a:t>
            </a:r>
            <a:r>
              <a:rPr sz="1400" spc="-5" dirty="0" err="1" smtClean="0">
                <a:latin typeface="Arial"/>
                <a:cs typeface="Arial"/>
              </a:rPr>
              <a:t>utkristalliserats</a:t>
            </a:r>
            <a:r>
              <a:rPr sz="1400" spc="-5" dirty="0">
                <a:latin typeface="Arial"/>
                <a:cs typeface="Arial"/>
              </a:rPr>
              <a:t>: </a:t>
            </a:r>
            <a:r>
              <a:rPr lang="sv-SE" sz="1400" spc="-5" dirty="0" smtClean="0">
                <a:latin typeface="Arial"/>
                <a:cs typeface="Arial"/>
              </a:rPr>
              <a:t/>
            </a:r>
            <a:br>
              <a:rPr lang="sv-SE" sz="1400" spc="-5" dirty="0" smtClean="0">
                <a:latin typeface="Arial"/>
                <a:cs typeface="Arial"/>
              </a:rPr>
            </a:br>
            <a:r>
              <a:rPr lang="sv-SE" sz="1400" spc="-5" dirty="0" smtClean="0">
                <a:latin typeface="Arial"/>
                <a:cs typeface="Arial"/>
              </a:rPr>
              <a:t>P</a:t>
            </a:r>
            <a:r>
              <a:rPr sz="1400" spc="-5" dirty="0" err="1" smtClean="0">
                <a:latin typeface="Arial"/>
                <a:cs typeface="Arial"/>
              </a:rPr>
              <a:t>unkterna</a:t>
            </a:r>
            <a:r>
              <a:rPr sz="1400" spc="-5" dirty="0" smtClean="0">
                <a:latin typeface="Arial"/>
                <a:cs typeface="Arial"/>
              </a:rPr>
              <a:t>  </a:t>
            </a:r>
            <a:r>
              <a:rPr sz="1400" spc="-5" dirty="0">
                <a:latin typeface="Arial"/>
                <a:cs typeface="Arial"/>
              </a:rPr>
              <a:t>1+2 </a:t>
            </a:r>
            <a:r>
              <a:rPr sz="1400" dirty="0">
                <a:latin typeface="Arial"/>
                <a:cs typeface="Arial"/>
              </a:rPr>
              <a:t>kan </a:t>
            </a:r>
            <a:r>
              <a:rPr sz="1400" spc="-5" dirty="0">
                <a:latin typeface="Arial"/>
                <a:cs typeface="Arial"/>
              </a:rPr>
              <a:t>samordnas </a:t>
            </a:r>
            <a:r>
              <a:rPr sz="1400" dirty="0">
                <a:latin typeface="Arial"/>
                <a:cs typeface="Arial"/>
              </a:rPr>
              <a:t>i </a:t>
            </a:r>
            <a:r>
              <a:rPr sz="1400" spc="-5" dirty="0">
                <a:latin typeface="Arial"/>
                <a:cs typeface="Arial"/>
              </a:rPr>
              <a:t>en undergrupp, 3+4 </a:t>
            </a:r>
            <a:r>
              <a:rPr sz="1400" dirty="0">
                <a:latin typeface="Arial"/>
                <a:cs typeface="Arial"/>
              </a:rPr>
              <a:t>kan </a:t>
            </a:r>
            <a:r>
              <a:rPr sz="1400" spc="-5" dirty="0">
                <a:latin typeface="Arial"/>
                <a:cs typeface="Arial"/>
              </a:rPr>
              <a:t>samordnas </a:t>
            </a:r>
            <a:r>
              <a:rPr sz="1400" dirty="0">
                <a:latin typeface="Arial"/>
                <a:cs typeface="Arial"/>
              </a:rPr>
              <a:t>i </a:t>
            </a:r>
            <a:r>
              <a:rPr sz="1400" spc="-5" dirty="0">
                <a:latin typeface="Arial"/>
                <a:cs typeface="Arial"/>
              </a:rPr>
              <a:t>en, samt </a:t>
            </a:r>
            <a:r>
              <a:rPr sz="1400" dirty="0">
                <a:latin typeface="Arial"/>
                <a:cs typeface="Arial"/>
              </a:rPr>
              <a:t>punkt 5 som </a:t>
            </a:r>
            <a:r>
              <a:rPr sz="1400" spc="-5" dirty="0">
                <a:latin typeface="Arial"/>
                <a:cs typeface="Arial"/>
              </a:rPr>
              <a:t>ligger kvar här  </a:t>
            </a:r>
            <a:r>
              <a:rPr sz="1400" dirty="0">
                <a:latin typeface="Arial"/>
                <a:cs typeface="Arial"/>
              </a:rPr>
              <a:t>som </a:t>
            </a:r>
            <a:r>
              <a:rPr sz="1400" spc="-5" dirty="0">
                <a:latin typeface="Arial"/>
                <a:cs typeface="Arial"/>
              </a:rPr>
              <a:t>en egen undergrupp enl ök med Leif Kari </a:t>
            </a:r>
            <a:r>
              <a:rPr sz="1400" dirty="0">
                <a:latin typeface="Arial"/>
                <a:cs typeface="Arial"/>
              </a:rPr>
              <a:t>och </a:t>
            </a:r>
            <a:r>
              <a:rPr sz="1400" spc="-5" dirty="0">
                <a:latin typeface="Arial"/>
                <a:cs typeface="Arial"/>
              </a:rPr>
              <a:t>Anna-Karin</a:t>
            </a:r>
            <a:r>
              <a:rPr sz="1400" spc="-245" dirty="0">
                <a:latin typeface="Arial"/>
                <a:cs typeface="Arial"/>
              </a:rPr>
              <a:t> </a:t>
            </a:r>
            <a:r>
              <a:rPr sz="1400" spc="-5" dirty="0">
                <a:latin typeface="Arial"/>
                <a:cs typeface="Arial"/>
              </a:rPr>
              <a:t>Högfeldt:</a:t>
            </a:r>
            <a:endParaRPr sz="1400" dirty="0">
              <a:latin typeface="Arial"/>
              <a:cs typeface="Arial"/>
            </a:endParaRPr>
          </a:p>
        </p:txBody>
      </p:sp>
      <p:sp>
        <p:nvSpPr>
          <p:cNvPr id="4" name="object 4"/>
          <p:cNvSpPr txBox="1"/>
          <p:nvPr/>
        </p:nvSpPr>
        <p:spPr>
          <a:xfrm>
            <a:off x="827532" y="2325623"/>
            <a:ext cx="6841490" cy="721360"/>
          </a:xfrm>
          <a:prstGeom prst="rect">
            <a:avLst/>
          </a:prstGeom>
          <a:ln w="12192">
            <a:solidFill>
              <a:srgbClr val="FF0000"/>
            </a:solidFill>
          </a:ln>
        </p:spPr>
        <p:txBody>
          <a:bodyPr vert="horz" wrap="square" lIns="0" tIns="135890" rIns="0" bIns="0" rtlCol="0">
            <a:spAutoFit/>
          </a:bodyPr>
          <a:lstStyle/>
          <a:p>
            <a:pPr marL="646430" indent="-342265">
              <a:lnSpc>
                <a:spcPct val="100000"/>
              </a:lnSpc>
              <a:spcBef>
                <a:spcPts val="1070"/>
              </a:spcBef>
              <a:buAutoNum type="arabicPeriod"/>
              <a:tabLst>
                <a:tab pos="646430" algn="l"/>
                <a:tab pos="647065" algn="l"/>
              </a:tabLst>
            </a:pPr>
            <a:r>
              <a:rPr sz="1400" spc="-5" dirty="0">
                <a:latin typeface="Arial"/>
                <a:cs typeface="Arial"/>
              </a:rPr>
              <a:t>Programråd: Per Fagrell, </a:t>
            </a:r>
            <a:r>
              <a:rPr sz="1400" dirty="0">
                <a:latin typeface="Arial"/>
                <a:cs typeface="Arial"/>
              </a:rPr>
              <a:t>Johan</a:t>
            </a:r>
            <a:r>
              <a:rPr sz="1400" spc="-110" dirty="0">
                <a:latin typeface="Arial"/>
                <a:cs typeface="Arial"/>
              </a:rPr>
              <a:t> </a:t>
            </a:r>
            <a:r>
              <a:rPr sz="1400" dirty="0">
                <a:latin typeface="Arial"/>
                <a:cs typeface="Arial"/>
              </a:rPr>
              <a:t>Blaus,</a:t>
            </a:r>
          </a:p>
          <a:p>
            <a:pPr marL="646430" indent="-342265">
              <a:lnSpc>
                <a:spcPct val="100000"/>
              </a:lnSpc>
              <a:spcBef>
                <a:spcPts val="635"/>
              </a:spcBef>
              <a:buAutoNum type="arabicPeriod"/>
              <a:tabLst>
                <a:tab pos="646430" algn="l"/>
                <a:tab pos="647065" algn="l"/>
              </a:tabLst>
            </a:pPr>
            <a:r>
              <a:rPr sz="1400" spc="-15" dirty="0">
                <a:latin typeface="Arial"/>
                <a:cs typeface="Arial"/>
              </a:rPr>
              <a:t>Verktyg </a:t>
            </a:r>
            <a:r>
              <a:rPr sz="1400" dirty="0">
                <a:latin typeface="Arial"/>
                <a:cs typeface="Arial"/>
              </a:rPr>
              <a:t>för </a:t>
            </a:r>
            <a:r>
              <a:rPr sz="1400" spc="-5" dirty="0">
                <a:latin typeface="Arial"/>
                <a:cs typeface="Arial"/>
              </a:rPr>
              <a:t>förmedling av samverkansinslag/alumner: </a:t>
            </a:r>
            <a:r>
              <a:rPr sz="1400" dirty="0">
                <a:latin typeface="Arial"/>
                <a:cs typeface="Arial"/>
              </a:rPr>
              <a:t>Liz, </a:t>
            </a:r>
            <a:r>
              <a:rPr sz="1400" spc="-5" dirty="0">
                <a:latin typeface="Arial"/>
                <a:cs typeface="Arial"/>
              </a:rPr>
              <a:t>Lina</a:t>
            </a:r>
            <a:r>
              <a:rPr sz="1400" spc="-125" dirty="0">
                <a:latin typeface="Arial"/>
                <a:cs typeface="Arial"/>
              </a:rPr>
              <a:t> </a:t>
            </a:r>
            <a:r>
              <a:rPr sz="1400" dirty="0">
                <a:latin typeface="Arial"/>
                <a:cs typeface="Arial"/>
              </a:rPr>
              <a:t>Pellikka,</a:t>
            </a:r>
          </a:p>
        </p:txBody>
      </p:sp>
      <p:sp>
        <p:nvSpPr>
          <p:cNvPr id="5" name="object 5"/>
          <p:cNvSpPr txBox="1"/>
          <p:nvPr/>
        </p:nvSpPr>
        <p:spPr>
          <a:xfrm>
            <a:off x="827532" y="3227832"/>
            <a:ext cx="6841490" cy="721360"/>
          </a:xfrm>
          <a:prstGeom prst="rect">
            <a:avLst/>
          </a:prstGeom>
          <a:ln w="12192">
            <a:solidFill>
              <a:srgbClr val="FF0000"/>
            </a:solidFill>
          </a:ln>
        </p:spPr>
        <p:txBody>
          <a:bodyPr vert="horz" wrap="square" lIns="0" tIns="114300" rIns="0" bIns="0" rtlCol="0">
            <a:spAutoFit/>
          </a:bodyPr>
          <a:lstStyle/>
          <a:p>
            <a:pPr marL="646430" indent="-342900">
              <a:lnSpc>
                <a:spcPct val="100000"/>
              </a:lnSpc>
              <a:spcBef>
                <a:spcPts val="900"/>
              </a:spcBef>
              <a:buAutoNum type="arabicPeriod" startAt="3"/>
              <a:tabLst>
                <a:tab pos="646430" algn="l"/>
                <a:tab pos="647065" algn="l"/>
              </a:tabLst>
            </a:pPr>
            <a:r>
              <a:rPr sz="1400" spc="-5" dirty="0">
                <a:latin typeface="Arial"/>
                <a:cs typeface="Arial"/>
              </a:rPr>
              <a:t>Kartläggning/Nivåer: Marie M, Sara Nyberg, Lina </a:t>
            </a:r>
            <a:r>
              <a:rPr sz="1400" dirty="0">
                <a:latin typeface="Arial"/>
                <a:cs typeface="Arial"/>
              </a:rPr>
              <a:t>Pellikka, Björn </a:t>
            </a:r>
            <a:r>
              <a:rPr sz="1400" spc="-85" dirty="0">
                <a:latin typeface="Arial"/>
                <a:cs typeface="Arial"/>
              </a:rPr>
              <a:t>T, </a:t>
            </a:r>
            <a:r>
              <a:rPr sz="1400" spc="-5" dirty="0">
                <a:latin typeface="Arial"/>
                <a:cs typeface="Arial"/>
              </a:rPr>
              <a:t>Robert,</a:t>
            </a:r>
            <a:r>
              <a:rPr sz="1400" spc="-40" dirty="0">
                <a:latin typeface="Arial"/>
                <a:cs typeface="Arial"/>
              </a:rPr>
              <a:t> </a:t>
            </a:r>
            <a:r>
              <a:rPr sz="1400" spc="-5" dirty="0">
                <a:latin typeface="Arial"/>
                <a:cs typeface="Arial"/>
              </a:rPr>
              <a:t>Lili</a:t>
            </a:r>
            <a:endParaRPr sz="1400">
              <a:latin typeface="Arial"/>
              <a:cs typeface="Arial"/>
            </a:endParaRPr>
          </a:p>
          <a:p>
            <a:pPr marL="646430" indent="-342900">
              <a:lnSpc>
                <a:spcPct val="100000"/>
              </a:lnSpc>
              <a:spcBef>
                <a:spcPts val="640"/>
              </a:spcBef>
              <a:buAutoNum type="arabicPeriod" startAt="3"/>
              <a:tabLst>
                <a:tab pos="646430" algn="l"/>
                <a:tab pos="647065" algn="l"/>
              </a:tabLst>
            </a:pPr>
            <a:r>
              <a:rPr sz="1400" spc="-5" dirty="0">
                <a:latin typeface="Arial"/>
                <a:cs typeface="Arial"/>
              </a:rPr>
              <a:t>Meritering </a:t>
            </a:r>
            <a:r>
              <a:rPr sz="1400" dirty="0">
                <a:latin typeface="Arial"/>
                <a:cs typeface="Arial"/>
              </a:rPr>
              <a:t>och </a:t>
            </a:r>
            <a:r>
              <a:rPr sz="1400" spc="-5" dirty="0">
                <a:latin typeface="Arial"/>
                <a:cs typeface="Arial"/>
              </a:rPr>
              <a:t>kompetensutveckling: Robert, </a:t>
            </a:r>
            <a:r>
              <a:rPr sz="1400" dirty="0">
                <a:latin typeface="Arial"/>
                <a:cs typeface="Arial"/>
              </a:rPr>
              <a:t>Johan </a:t>
            </a:r>
            <a:r>
              <a:rPr sz="1400" spc="-5" dirty="0">
                <a:latin typeface="Arial"/>
                <a:cs typeface="Arial"/>
              </a:rPr>
              <a:t>B, Marie M,</a:t>
            </a:r>
            <a:r>
              <a:rPr sz="1400" spc="-160" dirty="0">
                <a:latin typeface="Arial"/>
                <a:cs typeface="Arial"/>
              </a:rPr>
              <a:t> </a:t>
            </a:r>
            <a:r>
              <a:rPr sz="1400" spc="-5" dirty="0">
                <a:latin typeface="Arial"/>
                <a:cs typeface="Arial"/>
              </a:rPr>
              <a:t>NLS</a:t>
            </a:r>
            <a:endParaRPr sz="1400">
              <a:latin typeface="Arial"/>
              <a:cs typeface="Arial"/>
            </a:endParaRPr>
          </a:p>
        </p:txBody>
      </p:sp>
      <p:sp>
        <p:nvSpPr>
          <p:cNvPr id="6" name="object 6"/>
          <p:cNvSpPr txBox="1"/>
          <p:nvPr/>
        </p:nvSpPr>
        <p:spPr>
          <a:xfrm>
            <a:off x="827532" y="4178808"/>
            <a:ext cx="8136890" cy="360045"/>
          </a:xfrm>
          <a:prstGeom prst="rect">
            <a:avLst/>
          </a:prstGeom>
          <a:ln w="12192">
            <a:solidFill>
              <a:srgbClr val="FF0000"/>
            </a:solidFill>
          </a:ln>
        </p:spPr>
        <p:txBody>
          <a:bodyPr vert="horz" wrap="square" lIns="0" tIns="44450" rIns="0" bIns="0" rtlCol="0">
            <a:spAutoFit/>
          </a:bodyPr>
          <a:lstStyle/>
          <a:p>
            <a:pPr marL="303530">
              <a:lnSpc>
                <a:spcPct val="100000"/>
              </a:lnSpc>
              <a:spcBef>
                <a:spcPts val="350"/>
              </a:spcBef>
              <a:tabLst>
                <a:tab pos="646430" algn="l"/>
              </a:tabLst>
            </a:pPr>
            <a:r>
              <a:rPr sz="1400" spc="-5" dirty="0">
                <a:latin typeface="Arial"/>
                <a:cs typeface="Arial"/>
              </a:rPr>
              <a:t>5.	Breddad rekrytering: Malin L, Nicole </a:t>
            </a:r>
            <a:r>
              <a:rPr sz="1400" dirty="0">
                <a:latin typeface="Arial"/>
                <a:cs typeface="Arial"/>
              </a:rPr>
              <a:t>K, Björn </a:t>
            </a:r>
            <a:r>
              <a:rPr sz="1400" spc="-85" dirty="0">
                <a:latin typeface="Arial"/>
                <a:cs typeface="Arial"/>
              </a:rPr>
              <a:t>T, </a:t>
            </a:r>
            <a:r>
              <a:rPr sz="1400" spc="-5" dirty="0">
                <a:latin typeface="Arial"/>
                <a:cs typeface="Arial"/>
              </a:rPr>
              <a:t>Robert, </a:t>
            </a:r>
            <a:r>
              <a:rPr sz="1400" dirty="0">
                <a:latin typeface="Arial"/>
                <a:cs typeface="Arial"/>
              </a:rPr>
              <a:t>+ </a:t>
            </a:r>
            <a:r>
              <a:rPr sz="1400" spc="-5" dirty="0">
                <a:latin typeface="Arial"/>
                <a:cs typeface="Arial"/>
              </a:rPr>
              <a:t>ev Cecilia Kosma </a:t>
            </a:r>
            <a:r>
              <a:rPr sz="1400" spc="-10" dirty="0">
                <a:latin typeface="Arial"/>
                <a:cs typeface="Arial"/>
              </a:rPr>
              <a:t>Vetenskapens</a:t>
            </a:r>
            <a:r>
              <a:rPr sz="1400" spc="-45" dirty="0">
                <a:latin typeface="Arial"/>
                <a:cs typeface="Arial"/>
              </a:rPr>
              <a:t> </a:t>
            </a:r>
            <a:r>
              <a:rPr sz="1400" spc="-5" dirty="0">
                <a:latin typeface="Arial"/>
                <a:cs typeface="Arial"/>
              </a:rPr>
              <a:t>hus</a:t>
            </a:r>
            <a:endParaRPr sz="14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FDB8C26-AC78-364A-A889-C0F98996A206}"/>
              </a:ext>
            </a:extLst>
          </p:cNvPr>
          <p:cNvSpPr>
            <a:spLocks noGrp="1"/>
          </p:cNvSpPr>
          <p:nvPr>
            <p:ph sz="quarter" idx="13"/>
          </p:nvPr>
        </p:nvSpPr>
        <p:spPr>
          <a:xfrm>
            <a:off x="1513967" y="1200150"/>
            <a:ext cx="7246467" cy="2585323"/>
          </a:xfrm>
        </p:spPr>
        <p:txBody>
          <a:bodyPr/>
          <a:lstStyle/>
          <a:p>
            <a:pPr marL="342900" indent="-342900">
              <a:buFont typeface="+mj-lt"/>
              <a:buAutoNum type="arabicPeriod"/>
            </a:pPr>
            <a:r>
              <a:rPr lang="sv-SE" dirty="0"/>
              <a:t>Få utmaningar identifieras för samverkan och arbetslivsperspektiv</a:t>
            </a:r>
            <a:r>
              <a:rPr lang="sv-SE" dirty="0" smtClean="0"/>
              <a:t>.</a:t>
            </a:r>
            <a:br>
              <a:rPr lang="sv-SE" dirty="0" smtClean="0"/>
            </a:br>
            <a:endParaRPr lang="sv-SE" dirty="0"/>
          </a:p>
          <a:p>
            <a:pPr marL="342900" indent="-342900">
              <a:buFont typeface="+mj-lt"/>
              <a:buAutoNum type="arabicPeriod"/>
            </a:pPr>
            <a:r>
              <a:rPr lang="sv-SE" dirty="0"/>
              <a:t>Goda kontakter med näringsliv i många utbildningar, finns variationer mellan program och skolor. </a:t>
            </a:r>
            <a:r>
              <a:rPr lang="sv-SE" dirty="0" smtClean="0"/>
              <a:t/>
            </a:r>
            <a:br>
              <a:rPr lang="sv-SE" dirty="0" smtClean="0"/>
            </a:br>
            <a:endParaRPr lang="sv-SE" dirty="0"/>
          </a:p>
          <a:p>
            <a:pPr marL="342900" indent="-342900">
              <a:buFont typeface="+mj-lt"/>
              <a:buAutoNum type="arabicPeriod"/>
            </a:pPr>
            <a:r>
              <a:rPr lang="sv-SE" dirty="0"/>
              <a:t>Studenternas aktiviteter och event är viktiga. </a:t>
            </a:r>
            <a:r>
              <a:rPr lang="sv-SE" dirty="0" smtClean="0"/>
              <a:t/>
            </a:r>
            <a:br>
              <a:rPr lang="sv-SE" dirty="0" smtClean="0"/>
            </a:br>
            <a:endParaRPr lang="sv-SE" dirty="0"/>
          </a:p>
          <a:p>
            <a:pPr marL="342900" indent="-342900">
              <a:buFont typeface="+mj-lt"/>
              <a:buAutoNum type="arabicPeriod"/>
            </a:pPr>
            <a:r>
              <a:rPr lang="sv-SE" dirty="0"/>
              <a:t>Utbildningarna saknar examinerande moment. </a:t>
            </a:r>
          </a:p>
          <a:p>
            <a:pPr marL="342900" indent="-342900">
              <a:buFont typeface="+mj-lt"/>
              <a:buAutoNum type="arabicPeriod"/>
            </a:pPr>
            <a:endParaRPr lang="sv-SE" dirty="0"/>
          </a:p>
          <a:p>
            <a:pPr marL="342900" indent="-342900">
              <a:buFont typeface="+mj-lt"/>
              <a:buAutoNum type="arabicPeriod"/>
            </a:pPr>
            <a:r>
              <a:rPr lang="sv-SE" dirty="0"/>
              <a:t>En långsiktig utbildningsutveckling kan särskilt behöva en större systematik i att involvera presumtiva arbetsgivare. </a:t>
            </a:r>
            <a:r>
              <a:rPr lang="sv-SE" dirty="0" smtClean="0"/>
              <a:t/>
            </a:r>
            <a:br>
              <a:rPr lang="sv-SE" dirty="0" smtClean="0"/>
            </a:br>
            <a:r>
              <a:rPr lang="sv-SE" dirty="0"/>
              <a:t>	</a:t>
            </a:r>
          </a:p>
        </p:txBody>
      </p:sp>
      <p:sp>
        <p:nvSpPr>
          <p:cNvPr id="3" name="Rubrik 2">
            <a:extLst>
              <a:ext uri="{FF2B5EF4-FFF2-40B4-BE49-F238E27FC236}">
                <a16:creationId xmlns:a16="http://schemas.microsoft.com/office/drawing/2014/main" id="{472D16B5-9094-FF46-BF51-FBA5AC4C0B85}"/>
              </a:ext>
            </a:extLst>
          </p:cNvPr>
          <p:cNvSpPr>
            <a:spLocks noGrp="1"/>
          </p:cNvSpPr>
          <p:nvPr>
            <p:ph type="title"/>
          </p:nvPr>
        </p:nvSpPr>
        <p:spPr>
          <a:xfrm>
            <a:off x="1120979" y="385922"/>
            <a:ext cx="6727621" cy="923330"/>
          </a:xfrm>
        </p:spPr>
        <p:txBody>
          <a:bodyPr/>
          <a:lstStyle/>
          <a:p>
            <a:r>
              <a:rPr lang="sv-SE" dirty="0"/>
              <a:t>Samverkan och arbetslivsperspektiv på </a:t>
            </a:r>
            <a:r>
              <a:rPr lang="sv-SE" dirty="0" smtClean="0"/>
              <a:t>programnivå</a:t>
            </a:r>
            <a:br>
              <a:rPr lang="sv-SE" dirty="0" smtClean="0"/>
            </a:br>
            <a:r>
              <a:rPr lang="sv-SE" dirty="0" smtClean="0"/>
              <a:t>(från kvalitetsdialog 2020)</a:t>
            </a:r>
            <a:r>
              <a:rPr lang="sv-SE" dirty="0"/>
              <a:t/>
            </a:r>
            <a:br>
              <a:rPr lang="sv-SE" dirty="0"/>
            </a:br>
            <a:endParaRPr lang="sv-SE" dirty="0"/>
          </a:p>
        </p:txBody>
      </p:sp>
      <p:sp>
        <p:nvSpPr>
          <p:cNvPr id="4" name="Platshållare för datum 3">
            <a:extLst>
              <a:ext uri="{FF2B5EF4-FFF2-40B4-BE49-F238E27FC236}">
                <a16:creationId xmlns:a16="http://schemas.microsoft.com/office/drawing/2014/main" id="{12ED268E-5259-4844-B865-79534B6BCFF1}"/>
              </a:ext>
            </a:extLst>
          </p:cNvPr>
          <p:cNvSpPr>
            <a:spLocks noGrp="1"/>
          </p:cNvSpPr>
          <p:nvPr>
            <p:ph type="dt" sz="half" idx="14"/>
          </p:nvPr>
        </p:nvSpPr>
        <p:spPr/>
        <p:txBody>
          <a:bodyPr/>
          <a:lstStyle/>
          <a:p>
            <a:fld id="{A5C3802A-66F7-914C-9FA1-EAF541BD00EC}" type="datetime1">
              <a:rPr lang="sv-SE" smtClean="0"/>
              <a:t>2021-01-13</a:t>
            </a:fld>
            <a:endParaRPr lang="sv-SE"/>
          </a:p>
        </p:txBody>
      </p:sp>
      <p:sp>
        <p:nvSpPr>
          <p:cNvPr id="6" name="Platshållare för bildnummer 5">
            <a:extLst>
              <a:ext uri="{FF2B5EF4-FFF2-40B4-BE49-F238E27FC236}">
                <a16:creationId xmlns:a16="http://schemas.microsoft.com/office/drawing/2014/main" id="{C930A913-6354-CA4C-B5AD-C549073186A3}"/>
              </a:ext>
            </a:extLst>
          </p:cNvPr>
          <p:cNvSpPr>
            <a:spLocks noGrp="1"/>
          </p:cNvSpPr>
          <p:nvPr>
            <p:ph type="sldNum" sz="quarter" idx="16"/>
          </p:nvPr>
        </p:nvSpPr>
        <p:spPr/>
        <p:txBody>
          <a:bodyPr/>
          <a:lstStyle/>
          <a:p>
            <a:fld id="{8527FB4B-7893-4946-9C41-FB1EB79145A0}" type="slidenum">
              <a:rPr lang="sv-SE" smtClean="0"/>
              <a:t>4</a:t>
            </a:fld>
            <a:endParaRPr lang="sv-SE"/>
          </a:p>
        </p:txBody>
      </p:sp>
    </p:spTree>
    <p:extLst>
      <p:ext uri="{BB962C8B-B14F-4D97-AF65-F5344CB8AC3E}">
        <p14:creationId xmlns:p14="http://schemas.microsoft.com/office/powerpoint/2010/main" val="88213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C6AAD78-A45B-0443-B24D-FC4DE56DD307}"/>
              </a:ext>
            </a:extLst>
          </p:cNvPr>
          <p:cNvSpPr>
            <a:spLocks noGrp="1"/>
          </p:cNvSpPr>
          <p:nvPr>
            <p:ph sz="quarter" idx="13"/>
          </p:nvPr>
        </p:nvSpPr>
        <p:spPr>
          <a:xfrm>
            <a:off x="1566333" y="1177925"/>
            <a:ext cx="7246467" cy="2800767"/>
          </a:xfrm>
        </p:spPr>
        <p:txBody>
          <a:bodyPr/>
          <a:lstStyle/>
          <a:p>
            <a:pPr marL="342900" indent="-342900">
              <a:buFont typeface="+mj-lt"/>
              <a:buAutoNum type="arabicPeriod"/>
            </a:pPr>
            <a:r>
              <a:rPr lang="sv-SE" dirty="0"/>
              <a:t>Lärosätet bör förtydliga processen för interaktion med arbetslivsrepresentanter vid större förändringar av utbildningar och utbildningsutbud. </a:t>
            </a:r>
            <a:r>
              <a:rPr lang="sv-SE" dirty="0" smtClean="0"/>
              <a:t/>
            </a:r>
            <a:br>
              <a:rPr lang="sv-SE" dirty="0" smtClean="0"/>
            </a:br>
            <a:endParaRPr lang="sv-SE" dirty="0"/>
          </a:p>
          <a:p>
            <a:pPr marL="342900" indent="-342900">
              <a:buFont typeface="+mj-lt"/>
              <a:buAutoNum type="arabicPeriod"/>
            </a:pPr>
            <a:r>
              <a:rPr lang="sv-SE" dirty="0"/>
              <a:t>De obligatoriska frågorna vid den kontinuerliga uppföljningen av utbildningar bör uppdateras så att de även täcker arbetslivets behov. </a:t>
            </a:r>
            <a:r>
              <a:rPr lang="sv-SE" dirty="0" smtClean="0"/>
              <a:t/>
            </a:r>
            <a:br>
              <a:rPr lang="sv-SE" dirty="0" smtClean="0"/>
            </a:br>
            <a:endParaRPr lang="sv-SE" dirty="0"/>
          </a:p>
          <a:p>
            <a:pPr marL="342900" indent="-342900">
              <a:buFont typeface="+mj-lt"/>
              <a:buAutoNum type="arabicPeriod"/>
            </a:pPr>
            <a:r>
              <a:rPr lang="sv-SE" dirty="0"/>
              <a:t>Rollen för arbetslivsrepresentanter i olika styrande forum kan förtydligas. </a:t>
            </a:r>
            <a:r>
              <a:rPr lang="sv-SE" dirty="0" smtClean="0"/>
              <a:t/>
            </a:r>
            <a:br>
              <a:rPr lang="sv-SE" dirty="0" smtClean="0"/>
            </a:br>
            <a:endParaRPr lang="sv-SE" dirty="0"/>
          </a:p>
          <a:p>
            <a:pPr marL="342900" indent="-342900">
              <a:buFont typeface="+mj-lt"/>
              <a:buAutoNum type="arabicPeriod"/>
            </a:pPr>
            <a:r>
              <a:rPr lang="sv-SE" dirty="0"/>
              <a:t>Lärosätet bör införa de förslag på kriterier som arbetsgruppen för arbetslivssamverkan i utbildning har tagit fram. </a:t>
            </a:r>
            <a:r>
              <a:rPr lang="sv-SE" dirty="0" smtClean="0"/>
              <a:t/>
            </a:r>
            <a:br>
              <a:rPr lang="sv-SE" dirty="0" smtClean="0"/>
            </a:br>
            <a:endParaRPr lang="sv-SE" dirty="0"/>
          </a:p>
          <a:p>
            <a:pPr marL="342900" indent="-342900">
              <a:buFont typeface="+mj-lt"/>
              <a:buAutoNum type="arabicPeriod"/>
            </a:pPr>
            <a:r>
              <a:rPr lang="sv-SE" dirty="0"/>
              <a:t>Lärosätet bör förtydliga hur de programansvariga ska använda karriärenkäten. </a:t>
            </a:r>
          </a:p>
          <a:p>
            <a:endParaRPr lang="sv-SE" dirty="0"/>
          </a:p>
        </p:txBody>
      </p:sp>
      <p:sp>
        <p:nvSpPr>
          <p:cNvPr id="3" name="Rubrik 2">
            <a:extLst>
              <a:ext uri="{FF2B5EF4-FFF2-40B4-BE49-F238E27FC236}">
                <a16:creationId xmlns:a16="http://schemas.microsoft.com/office/drawing/2014/main" id="{E46FD499-4111-DB46-AF02-E9730049A1DA}"/>
              </a:ext>
            </a:extLst>
          </p:cNvPr>
          <p:cNvSpPr>
            <a:spLocks noGrp="1"/>
          </p:cNvSpPr>
          <p:nvPr>
            <p:ph type="title"/>
          </p:nvPr>
        </p:nvSpPr>
        <p:spPr/>
        <p:txBody>
          <a:bodyPr/>
          <a:lstStyle/>
          <a:p>
            <a:r>
              <a:rPr lang="sv-SE" dirty="0" smtClean="0"/>
              <a:t>Återkoppling från UKÄ</a:t>
            </a:r>
            <a:endParaRPr lang="sv-SE" dirty="0"/>
          </a:p>
        </p:txBody>
      </p:sp>
      <p:sp>
        <p:nvSpPr>
          <p:cNvPr id="4" name="Platshållare för datum 3">
            <a:extLst>
              <a:ext uri="{FF2B5EF4-FFF2-40B4-BE49-F238E27FC236}">
                <a16:creationId xmlns:a16="http://schemas.microsoft.com/office/drawing/2014/main" id="{F5FCC5B9-5F88-AC4B-8619-7A3024F455AF}"/>
              </a:ext>
            </a:extLst>
          </p:cNvPr>
          <p:cNvSpPr>
            <a:spLocks noGrp="1"/>
          </p:cNvSpPr>
          <p:nvPr>
            <p:ph type="dt" sz="half" idx="14"/>
          </p:nvPr>
        </p:nvSpPr>
        <p:spPr/>
        <p:txBody>
          <a:bodyPr/>
          <a:lstStyle/>
          <a:p>
            <a:fld id="{A5C3802A-66F7-914C-9FA1-EAF541BD00EC}" type="datetime1">
              <a:rPr lang="sv-SE" smtClean="0"/>
              <a:t>2021-01-13</a:t>
            </a:fld>
            <a:endParaRPr lang="sv-SE"/>
          </a:p>
        </p:txBody>
      </p:sp>
      <p:sp>
        <p:nvSpPr>
          <p:cNvPr id="6" name="Platshållare för bildnummer 5">
            <a:extLst>
              <a:ext uri="{FF2B5EF4-FFF2-40B4-BE49-F238E27FC236}">
                <a16:creationId xmlns:a16="http://schemas.microsoft.com/office/drawing/2014/main" id="{0D2AB439-1B00-1440-A186-6B3485B6FF61}"/>
              </a:ext>
            </a:extLst>
          </p:cNvPr>
          <p:cNvSpPr>
            <a:spLocks noGrp="1"/>
          </p:cNvSpPr>
          <p:nvPr>
            <p:ph type="sldNum" sz="quarter" idx="16"/>
          </p:nvPr>
        </p:nvSpPr>
        <p:spPr/>
        <p:txBody>
          <a:bodyPr/>
          <a:lstStyle/>
          <a:p>
            <a:fld id="{8527FB4B-7893-4946-9C41-FB1EB79145A0}" type="slidenum">
              <a:rPr lang="sv-SE" smtClean="0"/>
              <a:t>5</a:t>
            </a:fld>
            <a:endParaRPr lang="sv-SE"/>
          </a:p>
        </p:txBody>
      </p:sp>
    </p:spTree>
    <p:extLst>
      <p:ext uri="{BB962C8B-B14F-4D97-AF65-F5344CB8AC3E}">
        <p14:creationId xmlns:p14="http://schemas.microsoft.com/office/powerpoint/2010/main" val="175738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EC6AAD78-A45B-0443-B24D-FC4DE56DD307}"/>
              </a:ext>
            </a:extLst>
          </p:cNvPr>
          <p:cNvSpPr>
            <a:spLocks noGrp="1"/>
          </p:cNvSpPr>
          <p:nvPr>
            <p:ph sz="quarter" idx="13"/>
          </p:nvPr>
        </p:nvSpPr>
        <p:spPr>
          <a:xfrm>
            <a:off x="1566333" y="1177925"/>
            <a:ext cx="7246467" cy="2800767"/>
          </a:xfrm>
        </p:spPr>
        <p:txBody>
          <a:bodyPr/>
          <a:lstStyle/>
          <a:p>
            <a:pPr marL="342900" indent="-342900">
              <a:buFont typeface="+mj-lt"/>
              <a:buAutoNum type="arabicPeriod"/>
            </a:pPr>
            <a:r>
              <a:rPr lang="sv-SE" dirty="0"/>
              <a:t>Lärosätet bör förtydliga processen för interaktion med arbetslivsrepresentanter vid större förändringar av utbildningar och utbildningsutbud. </a:t>
            </a:r>
            <a:r>
              <a:rPr lang="sv-SE" dirty="0" smtClean="0"/>
              <a:t/>
            </a:r>
            <a:br>
              <a:rPr lang="sv-SE" dirty="0" smtClean="0"/>
            </a:br>
            <a:endParaRPr lang="sv-SE" dirty="0"/>
          </a:p>
          <a:p>
            <a:pPr marL="342900" indent="-342900">
              <a:buFont typeface="+mj-lt"/>
              <a:buAutoNum type="arabicPeriod"/>
            </a:pPr>
            <a:r>
              <a:rPr lang="sv-SE" dirty="0"/>
              <a:t>De obligatoriska frågorna vid den kontinuerliga uppföljningen av utbildningar bör uppdateras så att de även täcker arbetslivets behov. </a:t>
            </a:r>
            <a:r>
              <a:rPr lang="sv-SE" dirty="0" smtClean="0"/>
              <a:t/>
            </a:r>
            <a:br>
              <a:rPr lang="sv-SE" dirty="0" smtClean="0"/>
            </a:br>
            <a:endParaRPr lang="sv-SE" dirty="0"/>
          </a:p>
          <a:p>
            <a:pPr marL="342900" indent="-342900">
              <a:buFont typeface="+mj-lt"/>
              <a:buAutoNum type="arabicPeriod"/>
            </a:pPr>
            <a:r>
              <a:rPr lang="sv-SE" dirty="0"/>
              <a:t>Rollen för arbetslivsrepresentanter i olika styrande forum kan förtydligas. </a:t>
            </a:r>
            <a:r>
              <a:rPr lang="sv-SE" dirty="0" smtClean="0"/>
              <a:t/>
            </a:r>
            <a:br>
              <a:rPr lang="sv-SE" dirty="0" smtClean="0"/>
            </a:br>
            <a:endParaRPr lang="sv-SE" dirty="0"/>
          </a:p>
          <a:p>
            <a:pPr marL="342900" indent="-342900">
              <a:buFont typeface="+mj-lt"/>
              <a:buAutoNum type="arabicPeriod"/>
            </a:pPr>
            <a:r>
              <a:rPr lang="sv-SE" dirty="0"/>
              <a:t>Lärosätet bör införa de förslag på kriterier som arbetsgruppen för arbetslivssamverkan i utbildning har tagit fram. </a:t>
            </a:r>
            <a:r>
              <a:rPr lang="sv-SE" dirty="0" smtClean="0"/>
              <a:t/>
            </a:r>
            <a:br>
              <a:rPr lang="sv-SE" dirty="0" smtClean="0"/>
            </a:br>
            <a:endParaRPr lang="sv-SE" dirty="0"/>
          </a:p>
          <a:p>
            <a:pPr marL="342900" indent="-342900">
              <a:buFont typeface="+mj-lt"/>
              <a:buAutoNum type="arabicPeriod"/>
            </a:pPr>
            <a:r>
              <a:rPr lang="sv-SE" dirty="0"/>
              <a:t>Lärosätet bör förtydliga hur de programansvariga ska använda karriärenkäten. </a:t>
            </a:r>
          </a:p>
          <a:p>
            <a:endParaRPr lang="sv-SE" dirty="0"/>
          </a:p>
        </p:txBody>
      </p:sp>
      <p:sp>
        <p:nvSpPr>
          <p:cNvPr id="3" name="Rubrik 2">
            <a:extLst>
              <a:ext uri="{FF2B5EF4-FFF2-40B4-BE49-F238E27FC236}">
                <a16:creationId xmlns:a16="http://schemas.microsoft.com/office/drawing/2014/main" id="{E46FD499-4111-DB46-AF02-E9730049A1DA}"/>
              </a:ext>
            </a:extLst>
          </p:cNvPr>
          <p:cNvSpPr>
            <a:spLocks noGrp="1"/>
          </p:cNvSpPr>
          <p:nvPr>
            <p:ph type="title"/>
          </p:nvPr>
        </p:nvSpPr>
        <p:spPr/>
        <p:txBody>
          <a:bodyPr/>
          <a:lstStyle/>
          <a:p>
            <a:r>
              <a:rPr lang="sv-SE" dirty="0" smtClean="0"/>
              <a:t>Återkoppling från UKÄ</a:t>
            </a:r>
            <a:endParaRPr lang="sv-SE" dirty="0"/>
          </a:p>
        </p:txBody>
      </p:sp>
      <p:sp>
        <p:nvSpPr>
          <p:cNvPr id="4" name="Platshållare för datum 3">
            <a:extLst>
              <a:ext uri="{FF2B5EF4-FFF2-40B4-BE49-F238E27FC236}">
                <a16:creationId xmlns:a16="http://schemas.microsoft.com/office/drawing/2014/main" id="{F5FCC5B9-5F88-AC4B-8619-7A3024F455AF}"/>
              </a:ext>
            </a:extLst>
          </p:cNvPr>
          <p:cNvSpPr>
            <a:spLocks noGrp="1"/>
          </p:cNvSpPr>
          <p:nvPr>
            <p:ph type="dt" sz="half" idx="14"/>
          </p:nvPr>
        </p:nvSpPr>
        <p:spPr/>
        <p:txBody>
          <a:bodyPr/>
          <a:lstStyle/>
          <a:p>
            <a:fld id="{A5C3802A-66F7-914C-9FA1-EAF541BD00EC}" type="datetime1">
              <a:rPr lang="sv-SE" smtClean="0"/>
              <a:t>2021-01-13</a:t>
            </a:fld>
            <a:endParaRPr lang="sv-SE"/>
          </a:p>
        </p:txBody>
      </p:sp>
      <p:sp>
        <p:nvSpPr>
          <p:cNvPr id="6" name="Platshållare för bildnummer 5">
            <a:extLst>
              <a:ext uri="{FF2B5EF4-FFF2-40B4-BE49-F238E27FC236}">
                <a16:creationId xmlns:a16="http://schemas.microsoft.com/office/drawing/2014/main" id="{0D2AB439-1B00-1440-A186-6B3485B6FF61}"/>
              </a:ext>
            </a:extLst>
          </p:cNvPr>
          <p:cNvSpPr>
            <a:spLocks noGrp="1"/>
          </p:cNvSpPr>
          <p:nvPr>
            <p:ph type="sldNum" sz="quarter" idx="16"/>
          </p:nvPr>
        </p:nvSpPr>
        <p:spPr/>
        <p:txBody>
          <a:bodyPr/>
          <a:lstStyle/>
          <a:p>
            <a:fld id="{8527FB4B-7893-4946-9C41-FB1EB79145A0}" type="slidenum">
              <a:rPr lang="sv-SE" smtClean="0"/>
              <a:t>6</a:t>
            </a:fld>
            <a:endParaRPr lang="sv-SE"/>
          </a:p>
        </p:txBody>
      </p:sp>
      <p:sp>
        <p:nvSpPr>
          <p:cNvPr id="7" name="Right Arrow 6"/>
          <p:cNvSpPr/>
          <p:nvPr/>
        </p:nvSpPr>
        <p:spPr>
          <a:xfrm>
            <a:off x="871212" y="2425908"/>
            <a:ext cx="49953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ight Arrow 7"/>
          <p:cNvSpPr/>
          <p:nvPr/>
        </p:nvSpPr>
        <p:spPr>
          <a:xfrm>
            <a:off x="871211" y="1177925"/>
            <a:ext cx="49953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ight Arrow 8"/>
          <p:cNvSpPr/>
          <p:nvPr/>
        </p:nvSpPr>
        <p:spPr>
          <a:xfrm>
            <a:off x="871210" y="1814551"/>
            <a:ext cx="49953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ight Arrow 9"/>
          <p:cNvSpPr/>
          <p:nvPr/>
        </p:nvSpPr>
        <p:spPr>
          <a:xfrm>
            <a:off x="871209" y="3409950"/>
            <a:ext cx="499533"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8374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p:cNvSpPr txBox="1"/>
          <p:nvPr/>
        </p:nvSpPr>
        <p:spPr>
          <a:xfrm>
            <a:off x="2249743" y="1383619"/>
            <a:ext cx="5238582" cy="507831"/>
          </a:xfrm>
          <a:prstGeom prst="rect">
            <a:avLst/>
          </a:prstGeom>
          <a:noFill/>
        </p:spPr>
        <p:txBody>
          <a:bodyPr wrap="square" rtlCol="0">
            <a:spAutoFit/>
          </a:bodyPr>
          <a:lstStyle/>
          <a:p>
            <a:endParaRPr lang="sv-SE" sz="1350" dirty="0"/>
          </a:p>
          <a:p>
            <a:endParaRPr lang="sv-SE" sz="1350" dirty="0"/>
          </a:p>
        </p:txBody>
      </p:sp>
      <p:sp>
        <p:nvSpPr>
          <p:cNvPr id="4" name="Rubrik 3"/>
          <p:cNvSpPr>
            <a:spLocks noGrp="1"/>
          </p:cNvSpPr>
          <p:nvPr>
            <p:ph type="title"/>
          </p:nvPr>
        </p:nvSpPr>
        <p:spPr>
          <a:xfrm>
            <a:off x="1250472" y="590550"/>
            <a:ext cx="6445728" cy="615553"/>
          </a:xfrm>
        </p:spPr>
        <p:txBody>
          <a:bodyPr/>
          <a:lstStyle/>
          <a:p>
            <a:r>
              <a:rPr lang="sv-SE" dirty="0"/>
              <a:t>Från KTHs verksamhetsuppdrag till </a:t>
            </a:r>
            <a:r>
              <a:rPr lang="sv-SE" dirty="0" smtClean="0"/>
              <a:t>skolorna 2016</a:t>
            </a:r>
            <a:endParaRPr lang="sv-SE" dirty="0"/>
          </a:p>
        </p:txBody>
      </p:sp>
      <p:pic>
        <p:nvPicPr>
          <p:cNvPr id="2" name="Bildobjekt 1"/>
          <p:cNvPicPr>
            <a:picLocks noChangeAspect="1"/>
          </p:cNvPicPr>
          <p:nvPr/>
        </p:nvPicPr>
        <p:blipFill>
          <a:blip r:embed="rId3"/>
          <a:stretch>
            <a:fillRect/>
          </a:stretch>
        </p:blipFill>
        <p:spPr>
          <a:xfrm>
            <a:off x="1277635" y="1679851"/>
            <a:ext cx="6642738" cy="1637148"/>
          </a:xfrm>
          <a:prstGeom prst="rect">
            <a:avLst/>
          </a:prstGeom>
        </p:spPr>
      </p:pic>
      <p:sp>
        <p:nvSpPr>
          <p:cNvPr id="3" name="Ellips 2">
            <a:extLst>
              <a:ext uri="{FF2B5EF4-FFF2-40B4-BE49-F238E27FC236}">
                <a16:creationId xmlns:a16="http://schemas.microsoft.com/office/drawing/2014/main" id="{664B2041-6705-4EBE-9A81-B448D8996511}"/>
              </a:ext>
            </a:extLst>
          </p:cNvPr>
          <p:cNvSpPr/>
          <p:nvPr/>
        </p:nvSpPr>
        <p:spPr>
          <a:xfrm>
            <a:off x="3383868" y="2787774"/>
            <a:ext cx="3564396" cy="556127"/>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err="1">
              <a:solidFill>
                <a:schemeClr val="tx1"/>
              </a:solidFill>
            </a:endParaRPr>
          </a:p>
        </p:txBody>
      </p:sp>
      <p:sp>
        <p:nvSpPr>
          <p:cNvPr id="5" name="textruta 4">
            <a:extLst>
              <a:ext uri="{FF2B5EF4-FFF2-40B4-BE49-F238E27FC236}">
                <a16:creationId xmlns:a16="http://schemas.microsoft.com/office/drawing/2014/main" id="{8DE18833-EDC8-486D-AC77-A08485863485}"/>
              </a:ext>
            </a:extLst>
          </p:cNvPr>
          <p:cNvSpPr txBox="1"/>
          <p:nvPr/>
        </p:nvSpPr>
        <p:spPr>
          <a:xfrm>
            <a:off x="4085946" y="3705877"/>
            <a:ext cx="2255617" cy="507831"/>
          </a:xfrm>
          <a:prstGeom prst="rect">
            <a:avLst/>
          </a:prstGeom>
          <a:noFill/>
        </p:spPr>
        <p:txBody>
          <a:bodyPr wrap="none" rtlCol="0">
            <a:spAutoFit/>
          </a:bodyPr>
          <a:lstStyle/>
          <a:p>
            <a:r>
              <a:rPr lang="sv-SE" sz="1350" dirty="0">
                <a:solidFill>
                  <a:schemeClr val="accent1"/>
                </a:solidFill>
              </a:rPr>
              <a:t>Men inget om syfte, mandat, </a:t>
            </a:r>
          </a:p>
          <a:p>
            <a:r>
              <a:rPr lang="sv-SE" sz="1350" dirty="0">
                <a:solidFill>
                  <a:schemeClr val="accent1"/>
                </a:solidFill>
              </a:rPr>
              <a:t>sammansättning </a:t>
            </a:r>
            <a:r>
              <a:rPr lang="sv-SE" sz="1350" dirty="0" err="1">
                <a:solidFill>
                  <a:schemeClr val="accent1"/>
                </a:solidFill>
              </a:rPr>
              <a:t>etc</a:t>
            </a:r>
            <a:r>
              <a:rPr lang="sv-SE" sz="1350" dirty="0">
                <a:solidFill>
                  <a:schemeClr val="accent1"/>
                </a:solidFill>
              </a:rPr>
              <a:t>…</a:t>
            </a:r>
          </a:p>
        </p:txBody>
      </p:sp>
      <p:sp>
        <p:nvSpPr>
          <p:cNvPr id="6" name="Rektangel: rundade hörn 5">
            <a:extLst>
              <a:ext uri="{FF2B5EF4-FFF2-40B4-BE49-F238E27FC236}">
                <a16:creationId xmlns:a16="http://schemas.microsoft.com/office/drawing/2014/main" id="{EDDD0197-B5FF-4042-8ED8-946DAF5F817D}"/>
              </a:ext>
            </a:extLst>
          </p:cNvPr>
          <p:cNvSpPr/>
          <p:nvPr/>
        </p:nvSpPr>
        <p:spPr>
          <a:xfrm>
            <a:off x="3977934" y="3651870"/>
            <a:ext cx="2592288" cy="59406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err="1">
              <a:solidFill>
                <a:schemeClr val="tx1"/>
              </a:solidFill>
            </a:endParaRPr>
          </a:p>
        </p:txBody>
      </p:sp>
      <p:sp>
        <p:nvSpPr>
          <p:cNvPr id="22" name="Pil: nedåt 21">
            <a:extLst>
              <a:ext uri="{FF2B5EF4-FFF2-40B4-BE49-F238E27FC236}">
                <a16:creationId xmlns:a16="http://schemas.microsoft.com/office/drawing/2014/main" id="{B1209501-5A81-4B67-906A-1E36322CAB17}"/>
              </a:ext>
            </a:extLst>
          </p:cNvPr>
          <p:cNvSpPr/>
          <p:nvPr/>
        </p:nvSpPr>
        <p:spPr>
          <a:xfrm>
            <a:off x="4869034" y="3381840"/>
            <a:ext cx="837092" cy="268724"/>
          </a:xfrm>
          <a:prstGeom prst="downArrow">
            <a:avLst/>
          </a:prstGeom>
          <a:solidFill>
            <a:schemeClr val="accent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err="1">
              <a:solidFill>
                <a:schemeClr val="tx1"/>
              </a:solidFill>
            </a:endParaRPr>
          </a:p>
        </p:txBody>
      </p:sp>
    </p:spTree>
    <p:extLst>
      <p:ext uri="{BB962C8B-B14F-4D97-AF65-F5344CB8AC3E}">
        <p14:creationId xmlns:p14="http://schemas.microsoft.com/office/powerpoint/2010/main" val="1506676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Verksamhetsplan för KTH år 2020</a:t>
            </a:r>
            <a:endParaRPr lang="sv-SE" dirty="0"/>
          </a:p>
        </p:txBody>
      </p:sp>
      <p:sp>
        <p:nvSpPr>
          <p:cNvPr id="3" name="Platshållare för datum 2"/>
          <p:cNvSpPr>
            <a:spLocks noGrp="1"/>
          </p:cNvSpPr>
          <p:nvPr>
            <p:ph type="dt" sz="half" idx="10"/>
          </p:nvPr>
        </p:nvSpPr>
        <p:spPr/>
        <p:txBody>
          <a:bodyPr/>
          <a:lstStyle/>
          <a:p>
            <a:pPr defTabSz="685800"/>
            <a:fld id="{95D3F4D8-4BE6-D743-AE27-D14757A6F270}" type="datetime1">
              <a:rPr lang="sv-SE">
                <a:solidFill>
                  <a:prstClr val="black">
                    <a:tint val="75000"/>
                  </a:prstClr>
                </a:solidFill>
                <a:latin typeface="Calibri" panose="020F0502020204030204"/>
              </a:rPr>
              <a:pPr defTabSz="685800"/>
              <a:t>2021-01-13</a:t>
            </a:fld>
            <a:endParaRPr lang="sv-SE">
              <a:solidFill>
                <a:prstClr val="black">
                  <a:tint val="75000"/>
                </a:prstClr>
              </a:solidFill>
              <a:latin typeface="Calibri" panose="020F0502020204030204"/>
            </a:endParaRPr>
          </a:p>
        </p:txBody>
      </p:sp>
      <p:sp>
        <p:nvSpPr>
          <p:cNvPr id="4" name="Platshållare för sidfot 3"/>
          <p:cNvSpPr>
            <a:spLocks noGrp="1"/>
          </p:cNvSpPr>
          <p:nvPr>
            <p:ph type="ftr" sz="quarter" idx="11"/>
          </p:nvPr>
        </p:nvSpPr>
        <p:spPr/>
        <p:txBody>
          <a:bodyPr/>
          <a:lstStyle/>
          <a:p>
            <a:pPr defTabSz="685800"/>
            <a:r>
              <a:rPr lang="sv-SE" dirty="0">
                <a:solidFill>
                  <a:prstClr val="black">
                    <a:tint val="75000"/>
                  </a:prstClr>
                </a:solidFill>
                <a:latin typeface="Calibri" panose="020F0502020204030204"/>
              </a:rPr>
              <a:t>LH217V</a:t>
            </a:r>
          </a:p>
        </p:txBody>
      </p:sp>
      <p:sp>
        <p:nvSpPr>
          <p:cNvPr id="5" name="Platshållare för bildnummer 4"/>
          <p:cNvSpPr>
            <a:spLocks noGrp="1"/>
          </p:cNvSpPr>
          <p:nvPr>
            <p:ph type="sldNum" sz="quarter" idx="12"/>
          </p:nvPr>
        </p:nvSpPr>
        <p:spPr/>
        <p:txBody>
          <a:bodyPr/>
          <a:lstStyle/>
          <a:p>
            <a:pPr defTabSz="685800"/>
            <a:fld id="{7422A9A3-8636-4A04-BD48-3153280FB086}" type="slidenum">
              <a:rPr lang="sv-SE">
                <a:solidFill>
                  <a:prstClr val="black">
                    <a:tint val="75000"/>
                  </a:prstClr>
                </a:solidFill>
                <a:latin typeface="Calibri" panose="020F0502020204030204"/>
              </a:rPr>
              <a:pPr defTabSz="685800"/>
              <a:t>8</a:t>
            </a:fld>
            <a:endParaRPr lang="sv-SE">
              <a:solidFill>
                <a:prstClr val="black">
                  <a:tint val="75000"/>
                </a:prstClr>
              </a:solidFill>
              <a:latin typeface="Calibri" panose="020F0502020204030204"/>
            </a:endParaRPr>
          </a:p>
        </p:txBody>
      </p:sp>
      <p:sp>
        <p:nvSpPr>
          <p:cNvPr id="6" name="Platshållare för innehåll 5"/>
          <p:cNvSpPr>
            <a:spLocks noGrp="1"/>
          </p:cNvSpPr>
          <p:nvPr>
            <p:ph sz="quarter" idx="13"/>
          </p:nvPr>
        </p:nvSpPr>
        <p:spPr/>
        <p:txBody>
          <a:bodyPr/>
          <a:lstStyle/>
          <a:p>
            <a:pPr marL="0" indent="0">
              <a:buNone/>
            </a:pPr>
            <a:r>
              <a:rPr lang="sv-SE" b="1" dirty="0"/>
              <a:t>3 Utbildning </a:t>
            </a:r>
            <a:endParaRPr lang="sv-SE" b="1" dirty="0" smtClean="0"/>
          </a:p>
          <a:p>
            <a:pPr marL="0" indent="0">
              <a:buNone/>
            </a:pPr>
            <a:r>
              <a:rPr lang="sv-SE" b="1" dirty="0" smtClean="0"/>
              <a:t>3.1 </a:t>
            </a:r>
            <a:r>
              <a:rPr lang="sv-SE" b="1" dirty="0"/>
              <a:t>Allmänt </a:t>
            </a:r>
            <a:endParaRPr lang="sv-SE" b="1" dirty="0" smtClean="0"/>
          </a:p>
          <a:p>
            <a:pPr marL="0" indent="0">
              <a:buNone/>
            </a:pPr>
            <a:r>
              <a:rPr lang="sv-SE" dirty="0" smtClean="0"/>
              <a:t>3.1.1 </a:t>
            </a:r>
            <a:r>
              <a:rPr lang="sv-SE" dirty="0"/>
              <a:t>Programansvariga och programrådens arbete med programutveckling </a:t>
            </a:r>
            <a:endParaRPr lang="sv-SE" dirty="0" smtClean="0"/>
          </a:p>
          <a:p>
            <a:pPr marL="0" indent="0">
              <a:buNone/>
            </a:pPr>
            <a:r>
              <a:rPr lang="sv-SE" dirty="0" smtClean="0"/>
              <a:t>Samtliga </a:t>
            </a:r>
            <a:r>
              <a:rPr lang="sv-SE" dirty="0"/>
              <a:t>utbildningsprogram på alla utbildningsnivåer ska kontinuerligt följas upp och utvecklas såväl till ämnesmässigt innehåll som till integrering av, och möjlighet till progression inom, etik, hållbar utveckling samt genus och jämställdhet. Det ingår i uppdrag till programansvarig och programråd att kontinuerligt arbeta med det aktuella programmets utveckling. </a:t>
            </a:r>
            <a:endParaRPr lang="sv-SE" dirty="0" smtClean="0"/>
          </a:p>
          <a:p>
            <a:pPr marL="0" indent="0">
              <a:buNone/>
            </a:pPr>
            <a:r>
              <a:rPr lang="sv-SE" dirty="0" smtClean="0"/>
              <a:t>Ett </a:t>
            </a:r>
            <a:r>
              <a:rPr lang="sv-SE" dirty="0"/>
              <a:t>viktigt inslag i kvalitetsuppföljning och kvalitetsutveckling är att säkerställa att kursvärderingar och kursanalyser genomförs och att resultaten från dessa används i fortsatt utveckling. Arbetet har kommit olika långt och det är därför viktigt att skolorna arbetar för att riktlinje om kursvärdering och kursanalys efterlevs för varje kursomgång (se även Universitetskanslersämbetets rapport 2018:4 Tillsyn av regeltillämpningen på Kungl. Tekniska högskolan).</a:t>
            </a:r>
          </a:p>
        </p:txBody>
      </p:sp>
      <p:sp>
        <p:nvSpPr>
          <p:cNvPr id="7" name="Frihandsfigur 6"/>
          <p:cNvSpPr/>
          <p:nvPr/>
        </p:nvSpPr>
        <p:spPr>
          <a:xfrm>
            <a:off x="1131889" y="2930369"/>
            <a:ext cx="1123804" cy="34289"/>
          </a:xfrm>
          <a:custGeom>
            <a:avLst/>
            <a:gdLst>
              <a:gd name="connsiteX0" fmla="*/ 0 w 1123804"/>
              <a:gd name="connsiteY0" fmla="*/ 34900 h 41881"/>
              <a:gd name="connsiteX1" fmla="*/ 34900 w 1123804"/>
              <a:gd name="connsiteY1" fmla="*/ 41881 h 41881"/>
              <a:gd name="connsiteX2" fmla="*/ 69801 w 1123804"/>
              <a:gd name="connsiteY2" fmla="*/ 34900 h 41881"/>
              <a:gd name="connsiteX3" fmla="*/ 153563 w 1123804"/>
              <a:gd name="connsiteY3" fmla="*/ 27920 h 41881"/>
              <a:gd name="connsiteX4" fmla="*/ 223365 w 1123804"/>
              <a:gd name="connsiteY4" fmla="*/ 13960 h 41881"/>
              <a:gd name="connsiteX5" fmla="*/ 258265 w 1123804"/>
              <a:gd name="connsiteY5" fmla="*/ 6980 h 41881"/>
              <a:gd name="connsiteX6" fmla="*/ 300146 w 1123804"/>
              <a:gd name="connsiteY6" fmla="*/ 0 h 41881"/>
              <a:gd name="connsiteX7" fmla="*/ 663114 w 1123804"/>
              <a:gd name="connsiteY7" fmla="*/ 6980 h 41881"/>
              <a:gd name="connsiteX8" fmla="*/ 767816 w 1123804"/>
              <a:gd name="connsiteY8" fmla="*/ 13960 h 41881"/>
              <a:gd name="connsiteX9" fmla="*/ 1123804 w 1123804"/>
              <a:gd name="connsiteY9" fmla="*/ 20940 h 41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3804" h="41881">
                <a:moveTo>
                  <a:pt x="0" y="34900"/>
                </a:moveTo>
                <a:cubicBezTo>
                  <a:pt x="11633" y="37227"/>
                  <a:pt x="23036" y="41881"/>
                  <a:pt x="34900" y="41881"/>
                </a:cubicBezTo>
                <a:cubicBezTo>
                  <a:pt x="46764" y="41881"/>
                  <a:pt x="58018" y="36286"/>
                  <a:pt x="69801" y="34900"/>
                </a:cubicBezTo>
                <a:cubicBezTo>
                  <a:pt x="97627" y="31626"/>
                  <a:pt x="125642" y="30247"/>
                  <a:pt x="153563" y="27920"/>
                </a:cubicBezTo>
                <a:lnTo>
                  <a:pt x="223365" y="13960"/>
                </a:lnTo>
                <a:cubicBezTo>
                  <a:pt x="234998" y="11633"/>
                  <a:pt x="246563" y="8930"/>
                  <a:pt x="258265" y="6980"/>
                </a:cubicBezTo>
                <a:lnTo>
                  <a:pt x="300146" y="0"/>
                </a:lnTo>
                <a:lnTo>
                  <a:pt x="663114" y="6980"/>
                </a:lnTo>
                <a:cubicBezTo>
                  <a:pt x="698077" y="8024"/>
                  <a:pt x="732865" y="12589"/>
                  <a:pt x="767816" y="13960"/>
                </a:cubicBezTo>
                <a:cubicBezTo>
                  <a:pt x="970522" y="21909"/>
                  <a:pt x="970072" y="20940"/>
                  <a:pt x="1123804" y="20940"/>
                </a:cubicBezTo>
              </a:path>
            </a:pathLst>
          </a:custGeom>
          <a:solidFill>
            <a:srgbClr val="FF0000"/>
          </a:solidFill>
          <a:ln w="38100"/>
        </p:spPr>
        <p:style>
          <a:lnRef idx="3">
            <a:schemeClr val="accent4"/>
          </a:lnRef>
          <a:fillRef idx="0">
            <a:schemeClr val="accent4"/>
          </a:fillRef>
          <a:effectRef idx="2">
            <a:schemeClr val="accent4"/>
          </a:effectRef>
          <a:fontRef idx="minor">
            <a:schemeClr val="tx1"/>
          </a:fontRef>
        </p:style>
        <p:txBody>
          <a:bodyPr rtlCol="0" anchor="ctr"/>
          <a:lstStyle/>
          <a:p>
            <a:pPr algn="ctr" defTabSz="685800"/>
            <a:endParaRPr lang="sv-SE">
              <a:solidFill>
                <a:prstClr val="black"/>
              </a:solidFill>
              <a:latin typeface="Calibri" panose="020F0502020204030204"/>
            </a:endParaRPr>
          </a:p>
        </p:txBody>
      </p:sp>
    </p:spTree>
    <p:extLst>
      <p:ext uri="{BB962C8B-B14F-4D97-AF65-F5344CB8AC3E}">
        <p14:creationId xmlns:p14="http://schemas.microsoft.com/office/powerpoint/2010/main" val="5887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Delegations- &amp; arbetsordning EECS</a:t>
            </a:r>
            <a:endParaRPr lang="sv-SE" dirty="0"/>
          </a:p>
        </p:txBody>
      </p:sp>
      <p:sp>
        <p:nvSpPr>
          <p:cNvPr id="3" name="Platshållare för datum 2"/>
          <p:cNvSpPr>
            <a:spLocks noGrp="1"/>
          </p:cNvSpPr>
          <p:nvPr>
            <p:ph type="dt" sz="half" idx="10"/>
          </p:nvPr>
        </p:nvSpPr>
        <p:spPr/>
        <p:txBody>
          <a:bodyPr/>
          <a:lstStyle/>
          <a:p>
            <a:pPr defTabSz="685800"/>
            <a:fld id="{95D3F4D8-4BE6-D743-AE27-D14757A6F270}" type="datetime1">
              <a:rPr lang="sv-SE">
                <a:solidFill>
                  <a:prstClr val="black">
                    <a:tint val="75000"/>
                  </a:prstClr>
                </a:solidFill>
                <a:latin typeface="Calibri" panose="020F0502020204030204"/>
              </a:rPr>
              <a:pPr defTabSz="685800"/>
              <a:t>2021-01-13</a:t>
            </a:fld>
            <a:endParaRPr lang="sv-SE">
              <a:solidFill>
                <a:prstClr val="black">
                  <a:tint val="75000"/>
                </a:prstClr>
              </a:solidFill>
              <a:latin typeface="Calibri" panose="020F0502020204030204"/>
            </a:endParaRPr>
          </a:p>
        </p:txBody>
      </p:sp>
      <p:sp>
        <p:nvSpPr>
          <p:cNvPr id="4" name="Platshållare för sidfot 3"/>
          <p:cNvSpPr>
            <a:spLocks noGrp="1"/>
          </p:cNvSpPr>
          <p:nvPr>
            <p:ph type="ftr" sz="quarter" idx="11"/>
          </p:nvPr>
        </p:nvSpPr>
        <p:spPr/>
        <p:txBody>
          <a:bodyPr/>
          <a:lstStyle/>
          <a:p>
            <a:pPr defTabSz="685800"/>
            <a:r>
              <a:rPr lang="sv-SE" dirty="0">
                <a:solidFill>
                  <a:prstClr val="black">
                    <a:tint val="75000"/>
                  </a:prstClr>
                </a:solidFill>
                <a:latin typeface="Calibri" panose="020F0502020204030204"/>
              </a:rPr>
              <a:t>LH217V</a:t>
            </a:r>
          </a:p>
        </p:txBody>
      </p:sp>
      <p:sp>
        <p:nvSpPr>
          <p:cNvPr id="5" name="Platshållare för bildnummer 4"/>
          <p:cNvSpPr>
            <a:spLocks noGrp="1"/>
          </p:cNvSpPr>
          <p:nvPr>
            <p:ph type="sldNum" sz="quarter" idx="12"/>
          </p:nvPr>
        </p:nvSpPr>
        <p:spPr/>
        <p:txBody>
          <a:bodyPr/>
          <a:lstStyle/>
          <a:p>
            <a:pPr defTabSz="685800"/>
            <a:fld id="{7422A9A3-8636-4A04-BD48-3153280FB086}" type="slidenum">
              <a:rPr lang="sv-SE">
                <a:solidFill>
                  <a:prstClr val="black">
                    <a:tint val="75000"/>
                  </a:prstClr>
                </a:solidFill>
                <a:latin typeface="Calibri" panose="020F0502020204030204"/>
              </a:rPr>
              <a:pPr defTabSz="685800"/>
              <a:t>9</a:t>
            </a:fld>
            <a:endParaRPr lang="sv-SE">
              <a:solidFill>
                <a:prstClr val="black">
                  <a:tint val="75000"/>
                </a:prstClr>
              </a:solidFill>
              <a:latin typeface="Calibri" panose="020F0502020204030204"/>
            </a:endParaRPr>
          </a:p>
        </p:txBody>
      </p:sp>
      <p:sp>
        <p:nvSpPr>
          <p:cNvPr id="6" name="Platshållare för innehåll 5"/>
          <p:cNvSpPr>
            <a:spLocks noGrp="1"/>
          </p:cNvSpPr>
          <p:nvPr>
            <p:ph sz="quarter" idx="13"/>
          </p:nvPr>
        </p:nvSpPr>
        <p:spPr/>
        <p:txBody>
          <a:bodyPr/>
          <a:lstStyle/>
          <a:p>
            <a:pPr marL="0" indent="0">
              <a:buNone/>
            </a:pPr>
            <a:r>
              <a:rPr lang="sv-SE" b="1" dirty="0" smtClean="0"/>
              <a:t>4.12 Programråd – utbildning på grundnivå och avancerad nivå</a:t>
            </a:r>
          </a:p>
          <a:p>
            <a:pPr marL="0" indent="0">
              <a:buNone/>
            </a:pPr>
            <a:r>
              <a:rPr lang="sv-SE" dirty="0" smtClean="0"/>
              <a:t>För operativ hantering inom utbildningsprogram bildas programråd som arbetar med kvalitetsfrågor i fokus. Råden kan avse ett eller flera närliggande program, t.ex. civilingenjörsprogram med tillhörande </a:t>
            </a:r>
            <a:r>
              <a:rPr lang="sv-SE" dirty="0" err="1" smtClean="0"/>
              <a:t>masterprogram</a:t>
            </a:r>
            <a:r>
              <a:rPr lang="sv-SE" dirty="0" smtClean="0"/>
              <a:t>. Programråden består av (en eller flera) PA, representanter för avdelningar (studierektor) med kurser i aktuella program, representanter för de studerande, utbildningsadministration och kommunikation. Programråd leds av PA, och ansvarar för operativ hantering av programmen med avseende på rekrytering, antagning, genomförande och uppföljning. I programrådet kan också finnas externa representanter. Programråden utses av PA i samråd med GA.</a:t>
            </a:r>
          </a:p>
          <a:p>
            <a:pPr marL="0" indent="0">
              <a:buNone/>
            </a:pPr>
            <a:r>
              <a:rPr lang="sv-SE" dirty="0" smtClean="0"/>
              <a:t>Programrådet träffas två gånger per år. </a:t>
            </a:r>
          </a:p>
          <a:p>
            <a:pPr marL="0" indent="0">
              <a:buNone/>
            </a:pPr>
            <a:r>
              <a:rPr lang="sv-SE" b="1" dirty="0" smtClean="0"/>
              <a:t>4.13 Programråd – utbildning på forskarnivå</a:t>
            </a:r>
          </a:p>
          <a:p>
            <a:pPr marL="0" indent="0">
              <a:buNone/>
            </a:pPr>
            <a:r>
              <a:rPr lang="sv-SE" dirty="0" smtClean="0"/>
              <a:t>Vart och ett av skolans doktorsprogram har ett programråd. Programrådet består av etc. etc. --- och vid behov extern representant. </a:t>
            </a:r>
          </a:p>
          <a:p>
            <a:pPr marL="0" indent="0">
              <a:buNone/>
            </a:pPr>
            <a:r>
              <a:rPr lang="sv-SE" dirty="0" smtClean="0"/>
              <a:t>---  </a:t>
            </a:r>
            <a:endParaRPr lang="sv-SE" dirty="0"/>
          </a:p>
        </p:txBody>
      </p:sp>
      <p:sp>
        <p:nvSpPr>
          <p:cNvPr id="7" name="Frihandsfigur 6"/>
          <p:cNvSpPr/>
          <p:nvPr/>
        </p:nvSpPr>
        <p:spPr>
          <a:xfrm>
            <a:off x="1116825" y="1877661"/>
            <a:ext cx="1891622" cy="42664"/>
          </a:xfrm>
          <a:custGeom>
            <a:avLst/>
            <a:gdLst>
              <a:gd name="connsiteX0" fmla="*/ 0 w 1891622"/>
              <a:gd name="connsiteY0" fmla="*/ 20941 h 42664"/>
              <a:gd name="connsiteX1" fmla="*/ 34901 w 1891622"/>
              <a:gd name="connsiteY1" fmla="*/ 27921 h 42664"/>
              <a:gd name="connsiteX2" fmla="*/ 55842 w 1891622"/>
              <a:gd name="connsiteY2" fmla="*/ 20941 h 42664"/>
              <a:gd name="connsiteX3" fmla="*/ 90742 w 1891622"/>
              <a:gd name="connsiteY3" fmla="*/ 13960 h 42664"/>
              <a:gd name="connsiteX4" fmla="*/ 188465 w 1891622"/>
              <a:gd name="connsiteY4" fmla="*/ 0 h 42664"/>
              <a:gd name="connsiteX5" fmla="*/ 530492 w 1891622"/>
              <a:gd name="connsiteY5" fmla="*/ 6980 h 42664"/>
              <a:gd name="connsiteX6" fmla="*/ 698016 w 1891622"/>
              <a:gd name="connsiteY6" fmla="*/ 20941 h 42664"/>
              <a:gd name="connsiteX7" fmla="*/ 893460 w 1891622"/>
              <a:gd name="connsiteY7" fmla="*/ 34901 h 42664"/>
              <a:gd name="connsiteX8" fmla="*/ 1214547 w 1891622"/>
              <a:gd name="connsiteY8" fmla="*/ 27921 h 42664"/>
              <a:gd name="connsiteX9" fmla="*/ 1430932 w 1891622"/>
              <a:gd name="connsiteY9" fmla="*/ 34901 h 42664"/>
              <a:gd name="connsiteX10" fmla="*/ 1542614 w 1891622"/>
              <a:gd name="connsiteY10" fmla="*/ 41881 h 42664"/>
              <a:gd name="connsiteX11" fmla="*/ 1891622 w 1891622"/>
              <a:gd name="connsiteY11" fmla="*/ 41881 h 42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91622" h="42664">
                <a:moveTo>
                  <a:pt x="0" y="20941"/>
                </a:moveTo>
                <a:cubicBezTo>
                  <a:pt x="11634" y="23268"/>
                  <a:pt x="23037" y="27921"/>
                  <a:pt x="34901" y="27921"/>
                </a:cubicBezTo>
                <a:cubicBezTo>
                  <a:pt x="42259" y="27921"/>
                  <a:pt x="48704" y="22726"/>
                  <a:pt x="55842" y="20941"/>
                </a:cubicBezTo>
                <a:cubicBezTo>
                  <a:pt x="67352" y="18063"/>
                  <a:pt x="79070" y="16082"/>
                  <a:pt x="90742" y="13960"/>
                </a:cubicBezTo>
                <a:cubicBezTo>
                  <a:pt x="135013" y="5910"/>
                  <a:pt x="139937" y="6066"/>
                  <a:pt x="188465" y="0"/>
                </a:cubicBezTo>
                <a:lnTo>
                  <a:pt x="530492" y="6980"/>
                </a:lnTo>
                <a:cubicBezTo>
                  <a:pt x="598314" y="9133"/>
                  <a:pt x="633829" y="15359"/>
                  <a:pt x="698016" y="20941"/>
                </a:cubicBezTo>
                <a:cubicBezTo>
                  <a:pt x="761495" y="26461"/>
                  <a:pt x="830133" y="30679"/>
                  <a:pt x="893460" y="34901"/>
                </a:cubicBezTo>
                <a:cubicBezTo>
                  <a:pt x="1000489" y="32574"/>
                  <a:pt x="1107493" y="27921"/>
                  <a:pt x="1214547" y="27921"/>
                </a:cubicBezTo>
                <a:cubicBezTo>
                  <a:pt x="1286713" y="27921"/>
                  <a:pt x="1358831" y="31833"/>
                  <a:pt x="1430932" y="34901"/>
                </a:cubicBezTo>
                <a:cubicBezTo>
                  <a:pt x="1468198" y="36487"/>
                  <a:pt x="1505318" y="41316"/>
                  <a:pt x="1542614" y="41881"/>
                </a:cubicBezTo>
                <a:cubicBezTo>
                  <a:pt x="1658937" y="43643"/>
                  <a:pt x="1775286" y="41881"/>
                  <a:pt x="1891622" y="41881"/>
                </a:cubicBezTo>
              </a:path>
            </a:pathLst>
          </a:custGeom>
          <a:solidFill>
            <a:srgbClr val="FF0000"/>
          </a:solidFill>
          <a:ln w="38100">
            <a:solidFill>
              <a:srgbClr val="FF0000"/>
            </a:solidFill>
          </a:ln>
        </p:spPr>
        <p:style>
          <a:lnRef idx="3">
            <a:schemeClr val="accent4"/>
          </a:lnRef>
          <a:fillRef idx="0">
            <a:schemeClr val="accent4"/>
          </a:fillRef>
          <a:effectRef idx="2">
            <a:schemeClr val="accent4"/>
          </a:effectRef>
          <a:fontRef idx="minor">
            <a:schemeClr val="tx1"/>
          </a:fontRef>
        </p:style>
        <p:txBody>
          <a:bodyPr rtlCol="0" anchor="ctr"/>
          <a:lstStyle/>
          <a:p>
            <a:pPr algn="ctr" defTabSz="685800"/>
            <a:endParaRPr lang="sv-SE">
              <a:solidFill>
                <a:prstClr val="black"/>
              </a:solidFill>
              <a:latin typeface="Calibri" panose="020F0502020204030204"/>
            </a:endParaRPr>
          </a:p>
        </p:txBody>
      </p:sp>
      <p:sp>
        <p:nvSpPr>
          <p:cNvPr id="8" name="Frihandsfigur 7"/>
          <p:cNvSpPr/>
          <p:nvPr/>
        </p:nvSpPr>
        <p:spPr>
          <a:xfrm>
            <a:off x="1476935" y="4276425"/>
            <a:ext cx="2592288" cy="45719"/>
          </a:xfrm>
          <a:custGeom>
            <a:avLst/>
            <a:gdLst>
              <a:gd name="connsiteX0" fmla="*/ 0 w 1891622"/>
              <a:gd name="connsiteY0" fmla="*/ 20941 h 42664"/>
              <a:gd name="connsiteX1" fmla="*/ 34901 w 1891622"/>
              <a:gd name="connsiteY1" fmla="*/ 27921 h 42664"/>
              <a:gd name="connsiteX2" fmla="*/ 55842 w 1891622"/>
              <a:gd name="connsiteY2" fmla="*/ 20941 h 42664"/>
              <a:gd name="connsiteX3" fmla="*/ 90742 w 1891622"/>
              <a:gd name="connsiteY3" fmla="*/ 13960 h 42664"/>
              <a:gd name="connsiteX4" fmla="*/ 188465 w 1891622"/>
              <a:gd name="connsiteY4" fmla="*/ 0 h 42664"/>
              <a:gd name="connsiteX5" fmla="*/ 530492 w 1891622"/>
              <a:gd name="connsiteY5" fmla="*/ 6980 h 42664"/>
              <a:gd name="connsiteX6" fmla="*/ 698016 w 1891622"/>
              <a:gd name="connsiteY6" fmla="*/ 20941 h 42664"/>
              <a:gd name="connsiteX7" fmla="*/ 893460 w 1891622"/>
              <a:gd name="connsiteY7" fmla="*/ 34901 h 42664"/>
              <a:gd name="connsiteX8" fmla="*/ 1214547 w 1891622"/>
              <a:gd name="connsiteY8" fmla="*/ 27921 h 42664"/>
              <a:gd name="connsiteX9" fmla="*/ 1430932 w 1891622"/>
              <a:gd name="connsiteY9" fmla="*/ 34901 h 42664"/>
              <a:gd name="connsiteX10" fmla="*/ 1542614 w 1891622"/>
              <a:gd name="connsiteY10" fmla="*/ 41881 h 42664"/>
              <a:gd name="connsiteX11" fmla="*/ 1891622 w 1891622"/>
              <a:gd name="connsiteY11" fmla="*/ 41881 h 42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91622" h="42664">
                <a:moveTo>
                  <a:pt x="0" y="20941"/>
                </a:moveTo>
                <a:cubicBezTo>
                  <a:pt x="11634" y="23268"/>
                  <a:pt x="23037" y="27921"/>
                  <a:pt x="34901" y="27921"/>
                </a:cubicBezTo>
                <a:cubicBezTo>
                  <a:pt x="42259" y="27921"/>
                  <a:pt x="48704" y="22726"/>
                  <a:pt x="55842" y="20941"/>
                </a:cubicBezTo>
                <a:cubicBezTo>
                  <a:pt x="67352" y="18063"/>
                  <a:pt x="79070" y="16082"/>
                  <a:pt x="90742" y="13960"/>
                </a:cubicBezTo>
                <a:cubicBezTo>
                  <a:pt x="135013" y="5910"/>
                  <a:pt x="139937" y="6066"/>
                  <a:pt x="188465" y="0"/>
                </a:cubicBezTo>
                <a:lnTo>
                  <a:pt x="530492" y="6980"/>
                </a:lnTo>
                <a:cubicBezTo>
                  <a:pt x="598314" y="9133"/>
                  <a:pt x="633829" y="15359"/>
                  <a:pt x="698016" y="20941"/>
                </a:cubicBezTo>
                <a:cubicBezTo>
                  <a:pt x="761495" y="26461"/>
                  <a:pt x="830133" y="30679"/>
                  <a:pt x="893460" y="34901"/>
                </a:cubicBezTo>
                <a:cubicBezTo>
                  <a:pt x="1000489" y="32574"/>
                  <a:pt x="1107493" y="27921"/>
                  <a:pt x="1214547" y="27921"/>
                </a:cubicBezTo>
                <a:cubicBezTo>
                  <a:pt x="1286713" y="27921"/>
                  <a:pt x="1358831" y="31833"/>
                  <a:pt x="1430932" y="34901"/>
                </a:cubicBezTo>
                <a:cubicBezTo>
                  <a:pt x="1468198" y="36487"/>
                  <a:pt x="1505318" y="41316"/>
                  <a:pt x="1542614" y="41881"/>
                </a:cubicBezTo>
                <a:cubicBezTo>
                  <a:pt x="1658937" y="43643"/>
                  <a:pt x="1775286" y="41881"/>
                  <a:pt x="1891622" y="41881"/>
                </a:cubicBezTo>
              </a:path>
            </a:pathLst>
          </a:custGeom>
          <a:solidFill>
            <a:srgbClr val="FF0000"/>
          </a:solidFill>
          <a:ln w="38100">
            <a:solidFill>
              <a:srgbClr val="FF0000"/>
            </a:solidFill>
          </a:ln>
        </p:spPr>
        <p:style>
          <a:lnRef idx="3">
            <a:schemeClr val="accent4"/>
          </a:lnRef>
          <a:fillRef idx="0">
            <a:schemeClr val="accent4"/>
          </a:fillRef>
          <a:effectRef idx="2">
            <a:schemeClr val="accent4"/>
          </a:effectRef>
          <a:fontRef idx="minor">
            <a:schemeClr val="tx1"/>
          </a:fontRef>
        </p:style>
        <p:txBody>
          <a:bodyPr rtlCol="0" anchor="ctr"/>
          <a:lstStyle/>
          <a:p>
            <a:pPr algn="ctr" defTabSz="685800"/>
            <a:endParaRPr lang="sv-SE">
              <a:solidFill>
                <a:prstClr val="black"/>
              </a:solidFill>
              <a:latin typeface="Calibri" panose="020F0502020204030204"/>
            </a:endParaRPr>
          </a:p>
        </p:txBody>
      </p:sp>
      <p:sp>
        <p:nvSpPr>
          <p:cNvPr id="9" name="Frihandsfigur 8"/>
          <p:cNvSpPr/>
          <p:nvPr/>
        </p:nvSpPr>
        <p:spPr>
          <a:xfrm>
            <a:off x="2465396" y="2949682"/>
            <a:ext cx="2808312" cy="45719"/>
          </a:xfrm>
          <a:custGeom>
            <a:avLst/>
            <a:gdLst>
              <a:gd name="connsiteX0" fmla="*/ 0 w 1891622"/>
              <a:gd name="connsiteY0" fmla="*/ 20941 h 42664"/>
              <a:gd name="connsiteX1" fmla="*/ 34901 w 1891622"/>
              <a:gd name="connsiteY1" fmla="*/ 27921 h 42664"/>
              <a:gd name="connsiteX2" fmla="*/ 55842 w 1891622"/>
              <a:gd name="connsiteY2" fmla="*/ 20941 h 42664"/>
              <a:gd name="connsiteX3" fmla="*/ 90742 w 1891622"/>
              <a:gd name="connsiteY3" fmla="*/ 13960 h 42664"/>
              <a:gd name="connsiteX4" fmla="*/ 188465 w 1891622"/>
              <a:gd name="connsiteY4" fmla="*/ 0 h 42664"/>
              <a:gd name="connsiteX5" fmla="*/ 530492 w 1891622"/>
              <a:gd name="connsiteY5" fmla="*/ 6980 h 42664"/>
              <a:gd name="connsiteX6" fmla="*/ 698016 w 1891622"/>
              <a:gd name="connsiteY6" fmla="*/ 20941 h 42664"/>
              <a:gd name="connsiteX7" fmla="*/ 893460 w 1891622"/>
              <a:gd name="connsiteY7" fmla="*/ 34901 h 42664"/>
              <a:gd name="connsiteX8" fmla="*/ 1214547 w 1891622"/>
              <a:gd name="connsiteY8" fmla="*/ 27921 h 42664"/>
              <a:gd name="connsiteX9" fmla="*/ 1430932 w 1891622"/>
              <a:gd name="connsiteY9" fmla="*/ 34901 h 42664"/>
              <a:gd name="connsiteX10" fmla="*/ 1542614 w 1891622"/>
              <a:gd name="connsiteY10" fmla="*/ 41881 h 42664"/>
              <a:gd name="connsiteX11" fmla="*/ 1891622 w 1891622"/>
              <a:gd name="connsiteY11" fmla="*/ 41881 h 42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91622" h="42664">
                <a:moveTo>
                  <a:pt x="0" y="20941"/>
                </a:moveTo>
                <a:cubicBezTo>
                  <a:pt x="11634" y="23268"/>
                  <a:pt x="23037" y="27921"/>
                  <a:pt x="34901" y="27921"/>
                </a:cubicBezTo>
                <a:cubicBezTo>
                  <a:pt x="42259" y="27921"/>
                  <a:pt x="48704" y="22726"/>
                  <a:pt x="55842" y="20941"/>
                </a:cubicBezTo>
                <a:cubicBezTo>
                  <a:pt x="67352" y="18063"/>
                  <a:pt x="79070" y="16082"/>
                  <a:pt x="90742" y="13960"/>
                </a:cubicBezTo>
                <a:cubicBezTo>
                  <a:pt x="135013" y="5910"/>
                  <a:pt x="139937" y="6066"/>
                  <a:pt x="188465" y="0"/>
                </a:cubicBezTo>
                <a:lnTo>
                  <a:pt x="530492" y="6980"/>
                </a:lnTo>
                <a:cubicBezTo>
                  <a:pt x="598314" y="9133"/>
                  <a:pt x="633829" y="15359"/>
                  <a:pt x="698016" y="20941"/>
                </a:cubicBezTo>
                <a:cubicBezTo>
                  <a:pt x="761495" y="26461"/>
                  <a:pt x="830133" y="30679"/>
                  <a:pt x="893460" y="34901"/>
                </a:cubicBezTo>
                <a:cubicBezTo>
                  <a:pt x="1000489" y="32574"/>
                  <a:pt x="1107493" y="27921"/>
                  <a:pt x="1214547" y="27921"/>
                </a:cubicBezTo>
                <a:cubicBezTo>
                  <a:pt x="1286713" y="27921"/>
                  <a:pt x="1358831" y="31833"/>
                  <a:pt x="1430932" y="34901"/>
                </a:cubicBezTo>
                <a:cubicBezTo>
                  <a:pt x="1468198" y="36487"/>
                  <a:pt x="1505318" y="41316"/>
                  <a:pt x="1542614" y="41881"/>
                </a:cubicBezTo>
                <a:cubicBezTo>
                  <a:pt x="1658937" y="43643"/>
                  <a:pt x="1775286" y="41881"/>
                  <a:pt x="1891622" y="41881"/>
                </a:cubicBezTo>
              </a:path>
            </a:pathLst>
          </a:custGeom>
          <a:solidFill>
            <a:srgbClr val="FF0000"/>
          </a:solidFill>
          <a:ln w="38100">
            <a:solidFill>
              <a:srgbClr val="FF0000"/>
            </a:solidFill>
          </a:ln>
        </p:spPr>
        <p:style>
          <a:lnRef idx="3">
            <a:schemeClr val="accent4"/>
          </a:lnRef>
          <a:fillRef idx="0">
            <a:schemeClr val="accent4"/>
          </a:fillRef>
          <a:effectRef idx="2">
            <a:schemeClr val="accent4"/>
          </a:effectRef>
          <a:fontRef idx="minor">
            <a:schemeClr val="tx1"/>
          </a:fontRef>
        </p:style>
        <p:txBody>
          <a:bodyPr rtlCol="0" anchor="ctr"/>
          <a:lstStyle/>
          <a:p>
            <a:pPr algn="ctr" defTabSz="685800"/>
            <a:endParaRPr lang="sv-SE">
              <a:solidFill>
                <a:prstClr val="black"/>
              </a:solidFill>
              <a:latin typeface="Calibri" panose="020F0502020204030204"/>
            </a:endParaRPr>
          </a:p>
        </p:txBody>
      </p:sp>
      <p:sp>
        <p:nvSpPr>
          <p:cNvPr id="10" name="Frihandsfigur 9"/>
          <p:cNvSpPr/>
          <p:nvPr/>
        </p:nvSpPr>
        <p:spPr>
          <a:xfrm rot="10800000">
            <a:off x="4884983" y="2980235"/>
            <a:ext cx="1891622" cy="42664"/>
          </a:xfrm>
          <a:custGeom>
            <a:avLst/>
            <a:gdLst>
              <a:gd name="connsiteX0" fmla="*/ 0 w 1891622"/>
              <a:gd name="connsiteY0" fmla="*/ 20941 h 42664"/>
              <a:gd name="connsiteX1" fmla="*/ 34901 w 1891622"/>
              <a:gd name="connsiteY1" fmla="*/ 27921 h 42664"/>
              <a:gd name="connsiteX2" fmla="*/ 55842 w 1891622"/>
              <a:gd name="connsiteY2" fmla="*/ 20941 h 42664"/>
              <a:gd name="connsiteX3" fmla="*/ 90742 w 1891622"/>
              <a:gd name="connsiteY3" fmla="*/ 13960 h 42664"/>
              <a:gd name="connsiteX4" fmla="*/ 188465 w 1891622"/>
              <a:gd name="connsiteY4" fmla="*/ 0 h 42664"/>
              <a:gd name="connsiteX5" fmla="*/ 530492 w 1891622"/>
              <a:gd name="connsiteY5" fmla="*/ 6980 h 42664"/>
              <a:gd name="connsiteX6" fmla="*/ 698016 w 1891622"/>
              <a:gd name="connsiteY6" fmla="*/ 20941 h 42664"/>
              <a:gd name="connsiteX7" fmla="*/ 893460 w 1891622"/>
              <a:gd name="connsiteY7" fmla="*/ 34901 h 42664"/>
              <a:gd name="connsiteX8" fmla="*/ 1214547 w 1891622"/>
              <a:gd name="connsiteY8" fmla="*/ 27921 h 42664"/>
              <a:gd name="connsiteX9" fmla="*/ 1430932 w 1891622"/>
              <a:gd name="connsiteY9" fmla="*/ 34901 h 42664"/>
              <a:gd name="connsiteX10" fmla="*/ 1542614 w 1891622"/>
              <a:gd name="connsiteY10" fmla="*/ 41881 h 42664"/>
              <a:gd name="connsiteX11" fmla="*/ 1891622 w 1891622"/>
              <a:gd name="connsiteY11" fmla="*/ 41881 h 42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91622" h="42664">
                <a:moveTo>
                  <a:pt x="0" y="20941"/>
                </a:moveTo>
                <a:cubicBezTo>
                  <a:pt x="11634" y="23268"/>
                  <a:pt x="23037" y="27921"/>
                  <a:pt x="34901" y="27921"/>
                </a:cubicBezTo>
                <a:cubicBezTo>
                  <a:pt x="42259" y="27921"/>
                  <a:pt x="48704" y="22726"/>
                  <a:pt x="55842" y="20941"/>
                </a:cubicBezTo>
                <a:cubicBezTo>
                  <a:pt x="67352" y="18063"/>
                  <a:pt x="79070" y="16082"/>
                  <a:pt x="90742" y="13960"/>
                </a:cubicBezTo>
                <a:cubicBezTo>
                  <a:pt x="135013" y="5910"/>
                  <a:pt x="139937" y="6066"/>
                  <a:pt x="188465" y="0"/>
                </a:cubicBezTo>
                <a:lnTo>
                  <a:pt x="530492" y="6980"/>
                </a:lnTo>
                <a:cubicBezTo>
                  <a:pt x="598314" y="9133"/>
                  <a:pt x="633829" y="15359"/>
                  <a:pt x="698016" y="20941"/>
                </a:cubicBezTo>
                <a:cubicBezTo>
                  <a:pt x="761495" y="26461"/>
                  <a:pt x="830133" y="30679"/>
                  <a:pt x="893460" y="34901"/>
                </a:cubicBezTo>
                <a:cubicBezTo>
                  <a:pt x="1000489" y="32574"/>
                  <a:pt x="1107493" y="27921"/>
                  <a:pt x="1214547" y="27921"/>
                </a:cubicBezTo>
                <a:cubicBezTo>
                  <a:pt x="1286713" y="27921"/>
                  <a:pt x="1358831" y="31833"/>
                  <a:pt x="1430932" y="34901"/>
                </a:cubicBezTo>
                <a:cubicBezTo>
                  <a:pt x="1468198" y="36487"/>
                  <a:pt x="1505318" y="41316"/>
                  <a:pt x="1542614" y="41881"/>
                </a:cubicBezTo>
                <a:cubicBezTo>
                  <a:pt x="1658937" y="43643"/>
                  <a:pt x="1775286" y="41881"/>
                  <a:pt x="1891622" y="41881"/>
                </a:cubicBezTo>
              </a:path>
            </a:pathLst>
          </a:custGeom>
          <a:solidFill>
            <a:srgbClr val="FF0000"/>
          </a:solidFill>
          <a:ln w="38100">
            <a:solidFill>
              <a:srgbClr val="FF0000"/>
            </a:solidFill>
          </a:ln>
        </p:spPr>
        <p:style>
          <a:lnRef idx="3">
            <a:schemeClr val="accent4"/>
          </a:lnRef>
          <a:fillRef idx="0">
            <a:schemeClr val="accent4"/>
          </a:fillRef>
          <a:effectRef idx="2">
            <a:schemeClr val="accent4"/>
          </a:effectRef>
          <a:fontRef idx="minor">
            <a:schemeClr val="tx1"/>
          </a:fontRef>
        </p:style>
        <p:txBody>
          <a:bodyPr rtlCol="0" anchor="ctr"/>
          <a:lstStyle/>
          <a:p>
            <a:pPr algn="ctr" defTabSz="685800"/>
            <a:endParaRPr lang="sv-SE">
              <a:solidFill>
                <a:prstClr val="black"/>
              </a:solidFill>
              <a:latin typeface="Calibri" panose="020F0502020204030204"/>
            </a:endParaRPr>
          </a:p>
        </p:txBody>
      </p:sp>
    </p:spTree>
    <p:extLst>
      <p:ext uri="{BB962C8B-B14F-4D97-AF65-F5344CB8AC3E}">
        <p14:creationId xmlns:p14="http://schemas.microsoft.com/office/powerpoint/2010/main" val="531557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4212</TotalTime>
  <Words>1525</Words>
  <Application>Microsoft Office PowerPoint</Application>
  <PresentationFormat>On-screen Show (16:9)</PresentationFormat>
  <Paragraphs>168</Paragraphs>
  <Slides>20</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20</vt:i4>
      </vt:variant>
    </vt:vector>
  </HeadingPairs>
  <TitlesOfParts>
    <vt:vector size="27" baseType="lpstr">
      <vt:lpstr>Arial</vt:lpstr>
      <vt:lpstr>Calibri</vt:lpstr>
      <vt:lpstr>Calibri Light</vt:lpstr>
      <vt:lpstr>Times New Roman</vt:lpstr>
      <vt:lpstr>Office Theme</vt:lpstr>
      <vt:lpstr>1_Office Theme</vt:lpstr>
      <vt:lpstr>Office-tema</vt:lpstr>
      <vt:lpstr>Möte programråd och Verktyg för förmedling av samverkansinslag/alumner inom PriU-grupp Arbetsliv och samverkan    210113</vt:lpstr>
      <vt:lpstr>Agenda</vt:lpstr>
      <vt:lpstr>3 undergrupper</vt:lpstr>
      <vt:lpstr>Samverkan och arbetslivsperspektiv på programnivå (från kvalitetsdialog 2020) </vt:lpstr>
      <vt:lpstr>Återkoppling från UKÄ</vt:lpstr>
      <vt:lpstr>Återkoppling från UKÄ</vt:lpstr>
      <vt:lpstr>Från KTHs verksamhetsuppdrag till skolorna 2016</vt:lpstr>
      <vt:lpstr>Verksamhetsplan för KTH år 2020</vt:lpstr>
      <vt:lpstr>Delegations- &amp; arbetsordning EECS</vt:lpstr>
      <vt:lpstr>Frågeställningar</vt:lpstr>
      <vt:lpstr>Utgångspunkter</vt:lpstr>
      <vt:lpstr>Programråd</vt:lpstr>
      <vt:lpstr>Umeå</vt:lpstr>
      <vt:lpstr>Umeå</vt:lpstr>
      <vt:lpstr>Vidare arbete</vt:lpstr>
      <vt:lpstr>Vidare arbete</vt:lpstr>
      <vt:lpstr>Checklista för dialog med extern part</vt:lpstr>
      <vt:lpstr>Övergripande tema: Systematisk samverkan för utbildningsutveckling</vt:lpstr>
      <vt:lpstr>Övergripande tema: Systematisk samverkan för utbildningsutveckling</vt:lpstr>
      <vt:lpstr>Nästa möte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Marie Magnell</dc:creator>
  <cp:lastModifiedBy>Johan Blaus</cp:lastModifiedBy>
  <cp:revision>29</cp:revision>
  <dcterms:created xsi:type="dcterms:W3CDTF">2020-11-09T16:02:01Z</dcterms:created>
  <dcterms:modified xsi:type="dcterms:W3CDTF">2021-01-13T11:50:46Z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2020-10-29T00:00:00Z</vt:filetime>
  </property>
  <property fmtid="{D5CDD505-2E9C-101B-9397-08002B2CF9AE}" pid="3" name="Creator">
    <vt:lpwstr>Acrobat PDFMaker 20 för PowerPoint</vt:lpwstr>
  </property>
  <property fmtid="{D5CDD505-2E9C-101B-9397-08002B2CF9AE}" pid="4" name="LastSaved">
    <vt:filetime>2020-11-09T00:00:00Z</vt:filetime>
  </property>
</Properties>
</file>