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71" r:id="rId3"/>
    <p:sldId id="272" r:id="rId4"/>
    <p:sldId id="267" r:id="rId5"/>
    <p:sldId id="269" r:id="rId6"/>
    <p:sldId id="274" r:id="rId7"/>
    <p:sldId id="275" r:id="rId8"/>
    <p:sldId id="276" r:id="rId9"/>
    <p:sldId id="277" r:id="rId10"/>
    <p:sldId id="278" r:id="rId11"/>
    <p:sldId id="273" r:id="rId12"/>
  </p:sldIdLst>
  <p:sldSz cx="9144000" cy="5143500" type="screen16x9"/>
  <p:notesSz cx="9144000" cy="5143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Områden</a:t>
            </a:r>
            <a:r>
              <a:rPr lang="sv-SE" baseline="0"/>
              <a:t> att arbeta tillsammans inom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2832099891235306E-2"/>
          <c:y val="5.6614205692292578E-2"/>
          <c:w val="0.93201884990621087"/>
          <c:h val="0.5706182762729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Partners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1.Ökad synlighet för att stärka varumärket av Sverige och Stockholm som kunskapsnation respektive kunskapsregion</c:v>
                </c:pt>
                <c:pt idx="1">
                  <c:v>2.Navigera i den geopolitiska utvecklingen (tex USA, UK, Hong Kong/Kina)</c:v>
                </c:pt>
                <c:pt idx="2">
                  <c:v>3.Identifiera de viktigaste utmaningarna och problemen att adressera inom tex digitalisering, klimat, hållbar utveckling, energi etc</c:v>
                </c:pt>
                <c:pt idx="3">
                  <c:v>4.Stimulera tvärdisciplinära initiativ</c:v>
                </c:pt>
                <c:pt idx="4">
                  <c:v>5.Bibehålla tillit till kunskap och forskning, som är under prövning</c:v>
                </c:pt>
                <c:pt idx="5">
                  <c:v>6.Attrahera till teknisk utbildning och teknikrelaterade yrken</c:v>
                </c:pt>
                <c:pt idx="6">
                  <c:v>Annat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0.11538461538461539</c:v>
                </c:pt>
                <c:pt idx="1">
                  <c:v>0</c:v>
                </c:pt>
                <c:pt idx="2">
                  <c:v>0.32692307692307693</c:v>
                </c:pt>
                <c:pt idx="3">
                  <c:v>0.25</c:v>
                </c:pt>
                <c:pt idx="4">
                  <c:v>3.8461538461538464E-2</c:v>
                </c:pt>
                <c:pt idx="5">
                  <c:v>0.25</c:v>
                </c:pt>
                <c:pt idx="6">
                  <c:v>1.9230769230769232E-2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6A-4194-8D49-990020326A08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KTH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1.Ökad synlighet för att stärka varumärket av Sverige och Stockholm som kunskapsnation respektive kunskapsregion</c:v>
                </c:pt>
                <c:pt idx="1">
                  <c:v>2.Navigera i den geopolitiska utvecklingen (tex USA, UK, Hong Kong/Kina)</c:v>
                </c:pt>
                <c:pt idx="2">
                  <c:v>3.Identifiera de viktigaste utmaningarna och problemen att adressera inom tex digitalisering, klimat, hållbar utveckling, energi etc</c:v>
                </c:pt>
                <c:pt idx="3">
                  <c:v>4.Stimulera tvärdisciplinära initiativ</c:v>
                </c:pt>
                <c:pt idx="4">
                  <c:v>5.Bibehålla tillit till kunskap och forskning, som är under prövning</c:v>
                </c:pt>
                <c:pt idx="5">
                  <c:v>6.Attrahera till teknisk utbildning och teknikrelaterade yrken</c:v>
                </c:pt>
                <c:pt idx="6">
                  <c:v>Annat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0.1875</c:v>
                </c:pt>
                <c:pt idx="1">
                  <c:v>6.25E-2</c:v>
                </c:pt>
                <c:pt idx="2">
                  <c:v>0.34375</c:v>
                </c:pt>
                <c:pt idx="3">
                  <c:v>0.21875</c:v>
                </c:pt>
                <c:pt idx="4">
                  <c:v>0.125</c:v>
                </c:pt>
                <c:pt idx="5">
                  <c:v>3.125E-2</c:v>
                </c:pt>
                <c:pt idx="6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6A-4194-8D49-990020326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516472"/>
        <c:axId val="467517784"/>
      </c:barChart>
      <c:catAx>
        <c:axId val="46751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7517784"/>
        <c:crosses val="autoZero"/>
        <c:auto val="1"/>
        <c:lblAlgn val="ctr"/>
        <c:lblOffset val="100"/>
        <c:noMultiLvlLbl val="0"/>
      </c:catAx>
      <c:valAx>
        <c:axId val="46751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751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0979" y="140558"/>
            <a:ext cx="6902041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2021-01-13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854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2021-01-13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17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2021-01-13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4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2021-01-13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9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1" y="736843"/>
            <a:ext cx="6935788" cy="501254"/>
          </a:xfrm>
        </p:spPr>
        <p:txBody>
          <a:bodyPr/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1" y="1543050"/>
            <a:ext cx="6935788" cy="270271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sv-SE" smtClean="0">
                <a:solidFill>
                  <a:prstClr val="white"/>
                </a:solidFill>
                <a:latin typeface="Arial"/>
              </a:rPr>
              <a:pPr/>
              <a:t>2021-01-13</a:t>
            </a:fld>
            <a:endParaRPr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>
                <a:solidFill>
                  <a:prstClr val="white"/>
                </a:solidFill>
                <a:latin typeface="Arial"/>
              </a:rPr>
              <a:pPr/>
              <a:t>‹#›</a:t>
            </a:fld>
            <a:endParaRPr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1" y="473154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4"/>
              </a:lnSpc>
              <a:defRPr sz="525" b="1" cap="all" baseline="0">
                <a:solidFill>
                  <a:schemeClr val="bg1"/>
                </a:solidFill>
              </a:defRPr>
            </a:lvl1pPr>
          </a:lstStyle>
          <a:p>
            <a:endParaRPr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062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2021-01-13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58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3312790" cy="305871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187054"/>
            <a:ext cx="3328988" cy="305871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2021-01-13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55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3312790" cy="305871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187055"/>
            <a:ext cx="3328988" cy="305871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sv-SE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2021-01-13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486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187054"/>
            <a:ext cx="3328988" cy="305871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187054"/>
            <a:ext cx="3328988" cy="305871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2021-01-13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594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187054"/>
            <a:ext cx="9208426" cy="3535394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303652"/>
            <a:ext cx="6935788" cy="50125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/>
              <a:t>Chapter</a:t>
            </a:r>
            <a:r>
              <a:rPr lang="sv-SE" dirty="0"/>
              <a:t> </a:t>
            </a:r>
            <a:r>
              <a:rPr lang="sv-SE" dirty="0" err="1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2021-01-13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430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46888" y="249936"/>
            <a:ext cx="643127" cy="65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1459" y="4895850"/>
            <a:ext cx="8646160" cy="0"/>
          </a:xfrm>
          <a:custGeom>
            <a:avLst/>
            <a:gdLst/>
            <a:ahLst/>
            <a:cxnLst/>
            <a:rect l="l" t="t" r="r" b="b"/>
            <a:pathLst>
              <a:path w="8646160">
                <a:moveTo>
                  <a:pt x="0" y="0"/>
                </a:moveTo>
                <a:lnTo>
                  <a:pt x="8645652" y="0"/>
                </a:lnTo>
              </a:path>
            </a:pathLst>
          </a:custGeom>
          <a:ln w="13715">
            <a:solidFill>
              <a:srgbClr val="1853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2021-01-13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745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662749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2021-01-13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964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46888" y="249936"/>
            <a:ext cx="643127" cy="65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1459" y="4895850"/>
            <a:ext cx="8646160" cy="0"/>
          </a:xfrm>
          <a:custGeom>
            <a:avLst/>
            <a:gdLst/>
            <a:ahLst/>
            <a:cxnLst/>
            <a:rect l="l" t="t" r="r" b="b"/>
            <a:pathLst>
              <a:path w="8646160">
                <a:moveTo>
                  <a:pt x="0" y="0"/>
                </a:moveTo>
                <a:lnTo>
                  <a:pt x="8645652" y="0"/>
                </a:lnTo>
              </a:path>
            </a:pathLst>
          </a:custGeom>
          <a:ln w="13715">
            <a:solidFill>
              <a:srgbClr val="1853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079437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sv-SE" dirty="0"/>
              <a:t>Klicka för att ändra rubrikformat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548" y="1723132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25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079437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sv-SE" dirty="0"/>
              <a:t>Klicka för att ändra rubrikformat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548" y="1723132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3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2021-01-13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41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2021-01-13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781438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781438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24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46888" y="249936"/>
            <a:ext cx="643127" cy="6522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0979" y="385922"/>
            <a:ext cx="6271259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087" y="1076341"/>
            <a:ext cx="8505825" cy="2587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8819" y="4955082"/>
            <a:ext cx="511809" cy="132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0434" y="4955082"/>
            <a:ext cx="158115" cy="132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781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0" name="Rak 9">
            <a:extLst>
              <a:ext uri="{FF2B5EF4-FFF2-40B4-BE49-F238E27FC236}">
                <a16:creationId xmlns:a16="http://schemas.microsoft.com/office/drawing/2014/main" id="{F42879D5-222F-0640-AA87-3AC584B52044}"/>
              </a:ext>
            </a:extLst>
          </p:cNvPr>
          <p:cNvCxnSpPr>
            <a:cxnSpLocks/>
          </p:cNvCxnSpPr>
          <p:nvPr/>
        </p:nvCxnSpPr>
        <p:spPr>
          <a:xfrm>
            <a:off x="1625600" y="27255788"/>
            <a:ext cx="3957796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2021-01-13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17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736">
          <p15:clr>
            <a:srgbClr val="F26B43"/>
          </p15:clr>
        </p15:guide>
        <p15:guide id="4" pos="5443">
          <p15:clr>
            <a:srgbClr val="F26B43"/>
          </p15:clr>
        </p15:guide>
        <p15:guide id="5" orient="horz" pos="742">
          <p15:clr>
            <a:srgbClr val="F26B43"/>
          </p15:clr>
        </p15:guide>
        <p15:guide id="7" pos="158">
          <p15:clr>
            <a:srgbClr val="F26B43"/>
          </p15:clr>
        </p15:guide>
        <p15:guide id="9" orient="horz" pos="584">
          <p15:clr>
            <a:srgbClr val="F26B43"/>
          </p15:clr>
        </p15:guide>
        <p15:guide id="10" orient="horz" pos="156">
          <p15:clr>
            <a:srgbClr val="F26B43"/>
          </p15:clr>
        </p15:guide>
        <p15:guide id="11" pos="5602">
          <p15:clr>
            <a:srgbClr val="F26B43"/>
          </p15:clr>
        </p15:guide>
        <p15:guide id="12" pos="667">
          <p15:clr>
            <a:srgbClr val="F26B43"/>
          </p15:clr>
        </p15:guide>
        <p15:guide id="13" pos="580">
          <p15:clr>
            <a:srgbClr val="F26B43"/>
          </p15:clr>
        </p15:guide>
        <p15:guide id="15" orient="horz" pos="3085">
          <p15:clr>
            <a:srgbClr val="F26B43"/>
          </p15:clr>
        </p15:guide>
        <p15:guide id="16" orient="horz" pos="2976">
          <p15:clr>
            <a:srgbClr val="F26B43"/>
          </p15:clr>
        </p15:guide>
        <p15:guide id="17" pos="3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.kth.se/aktuellt/nyheter/ett-makerspace-for-alla-utbildningsprogram-pa-kth-1.9758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9187" y="361950"/>
            <a:ext cx="7489621" cy="430886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459"/>
              </a:spcBef>
            </a:pPr>
            <a:r>
              <a:rPr lang="sv-SE" sz="2700" spc="-5" dirty="0" smtClean="0"/>
              <a:t>Agenda</a:t>
            </a:r>
            <a:endParaRPr sz="27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19187" y="1077865"/>
            <a:ext cx="6993890" cy="2766142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indent="-228600">
              <a:lnSpc>
                <a:spcPct val="20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sv-SE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Återblick tidigare </a:t>
            </a:r>
            <a:r>
              <a:rPr lang="sv-SE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möte samt storträff</a:t>
            </a:r>
            <a:endParaRPr lang="sv-SE" sz="1600" spc="-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indent="-228600">
              <a:lnSpc>
                <a:spcPct val="20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sv-SE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Diskussion om målsättning</a:t>
            </a:r>
          </a:p>
          <a:p>
            <a:pPr marL="241300" indent="-228600">
              <a:lnSpc>
                <a:spcPct val="20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sv-SE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Övergripande plan och fördelning av ”action </a:t>
            </a:r>
            <a:r>
              <a:rPr lang="sv-SE"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sv-SE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241300" indent="-228600">
              <a:lnSpc>
                <a:spcPct val="20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sv-SE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Nästa möte</a:t>
            </a:r>
            <a:endParaRPr lang="sv-SE" sz="16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360"/>
              </a:spcBef>
              <a:tabLst>
                <a:tab pos="354965" algn="l"/>
                <a:tab pos="355600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4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979" y="385922"/>
            <a:ext cx="6271259" cy="307777"/>
          </a:xfrm>
        </p:spPr>
        <p:txBody>
          <a:bodyPr/>
          <a:lstStyle/>
          <a:p>
            <a:r>
              <a:rPr lang="sv-SE" dirty="0" smtClean="0"/>
              <a:t>Nästa möte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97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0979" y="325724"/>
            <a:ext cx="6637020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2700" spc="-5" dirty="0" err="1" smtClean="0"/>
              <a:t>PriU</a:t>
            </a:r>
            <a:r>
              <a:rPr lang="sv-SE" sz="2700" spc="-5" dirty="0" smtClean="0"/>
              <a:t>-grupp Arbetsliv och samverkan återupplivad</a:t>
            </a:r>
            <a:br>
              <a:rPr lang="sv-SE" sz="2700" spc="-5" dirty="0" smtClean="0"/>
            </a:br>
            <a:r>
              <a:rPr lang="sv-SE" sz="2700" spc="-5" dirty="0" smtClean="0"/>
              <a:t>3 undergrupper</a:t>
            </a:r>
            <a:endParaRPr sz="2700"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dirty="0"/>
              <a:t>10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8200" y="2114550"/>
            <a:ext cx="6841490" cy="860492"/>
          </a:xfrm>
          <a:prstGeom prst="rect">
            <a:avLst/>
          </a:prstGeom>
          <a:ln w="12192">
            <a:solidFill>
              <a:srgbClr val="FF0000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646430" indent="-342265">
              <a:lnSpc>
                <a:spcPct val="100000"/>
              </a:lnSpc>
              <a:spcBef>
                <a:spcPts val="1070"/>
              </a:spcBef>
              <a:buFont typeface="Arial" panose="020B0604020202020204" pitchFamily="34" charset="0"/>
              <a:buChar char="•"/>
              <a:tabLst>
                <a:tab pos="646430" algn="l"/>
                <a:tab pos="647065" algn="l"/>
              </a:tabLst>
            </a:pPr>
            <a:r>
              <a:rPr sz="1400" spc="-5" dirty="0">
                <a:latin typeface="Arial"/>
                <a:cs typeface="Arial"/>
              </a:rPr>
              <a:t>Programråd: Per Fagrell, </a:t>
            </a:r>
            <a:r>
              <a:rPr sz="1400" dirty="0">
                <a:latin typeface="Arial"/>
                <a:cs typeface="Arial"/>
              </a:rPr>
              <a:t>Johan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Blaus</a:t>
            </a:r>
            <a:r>
              <a:rPr sz="1400" dirty="0" smtClean="0">
                <a:latin typeface="Arial"/>
                <a:cs typeface="Arial"/>
              </a:rPr>
              <a:t>,</a:t>
            </a:r>
            <a:r>
              <a:rPr lang="sv-SE" sz="1400" dirty="0" smtClean="0">
                <a:latin typeface="Arial"/>
                <a:cs typeface="Arial"/>
              </a:rPr>
              <a:t> Malin Linngård</a:t>
            </a:r>
            <a:endParaRPr sz="1400" dirty="0">
              <a:latin typeface="Arial"/>
              <a:cs typeface="Arial"/>
            </a:endParaRPr>
          </a:p>
          <a:p>
            <a:pPr marL="646430" indent="-342265">
              <a:lnSpc>
                <a:spcPct val="100000"/>
              </a:lnSpc>
              <a:spcBef>
                <a:spcPts val="635"/>
              </a:spcBef>
              <a:buFont typeface="Arial" panose="020B0604020202020204" pitchFamily="34" charset="0"/>
              <a:buChar char="•"/>
              <a:tabLst>
                <a:tab pos="646430" algn="l"/>
                <a:tab pos="647065" algn="l"/>
              </a:tabLst>
            </a:pPr>
            <a:r>
              <a:rPr sz="1400" spc="-15" dirty="0">
                <a:latin typeface="Arial"/>
                <a:cs typeface="Arial"/>
              </a:rPr>
              <a:t>Verktyg </a:t>
            </a:r>
            <a:r>
              <a:rPr sz="1400" dirty="0">
                <a:latin typeface="Arial"/>
                <a:cs typeface="Arial"/>
              </a:rPr>
              <a:t>för </a:t>
            </a:r>
            <a:r>
              <a:rPr sz="1400" spc="-5" dirty="0">
                <a:latin typeface="Arial"/>
                <a:cs typeface="Arial"/>
              </a:rPr>
              <a:t>förmedling av samverkansinslag/alumner: </a:t>
            </a:r>
            <a:r>
              <a:rPr sz="1400" dirty="0" smtClean="0">
                <a:latin typeface="Arial"/>
                <a:cs typeface="Arial"/>
              </a:rPr>
              <a:t>Liz</a:t>
            </a:r>
            <a:r>
              <a:rPr lang="sv-SE" sz="1400" dirty="0" smtClean="0">
                <a:latin typeface="Arial"/>
                <a:cs typeface="Arial"/>
              </a:rPr>
              <a:t> Adamsson</a:t>
            </a:r>
            <a:r>
              <a:rPr sz="1400" dirty="0" smtClean="0">
                <a:latin typeface="Arial"/>
                <a:cs typeface="Arial"/>
              </a:rPr>
              <a:t>, </a:t>
            </a:r>
            <a:r>
              <a:rPr sz="1400" spc="-5" dirty="0">
                <a:latin typeface="Arial"/>
                <a:cs typeface="Arial"/>
              </a:rPr>
              <a:t>Lina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Pellikka</a:t>
            </a:r>
            <a:r>
              <a:rPr sz="1400" dirty="0" smtClean="0">
                <a:latin typeface="Arial"/>
                <a:cs typeface="Arial"/>
              </a:rPr>
              <a:t>,</a:t>
            </a:r>
            <a:r>
              <a:rPr lang="sv-SE" sz="1400" dirty="0" smtClean="0">
                <a:latin typeface="Arial"/>
                <a:cs typeface="Arial"/>
              </a:rPr>
              <a:t> Karin </a:t>
            </a:r>
            <a:r>
              <a:rPr lang="sv-SE" sz="1400" dirty="0" err="1" smtClean="0">
                <a:latin typeface="Arial"/>
                <a:cs typeface="Arial"/>
              </a:rPr>
              <a:t>Daveus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7532" y="3045989"/>
            <a:ext cx="6841490" cy="661720"/>
          </a:xfrm>
          <a:prstGeom prst="rect">
            <a:avLst/>
          </a:prstGeom>
          <a:ln w="12192">
            <a:solidFill>
              <a:srgbClr val="FF00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646430" indent="-342900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646430" algn="l"/>
                <a:tab pos="647065" algn="l"/>
              </a:tabLst>
            </a:pPr>
            <a:r>
              <a:rPr sz="1400" spc="-5" dirty="0">
                <a:latin typeface="Arial"/>
                <a:cs typeface="Arial"/>
              </a:rPr>
              <a:t>Kartläggning/Nivåer: Marie M, Sara Nyberg, Lina </a:t>
            </a:r>
            <a:r>
              <a:rPr sz="1400" dirty="0">
                <a:latin typeface="Arial"/>
                <a:cs typeface="Arial"/>
              </a:rPr>
              <a:t>Pellikka, Björn </a:t>
            </a:r>
            <a:r>
              <a:rPr sz="1400" spc="-85" dirty="0">
                <a:latin typeface="Arial"/>
                <a:cs typeface="Arial"/>
              </a:rPr>
              <a:t>T, </a:t>
            </a:r>
            <a:r>
              <a:rPr sz="1400" spc="-5" dirty="0" smtClean="0">
                <a:latin typeface="Arial"/>
                <a:cs typeface="Arial"/>
              </a:rPr>
              <a:t>Robert,</a:t>
            </a:r>
            <a:endParaRPr lang="sv-SE" sz="1400" spc="-40" dirty="0">
              <a:latin typeface="Arial"/>
              <a:cs typeface="Arial"/>
            </a:endParaRPr>
          </a:p>
          <a:p>
            <a:pPr marL="646430" indent="-342900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646430" algn="l"/>
                <a:tab pos="647065" algn="l"/>
              </a:tabLst>
            </a:pPr>
            <a:r>
              <a:rPr sz="1400" spc="-5" dirty="0" err="1" smtClean="0">
                <a:latin typeface="Arial"/>
                <a:cs typeface="Arial"/>
              </a:rPr>
              <a:t>Meritering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och </a:t>
            </a:r>
            <a:r>
              <a:rPr sz="1400" spc="-5" dirty="0">
                <a:latin typeface="Arial"/>
                <a:cs typeface="Arial"/>
              </a:rPr>
              <a:t>kompetensutveckling: Robert, </a:t>
            </a:r>
            <a:r>
              <a:rPr sz="1400" dirty="0">
                <a:latin typeface="Arial"/>
                <a:cs typeface="Arial"/>
              </a:rPr>
              <a:t>Johan </a:t>
            </a:r>
            <a:r>
              <a:rPr sz="1400" spc="-5" dirty="0">
                <a:latin typeface="Arial"/>
                <a:cs typeface="Arial"/>
              </a:rPr>
              <a:t>B, Marie M,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NLS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7532" y="3996965"/>
            <a:ext cx="8136890" cy="260328"/>
          </a:xfrm>
          <a:prstGeom prst="rect">
            <a:avLst/>
          </a:prstGeom>
          <a:ln w="12192">
            <a:solidFill>
              <a:srgbClr val="FF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589280" indent="-285750">
              <a:lnSpc>
                <a:spcPct val="100000"/>
              </a:lnSpc>
              <a:spcBef>
                <a:spcPts val="350"/>
              </a:spcBef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sz="1400" spc="-5" dirty="0" err="1" smtClean="0">
                <a:latin typeface="Arial"/>
                <a:cs typeface="Arial"/>
              </a:rPr>
              <a:t>Breddad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rekrytering: Malin L, Nicole </a:t>
            </a:r>
            <a:r>
              <a:rPr sz="1400" dirty="0">
                <a:latin typeface="Arial"/>
                <a:cs typeface="Arial"/>
              </a:rPr>
              <a:t>K, Björn </a:t>
            </a:r>
            <a:r>
              <a:rPr sz="1400" spc="-85" dirty="0">
                <a:latin typeface="Arial"/>
                <a:cs typeface="Arial"/>
              </a:rPr>
              <a:t>T, </a:t>
            </a:r>
            <a:r>
              <a:rPr sz="1400" spc="-5" dirty="0">
                <a:latin typeface="Arial"/>
                <a:cs typeface="Arial"/>
              </a:rPr>
              <a:t>Robert, </a:t>
            </a:r>
            <a:r>
              <a:rPr sz="1400" dirty="0">
                <a:latin typeface="Arial"/>
                <a:cs typeface="Arial"/>
              </a:rPr>
              <a:t>+ </a:t>
            </a:r>
            <a:r>
              <a:rPr sz="1400" spc="-5" dirty="0">
                <a:latin typeface="Arial"/>
                <a:cs typeface="Arial"/>
              </a:rPr>
              <a:t>ev Cecilia Kosma </a:t>
            </a:r>
            <a:r>
              <a:rPr sz="1400" spc="-10" dirty="0">
                <a:latin typeface="Arial"/>
                <a:cs typeface="Arial"/>
              </a:rPr>
              <a:t>Vetenskapens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hus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25240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1.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1930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94246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97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 Breddat </a:t>
            </a:r>
            <a:r>
              <a:rPr spc="-5" dirty="0"/>
              <a:t>rekrytering/deltagande </a:t>
            </a:r>
            <a:r>
              <a:rPr dirty="0"/>
              <a:t>(Leif </a:t>
            </a:r>
            <a:r>
              <a:rPr spc="-5" dirty="0"/>
              <a:t>Kari, </a:t>
            </a:r>
            <a:r>
              <a:rPr dirty="0"/>
              <a:t>20</a:t>
            </a:r>
            <a:r>
              <a:rPr spc="-105" dirty="0"/>
              <a:t> </a:t>
            </a:r>
            <a:r>
              <a:rPr spc="-5" dirty="0"/>
              <a:t>min)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2020</a:t>
            </a:r>
            <a:r>
              <a:rPr dirty="0"/>
              <a:t>-</a:t>
            </a:r>
            <a:r>
              <a:rPr spc="-5" dirty="0"/>
              <a:t>1</a:t>
            </a:r>
            <a:r>
              <a:rPr spc="-15" dirty="0"/>
              <a:t>0</a:t>
            </a:r>
            <a:r>
              <a:rPr dirty="0"/>
              <a:t>-</a:t>
            </a:r>
            <a:r>
              <a:rPr spc="-15" dirty="0"/>
              <a:t>29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dirty="0"/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9829" y="653095"/>
            <a:ext cx="7637145" cy="429155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66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Det är </a:t>
            </a:r>
            <a:r>
              <a:rPr sz="1000" spc="-10" dirty="0">
                <a:latin typeface="Arial"/>
                <a:cs typeface="Arial"/>
              </a:rPr>
              <a:t>kvalitetsdrivande, alltså inte </a:t>
            </a:r>
            <a:r>
              <a:rPr sz="1000" spc="-5" dirty="0">
                <a:latin typeface="Arial"/>
                <a:cs typeface="Arial"/>
              </a:rPr>
              <a:t>bara av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rättviseskäl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0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Lokal </a:t>
            </a:r>
            <a:r>
              <a:rPr sz="1000" spc="-10" dirty="0">
                <a:latin typeface="Arial"/>
                <a:cs typeface="Arial"/>
              </a:rPr>
              <a:t>rekrytering, </a:t>
            </a:r>
            <a:r>
              <a:rPr sz="1000" dirty="0">
                <a:latin typeface="Arial"/>
                <a:cs typeface="Arial"/>
              </a:rPr>
              <a:t>främst män </a:t>
            </a:r>
            <a:r>
              <a:rPr sz="1000" spc="-5" dirty="0">
                <a:latin typeface="Arial"/>
                <a:cs typeface="Arial"/>
              </a:rPr>
              <a:t>från akademiskt </a:t>
            </a:r>
            <a:r>
              <a:rPr sz="1000" spc="-10" dirty="0">
                <a:latin typeface="Arial"/>
                <a:cs typeface="Arial"/>
              </a:rPr>
              <a:t>utbildade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familjer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5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Gm </a:t>
            </a:r>
            <a:r>
              <a:rPr sz="1000" spc="-10" dirty="0">
                <a:latin typeface="Arial"/>
                <a:cs typeface="Arial"/>
              </a:rPr>
              <a:t>breddad rekrytering </a:t>
            </a:r>
            <a:r>
              <a:rPr sz="1000" dirty="0">
                <a:latin typeface="Arial"/>
                <a:cs typeface="Arial"/>
              </a:rPr>
              <a:t>kan </a:t>
            </a:r>
            <a:r>
              <a:rPr sz="1000" spc="-10" dirty="0">
                <a:latin typeface="Arial"/>
                <a:cs typeface="Arial"/>
              </a:rPr>
              <a:t>vi </a:t>
            </a:r>
            <a:r>
              <a:rPr sz="1000" dirty="0">
                <a:latin typeface="Arial"/>
                <a:cs typeface="Arial"/>
              </a:rPr>
              <a:t>få </a:t>
            </a:r>
            <a:r>
              <a:rPr sz="1000" spc="-10" dirty="0">
                <a:latin typeface="Arial"/>
                <a:cs typeface="Arial"/>
              </a:rPr>
              <a:t>ännu </a:t>
            </a:r>
            <a:r>
              <a:rPr sz="1000" spc="-5" dirty="0">
                <a:latin typeface="Arial"/>
                <a:cs typeface="Arial"/>
              </a:rPr>
              <a:t>bättre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studenter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10" dirty="0">
                <a:latin typeface="Arial"/>
                <a:cs typeface="Arial"/>
              </a:rPr>
              <a:t>Behöver </a:t>
            </a:r>
            <a:r>
              <a:rPr sz="1000" dirty="0">
                <a:latin typeface="Arial"/>
                <a:cs typeface="Arial"/>
              </a:rPr>
              <a:t>också </a:t>
            </a:r>
            <a:r>
              <a:rPr sz="1000" spc="-10" dirty="0">
                <a:latin typeface="Arial"/>
                <a:cs typeface="Arial"/>
              </a:rPr>
              <a:t>bredda deltagande </a:t>
            </a:r>
            <a:r>
              <a:rPr sz="1000" spc="-5" dirty="0">
                <a:latin typeface="Arial"/>
                <a:cs typeface="Arial"/>
              </a:rPr>
              <a:t>på </a:t>
            </a:r>
            <a:r>
              <a:rPr sz="1000" dirty="0">
                <a:latin typeface="Arial"/>
                <a:cs typeface="Arial"/>
              </a:rPr>
              <a:t>KTH, </a:t>
            </a:r>
            <a:r>
              <a:rPr sz="1000" spc="-5" dirty="0">
                <a:latin typeface="Arial"/>
                <a:cs typeface="Arial"/>
              </a:rPr>
              <a:t>svårt förstå systemet </a:t>
            </a:r>
            <a:r>
              <a:rPr sz="1000" spc="-10" dirty="0">
                <a:latin typeface="Arial"/>
                <a:cs typeface="Arial"/>
              </a:rPr>
              <a:t>om </a:t>
            </a:r>
            <a:r>
              <a:rPr sz="1000" spc="-5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inte har </a:t>
            </a:r>
            <a:r>
              <a:rPr sz="1000" spc="-5" dirty="0">
                <a:latin typeface="Arial"/>
                <a:cs typeface="Arial"/>
              </a:rPr>
              <a:t>akademisk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bakgrund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0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10" dirty="0">
                <a:latin typeface="Arial"/>
                <a:cs typeface="Arial"/>
              </a:rPr>
              <a:t>Hittills </a:t>
            </a:r>
            <a:r>
              <a:rPr sz="1000" dirty="0">
                <a:latin typeface="Arial"/>
                <a:cs typeface="Arial"/>
              </a:rPr>
              <a:t>mest </a:t>
            </a:r>
            <a:r>
              <a:rPr sz="1000" spc="-5" dirty="0">
                <a:latin typeface="Arial"/>
                <a:cs typeface="Arial"/>
              </a:rPr>
              <a:t>fokuserat på </a:t>
            </a:r>
            <a:r>
              <a:rPr sz="1000" spc="-10" dirty="0">
                <a:latin typeface="Arial"/>
                <a:cs typeface="Arial"/>
              </a:rPr>
              <a:t>rekrytering </a:t>
            </a:r>
            <a:r>
              <a:rPr sz="1000" spc="-5" dirty="0">
                <a:latin typeface="Arial"/>
                <a:cs typeface="Arial"/>
              </a:rPr>
              <a:t>av kvinnor, t ex Tekla-festivalen, </a:t>
            </a:r>
            <a:r>
              <a:rPr sz="1000" spc="-10" dirty="0">
                <a:latin typeface="Arial"/>
                <a:cs typeface="Arial"/>
              </a:rPr>
              <a:t>det behöver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breddas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1000" b="1" spc="-5" dirty="0">
                <a:latin typeface="Arial"/>
                <a:cs typeface="Arial"/>
              </a:rPr>
              <a:t>Nästa steg att bilda en strategisk grupp </a:t>
            </a:r>
            <a:r>
              <a:rPr sz="1000" b="1" spc="-10" dirty="0">
                <a:latin typeface="Arial"/>
                <a:cs typeface="Arial"/>
              </a:rPr>
              <a:t>ska </a:t>
            </a:r>
            <a:r>
              <a:rPr sz="1000" b="1" spc="-5" dirty="0">
                <a:latin typeface="Arial"/>
                <a:cs typeface="Arial"/>
              </a:rPr>
              <a:t>titta på breddad </a:t>
            </a:r>
            <a:r>
              <a:rPr sz="1000" b="1" spc="-10" dirty="0">
                <a:latin typeface="Arial"/>
                <a:cs typeface="Arial"/>
              </a:rPr>
              <a:t>rekrytering/breddat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deltagande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Gruppen </a:t>
            </a:r>
            <a:r>
              <a:rPr sz="1000" spc="-10" dirty="0">
                <a:latin typeface="Arial"/>
                <a:cs typeface="Arial"/>
              </a:rPr>
              <a:t>bör vara </a:t>
            </a:r>
            <a:r>
              <a:rPr sz="1000" spc="-5" dirty="0">
                <a:latin typeface="Arial"/>
                <a:cs typeface="Arial"/>
              </a:rPr>
              <a:t>bred och </a:t>
            </a:r>
            <a:r>
              <a:rPr sz="1000" dirty="0">
                <a:latin typeface="Arial"/>
                <a:cs typeface="Arial"/>
              </a:rPr>
              <a:t>ska </a:t>
            </a:r>
            <a:r>
              <a:rPr sz="1000" spc="-5" dirty="0">
                <a:latin typeface="Arial"/>
                <a:cs typeface="Arial"/>
              </a:rPr>
              <a:t>kunna ge råd </a:t>
            </a:r>
            <a:r>
              <a:rPr sz="1000" spc="-10" dirty="0">
                <a:latin typeface="Arial"/>
                <a:cs typeface="Arial"/>
              </a:rPr>
              <a:t>om </a:t>
            </a:r>
            <a:r>
              <a:rPr sz="1000" spc="-5" dirty="0">
                <a:latin typeface="Arial"/>
                <a:cs typeface="Arial"/>
              </a:rPr>
              <a:t>vilka </a:t>
            </a:r>
            <a:r>
              <a:rPr sz="1000" spc="-10" dirty="0">
                <a:latin typeface="Arial"/>
                <a:cs typeface="Arial"/>
              </a:rPr>
              <a:t>aktiviteter </a:t>
            </a:r>
            <a:r>
              <a:rPr sz="1000" spc="-5" dirty="0">
                <a:latin typeface="Arial"/>
                <a:cs typeface="Arial"/>
              </a:rPr>
              <a:t>som </a:t>
            </a:r>
            <a:r>
              <a:rPr sz="1000" dirty="0">
                <a:latin typeface="Arial"/>
                <a:cs typeface="Arial"/>
              </a:rPr>
              <a:t>ska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göras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0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priu-grupp </a:t>
            </a:r>
            <a:r>
              <a:rPr sz="1000" dirty="0">
                <a:latin typeface="Arial"/>
                <a:cs typeface="Arial"/>
              </a:rPr>
              <a:t>kan </a:t>
            </a:r>
            <a:r>
              <a:rPr sz="1000" spc="-5" dirty="0">
                <a:latin typeface="Arial"/>
                <a:cs typeface="Arial"/>
              </a:rPr>
              <a:t>jobba </a:t>
            </a:r>
            <a:r>
              <a:rPr sz="1000" dirty="0">
                <a:latin typeface="Arial"/>
                <a:cs typeface="Arial"/>
              </a:rPr>
              <a:t>med </a:t>
            </a:r>
            <a:r>
              <a:rPr sz="1000" spc="-5" dirty="0">
                <a:latin typeface="Arial"/>
                <a:cs typeface="Arial"/>
              </a:rPr>
              <a:t>frågan, </a:t>
            </a:r>
            <a:r>
              <a:rPr sz="1000" dirty="0">
                <a:latin typeface="Arial"/>
                <a:cs typeface="Arial"/>
              </a:rPr>
              <a:t>men </a:t>
            </a:r>
            <a:r>
              <a:rPr sz="1000" spc="-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utgör inte den </a:t>
            </a:r>
            <a:r>
              <a:rPr sz="1000" spc="-5" dirty="0">
                <a:latin typeface="Arial"/>
                <a:cs typeface="Arial"/>
              </a:rPr>
              <a:t>strategiska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gruppen</a:t>
            </a:r>
            <a:endParaRPr sz="1000" dirty="0">
              <a:latin typeface="Arial"/>
              <a:cs typeface="Arial"/>
            </a:endParaRPr>
          </a:p>
          <a:p>
            <a:pPr marL="184785" marR="5080" indent="-172085">
              <a:lnSpc>
                <a:spcPts val="960"/>
              </a:lnSpc>
              <a:spcBef>
                <a:spcPts val="78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Det finns en koppling mellan </a:t>
            </a:r>
            <a:r>
              <a:rPr sz="1000" spc="-10" dirty="0">
                <a:latin typeface="Arial"/>
                <a:cs typeface="Arial"/>
              </a:rPr>
              <a:t>PriU-gruppen </a:t>
            </a:r>
            <a:r>
              <a:rPr sz="1000" dirty="0">
                <a:latin typeface="Arial"/>
                <a:cs typeface="Arial"/>
              </a:rPr>
              <a:t>för </a:t>
            </a:r>
            <a:r>
              <a:rPr sz="1000" spc="-10" dirty="0">
                <a:latin typeface="Arial"/>
                <a:cs typeface="Arial"/>
              </a:rPr>
              <a:t>arbetsliv </a:t>
            </a:r>
            <a:r>
              <a:rPr sz="1000" spc="-5" dirty="0">
                <a:latin typeface="Arial"/>
                <a:cs typeface="Arial"/>
              </a:rPr>
              <a:t>och samverkan och </a:t>
            </a:r>
            <a:r>
              <a:rPr sz="1000" spc="-10" dirty="0">
                <a:latin typeface="Arial"/>
                <a:cs typeface="Arial"/>
              </a:rPr>
              <a:t>breddad rekrytering, vi </a:t>
            </a:r>
            <a:r>
              <a:rPr sz="1000" dirty="0">
                <a:latin typeface="Arial"/>
                <a:cs typeface="Arial"/>
              </a:rPr>
              <a:t>kan också </a:t>
            </a:r>
            <a:r>
              <a:rPr sz="1000" spc="-5" dirty="0">
                <a:latin typeface="Arial"/>
                <a:cs typeface="Arial"/>
              </a:rPr>
              <a:t>jobba </a:t>
            </a:r>
            <a:r>
              <a:rPr sz="1000" dirty="0">
                <a:latin typeface="Arial"/>
                <a:cs typeface="Arial"/>
              </a:rPr>
              <a:t>med </a:t>
            </a:r>
            <a:r>
              <a:rPr sz="1000" spc="-5" dirty="0">
                <a:latin typeface="Arial"/>
                <a:cs typeface="Arial"/>
              </a:rPr>
              <a:t>frågan </a:t>
            </a:r>
            <a:r>
              <a:rPr sz="1000" spc="-10" dirty="0">
                <a:latin typeface="Arial"/>
                <a:cs typeface="Arial"/>
              </a:rPr>
              <a:t>om vi  </a:t>
            </a:r>
            <a:r>
              <a:rPr sz="1000" spc="-15" dirty="0">
                <a:latin typeface="Arial"/>
                <a:cs typeface="Arial"/>
              </a:rPr>
              <a:t>vill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7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Basåret på </a:t>
            </a:r>
            <a:r>
              <a:rPr sz="1000" spc="-10" dirty="0">
                <a:latin typeface="Arial"/>
                <a:cs typeface="Arial"/>
              </a:rPr>
              <a:t>distans </a:t>
            </a:r>
            <a:r>
              <a:rPr sz="1000" spc="-5" dirty="0">
                <a:latin typeface="Arial"/>
                <a:cs typeface="Arial"/>
              </a:rPr>
              <a:t>är </a:t>
            </a:r>
            <a:r>
              <a:rPr sz="1000" spc="-10" dirty="0">
                <a:latin typeface="Arial"/>
                <a:cs typeface="Arial"/>
              </a:rPr>
              <a:t>per </a:t>
            </a:r>
            <a:r>
              <a:rPr sz="1000" spc="-5" dirty="0">
                <a:latin typeface="Arial"/>
                <a:cs typeface="Arial"/>
              </a:rPr>
              <a:t>automatik en </a:t>
            </a:r>
            <a:r>
              <a:rPr sz="1000" spc="-10" dirty="0">
                <a:latin typeface="Arial"/>
                <a:cs typeface="Arial"/>
              </a:rPr>
              <a:t>breddad rekrytering </a:t>
            </a:r>
            <a:r>
              <a:rPr sz="1000" spc="-5" dirty="0">
                <a:latin typeface="Arial"/>
                <a:cs typeface="Arial"/>
              </a:rPr>
              <a:t>och </a:t>
            </a:r>
            <a:r>
              <a:rPr sz="1000" spc="-10" dirty="0">
                <a:latin typeface="Arial"/>
                <a:cs typeface="Arial"/>
              </a:rPr>
              <a:t>det går </a:t>
            </a:r>
            <a:r>
              <a:rPr sz="1000" spc="-5" dirty="0">
                <a:latin typeface="Arial"/>
                <a:cs typeface="Arial"/>
              </a:rPr>
              <a:t>bra </a:t>
            </a:r>
            <a:r>
              <a:rPr sz="1000" dirty="0">
                <a:latin typeface="Arial"/>
                <a:cs typeface="Arial"/>
              </a:rPr>
              <a:t>för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basårsstudenterna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0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tex </a:t>
            </a:r>
            <a:r>
              <a:rPr sz="1000" spc="-5" dirty="0">
                <a:latin typeface="Arial"/>
                <a:cs typeface="Arial"/>
              </a:rPr>
              <a:t>på de programintegrerande/programsammanhållande kurserna, </a:t>
            </a:r>
            <a:r>
              <a:rPr sz="1000" spc="-10" dirty="0">
                <a:latin typeface="Arial"/>
                <a:cs typeface="Arial"/>
              </a:rPr>
              <a:t>där </a:t>
            </a:r>
            <a:r>
              <a:rPr sz="1000" spc="-5" dirty="0">
                <a:latin typeface="Arial"/>
                <a:cs typeface="Arial"/>
              </a:rPr>
              <a:t>finns </a:t>
            </a:r>
            <a:r>
              <a:rPr sz="1000" spc="-10" dirty="0">
                <a:latin typeface="Arial"/>
                <a:cs typeface="Arial"/>
              </a:rPr>
              <a:t>inslag </a:t>
            </a:r>
            <a:r>
              <a:rPr sz="1000" spc="-5" dirty="0">
                <a:latin typeface="Arial"/>
                <a:cs typeface="Arial"/>
              </a:rPr>
              <a:t>av akademisk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introduktion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5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Manchester, </a:t>
            </a:r>
            <a:r>
              <a:rPr sz="1000" spc="-10" dirty="0">
                <a:latin typeface="Arial"/>
                <a:cs typeface="Arial"/>
              </a:rPr>
              <a:t>använder biblioteket </a:t>
            </a:r>
            <a:r>
              <a:rPr sz="1000" spc="-5" dirty="0">
                <a:latin typeface="Arial"/>
                <a:cs typeface="Arial"/>
              </a:rPr>
              <a:t>som en resurs i</a:t>
            </a:r>
            <a:r>
              <a:rPr sz="1000" spc="-10" dirty="0">
                <a:latin typeface="Arial"/>
                <a:cs typeface="Arial"/>
              </a:rPr>
              <a:t> detta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10" dirty="0">
                <a:latin typeface="Arial"/>
                <a:cs typeface="Arial"/>
              </a:rPr>
              <a:t>Möter </a:t>
            </a:r>
            <a:r>
              <a:rPr sz="1000" spc="-5" dirty="0">
                <a:latin typeface="Arial"/>
                <a:cs typeface="Arial"/>
              </a:rPr>
              <a:t>visst motstånd, </a:t>
            </a:r>
            <a:r>
              <a:rPr sz="1000" spc="-10" dirty="0">
                <a:latin typeface="Arial"/>
                <a:cs typeface="Arial"/>
              </a:rPr>
              <a:t>behöver visa goda </a:t>
            </a:r>
            <a:r>
              <a:rPr sz="1000" spc="-5" dirty="0">
                <a:latin typeface="Arial"/>
                <a:cs typeface="Arial"/>
              </a:rPr>
              <a:t>exempel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0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spc="-5" dirty="0">
                <a:latin typeface="Arial"/>
                <a:cs typeface="Arial"/>
              </a:rPr>
              <a:t>Det är ett kulturförändringsarbete, viktigt att </a:t>
            </a:r>
            <a:r>
              <a:rPr sz="1000" spc="-10" dirty="0">
                <a:latin typeface="Arial"/>
                <a:cs typeface="Arial"/>
              </a:rPr>
              <a:t>ledningen går </a:t>
            </a:r>
            <a:r>
              <a:rPr sz="1000" spc="-5" dirty="0">
                <a:latin typeface="Arial"/>
                <a:cs typeface="Arial"/>
              </a:rPr>
              <a:t>ut och </a:t>
            </a:r>
            <a:r>
              <a:rPr sz="1000" spc="-10" dirty="0">
                <a:latin typeface="Arial"/>
                <a:cs typeface="Arial"/>
              </a:rPr>
              <a:t>pratar om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det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5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b="1" spc="-10" dirty="0">
                <a:latin typeface="Arial"/>
                <a:cs typeface="Arial"/>
              </a:rPr>
              <a:t>Behövs </a:t>
            </a:r>
            <a:r>
              <a:rPr sz="1000" b="1" spc="-5" dirty="0">
                <a:latin typeface="Arial"/>
                <a:cs typeface="Arial"/>
              </a:rPr>
              <a:t>stöd i </a:t>
            </a:r>
            <a:r>
              <a:rPr sz="1000" b="1" spc="-10" dirty="0">
                <a:latin typeface="Arial"/>
                <a:cs typeface="Arial"/>
              </a:rPr>
              <a:t>organisationen, </a:t>
            </a:r>
            <a:r>
              <a:rPr sz="1000" b="1" spc="-5" dirty="0">
                <a:latin typeface="Arial"/>
                <a:cs typeface="Arial"/>
              </a:rPr>
              <a:t>t ex stöd </a:t>
            </a:r>
            <a:r>
              <a:rPr sz="1000" b="1" dirty="0">
                <a:latin typeface="Arial"/>
                <a:cs typeface="Arial"/>
              </a:rPr>
              <a:t>för </a:t>
            </a:r>
            <a:r>
              <a:rPr sz="1000" b="1" spc="-5" dirty="0">
                <a:latin typeface="Arial"/>
                <a:cs typeface="Arial"/>
              </a:rPr>
              <a:t>att ta </a:t>
            </a:r>
            <a:r>
              <a:rPr sz="1000" b="1" dirty="0">
                <a:latin typeface="Arial"/>
                <a:cs typeface="Arial"/>
              </a:rPr>
              <a:t>emot </a:t>
            </a:r>
            <a:r>
              <a:rPr sz="1000" b="1" spc="-5" dirty="0">
                <a:latin typeface="Arial"/>
                <a:cs typeface="Arial"/>
              </a:rPr>
              <a:t>och </a:t>
            </a:r>
            <a:r>
              <a:rPr sz="1000" b="1" spc="-10" dirty="0">
                <a:latin typeface="Arial"/>
                <a:cs typeface="Arial"/>
              </a:rPr>
              <a:t>vägleda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prao-elever</a:t>
            </a:r>
            <a:endParaRPr sz="1000" b="1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60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b="1" spc="-5" dirty="0">
                <a:latin typeface="Arial"/>
                <a:cs typeface="Arial"/>
              </a:rPr>
              <a:t>Vore intressant att </a:t>
            </a:r>
            <a:r>
              <a:rPr sz="1000" b="1" spc="-10" dirty="0">
                <a:latin typeface="Arial"/>
                <a:cs typeface="Arial"/>
              </a:rPr>
              <a:t>veta </a:t>
            </a:r>
            <a:r>
              <a:rPr sz="1000" b="1" spc="-5" dirty="0">
                <a:latin typeface="Arial"/>
                <a:cs typeface="Arial"/>
              </a:rPr>
              <a:t>vilken </a:t>
            </a:r>
            <a:r>
              <a:rPr sz="1000" b="1" dirty="0">
                <a:latin typeface="Arial"/>
                <a:cs typeface="Arial"/>
              </a:rPr>
              <a:t>effekt </a:t>
            </a:r>
            <a:r>
              <a:rPr sz="1000" b="1" spc="-5" dirty="0">
                <a:latin typeface="Arial"/>
                <a:cs typeface="Arial"/>
              </a:rPr>
              <a:t>t ex mässorna </a:t>
            </a:r>
            <a:r>
              <a:rPr sz="1000" b="1" spc="-10" dirty="0">
                <a:latin typeface="Arial"/>
                <a:cs typeface="Arial"/>
              </a:rPr>
              <a:t>har </a:t>
            </a:r>
            <a:r>
              <a:rPr sz="1000" b="1" spc="-5" dirty="0">
                <a:latin typeface="Arial"/>
                <a:cs typeface="Arial"/>
              </a:rPr>
              <a:t>kontra </a:t>
            </a:r>
            <a:r>
              <a:rPr sz="1000" b="1" spc="-10" dirty="0">
                <a:latin typeface="Arial"/>
                <a:cs typeface="Arial"/>
              </a:rPr>
              <a:t>när </a:t>
            </a:r>
            <a:r>
              <a:rPr sz="1000" b="1" spc="-5" dirty="0">
                <a:latin typeface="Arial"/>
                <a:cs typeface="Arial"/>
              </a:rPr>
              <a:t>skolor/elever </a:t>
            </a:r>
            <a:r>
              <a:rPr sz="1000" b="1" dirty="0">
                <a:latin typeface="Arial"/>
                <a:cs typeface="Arial"/>
              </a:rPr>
              <a:t>får </a:t>
            </a:r>
            <a:r>
              <a:rPr sz="1000" b="1" spc="-5" dirty="0">
                <a:latin typeface="Arial"/>
                <a:cs typeface="Arial"/>
              </a:rPr>
              <a:t>besöka</a:t>
            </a:r>
            <a:r>
              <a:rPr sz="1000" b="1" spc="-1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KTH</a:t>
            </a:r>
          </a:p>
          <a:p>
            <a:pPr marL="184785" indent="-172085">
              <a:lnSpc>
                <a:spcPct val="100000"/>
              </a:lnSpc>
              <a:spcBef>
                <a:spcPts val="56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b="1" spc="-5" dirty="0">
                <a:latin typeface="Arial"/>
                <a:cs typeface="Arial"/>
              </a:rPr>
              <a:t>Hur </a:t>
            </a:r>
            <a:r>
              <a:rPr sz="1000" b="1" spc="-10" dirty="0">
                <a:latin typeface="Arial"/>
                <a:cs typeface="Arial"/>
              </a:rPr>
              <a:t>används </a:t>
            </a:r>
            <a:r>
              <a:rPr sz="1000" b="1" dirty="0">
                <a:latin typeface="Arial"/>
                <a:cs typeface="Arial"/>
              </a:rPr>
              <a:t>maker </a:t>
            </a:r>
            <a:r>
              <a:rPr sz="1000" b="1" spc="-5" dirty="0">
                <a:latin typeface="Arial"/>
                <a:cs typeface="Arial"/>
              </a:rPr>
              <a:t>spaces, </a:t>
            </a:r>
            <a:r>
              <a:rPr sz="1000" b="1" dirty="0">
                <a:latin typeface="Arial"/>
                <a:cs typeface="Arial"/>
              </a:rPr>
              <a:t>kan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även </a:t>
            </a:r>
            <a:r>
              <a:rPr sz="1000" b="1" spc="-5" dirty="0">
                <a:latin typeface="Arial"/>
                <a:cs typeface="Arial"/>
              </a:rPr>
              <a:t>fungera </a:t>
            </a:r>
            <a:r>
              <a:rPr sz="1000" b="1" dirty="0">
                <a:latin typeface="Arial"/>
                <a:cs typeface="Arial"/>
              </a:rPr>
              <a:t>för </a:t>
            </a:r>
            <a:r>
              <a:rPr sz="1000" b="1" spc="-5" dirty="0">
                <a:latin typeface="Arial"/>
                <a:cs typeface="Arial"/>
              </a:rPr>
              <a:t>samverkan </a:t>
            </a:r>
            <a:r>
              <a:rPr sz="1000" b="1" dirty="0">
                <a:latin typeface="Arial"/>
                <a:cs typeface="Arial"/>
              </a:rPr>
              <a:t>med </a:t>
            </a:r>
            <a:r>
              <a:rPr sz="1000" b="1" spc="-10" dirty="0">
                <a:latin typeface="Arial"/>
                <a:cs typeface="Arial"/>
              </a:rPr>
              <a:t>elever</a:t>
            </a:r>
            <a:r>
              <a:rPr sz="1000" b="1" spc="-1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osv</a:t>
            </a:r>
            <a:endParaRPr sz="1000" b="1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55"/>
              </a:spcBef>
              <a:buChar char="•"/>
              <a:tabLst>
                <a:tab pos="184785" algn="l"/>
                <a:tab pos="185420" algn="l"/>
              </a:tabLst>
            </a:pPr>
            <a:r>
              <a:rPr sz="1000" b="1" spc="-5" dirty="0">
                <a:latin typeface="Arial"/>
                <a:cs typeface="Arial"/>
              </a:rPr>
              <a:t>Hur </a:t>
            </a:r>
            <a:r>
              <a:rPr sz="1000" b="1" spc="-10" dirty="0">
                <a:latin typeface="Arial"/>
                <a:cs typeface="Arial"/>
              </a:rPr>
              <a:t>används </a:t>
            </a:r>
            <a:r>
              <a:rPr sz="1000" b="1" spc="-5" dirty="0">
                <a:latin typeface="Arial"/>
                <a:cs typeface="Arial"/>
              </a:rPr>
              <a:t>studentambassadörerna? Skulle kunna inspirera t ex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basårsstudenterna.</a:t>
            </a:r>
            <a:endParaRPr sz="10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0979" y="325724"/>
            <a:ext cx="705548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2700" spc="-5" dirty="0" smtClean="0"/>
              <a:t>Vidare arbete</a:t>
            </a:r>
            <a:endParaRPr sz="27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5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2020</a:t>
            </a:r>
            <a:r>
              <a:rPr kumimoji="0" sz="75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sz="75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sz="750" b="0" i="0" u="none" strike="noStrike" kern="1200" cap="none" spc="-1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</a:t>
            </a:r>
            <a:r>
              <a:rPr kumimoji="0" sz="75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sz="750" b="0" i="0" u="none" strike="noStrike" kern="1200" cap="none" spc="-1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78105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5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19087" y="1076341"/>
            <a:ext cx="8505825" cy="3861313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Prao, hur fungerar idag och hur kan vi organisera och vidareutveckla detta?</a:t>
            </a:r>
            <a:br>
              <a:rPr lang="sv-SE" dirty="0" smtClean="0"/>
            </a:br>
            <a:r>
              <a:rPr lang="sv-SE" dirty="0" smtClean="0"/>
              <a:t>- Utse kontaktpersoner</a:t>
            </a:r>
            <a:br>
              <a:rPr lang="sv-SE" dirty="0" smtClean="0"/>
            </a:br>
            <a:r>
              <a:rPr lang="sv-SE" dirty="0" smtClean="0"/>
              <a:t>- Mallar (har Skolverket mallar mm)</a:t>
            </a:r>
            <a:br>
              <a:rPr lang="sv-SE" dirty="0" smtClean="0"/>
            </a:br>
            <a:r>
              <a:rPr lang="sv-SE" dirty="0" smtClean="0"/>
              <a:t>- Process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Pilot med Stockholms stad, möte bokat 4 december</a:t>
            </a:r>
            <a:br>
              <a:rPr lang="sv-SE" dirty="0" smtClean="0"/>
            </a:br>
            <a:r>
              <a:rPr lang="sv-SE" dirty="0" smtClean="0"/>
              <a:t>Målsättning att få igång projekt under VT2021, Niki leder processen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Utforska om centrumbildningar kan vara en grund för att arbeta med liknande projekt, kontakta RSO om att informera centrumföreståndare, Malin L tar kontakt med Susanna Pehrsson på RSO vilka centra som kan ha potential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CBL studentrekrytering ska ta fram digitalt material riktat mot gymnasieskolor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Robert Lagerström et al, barnbok som släpps i feb. Malin L tar med frågan till Vetenskapens hus och Stockholms stad. Vetenskapens hus bjuds in till nästa möte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endParaRPr lang="sv-SE" dirty="0" smtClean="0"/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74575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38348D-F2D3-AB47-AE2A-1D59B1E58D64}" type="slidenum"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rgbClr val="8484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8484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969579" y="307426"/>
          <a:ext cx="8079828" cy="4508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8322" y="4866501"/>
            <a:ext cx="20393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8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Impact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through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collaboration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2" name="Oval 1"/>
          <p:cNvSpPr/>
          <p:nvPr/>
        </p:nvSpPr>
        <p:spPr>
          <a:xfrm>
            <a:off x="6617776" y="1449092"/>
            <a:ext cx="1371599" cy="28051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42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0979" y="385922"/>
            <a:ext cx="6271259" cy="307777"/>
          </a:xfrm>
        </p:spPr>
        <p:txBody>
          <a:bodyPr/>
          <a:lstStyle/>
          <a:p>
            <a:r>
              <a:rPr lang="sv-SE" dirty="0" smtClean="0"/>
              <a:t>Breddad rekrytering / breddat deltagande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8201" y="1428750"/>
            <a:ext cx="6934200" cy="2539157"/>
          </a:xfrm>
        </p:spPr>
        <p:txBody>
          <a:bodyPr/>
          <a:lstStyle/>
          <a:p>
            <a:pPr marL="342900" indent="-342900" rtl="0">
              <a:spcBef>
                <a:spcPts val="1200"/>
              </a:spcBef>
              <a:buFont typeface="+mj-lt"/>
              <a:buAutoNum type="arabicPeriod"/>
            </a:pPr>
            <a:r>
              <a:rPr lang="sv-SE" dirty="0"/>
              <a:t>Hur kan samarbete med externa aktörer bidra till KTHs ambitioner inom breddad rekrytering/breddat deltagande?</a:t>
            </a:r>
          </a:p>
          <a:p>
            <a:pPr marL="342900" indent="-342900" rtl="0">
              <a:spcBef>
                <a:spcPts val="1200"/>
              </a:spcBef>
              <a:buFont typeface="+mj-lt"/>
              <a:buAutoNum type="arabicPeriod"/>
            </a:pPr>
            <a:r>
              <a:rPr lang="sv-SE" dirty="0"/>
              <a:t>Former för erfarenhetsutbyte</a:t>
            </a:r>
          </a:p>
          <a:p>
            <a:pPr marL="342900" indent="-342900" rtl="0">
              <a:spcBef>
                <a:spcPts val="1200"/>
              </a:spcBef>
              <a:buFont typeface="+mj-lt"/>
              <a:buAutoNum type="arabicPeriod"/>
            </a:pPr>
            <a:r>
              <a:rPr lang="sv-SE" dirty="0"/>
              <a:t>Vad kan lyftas i kommande självvärdering (2021) till UKÄs tematiska utvärdering av breddad rekrytering?</a:t>
            </a:r>
          </a:p>
          <a:p>
            <a:pPr marL="342900" indent="-342900" rtl="0">
              <a:spcBef>
                <a:spcPts val="1200"/>
              </a:spcBef>
              <a:buFont typeface="+mj-lt"/>
              <a:buAutoNum type="arabicPeriod"/>
            </a:pPr>
            <a:r>
              <a:rPr lang="sv-SE" dirty="0"/>
              <a:t>Vilka frågor inom temat breddad rekrytering och breddat deltagande ska </a:t>
            </a:r>
            <a:r>
              <a:rPr lang="sv-SE" dirty="0" err="1"/>
              <a:t>PriU</a:t>
            </a:r>
            <a:r>
              <a:rPr lang="sv-SE" dirty="0"/>
              <a:t>-gruppen fokusera på?</a:t>
            </a:r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318322" y="4866501"/>
            <a:ext cx="20393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8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Impact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through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collaboration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991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0979" y="385922"/>
            <a:ext cx="6271259" cy="307777"/>
          </a:xfrm>
        </p:spPr>
        <p:txBody>
          <a:bodyPr/>
          <a:lstStyle/>
          <a:p>
            <a:r>
              <a:rPr lang="sv-SE" dirty="0" smtClean="0"/>
              <a:t>Breddad rekrytering / breddat deltagande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85667" y="1433577"/>
            <a:ext cx="6934200" cy="2693045"/>
          </a:xfrm>
        </p:spPr>
        <p:txBody>
          <a:bodyPr/>
          <a:lstStyle/>
          <a:p>
            <a:pPr marL="342900" indent="-342900" rtl="0">
              <a:spcBef>
                <a:spcPts val="1200"/>
              </a:spcBef>
              <a:buFont typeface="+mj-lt"/>
              <a:buAutoNum type="arabicPeriod"/>
            </a:pPr>
            <a:r>
              <a:rPr lang="sv-SE" dirty="0" smtClean="0"/>
              <a:t>Hur kan samarbete med externa aktörer bidra till KTHs ambitioner inom breddad rekrytering/breddat deltagande?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i="1" dirty="0"/>
              <a:t>Kanske diskutera med strategiska partners om hur de kan bidra. </a:t>
            </a:r>
            <a:endParaRPr lang="sv-SE" i="1" dirty="0" smtClean="0"/>
          </a:p>
          <a:p>
            <a:pPr marL="342900" indent="-342900" rtl="0">
              <a:spcBef>
                <a:spcPts val="1200"/>
              </a:spcBef>
              <a:buFont typeface="+mj-lt"/>
              <a:buAutoNum type="arabicPeriod"/>
            </a:pPr>
            <a:r>
              <a:rPr lang="sv-SE" dirty="0" smtClean="0"/>
              <a:t>Former </a:t>
            </a:r>
            <a:r>
              <a:rPr lang="sv-SE" dirty="0"/>
              <a:t>för erfarenhetsutbyte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i="1" dirty="0"/>
              <a:t>Utöver stor-träffarna och </a:t>
            </a:r>
            <a:r>
              <a:rPr lang="sv-SE" i="1" dirty="0" err="1"/>
              <a:t>priu</a:t>
            </a:r>
            <a:r>
              <a:rPr lang="sv-SE" i="1" dirty="0"/>
              <a:t>-gruppen kan vi utbyta erfarenheter gm forum, nätverk, </a:t>
            </a:r>
            <a:r>
              <a:rPr lang="sv-SE" i="1" dirty="0" err="1"/>
              <a:t>mfl</a:t>
            </a:r>
            <a:r>
              <a:rPr lang="sv-SE" i="1" dirty="0"/>
              <a:t>. Använd de befintliga nätverken som grundutbildningsutskottet, utbildningsnämnden, </a:t>
            </a:r>
            <a:r>
              <a:rPr lang="sv-SE" i="1" dirty="0" err="1"/>
              <a:t>mfl</a:t>
            </a:r>
            <a:r>
              <a:rPr lang="sv-SE" i="1" dirty="0"/>
              <a:t>.</a:t>
            </a:r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318322" y="4866501"/>
            <a:ext cx="20393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8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Impact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through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collaboration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12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0979" y="385922"/>
            <a:ext cx="6271259" cy="307777"/>
          </a:xfrm>
        </p:spPr>
        <p:txBody>
          <a:bodyPr/>
          <a:lstStyle/>
          <a:p>
            <a:r>
              <a:rPr lang="sv-SE" dirty="0" smtClean="0"/>
              <a:t>Breddad rekrytering / breddat deltagande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66800" y="971550"/>
            <a:ext cx="7086600" cy="4078039"/>
          </a:xfrm>
        </p:spPr>
        <p:txBody>
          <a:bodyPr/>
          <a:lstStyle/>
          <a:p>
            <a:pPr marL="342900" indent="-342900" rtl="0">
              <a:spcBef>
                <a:spcPts val="1200"/>
              </a:spcBef>
              <a:buFont typeface="+mj-lt"/>
              <a:buAutoNum type="arabicPeriod" startAt="3"/>
            </a:pPr>
            <a:r>
              <a:rPr lang="sv-SE" dirty="0" smtClean="0"/>
              <a:t>Vad </a:t>
            </a:r>
            <a:r>
              <a:rPr lang="sv-SE" dirty="0"/>
              <a:t>kan lyftas i kommande självvärdering (2021) till UKÄs tematiska utvärdering av breddad rekrytering?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i="1" dirty="0"/>
              <a:t>UKÄs utvärdering: självvärdering ska vara klar 3 maj, en arbetsgrupp ska utses. </a:t>
            </a:r>
            <a:r>
              <a:rPr lang="sv-SE" i="1" dirty="0" smtClean="0"/>
              <a:t/>
            </a:r>
            <a:br>
              <a:rPr lang="sv-SE" i="1" dirty="0" smtClean="0"/>
            </a:br>
            <a:r>
              <a:rPr lang="sv-SE" i="1" dirty="0" smtClean="0"/>
              <a:t>Helena </a:t>
            </a:r>
            <a:r>
              <a:rPr lang="sv-SE" i="1" dirty="0"/>
              <a:t>L nämner SI i skolor med KTH-studenter som ledare som ett verktyg för breddad rekrytering. Malin L beskriver projektet i Nynäshamn med Nicole Kringos för att nå ut bredare. Vetenskapens hus. Alexandra beskriver aktiviteter EECS gör för att nå ut bredare t ex i Kista/Järvaområdet. Alina berättar om KTHs rekrytering av studenter, t ex gm studentambassadörer, </a:t>
            </a:r>
            <a:r>
              <a:rPr lang="sv-SE" i="1" dirty="0" err="1"/>
              <a:t>bla</a:t>
            </a:r>
            <a:r>
              <a:rPr lang="sv-SE" i="1" dirty="0"/>
              <a:t> för att nå fler kvinnliga studenter. De har inget konkret uppdrag kring socialgrupp el liknande, inga aktiva projekt för breddad rekrytering utöver fokus på fler kvinnor. Malin L ska inom kort träffa Vetenskapens hus för att diskutera möjligheten att KTH kan ta emot prao-elever för att öka intresset för KTHs utbildningar. Dock svårt med uppföljning och utvärdering av vad dessa aktiviteter leder till. </a:t>
            </a:r>
          </a:p>
          <a:p>
            <a:pPr marL="342900" indent="-342900" rtl="0">
              <a:spcBef>
                <a:spcPts val="1200"/>
              </a:spcBef>
              <a:buFont typeface="+mj-lt"/>
              <a:buAutoNum type="arabicPeriod" startAt="3"/>
            </a:pPr>
            <a:endParaRPr lang="sv-SE" dirty="0"/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318322" y="4866501"/>
            <a:ext cx="20393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8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Impact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through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dirty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collaboration</a:t>
            </a:r>
            <a:r>
              <a:rPr kumimoji="0" lang="sv-SE" sz="1050" b="0" i="1" u="none" strike="noStrike" kern="1200" cap="none" spc="0" normalizeH="0" baseline="0" noProof="0" dirty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989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0979" y="325724"/>
            <a:ext cx="705548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2700" spc="-5" dirty="0" smtClean="0"/>
              <a:t>Vid nästa möte</a:t>
            </a:r>
            <a:endParaRPr sz="27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5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2020</a:t>
            </a:r>
            <a:r>
              <a:rPr kumimoji="0" sz="75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sz="75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sz="750" b="0" i="0" u="none" strike="noStrike" kern="1200" cap="none" spc="-1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</a:t>
            </a:r>
            <a:r>
              <a:rPr kumimoji="0" sz="75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sz="750" b="0" i="0" u="none" strike="noStrike" kern="1200" cap="none" spc="-1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78105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5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19087" y="1076341"/>
            <a:ext cx="8505825" cy="284821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Vad bör lyftas till den strategiska gruppen?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Vilka skolor har samarbete kring </a:t>
            </a:r>
            <a:r>
              <a:rPr lang="sv-SE" dirty="0" err="1" smtClean="0"/>
              <a:t>lab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r>
              <a:rPr lang="sv-SE" dirty="0" smtClean="0"/>
              <a:t>?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 smtClean="0"/>
              <a:t>Inventering </a:t>
            </a:r>
            <a:r>
              <a:rPr lang="sv-SE" dirty="0" err="1" smtClean="0"/>
              <a:t>maker</a:t>
            </a:r>
            <a:r>
              <a:rPr lang="sv-SE" dirty="0" smtClean="0"/>
              <a:t> </a:t>
            </a:r>
            <a:r>
              <a:rPr lang="sv-SE" dirty="0" err="1" smtClean="0"/>
              <a:t>spaces</a:t>
            </a:r>
            <a:r>
              <a:rPr lang="sv-SE" dirty="0"/>
              <a:t/>
            </a:r>
            <a:br>
              <a:rPr lang="sv-SE" dirty="0"/>
            </a:b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intra.kth.se/aktuellt/nyheter/ett-makerspace-for-alla-utbildningsprogram-pa-kth-1.975804</a:t>
            </a:r>
            <a:r>
              <a:rPr lang="sv-SE" dirty="0" smtClean="0"/>
              <a:t> 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dirty="0"/>
              <a:t>Hur används studentambassadörerna?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Skulle </a:t>
            </a:r>
            <a:r>
              <a:rPr lang="sv-SE" dirty="0"/>
              <a:t>kunna inspirera t ex </a:t>
            </a:r>
            <a:r>
              <a:rPr lang="sv-SE" dirty="0" smtClean="0"/>
              <a:t>basårsstudenterna</a:t>
            </a:r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r>
              <a:rPr lang="sv-SE" smtClean="0"/>
              <a:t>Studie förstaårsstudenter, Alina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1155700" indent="-342900">
              <a:lnSpc>
                <a:spcPct val="100000"/>
              </a:lnSpc>
              <a:spcBef>
                <a:spcPts val="710"/>
              </a:spcBef>
              <a:buFont typeface="+mj-lt"/>
              <a:buAutoNum type="arabicPeriod"/>
            </a:pP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28788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4 flerfärgade_16_9_181002" id="{C2C482A2-B64F-1641-B856-45C1E0D0B04B}" vid="{B7923EE1-B23C-9F4E-BE98-4BD0CF59DB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850</Words>
  <Application>Microsoft Office PowerPoint</Application>
  <PresentationFormat>On-screen Show (16:9)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Systemtypsnitt</vt:lpstr>
      <vt:lpstr>Office Theme</vt:lpstr>
      <vt:lpstr>KTH_PPT-mall</vt:lpstr>
      <vt:lpstr>Agenda</vt:lpstr>
      <vt:lpstr>PriU-grupp Arbetsliv och samverkan återupplivad 3 undergrupper</vt:lpstr>
      <vt:lpstr>7. Breddat rekrytering/deltagande (Leif Kari, 20 min)</vt:lpstr>
      <vt:lpstr>Vidare arbete</vt:lpstr>
      <vt:lpstr>PowerPoint Presentation</vt:lpstr>
      <vt:lpstr>Breddad rekrytering / breddat deltagande</vt:lpstr>
      <vt:lpstr>Breddad rekrytering / breddat deltagande</vt:lpstr>
      <vt:lpstr>Breddad rekrytering / breddat deltagande</vt:lpstr>
      <vt:lpstr>Vid nästa möte</vt:lpstr>
      <vt:lpstr>Nästa möte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Marie Magnell</dc:creator>
  <cp:lastModifiedBy>Johan Blaus</cp:lastModifiedBy>
  <cp:revision>8</cp:revision>
  <dcterms:created xsi:type="dcterms:W3CDTF">2020-11-09T16:02:01Z</dcterms:created>
  <dcterms:modified xsi:type="dcterms:W3CDTF">2021-01-13T20:11:33Z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2020-10-29T00:00:00Z</vt:filetime>
  </property>
  <property fmtid="{D5CDD505-2E9C-101B-9397-08002B2CF9AE}" pid="3" name="Creator">
    <vt:lpwstr>Acrobat PDFMaker 20 för PowerPoint</vt:lpwstr>
  </property>
  <property fmtid="{D5CDD505-2E9C-101B-9397-08002B2CF9AE}" pid="4" name="LastSaved">
    <vt:filetime>2020-11-09T00:00:00Z</vt:filetime>
  </property>
</Properties>
</file>