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ipSFX3ogzLm8Q42nR/C5Y+9hTA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th.se/aktuellt/nyheter/bland-de-basta-pa-internationalisering-1.981234" TargetMode="External"/><Relationship Id="rId3" Type="http://schemas.openxmlformats.org/officeDocument/2006/relationships/hyperlink" Target="https://www.stint.se/program/grants-for-educational-collaboration-programm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th.se/om/fakta/policies/yttranden/2018/en-strategisk-agenda-for-internationalisering-1.103048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sv-SE"/>
              <a:t>Internationalisering av högre utbildning: vad, hur och varför (Jonas Stier, 2018)</a:t>
            </a:r>
            <a:endParaRPr/>
          </a:p>
          <a:p>
            <a:pPr indent="0" lvl="0" marL="0" rtl="0" algn="l">
              <a:lnSpc>
                <a:spcPct val="100000"/>
              </a:lnSpc>
              <a:spcBef>
                <a:spcPts val="360"/>
              </a:spcBef>
              <a:spcAft>
                <a:spcPts val="0"/>
              </a:spcAft>
              <a:buSzPts val="1400"/>
              <a:buNone/>
            </a:pPr>
            <a:r>
              <a:t/>
            </a:r>
            <a:endParaRPr/>
          </a:p>
        </p:txBody>
      </p:sp>
      <p:sp>
        <p:nvSpPr>
          <p:cNvPr id="120" name="Google Shape;12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468608ebf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b468608ebf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63500" rtl="0" algn="l">
              <a:lnSpc>
                <a:spcPct val="88000"/>
              </a:lnSpc>
              <a:spcBef>
                <a:spcPts val="600"/>
              </a:spcBef>
              <a:spcAft>
                <a:spcPts val="0"/>
              </a:spcAft>
              <a:buClr>
                <a:schemeClr val="dk1"/>
              </a:buClr>
              <a:buSzPts val="1100"/>
              <a:buFont typeface="Arial"/>
              <a:buNone/>
            </a:pPr>
            <a:r>
              <a:rPr b="1" lang="sv-SE">
                <a:latin typeface="Arial"/>
                <a:ea typeface="Arial"/>
                <a:cs typeface="Arial"/>
                <a:sym typeface="Arial"/>
              </a:rPr>
              <a:t>Integrerad internationalisering</a:t>
            </a:r>
            <a:r>
              <a:rPr lang="sv-SE">
                <a:latin typeface="Arial"/>
                <a:ea typeface="Arial"/>
                <a:cs typeface="Arial"/>
                <a:sym typeface="Arial"/>
              </a:rPr>
              <a:t> är ett åtagande att aktivt införa internationella och jämförande perspektiv i all utbildning, forskning och samverkan. Det formar lärosätets grundåskådning och värderingar och berör hela högskolans verksamhet. Det är viktigt att det omfamnas av lärosätets ledning, styrningsstruktur, lärare och forskare, studenter och all stödverksamhet. Det är en institutionell nödvändighet, inte bara en önskvärd möjlighet.</a:t>
            </a:r>
            <a:endParaRPr>
              <a:latin typeface="Arial"/>
              <a:ea typeface="Arial"/>
              <a:cs typeface="Arial"/>
              <a:sym typeface="Arial"/>
            </a:endParaRPr>
          </a:p>
          <a:p>
            <a:pPr indent="0" lvl="0" marL="0" marR="63500" rtl="0" algn="l">
              <a:lnSpc>
                <a:spcPct val="88000"/>
              </a:lnSpc>
              <a:spcBef>
                <a:spcPts val="0"/>
              </a:spcBef>
              <a:spcAft>
                <a:spcPts val="0"/>
              </a:spcAft>
              <a:buSzPts val="1100"/>
              <a:buNone/>
            </a:pPr>
            <a:r>
              <a:rPr lang="sv-SE">
                <a:latin typeface="Arial"/>
                <a:ea typeface="Arial"/>
                <a:cs typeface="Arial"/>
                <a:sym typeface="Arial"/>
              </a:rPr>
              <a:t>Integrerad internationalisering påverkar inte bara all verksamhet på campus utan även lärosätets externa referensramar, partnerskap och relationer. Den globala omstöpningen av ekonomi, handel, forskning och kommunikation och de globala krafternas inverkan på lokal nivå, ökar dramatiskt behovet av integrerad internationalisering och motiven och syftet med att driva den. (Hudzik, 2015)</a:t>
            </a:r>
            <a:endParaRPr>
              <a:latin typeface="Arial"/>
              <a:ea typeface="Arial"/>
              <a:cs typeface="Arial"/>
              <a:sym typeface="Arial"/>
            </a:endParaRPr>
          </a:p>
        </p:txBody>
      </p:sp>
      <p:sp>
        <p:nvSpPr>
          <p:cNvPr id="187" name="Google Shape;187;gb468608ebf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468608ebf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b468608ebf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sv-SE">
                <a:latin typeface="Arial"/>
                <a:ea typeface="Arial"/>
                <a:cs typeface="Arial"/>
                <a:sym typeface="Arial"/>
              </a:rPr>
              <a:t>Europeiska universitetsnätverk tvingar Sverige att möjliggöra ökad internationalisering (</a:t>
            </a:r>
            <a:r>
              <a:rPr lang="sv-SE">
                <a:latin typeface="Arial"/>
                <a:ea typeface="Arial"/>
                <a:cs typeface="Arial"/>
                <a:sym typeface="Arial"/>
              </a:rPr>
              <a:t>vicerektor blog</a:t>
            </a:r>
            <a:r>
              <a:rPr lang="sv-SE">
                <a:latin typeface="Arial"/>
                <a:ea typeface="Arial"/>
                <a:cs typeface="Arial"/>
                <a:sym typeface="Arial"/>
              </a:rPr>
              <a:t> 2020-10-16)</a:t>
            </a:r>
            <a:endParaRPr>
              <a:latin typeface="Arial"/>
              <a:ea typeface="Arial"/>
              <a:cs typeface="Arial"/>
              <a:sym typeface="Arial"/>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sv-SE">
                <a:latin typeface="Arial"/>
                <a:ea typeface="Arial"/>
                <a:cs typeface="Arial"/>
                <a:sym typeface="Arial"/>
              </a:rPr>
              <a:t>Internationaliseringsarbetet samordnas främst av Enheten för internationella relationer (IRO)</a:t>
            </a:r>
            <a:endParaRPr>
              <a:latin typeface="Arial"/>
              <a:ea typeface="Arial"/>
              <a:cs typeface="Arial"/>
              <a:sym typeface="Arial"/>
            </a:endParaRPr>
          </a:p>
        </p:txBody>
      </p:sp>
      <p:sp>
        <p:nvSpPr>
          <p:cNvPr id="195" name="Google Shape;195;gb468608ebf_0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sv-SE">
                <a:latin typeface="Arial"/>
                <a:ea typeface="Arial"/>
                <a:cs typeface="Arial"/>
                <a:sym typeface="Arial"/>
              </a:rPr>
              <a:t>Bland de bästa på internationalisering (2020-05-05) </a:t>
            </a:r>
            <a:r>
              <a:rPr lang="sv-SE" u="sng">
                <a:solidFill>
                  <a:schemeClr val="hlink"/>
                </a:solidFill>
                <a:latin typeface="Arial"/>
                <a:ea typeface="Arial"/>
                <a:cs typeface="Arial"/>
                <a:sym typeface="Arial"/>
                <a:hlinkClick r:id="rId2"/>
              </a:rPr>
              <a:t>https://www.kth.se/aktuellt/nyheter/bland-de-basta-pa-internationalisering-1.981234</a:t>
            </a:r>
            <a:r>
              <a:rPr lang="sv-SE">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sv-SE" sz="1150">
                <a:latin typeface="Arial"/>
                <a:ea typeface="Arial"/>
                <a:cs typeface="Arial"/>
                <a:sym typeface="Arial"/>
              </a:rPr>
              <a:t>Internationalisering är ett centralt mål som påverkar utbildningsutbudet.</a:t>
            </a:r>
            <a:endParaRPr sz="1150">
              <a:latin typeface="Arial"/>
              <a:ea typeface="Arial"/>
              <a:cs typeface="Arial"/>
              <a:sym typeface="Arial"/>
            </a:endParaRPr>
          </a:p>
          <a:p>
            <a:pPr indent="0" lvl="0" marL="0" rtl="0" algn="l">
              <a:lnSpc>
                <a:spcPct val="100000"/>
              </a:lnSpc>
              <a:spcBef>
                <a:spcPts val="360"/>
              </a:spcBef>
              <a:spcAft>
                <a:spcPts val="0"/>
              </a:spcAft>
              <a:buSzPts val="1400"/>
              <a:buNone/>
            </a:pPr>
            <a:r>
              <a:t/>
            </a:r>
            <a:endParaRPr sz="1150">
              <a:latin typeface="Arial"/>
              <a:ea typeface="Arial"/>
              <a:cs typeface="Arial"/>
              <a:sym typeface="Arial"/>
            </a:endParaRPr>
          </a:p>
          <a:p>
            <a:pPr indent="0" lvl="0" marL="0" rtl="0" algn="l">
              <a:lnSpc>
                <a:spcPct val="100000"/>
              </a:lnSpc>
              <a:spcBef>
                <a:spcPts val="360"/>
              </a:spcBef>
              <a:spcAft>
                <a:spcPts val="0"/>
              </a:spcAft>
              <a:buSzPts val="1400"/>
              <a:buNone/>
            </a:pPr>
            <a:r>
              <a:rPr lang="sv-SE" sz="1150">
                <a:latin typeface="Arial"/>
                <a:ea typeface="Arial"/>
                <a:cs typeface="Arial"/>
                <a:sym typeface="Arial"/>
              </a:rPr>
              <a:t>STINT: </a:t>
            </a:r>
            <a:r>
              <a:rPr lang="sv-SE" sz="1150" u="sng">
                <a:solidFill>
                  <a:schemeClr val="hlink"/>
                </a:solidFill>
                <a:latin typeface="Arial"/>
                <a:ea typeface="Arial"/>
                <a:cs typeface="Arial"/>
                <a:sym typeface="Arial"/>
                <a:hlinkClick r:id="rId3"/>
              </a:rPr>
              <a:t>https://www.stint.se/program/grants-for-educational-collaboration-programmes/</a:t>
            </a:r>
            <a:r>
              <a:rPr lang="sv-SE" sz="1150">
                <a:latin typeface="Arial"/>
                <a:ea typeface="Arial"/>
                <a:cs typeface="Arial"/>
                <a:sym typeface="Arial"/>
              </a:rPr>
              <a:t> </a:t>
            </a:r>
            <a:endParaRPr sz="1150">
              <a:latin typeface="Arial"/>
              <a:ea typeface="Arial"/>
              <a:cs typeface="Arial"/>
              <a:sym typeface="Arial"/>
            </a:endParaRPr>
          </a:p>
          <a:p>
            <a:pPr indent="0" lvl="0" marL="0" rtl="0" algn="l">
              <a:lnSpc>
                <a:spcPct val="100000"/>
              </a:lnSpc>
              <a:spcBef>
                <a:spcPts val="360"/>
              </a:spcBef>
              <a:spcAft>
                <a:spcPts val="0"/>
              </a:spcAft>
              <a:buSzPts val="1400"/>
              <a:buNone/>
            </a:pPr>
            <a:r>
              <a:rPr lang="sv-SE" sz="1150">
                <a:latin typeface="Arial"/>
                <a:ea typeface="Arial"/>
                <a:cs typeface="Arial"/>
                <a:sym typeface="Arial"/>
              </a:rPr>
              <a:t>man vill se en förnyelsegrad i internationaliseringen</a:t>
            </a:r>
            <a:endParaRPr sz="1150">
              <a:latin typeface="Arial"/>
              <a:ea typeface="Arial"/>
              <a:cs typeface="Arial"/>
              <a:sym typeface="Arial"/>
            </a:endParaRPr>
          </a:p>
        </p:txBody>
      </p:sp>
      <p:sp>
        <p:nvSpPr>
          <p:cNvPr id="203" name="Google Shape;203;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v-S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sv-SE"/>
              <a:t>Andreas Alm (UA, ITM), Björn Kjellgren (ITM), Bo Karlson (ITM), Caroline Boivie Ekstrand (GVS), David Tjeder (AUA), Elizabeth Keller (ITM), Johan Karlander (EECS), Hans Lundin (GVS), Kjartan Gudmunsson (ABE), Leif Dahlberg (EECS), Maddy Tucker Smith (ITM), Margareta Bergman (ITM), Marianne Lundin (SCI), Markus Hidell (EECS), Mats Bengtsson (PA), Michael Hanke (SCI), Pelle Dalhammar (CBH), Robert Rönngren (EECS), Ronald Nordqvist (GVS), Sara Akramy (KTHB/GVS), Sofia Knutz (GVS), Stefan Östlund (Vicerektor), Tomas Karlson (EECS), Viktoria Martin (ITM), Yoko Takau-Drobin (ITM), Örjan Ekeberg (EECS)</a:t>
            </a:r>
            <a:endParaRPr/>
          </a:p>
        </p:txBody>
      </p:sp>
      <p:sp>
        <p:nvSpPr>
          <p:cNvPr id="126" name="Google Shape;12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468608ebf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2" name="Google Shape;132;gb468608eb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sv-SE" sz="1100">
                <a:latin typeface="Arial"/>
                <a:ea typeface="Arial"/>
                <a:cs typeface="Arial"/>
                <a:sym typeface="Arial"/>
              </a:rPr>
              <a:t>En strategisk agenda för internationalisering (Utredningen om ökad internationalisering av universitet och högskolor 2018) </a:t>
            </a:r>
            <a:endParaRPr sz="1100">
              <a:latin typeface="Arial"/>
              <a:ea typeface="Arial"/>
              <a:cs typeface="Arial"/>
              <a:sym typeface="Arial"/>
            </a:endParaRPr>
          </a:p>
          <a:p>
            <a:pPr indent="0" lvl="0" marL="0" rtl="0" algn="l">
              <a:lnSpc>
                <a:spcPct val="100000"/>
              </a:lnSpc>
              <a:spcBef>
                <a:spcPts val="360"/>
              </a:spcBef>
              <a:spcAft>
                <a:spcPts val="0"/>
              </a:spcAft>
              <a:buSzPts val="1400"/>
              <a:buNone/>
            </a:pPr>
            <a:r>
              <a:rPr lang="sv-SE" sz="1100">
                <a:latin typeface="Arial"/>
                <a:ea typeface="Arial"/>
                <a:cs typeface="Arial"/>
                <a:sym typeface="Arial"/>
              </a:rPr>
              <a:t>KTH:s remiss av betänkandet En strategisk agenda för internationalisering (SOU 2018:3) U2018/00382/UH </a:t>
            </a:r>
            <a:r>
              <a:rPr lang="sv-SE" sz="1100" u="sng">
                <a:solidFill>
                  <a:schemeClr val="hlink"/>
                </a:solidFill>
                <a:latin typeface="Arial"/>
                <a:ea typeface="Arial"/>
                <a:cs typeface="Arial"/>
                <a:sym typeface="Arial"/>
                <a:hlinkClick r:id="rId2"/>
              </a:rPr>
              <a:t>https://www.kth.se/om/fakta/policies/yttranden/2018/en-strategisk-agenda-for-internationalisering-1.1030482</a:t>
            </a:r>
            <a:r>
              <a:rPr lang="sv-SE" sz="1100">
                <a:latin typeface="Arial"/>
                <a:ea typeface="Arial"/>
                <a:cs typeface="Arial"/>
                <a:sym typeface="Arial"/>
              </a:rPr>
              <a:t> </a:t>
            </a:r>
            <a:endParaRPr sz="1100">
              <a:latin typeface="Arial"/>
              <a:ea typeface="Arial"/>
              <a:cs typeface="Arial"/>
              <a:sym typeface="Arial"/>
            </a:endParaRPr>
          </a:p>
          <a:p>
            <a:pPr indent="0" lvl="0" marL="0" rtl="0" algn="l">
              <a:lnSpc>
                <a:spcPct val="100000"/>
              </a:lnSpc>
              <a:spcBef>
                <a:spcPts val="360"/>
              </a:spcBef>
              <a:spcAft>
                <a:spcPts val="0"/>
              </a:spcAft>
              <a:buSzPts val="1400"/>
              <a:buNone/>
            </a:pPr>
            <a:r>
              <a:t/>
            </a:r>
            <a:endParaRPr sz="1100">
              <a:latin typeface="Arial"/>
              <a:ea typeface="Arial"/>
              <a:cs typeface="Arial"/>
              <a:sym typeface="Arial"/>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139" name="Google Shape;13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sv-SE">
                <a:latin typeface="Arial"/>
                <a:ea typeface="Arial"/>
                <a:cs typeface="Arial"/>
                <a:sym typeface="Arial"/>
              </a:rPr>
              <a:t>ett International Advisory Board fanns innan</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sv-SE">
                <a:latin typeface="Arial"/>
                <a:ea typeface="Arial"/>
                <a:cs typeface="Arial"/>
                <a:sym typeface="Arial"/>
              </a:rPr>
              <a:t>Stefan Östlund, Tina Murray, Åsa Carlsson (GVS)</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sv-SE">
                <a:latin typeface="Arial"/>
                <a:ea typeface="Arial"/>
                <a:cs typeface="Arial"/>
                <a:sym typeface="Arial"/>
              </a:rPr>
              <a:t>Internationaliserings ansvariga på skolor: </a:t>
            </a:r>
            <a:r>
              <a:rPr lang="sv-SE">
                <a:latin typeface="Arial"/>
                <a:ea typeface="Arial"/>
                <a:cs typeface="Arial"/>
                <a:sym typeface="Arial"/>
              </a:rPr>
              <a:t>Kjartan Gudmundsson (ABE), Eva Malmström (CHB), Markus Hidell (EECS), Viktoria Martin (ITM), Michael Hanke (ITM)</a:t>
            </a:r>
            <a:endParaRPr>
              <a:latin typeface="Arial"/>
              <a:ea typeface="Arial"/>
              <a:cs typeface="Arial"/>
              <a:sym typeface="Arial"/>
            </a:endParaRPr>
          </a:p>
        </p:txBody>
      </p:sp>
      <p:sp>
        <p:nvSpPr>
          <p:cNvPr id="146" name="Google Shape;14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v-S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latin typeface="Arial"/>
              <a:ea typeface="Arial"/>
              <a:cs typeface="Arial"/>
              <a:sym typeface="Arial"/>
            </a:endParaRPr>
          </a:p>
        </p:txBody>
      </p:sp>
      <p:sp>
        <p:nvSpPr>
          <p:cNvPr id="155" name="Google Shape;15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v-S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SzPts val="1400"/>
              <a:buNone/>
            </a:pPr>
            <a:r>
              <a:rPr lang="sv-SE">
                <a:latin typeface="Arial"/>
                <a:ea typeface="Arial"/>
                <a:cs typeface="Arial"/>
                <a:sym typeface="Arial"/>
              </a:rPr>
              <a:t>I KTH:s strategi för internationalisering står det att fortsatta satsningar behövs för att ”</a:t>
            </a:r>
            <a:r>
              <a:rPr b="1" lang="sv-SE">
                <a:latin typeface="Arial"/>
                <a:ea typeface="Arial"/>
                <a:cs typeface="Arial"/>
                <a:sym typeface="Arial"/>
              </a:rPr>
              <a:t>förstärka arbetet med integration av internationella studenter</a:t>
            </a:r>
            <a:r>
              <a:rPr lang="sv-SE">
                <a:latin typeface="Arial"/>
                <a:ea typeface="Arial"/>
                <a:cs typeface="Arial"/>
                <a:sym typeface="Arial"/>
              </a:rPr>
              <a:t>”. </a:t>
            </a:r>
            <a:endParaRPr/>
          </a:p>
        </p:txBody>
      </p:sp>
      <p:sp>
        <p:nvSpPr>
          <p:cNvPr id="163" name="Google Shape;16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v-S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468608ebf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b468608ebf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sv-SE">
                <a:latin typeface="Arial"/>
                <a:ea typeface="Arial"/>
                <a:cs typeface="Arial"/>
                <a:sym typeface="Arial"/>
              </a:rPr>
              <a:t>(Storträffen bordsdiskussion) </a:t>
            </a:r>
            <a:r>
              <a:rPr lang="sv-SE">
                <a:latin typeface="Arial"/>
                <a:ea typeface="Arial"/>
                <a:cs typeface="Arial"/>
                <a:sym typeface="Arial"/>
              </a:rPr>
              <a:t>det har framkommit önskemål att </a:t>
            </a:r>
            <a:r>
              <a:rPr lang="sv-SE">
                <a:latin typeface="Arial"/>
                <a:ea typeface="Arial"/>
                <a:cs typeface="Arial"/>
                <a:sym typeface="Arial"/>
              </a:rPr>
              <a:t>rollen för </a:t>
            </a:r>
            <a:r>
              <a:rPr lang="sv-SE">
                <a:latin typeface="Arial"/>
                <a:ea typeface="Arial"/>
                <a:cs typeface="Arial"/>
                <a:sym typeface="Arial"/>
              </a:rPr>
              <a:t>vicerektorer för</a:t>
            </a:r>
            <a:r>
              <a:rPr lang="sv-SE">
                <a:latin typeface="Arial"/>
                <a:ea typeface="Arial"/>
                <a:cs typeface="Arial"/>
                <a:sym typeface="Arial"/>
              </a:rPr>
              <a:t> globala relationer och utbildning förtydligas</a:t>
            </a:r>
            <a:endParaRPr>
              <a:latin typeface="Arial"/>
              <a:ea typeface="Arial"/>
              <a:cs typeface="Arial"/>
              <a:sym typeface="Arial"/>
            </a:endParaRPr>
          </a:p>
        </p:txBody>
      </p:sp>
      <p:sp>
        <p:nvSpPr>
          <p:cNvPr id="170" name="Google Shape;170;gb468608ebf_0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v-S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b="1" lang="sv-SE">
                <a:latin typeface="Arial"/>
                <a:ea typeface="Arial"/>
                <a:cs typeface="Arial"/>
                <a:sym typeface="Arial"/>
              </a:rPr>
              <a:t>Internationalisation@home</a:t>
            </a:r>
            <a:r>
              <a:rPr lang="sv-SE">
                <a:latin typeface="Arial"/>
                <a:ea typeface="Arial"/>
                <a:cs typeface="Arial"/>
                <a:sym typeface="Arial"/>
              </a:rPr>
              <a:t> (J. Beleem and E. Jones 2015),  “Internationalisation at Home is the purposeful integration of international and intercultural dimensions into the formal and informal curriculum for all students, within domestic learning environments.”</a:t>
            </a:r>
            <a:endParaRPr>
              <a:latin typeface="Arial"/>
              <a:ea typeface="Arial"/>
              <a:cs typeface="Arial"/>
              <a:sym typeface="Arial"/>
            </a:endParaRPr>
          </a:p>
        </p:txBody>
      </p:sp>
      <p:sp>
        <p:nvSpPr>
          <p:cNvPr id="177" name="Google Shape;17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 slide">
  <p:cSld name="Första slide">
    <p:spTree>
      <p:nvGrpSpPr>
        <p:cNvPr id="16" name="Shape 16"/>
        <p:cNvGrpSpPr/>
        <p:nvPr/>
      </p:nvGrpSpPr>
      <p:grpSpPr>
        <a:xfrm>
          <a:off x="0" y="0"/>
          <a:ext cx="0" cy="0"/>
          <a:chOff x="0" y="0"/>
          <a:chExt cx="0" cy="0"/>
        </a:xfrm>
      </p:grpSpPr>
      <p:pic>
        <p:nvPicPr>
          <p:cNvPr id="17" name="Google Shape;17;p16"/>
          <p:cNvPicPr preferRelativeResize="0"/>
          <p:nvPr/>
        </p:nvPicPr>
        <p:blipFill rotWithShape="1">
          <a:blip r:embed="rId2">
            <a:alphaModFix/>
          </a:blip>
          <a:srcRect b="17529" l="27231" r="20986" t="40906"/>
          <a:stretch/>
        </p:blipFill>
        <p:spPr>
          <a:xfrm>
            <a:off x="339725" y="2352675"/>
            <a:ext cx="8447088" cy="2289175"/>
          </a:xfrm>
          <a:prstGeom prst="rect">
            <a:avLst/>
          </a:prstGeom>
          <a:noFill/>
          <a:ln>
            <a:noFill/>
          </a:ln>
        </p:spPr>
      </p:pic>
      <p:sp>
        <p:nvSpPr>
          <p:cNvPr id="18" name="Google Shape;18;p16"/>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20" name="Google Shape;20;p16"/>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Chapter slide">
    <p:spTree>
      <p:nvGrpSpPr>
        <p:cNvPr id="88" name="Shape 88"/>
        <p:cNvGrpSpPr/>
        <p:nvPr/>
      </p:nvGrpSpPr>
      <p:grpSpPr>
        <a:xfrm>
          <a:off x="0" y="0"/>
          <a:ext cx="0" cy="0"/>
          <a:chOff x="0" y="0"/>
          <a:chExt cx="0" cy="0"/>
        </a:xfrm>
      </p:grpSpPr>
      <p:sp>
        <p:nvSpPr>
          <p:cNvPr id="89" name="Google Shape;89;p25"/>
          <p:cNvSpPr/>
          <p:nvPr/>
        </p:nvSpPr>
        <p:spPr>
          <a:xfrm>
            <a:off x="215900" y="1492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0" name="Google Shape;90;p25"/>
          <p:cNvSpPr/>
          <p:nvPr>
            <p:ph idx="2" type="pic"/>
          </p:nvPr>
        </p:nvSpPr>
        <p:spPr>
          <a:xfrm>
            <a:off x="-3580" y="1069182"/>
            <a:ext cx="9147580" cy="329067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lvl="1"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1" name="Google Shape;91;p25"/>
          <p:cNvSpPr txBox="1"/>
          <p:nvPr>
            <p:ph type="title"/>
          </p:nvPr>
        </p:nvSpPr>
        <p:spPr>
          <a:xfrm>
            <a:off x="1619250" y="323613"/>
            <a:ext cx="6935788" cy="501254"/>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92" name="Google Shape;92;p25"/>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5"/>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94" name="Google Shape;94;p25"/>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rge image">
  <p:cSld name="1_Large image">
    <p:spTree>
      <p:nvGrpSpPr>
        <p:cNvPr id="95" name="Shape 95"/>
        <p:cNvGrpSpPr/>
        <p:nvPr/>
      </p:nvGrpSpPr>
      <p:grpSpPr>
        <a:xfrm>
          <a:off x="0" y="0"/>
          <a:ext cx="0" cy="0"/>
          <a:chOff x="0" y="0"/>
          <a:chExt cx="0" cy="0"/>
        </a:xfrm>
      </p:grpSpPr>
      <p:sp>
        <p:nvSpPr>
          <p:cNvPr id="96" name="Google Shape;96;p26"/>
          <p:cNvSpPr/>
          <p:nvPr/>
        </p:nvSpPr>
        <p:spPr>
          <a:xfrm>
            <a:off x="215900" y="1492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26"/>
          <p:cNvSpPr/>
          <p:nvPr/>
        </p:nvSpPr>
        <p:spPr>
          <a:xfrm>
            <a:off x="215900" y="1492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8" name="Google Shape;98;p26"/>
          <p:cNvSpPr/>
          <p:nvPr>
            <p:ph idx="2" type="pic"/>
          </p:nvPr>
        </p:nvSpPr>
        <p:spPr>
          <a:xfrm>
            <a:off x="1619250" y="1066800"/>
            <a:ext cx="6935788" cy="31789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lvl="1"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9" name="Google Shape;99;p26"/>
          <p:cNvSpPr txBox="1"/>
          <p:nvPr>
            <p:ph type="title"/>
          </p:nvPr>
        </p:nvSpPr>
        <p:spPr>
          <a:xfrm>
            <a:off x="1619250" y="323613"/>
            <a:ext cx="6935788" cy="501254"/>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100" name="Google Shape;100;p26"/>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6"/>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102" name="Google Shape;102;p26"/>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type="blank">
  <p:cSld name="BLANK">
    <p:spTree>
      <p:nvGrpSpPr>
        <p:cNvPr id="103" name="Shape 103"/>
        <p:cNvGrpSpPr/>
        <p:nvPr/>
      </p:nvGrpSpPr>
      <p:grpSpPr>
        <a:xfrm>
          <a:off x="0" y="0"/>
          <a:ext cx="0" cy="0"/>
          <a:chOff x="0" y="0"/>
          <a:chExt cx="0" cy="0"/>
        </a:xfrm>
      </p:grpSpPr>
      <p:sp>
        <p:nvSpPr>
          <p:cNvPr id="104" name="Google Shape;104;p27"/>
          <p:cNvSpPr/>
          <p:nvPr/>
        </p:nvSpPr>
        <p:spPr>
          <a:xfrm>
            <a:off x="215900" y="1492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5" name="Google Shape;105;p27"/>
          <p:cNvPicPr preferRelativeResize="0"/>
          <p:nvPr/>
        </p:nvPicPr>
        <p:blipFill rotWithShape="1">
          <a:blip r:embed="rId2">
            <a:alphaModFix/>
          </a:blip>
          <a:srcRect b="17529" l="27231" r="20986" t="40906"/>
          <a:stretch/>
        </p:blipFill>
        <p:spPr>
          <a:xfrm>
            <a:off x="339725" y="2352675"/>
            <a:ext cx="8447088" cy="2289175"/>
          </a:xfrm>
          <a:prstGeom prst="rect">
            <a:avLst/>
          </a:prstGeom>
          <a:noFill/>
          <a:ln>
            <a:noFill/>
          </a:ln>
        </p:spPr>
      </p:pic>
      <p:sp>
        <p:nvSpPr>
          <p:cNvPr id="106" name="Google Shape;106;p27"/>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7"/>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108" name="Google Shape;108;p27"/>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passad layout" showMasterSp="0">
  <p:cSld name="Anpassad layout">
    <p:spTree>
      <p:nvGrpSpPr>
        <p:cNvPr id="109" name="Shape 109"/>
        <p:cNvGrpSpPr/>
        <p:nvPr/>
      </p:nvGrpSpPr>
      <p:grpSpPr>
        <a:xfrm>
          <a:off x="0" y="0"/>
          <a:ext cx="0" cy="0"/>
          <a:chOff x="0" y="0"/>
          <a:chExt cx="0" cy="0"/>
        </a:xfrm>
      </p:grpSpPr>
      <p:pic>
        <p:nvPicPr>
          <p:cNvPr id="110" name="Google Shape;110;p28"/>
          <p:cNvPicPr preferRelativeResize="0"/>
          <p:nvPr/>
        </p:nvPicPr>
        <p:blipFill rotWithShape="1">
          <a:blip r:embed="rId2">
            <a:alphaModFix/>
          </a:blip>
          <a:srcRect b="0" l="0" r="0" t="0"/>
          <a:stretch/>
        </p:blipFill>
        <p:spPr>
          <a:xfrm>
            <a:off x="339725" y="258763"/>
            <a:ext cx="514350" cy="496887"/>
          </a:xfrm>
          <a:prstGeom prst="rect">
            <a:avLst/>
          </a:prstGeom>
          <a:noFill/>
          <a:ln>
            <a:noFill/>
          </a:ln>
        </p:spPr>
      </p:pic>
      <p:sp>
        <p:nvSpPr>
          <p:cNvPr id="111" name="Google Shape;111;p28"/>
          <p:cNvSpPr/>
          <p:nvPr/>
        </p:nvSpPr>
        <p:spPr>
          <a:xfrm>
            <a:off x="215900" y="1492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2" name="Google Shape;112;p28"/>
          <p:cNvCxnSpPr/>
          <p:nvPr/>
        </p:nvCxnSpPr>
        <p:spPr>
          <a:xfrm>
            <a:off x="339725" y="4597400"/>
            <a:ext cx="8447088" cy="0"/>
          </a:xfrm>
          <a:prstGeom prst="straightConnector1">
            <a:avLst/>
          </a:prstGeom>
          <a:noFill/>
          <a:ln cap="flat" cmpd="sng" w="12700">
            <a:solidFill>
              <a:schemeClr val="accent1"/>
            </a:solidFill>
            <a:prstDash val="solid"/>
            <a:round/>
            <a:headEnd len="sm" w="sm" type="none"/>
            <a:tailEnd len="sm" w="sm" type="none"/>
          </a:ln>
        </p:spPr>
      </p:cxnSp>
      <p:sp>
        <p:nvSpPr>
          <p:cNvPr id="113" name="Google Shape;113;p28"/>
          <p:cNvSpPr txBox="1"/>
          <p:nvPr>
            <p:ph idx="1" type="body"/>
          </p:nvPr>
        </p:nvSpPr>
        <p:spPr>
          <a:xfrm>
            <a:off x="1619250" y="1066801"/>
            <a:ext cx="6935788" cy="3178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4" name="Google Shape;114;p28"/>
          <p:cNvSpPr txBox="1"/>
          <p:nvPr>
            <p:ph type="title"/>
          </p:nvPr>
        </p:nvSpPr>
        <p:spPr>
          <a:xfrm>
            <a:off x="1619250" y="323613"/>
            <a:ext cx="6935788" cy="501254"/>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115" name="Google Shape;115;p28"/>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8"/>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117" name="Google Shape;117;p28"/>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textfält" showMasterSp="0">
  <p:cSld name="Rubrik och textfält">
    <p:spTree>
      <p:nvGrpSpPr>
        <p:cNvPr id="21" name="Shape 21"/>
        <p:cNvGrpSpPr/>
        <p:nvPr/>
      </p:nvGrpSpPr>
      <p:grpSpPr>
        <a:xfrm>
          <a:off x="0" y="0"/>
          <a:ext cx="0" cy="0"/>
          <a:chOff x="0" y="0"/>
          <a:chExt cx="0" cy="0"/>
        </a:xfrm>
      </p:grpSpPr>
      <p:cxnSp>
        <p:nvCxnSpPr>
          <p:cNvPr id="22" name="Google Shape;22;p17"/>
          <p:cNvCxnSpPr/>
          <p:nvPr/>
        </p:nvCxnSpPr>
        <p:spPr>
          <a:xfrm>
            <a:off x="-1376363" y="4197350"/>
            <a:ext cx="0" cy="0"/>
          </a:xfrm>
          <a:prstGeom prst="straightConnector1">
            <a:avLst/>
          </a:prstGeom>
          <a:noFill/>
          <a:ln cap="flat" cmpd="sng" w="9525">
            <a:solidFill>
              <a:schemeClr val="lt1"/>
            </a:solidFill>
            <a:prstDash val="solid"/>
            <a:miter lim="800000"/>
            <a:headEnd len="sm" w="sm" type="none"/>
            <a:tailEnd len="sm" w="sm" type="none"/>
          </a:ln>
        </p:spPr>
      </p:cxnSp>
      <p:sp>
        <p:nvSpPr>
          <p:cNvPr id="23" name="Google Shape;23;p17"/>
          <p:cNvSpPr/>
          <p:nvPr/>
        </p:nvSpPr>
        <p:spPr>
          <a:xfrm>
            <a:off x="-3582988" y="3049588"/>
            <a:ext cx="14508163" cy="17446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4" name="Google Shape;24;p17"/>
          <p:cNvPicPr preferRelativeResize="0"/>
          <p:nvPr/>
        </p:nvPicPr>
        <p:blipFill rotWithShape="1">
          <a:blip r:embed="rId2">
            <a:alphaModFix/>
          </a:blip>
          <a:srcRect b="0" l="0" r="0" t="0"/>
          <a:stretch/>
        </p:blipFill>
        <p:spPr>
          <a:xfrm>
            <a:off x="339725" y="258763"/>
            <a:ext cx="514350" cy="496887"/>
          </a:xfrm>
          <a:prstGeom prst="rect">
            <a:avLst/>
          </a:prstGeom>
          <a:noFill/>
          <a:ln>
            <a:noFill/>
          </a:ln>
        </p:spPr>
      </p:pic>
      <p:cxnSp>
        <p:nvCxnSpPr>
          <p:cNvPr id="25" name="Google Shape;25;p17"/>
          <p:cNvCxnSpPr/>
          <p:nvPr/>
        </p:nvCxnSpPr>
        <p:spPr>
          <a:xfrm>
            <a:off x="339725" y="4597400"/>
            <a:ext cx="8447088" cy="0"/>
          </a:xfrm>
          <a:prstGeom prst="straightConnector1">
            <a:avLst/>
          </a:prstGeom>
          <a:noFill/>
          <a:ln cap="flat" cmpd="sng" w="12700">
            <a:solidFill>
              <a:schemeClr val="accent1"/>
            </a:solidFill>
            <a:prstDash val="solid"/>
            <a:round/>
            <a:headEnd len="sm" w="sm" type="none"/>
            <a:tailEnd len="sm" w="sm" type="none"/>
          </a:ln>
        </p:spPr>
      </p:cxnSp>
      <p:sp>
        <p:nvSpPr>
          <p:cNvPr id="26" name="Google Shape;26;p17"/>
          <p:cNvSpPr txBox="1"/>
          <p:nvPr>
            <p:ph type="title"/>
          </p:nvPr>
        </p:nvSpPr>
        <p:spPr>
          <a:xfrm>
            <a:off x="1619250" y="323613"/>
            <a:ext cx="6935788" cy="501254"/>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27" name="Google Shape;27;p17"/>
          <p:cNvSpPr txBox="1"/>
          <p:nvPr>
            <p:ph idx="1" type="body"/>
          </p:nvPr>
        </p:nvSpPr>
        <p:spPr>
          <a:xfrm>
            <a:off x="1619250" y="1066801"/>
            <a:ext cx="6935788" cy="3178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Google Shape;28;p17"/>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30" name="Google Shape;30;p17"/>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eng" showMasterSp="0">
  <p:cSld name="Title slide_eng">
    <p:spTree>
      <p:nvGrpSpPr>
        <p:cNvPr id="31" name="Shape 31"/>
        <p:cNvGrpSpPr/>
        <p:nvPr/>
      </p:nvGrpSpPr>
      <p:grpSpPr>
        <a:xfrm>
          <a:off x="0" y="0"/>
          <a:ext cx="0" cy="0"/>
          <a:chOff x="0" y="0"/>
          <a:chExt cx="0" cy="0"/>
        </a:xfrm>
      </p:grpSpPr>
      <p:cxnSp>
        <p:nvCxnSpPr>
          <p:cNvPr id="32" name="Google Shape;32;p18"/>
          <p:cNvCxnSpPr/>
          <p:nvPr/>
        </p:nvCxnSpPr>
        <p:spPr>
          <a:xfrm>
            <a:off x="-1376363" y="4197350"/>
            <a:ext cx="0" cy="0"/>
          </a:xfrm>
          <a:prstGeom prst="straightConnector1">
            <a:avLst/>
          </a:prstGeom>
          <a:noFill/>
          <a:ln cap="flat" cmpd="sng" w="9525">
            <a:solidFill>
              <a:schemeClr val="lt1"/>
            </a:solidFill>
            <a:prstDash val="solid"/>
            <a:miter lim="800000"/>
            <a:headEnd len="sm" w="sm" type="none"/>
            <a:tailEnd len="sm" w="sm" type="none"/>
          </a:ln>
        </p:spPr>
      </p:cxnSp>
      <p:sp>
        <p:nvSpPr>
          <p:cNvPr id="33" name="Google Shape;33;p18"/>
          <p:cNvSpPr/>
          <p:nvPr/>
        </p:nvSpPr>
        <p:spPr>
          <a:xfrm>
            <a:off x="-3582988" y="3049588"/>
            <a:ext cx="14508163" cy="17446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4" name="Google Shape;34;p18"/>
          <p:cNvPicPr preferRelativeResize="0"/>
          <p:nvPr/>
        </p:nvPicPr>
        <p:blipFill rotWithShape="1">
          <a:blip r:embed="rId2">
            <a:alphaModFix/>
          </a:blip>
          <a:srcRect b="0" l="0" r="0" t="0"/>
          <a:stretch/>
        </p:blipFill>
        <p:spPr>
          <a:xfrm>
            <a:off x="339725" y="258763"/>
            <a:ext cx="514350" cy="496887"/>
          </a:xfrm>
          <a:prstGeom prst="rect">
            <a:avLst/>
          </a:prstGeom>
          <a:noFill/>
          <a:ln>
            <a:noFill/>
          </a:ln>
        </p:spPr>
      </p:pic>
      <p:pic>
        <p:nvPicPr>
          <p:cNvPr id="35" name="Google Shape;35;p18"/>
          <p:cNvPicPr preferRelativeResize="0"/>
          <p:nvPr/>
        </p:nvPicPr>
        <p:blipFill rotWithShape="1">
          <a:blip r:embed="rId3">
            <a:alphaModFix/>
          </a:blip>
          <a:srcRect b="0" l="0" r="0" t="0"/>
          <a:stretch/>
        </p:blipFill>
        <p:spPr>
          <a:xfrm>
            <a:off x="7405688" y="384175"/>
            <a:ext cx="1381125" cy="220663"/>
          </a:xfrm>
          <a:prstGeom prst="rect">
            <a:avLst/>
          </a:prstGeom>
          <a:noFill/>
          <a:ln>
            <a:noFill/>
          </a:ln>
        </p:spPr>
      </p:pic>
      <p:cxnSp>
        <p:nvCxnSpPr>
          <p:cNvPr id="36" name="Google Shape;36;p18"/>
          <p:cNvCxnSpPr/>
          <p:nvPr/>
        </p:nvCxnSpPr>
        <p:spPr>
          <a:xfrm>
            <a:off x="339725" y="4597400"/>
            <a:ext cx="8447088" cy="0"/>
          </a:xfrm>
          <a:prstGeom prst="straightConnector1">
            <a:avLst/>
          </a:prstGeom>
          <a:noFill/>
          <a:ln cap="flat" cmpd="sng" w="12700">
            <a:solidFill>
              <a:schemeClr val="accent1"/>
            </a:solidFill>
            <a:prstDash val="solid"/>
            <a:round/>
            <a:headEnd len="sm" w="sm" type="none"/>
            <a:tailEnd len="sm" w="sm" type="none"/>
          </a:ln>
        </p:spPr>
      </p:cxnSp>
      <p:pic>
        <p:nvPicPr>
          <p:cNvPr id="37" name="Google Shape;37;p18"/>
          <p:cNvPicPr preferRelativeResize="0"/>
          <p:nvPr/>
        </p:nvPicPr>
        <p:blipFill rotWithShape="1">
          <a:blip r:embed="rId4">
            <a:alphaModFix/>
          </a:blip>
          <a:srcRect b="17529" l="27231" r="20986" t="40906"/>
          <a:stretch/>
        </p:blipFill>
        <p:spPr>
          <a:xfrm>
            <a:off x="339725" y="2352675"/>
            <a:ext cx="8447088" cy="2289175"/>
          </a:xfrm>
          <a:prstGeom prst="rect">
            <a:avLst/>
          </a:prstGeom>
          <a:noFill/>
          <a:ln>
            <a:noFill/>
          </a:ln>
        </p:spPr>
      </p:pic>
      <p:sp>
        <p:nvSpPr>
          <p:cNvPr id="38" name="Google Shape;38;p18"/>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40" name="Google Shape;40;p18"/>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npassad layout">
  <p:cSld name="2_Anpassad layout">
    <p:spTree>
      <p:nvGrpSpPr>
        <p:cNvPr id="41" name="Shape 41"/>
        <p:cNvGrpSpPr/>
        <p:nvPr/>
      </p:nvGrpSpPr>
      <p:grpSpPr>
        <a:xfrm>
          <a:off x="0" y="0"/>
          <a:ext cx="0" cy="0"/>
          <a:chOff x="0" y="0"/>
          <a:chExt cx="0" cy="0"/>
        </a:xfrm>
      </p:grpSpPr>
      <p:pic>
        <p:nvPicPr>
          <p:cNvPr id="42" name="Google Shape;42;p19"/>
          <p:cNvPicPr preferRelativeResize="0"/>
          <p:nvPr/>
        </p:nvPicPr>
        <p:blipFill rotWithShape="1">
          <a:blip r:embed="rId2">
            <a:alphaModFix/>
          </a:blip>
          <a:srcRect b="17529" l="27231" r="20986" t="40906"/>
          <a:stretch/>
        </p:blipFill>
        <p:spPr>
          <a:xfrm>
            <a:off x="339725" y="2352675"/>
            <a:ext cx="8447088" cy="2289175"/>
          </a:xfrm>
          <a:prstGeom prst="rect">
            <a:avLst/>
          </a:prstGeom>
          <a:noFill/>
          <a:ln>
            <a:noFill/>
          </a:ln>
        </p:spPr>
      </p:pic>
      <p:sp>
        <p:nvSpPr>
          <p:cNvPr id="43" name="Google Shape;43;p19"/>
          <p:cNvSpPr txBox="1"/>
          <p:nvPr>
            <p:ph type="title"/>
          </p:nvPr>
        </p:nvSpPr>
        <p:spPr>
          <a:xfrm>
            <a:off x="1619250" y="323613"/>
            <a:ext cx="6935788" cy="501254"/>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44" name="Google Shape;44;p19"/>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46" name="Google Shape;46;p19"/>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showMasterSp="0" type="title">
  <p:cSld name="TITLE">
    <p:spTree>
      <p:nvGrpSpPr>
        <p:cNvPr id="47" name="Shape 47"/>
        <p:cNvGrpSpPr/>
        <p:nvPr/>
      </p:nvGrpSpPr>
      <p:grpSpPr>
        <a:xfrm>
          <a:off x="0" y="0"/>
          <a:ext cx="0" cy="0"/>
          <a:chOff x="0" y="0"/>
          <a:chExt cx="0" cy="0"/>
        </a:xfrm>
      </p:grpSpPr>
      <p:pic>
        <p:nvPicPr>
          <p:cNvPr descr="http://intra.kth.se/polopoly_fs/1.383275!/image/KTH_pngs.png" id="48" name="Google Shape;48;p20"/>
          <p:cNvPicPr preferRelativeResize="0"/>
          <p:nvPr/>
        </p:nvPicPr>
        <p:blipFill rotWithShape="1">
          <a:blip r:embed="rId2">
            <a:alphaModFix/>
          </a:blip>
          <a:srcRect b="7206" l="0" r="36468" t="0"/>
          <a:stretch/>
        </p:blipFill>
        <p:spPr>
          <a:xfrm>
            <a:off x="347663" y="258763"/>
            <a:ext cx="603250" cy="601662"/>
          </a:xfrm>
          <a:prstGeom prst="rect">
            <a:avLst/>
          </a:prstGeom>
          <a:noFill/>
          <a:ln>
            <a:noFill/>
          </a:ln>
        </p:spPr>
      </p:pic>
      <p:cxnSp>
        <p:nvCxnSpPr>
          <p:cNvPr id="49" name="Google Shape;49;p20"/>
          <p:cNvCxnSpPr/>
          <p:nvPr/>
        </p:nvCxnSpPr>
        <p:spPr>
          <a:xfrm>
            <a:off x="-1376363" y="4197350"/>
            <a:ext cx="0" cy="0"/>
          </a:xfrm>
          <a:prstGeom prst="straightConnector1">
            <a:avLst/>
          </a:prstGeom>
          <a:noFill/>
          <a:ln cap="flat" cmpd="sng" w="9525">
            <a:solidFill>
              <a:schemeClr val="lt1"/>
            </a:solidFill>
            <a:prstDash val="solid"/>
            <a:miter lim="800000"/>
            <a:headEnd len="sm" w="sm" type="none"/>
            <a:tailEnd len="sm" w="sm" type="none"/>
          </a:ln>
        </p:spPr>
      </p:cxnSp>
      <p:sp>
        <p:nvSpPr>
          <p:cNvPr id="50" name="Google Shape;50;p20"/>
          <p:cNvSpPr/>
          <p:nvPr/>
        </p:nvSpPr>
        <p:spPr>
          <a:xfrm>
            <a:off x="-3582988" y="3049588"/>
            <a:ext cx="14508163" cy="17446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 name="Google Shape;51;p20"/>
          <p:cNvCxnSpPr/>
          <p:nvPr/>
        </p:nvCxnSpPr>
        <p:spPr>
          <a:xfrm>
            <a:off x="339725" y="4597400"/>
            <a:ext cx="8447088" cy="0"/>
          </a:xfrm>
          <a:prstGeom prst="straightConnector1">
            <a:avLst/>
          </a:prstGeom>
          <a:noFill/>
          <a:ln cap="flat" cmpd="sng" w="12700">
            <a:solidFill>
              <a:schemeClr val="accent1"/>
            </a:solidFill>
            <a:prstDash val="solid"/>
            <a:round/>
            <a:headEnd len="sm" w="sm" type="none"/>
            <a:tailEnd len="sm" w="sm" type="none"/>
          </a:ln>
        </p:spPr>
      </p:cxnSp>
      <p:pic>
        <p:nvPicPr>
          <p:cNvPr id="52" name="Google Shape;52;p20"/>
          <p:cNvPicPr preferRelativeResize="0"/>
          <p:nvPr/>
        </p:nvPicPr>
        <p:blipFill rotWithShape="1">
          <a:blip r:embed="rId3">
            <a:alphaModFix/>
          </a:blip>
          <a:srcRect b="17529" l="27231" r="20986" t="40906"/>
          <a:stretch/>
        </p:blipFill>
        <p:spPr>
          <a:xfrm>
            <a:off x="339725" y="2352675"/>
            <a:ext cx="8447088" cy="2289175"/>
          </a:xfrm>
          <a:prstGeom prst="rect">
            <a:avLst/>
          </a:prstGeom>
          <a:noFill/>
          <a:ln>
            <a:noFill/>
          </a:ln>
        </p:spPr>
      </p:pic>
      <p:sp>
        <p:nvSpPr>
          <p:cNvPr id="53" name="Google Shape;53;p20"/>
          <p:cNvSpPr txBox="1"/>
          <p:nvPr>
            <p:ph type="ctrTitle"/>
          </p:nvPr>
        </p:nvSpPr>
        <p:spPr>
          <a:xfrm>
            <a:off x="1568185" y="870886"/>
            <a:ext cx="6984337" cy="782763"/>
          </a:xfrm>
          <a:prstGeom prst="rect">
            <a:avLst/>
          </a:prstGeom>
          <a:noFill/>
          <a:ln>
            <a:noFill/>
          </a:ln>
        </p:spPr>
        <p:txBody>
          <a:bodyPr anchorCtr="0" anchor="t" bIns="45700" lIns="91425" spcFirstLastPara="1" rIns="91425" wrap="square" tIns="45700">
            <a:noAutofit/>
          </a:bodyPr>
          <a:lstStyle>
            <a:lvl1pPr lvl="0" marR="0" rtl="0" algn="l">
              <a:lnSpc>
                <a:spcPct val="105555"/>
              </a:lnSpc>
              <a:spcBef>
                <a:spcPts val="0"/>
              </a:spcBef>
              <a:spcAft>
                <a:spcPts val="0"/>
              </a:spcAft>
              <a:buClr>
                <a:srgbClr val="000000"/>
              </a:buClr>
              <a:buSzPts val="1400"/>
              <a:buFont typeface="Arial"/>
              <a:buNone/>
              <a:defRPr b="1" i="0" sz="3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54" name="Google Shape;54;p20"/>
          <p:cNvSpPr txBox="1"/>
          <p:nvPr>
            <p:ph idx="1" type="subTitle"/>
          </p:nvPr>
        </p:nvSpPr>
        <p:spPr>
          <a:xfrm>
            <a:off x="1567963" y="1707654"/>
            <a:ext cx="6987075" cy="702078"/>
          </a:xfrm>
          <a:prstGeom prst="rect">
            <a:avLst/>
          </a:prstGeom>
          <a:noFill/>
          <a:ln>
            <a:noFill/>
          </a:ln>
        </p:spPr>
        <p:txBody>
          <a:bodyPr anchorCtr="0" anchor="t" bIns="45700" lIns="91425" spcFirstLastPara="1" rIns="91425" wrap="square" tIns="45700">
            <a:noAutofit/>
          </a:bodyPr>
          <a:lstStyle>
            <a:lvl1pPr lvl="0" marR="0" rtl="0" algn="l">
              <a:lnSpc>
                <a:spcPct val="116666"/>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lvl="2"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55" name="Google Shape;55;p20"/>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57" name="Google Shape;57;p20"/>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58" name="Shape 58"/>
        <p:cNvGrpSpPr/>
        <p:nvPr/>
      </p:nvGrpSpPr>
      <p:grpSpPr>
        <a:xfrm>
          <a:off x="0" y="0"/>
          <a:ext cx="0" cy="0"/>
          <a:chOff x="0" y="0"/>
          <a:chExt cx="0" cy="0"/>
        </a:xfrm>
      </p:grpSpPr>
      <p:sp>
        <p:nvSpPr>
          <p:cNvPr id="59" name="Google Shape;59;p21"/>
          <p:cNvSpPr/>
          <p:nvPr/>
        </p:nvSpPr>
        <p:spPr>
          <a:xfrm>
            <a:off x="215900" y="1492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p21"/>
          <p:cNvSpPr/>
          <p:nvPr/>
        </p:nvSpPr>
        <p:spPr>
          <a:xfrm>
            <a:off x="368300" y="3016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 name="Google Shape;61;p21"/>
          <p:cNvSpPr txBox="1"/>
          <p:nvPr>
            <p:ph type="title"/>
          </p:nvPr>
        </p:nvSpPr>
        <p:spPr>
          <a:xfrm>
            <a:off x="1619250" y="323613"/>
            <a:ext cx="6935788" cy="501254"/>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62" name="Google Shape;62;p21"/>
          <p:cNvSpPr txBox="1"/>
          <p:nvPr>
            <p:ph idx="1" type="body"/>
          </p:nvPr>
        </p:nvSpPr>
        <p:spPr>
          <a:xfrm>
            <a:off x="1619250" y="1066801"/>
            <a:ext cx="6935788" cy="3178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21"/>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65" name="Google Shape;65;p21"/>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npassad layout">
  <p:cSld name="3_Anpassad layout">
    <p:spTree>
      <p:nvGrpSpPr>
        <p:cNvPr id="66" name="Shape 66"/>
        <p:cNvGrpSpPr/>
        <p:nvPr/>
      </p:nvGrpSpPr>
      <p:grpSpPr>
        <a:xfrm>
          <a:off x="0" y="0"/>
          <a:ext cx="0" cy="0"/>
          <a:chOff x="0" y="0"/>
          <a:chExt cx="0" cy="0"/>
        </a:xfrm>
      </p:grpSpPr>
      <p:pic>
        <p:nvPicPr>
          <p:cNvPr id="67" name="Google Shape;67;p22"/>
          <p:cNvPicPr preferRelativeResize="0"/>
          <p:nvPr/>
        </p:nvPicPr>
        <p:blipFill rotWithShape="1">
          <a:blip r:embed="rId2">
            <a:alphaModFix/>
          </a:blip>
          <a:srcRect b="17529" l="27231" r="20986" t="40906"/>
          <a:stretch/>
        </p:blipFill>
        <p:spPr>
          <a:xfrm>
            <a:off x="339725" y="2352675"/>
            <a:ext cx="8447088" cy="2289175"/>
          </a:xfrm>
          <a:prstGeom prst="rect">
            <a:avLst/>
          </a:prstGeom>
          <a:noFill/>
          <a:ln>
            <a:noFill/>
          </a:ln>
        </p:spPr>
      </p:pic>
      <p:sp>
        <p:nvSpPr>
          <p:cNvPr id="68" name="Google Shape;68;p22"/>
          <p:cNvSpPr txBox="1"/>
          <p:nvPr>
            <p:ph type="title"/>
          </p:nvPr>
        </p:nvSpPr>
        <p:spPr>
          <a:xfrm>
            <a:off x="1058400" y="206375"/>
            <a:ext cx="7628400" cy="857250"/>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69" name="Google Shape;69;p22"/>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71" name="Google Shape;71;p22"/>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p:cSld name="Text and image">
    <p:spTree>
      <p:nvGrpSpPr>
        <p:cNvPr id="72" name="Shape 72"/>
        <p:cNvGrpSpPr/>
        <p:nvPr/>
      </p:nvGrpSpPr>
      <p:grpSpPr>
        <a:xfrm>
          <a:off x="0" y="0"/>
          <a:ext cx="0" cy="0"/>
          <a:chOff x="0" y="0"/>
          <a:chExt cx="0" cy="0"/>
        </a:xfrm>
      </p:grpSpPr>
      <p:sp>
        <p:nvSpPr>
          <p:cNvPr id="73" name="Google Shape;73;p23"/>
          <p:cNvSpPr/>
          <p:nvPr/>
        </p:nvSpPr>
        <p:spPr>
          <a:xfrm>
            <a:off x="215900" y="1492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4" name="Google Shape;74;p23"/>
          <p:cNvSpPr txBox="1"/>
          <p:nvPr>
            <p:ph idx="1" type="body"/>
          </p:nvPr>
        </p:nvSpPr>
        <p:spPr>
          <a:xfrm>
            <a:off x="1619250" y="1066801"/>
            <a:ext cx="3312790" cy="3178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 name="Google Shape;75;p23"/>
          <p:cNvSpPr/>
          <p:nvPr>
            <p:ph idx="2" type="pic"/>
          </p:nvPr>
        </p:nvSpPr>
        <p:spPr>
          <a:xfrm>
            <a:off x="5226050" y="1066801"/>
            <a:ext cx="3328988" cy="31789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lvl="1"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 name="Google Shape;76;p23"/>
          <p:cNvSpPr txBox="1"/>
          <p:nvPr>
            <p:ph type="title"/>
          </p:nvPr>
        </p:nvSpPr>
        <p:spPr>
          <a:xfrm>
            <a:off x="1619250" y="323613"/>
            <a:ext cx="6935788" cy="501254"/>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77" name="Google Shape;77;p23"/>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79" name="Google Shape;79;p23"/>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images">
  <p:cSld name="1_Two images">
    <p:spTree>
      <p:nvGrpSpPr>
        <p:cNvPr id="80" name="Shape 80"/>
        <p:cNvGrpSpPr/>
        <p:nvPr/>
      </p:nvGrpSpPr>
      <p:grpSpPr>
        <a:xfrm>
          <a:off x="0" y="0"/>
          <a:ext cx="0" cy="0"/>
          <a:chOff x="0" y="0"/>
          <a:chExt cx="0" cy="0"/>
        </a:xfrm>
      </p:grpSpPr>
      <p:sp>
        <p:nvSpPr>
          <p:cNvPr id="81" name="Google Shape;81;p24"/>
          <p:cNvSpPr/>
          <p:nvPr/>
        </p:nvSpPr>
        <p:spPr>
          <a:xfrm>
            <a:off x="215900" y="149225"/>
            <a:ext cx="798513" cy="757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p24"/>
          <p:cNvSpPr/>
          <p:nvPr>
            <p:ph idx="2" type="pic"/>
          </p:nvPr>
        </p:nvSpPr>
        <p:spPr>
          <a:xfrm>
            <a:off x="5226050" y="1066801"/>
            <a:ext cx="3328988" cy="31789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lvl="1"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3" name="Google Shape;83;p24"/>
          <p:cNvSpPr/>
          <p:nvPr>
            <p:ph idx="3" type="pic"/>
          </p:nvPr>
        </p:nvSpPr>
        <p:spPr>
          <a:xfrm>
            <a:off x="1619250" y="1066801"/>
            <a:ext cx="3328988" cy="31789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lvl="1"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4" name="Google Shape;84;p24"/>
          <p:cNvSpPr txBox="1"/>
          <p:nvPr>
            <p:ph type="title"/>
          </p:nvPr>
        </p:nvSpPr>
        <p:spPr>
          <a:xfrm>
            <a:off x="1619250" y="323613"/>
            <a:ext cx="6935788" cy="501254"/>
          </a:xfrm>
          <a:prstGeom prst="rect">
            <a:avLst/>
          </a:prstGeom>
          <a:noFill/>
          <a:ln>
            <a:noFill/>
          </a:ln>
        </p:spPr>
        <p:txBody>
          <a:bodyPr anchorCtr="0" anchor="t" bIns="45700" lIns="91425" spcFirstLastPara="1" rIns="91425" wrap="square" tIns="45700">
            <a:noAutofit/>
          </a:bodyPr>
          <a:lstStyle>
            <a:lvl1pPr lvl="0"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2pPr>
            <a:lvl3pPr lvl="2"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3pPr>
            <a:lvl4pPr lvl="3"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4pPr>
            <a:lvl5pPr lvl="4"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5pPr>
            <a:lvl6pPr lvl="5"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6pPr>
            <a:lvl7pPr lvl="6"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7pPr>
            <a:lvl8pPr lvl="7"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8pPr>
            <a:lvl9pPr lvl="8" marR="0" rtl="0" algn="l">
              <a:lnSpc>
                <a:spcPct val="115384"/>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9pPr>
          </a:lstStyle>
          <a:p/>
        </p:txBody>
      </p:sp>
      <p:sp>
        <p:nvSpPr>
          <p:cNvPr id="85" name="Google Shape;85;p24"/>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4"/>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87" name="Google Shape;87;p24"/>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algn="l">
              <a:lnSpc>
                <a:spcPct val="81818"/>
              </a:lnSpc>
              <a:spcBef>
                <a:spcPts val="0"/>
              </a:spcBef>
              <a:spcAft>
                <a:spcPts val="0"/>
              </a:spcAft>
              <a:buSzPts val="1400"/>
              <a:buNone/>
              <a:defRPr b="1" sz="11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5"/>
          <p:cNvPicPr preferRelativeResize="0"/>
          <p:nvPr/>
        </p:nvPicPr>
        <p:blipFill rotWithShape="1">
          <a:blip r:embed="rId1">
            <a:alphaModFix/>
          </a:blip>
          <a:srcRect b="0" l="0" r="0" t="0"/>
          <a:stretch/>
        </p:blipFill>
        <p:spPr>
          <a:xfrm>
            <a:off x="339725" y="258763"/>
            <a:ext cx="514350" cy="496887"/>
          </a:xfrm>
          <a:prstGeom prst="rect">
            <a:avLst/>
          </a:prstGeom>
          <a:noFill/>
          <a:ln>
            <a:noFill/>
          </a:ln>
        </p:spPr>
      </p:pic>
      <p:cxnSp>
        <p:nvCxnSpPr>
          <p:cNvPr id="11" name="Google Shape;11;p15"/>
          <p:cNvCxnSpPr/>
          <p:nvPr/>
        </p:nvCxnSpPr>
        <p:spPr>
          <a:xfrm>
            <a:off x="1625600" y="27255788"/>
            <a:ext cx="39577964" cy="0"/>
          </a:xfrm>
          <a:prstGeom prst="straightConnector1">
            <a:avLst/>
          </a:prstGeom>
          <a:noFill/>
          <a:ln cap="flat" cmpd="sng" w="57150">
            <a:solidFill>
              <a:schemeClr val="accent1"/>
            </a:solidFill>
            <a:prstDash val="solid"/>
            <a:round/>
            <a:headEnd len="sm" w="sm" type="none"/>
            <a:tailEnd len="sm" w="sm" type="none"/>
          </a:ln>
        </p:spPr>
      </p:cxnSp>
      <p:sp>
        <p:nvSpPr>
          <p:cNvPr id="12" name="Google Shape;12;p15"/>
          <p:cNvSpPr txBox="1"/>
          <p:nvPr>
            <p:ph idx="10" type="dt"/>
          </p:nvPr>
        </p:nvSpPr>
        <p:spPr>
          <a:xfrm>
            <a:off x="5580063" y="4716463"/>
            <a:ext cx="2133600" cy="2730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2" type="sldNum"/>
          </p:nvPr>
        </p:nvSpPr>
        <p:spPr>
          <a:xfrm>
            <a:off x="8172450" y="4724400"/>
            <a:ext cx="531813" cy="274638"/>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
        <p:nvSpPr>
          <p:cNvPr id="14" name="Google Shape;14;p15"/>
          <p:cNvSpPr txBox="1"/>
          <p:nvPr>
            <p:ph idx="11" type="ftr"/>
          </p:nvPr>
        </p:nvSpPr>
        <p:spPr>
          <a:xfrm>
            <a:off x="1619250" y="4724400"/>
            <a:ext cx="2895600" cy="274638"/>
          </a:xfrm>
          <a:prstGeom prst="rect">
            <a:avLst/>
          </a:prstGeom>
          <a:noFill/>
          <a:ln>
            <a:noFill/>
          </a:ln>
        </p:spPr>
        <p:txBody>
          <a:bodyPr anchorCtr="0" anchor="t" bIns="0" lIns="0" spcFirstLastPara="1" rIns="0" wrap="square" tIns="0">
            <a:noAutofit/>
          </a:bodyPr>
          <a:lstStyle>
            <a:lvl1pPr lvl="0" marR="0" rtl="0" algn="l">
              <a:lnSpc>
                <a:spcPct val="81818"/>
              </a:lnSpc>
              <a:spcBef>
                <a:spcPts val="0"/>
              </a:spcBef>
              <a:spcAft>
                <a:spcPts val="0"/>
              </a:spcAft>
              <a:buClr>
                <a:srgbClr val="000000"/>
              </a:buClr>
              <a:buSzPts val="1400"/>
              <a:buFont typeface="Arial"/>
              <a:buNone/>
              <a:defRPr b="1"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cxnSp>
        <p:nvCxnSpPr>
          <p:cNvPr id="15" name="Google Shape;15;p15"/>
          <p:cNvCxnSpPr/>
          <p:nvPr/>
        </p:nvCxnSpPr>
        <p:spPr>
          <a:xfrm>
            <a:off x="339725" y="4597400"/>
            <a:ext cx="8447088" cy="0"/>
          </a:xfrm>
          <a:prstGeom prst="straightConnector1">
            <a:avLst/>
          </a:prstGeom>
          <a:noFill/>
          <a:ln cap="flat" cmpd="sng" w="1270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kth.se/social/group/prioriterade-fragor-/page/ny-internationalise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
          <p:cNvSpPr txBox="1"/>
          <p:nvPr/>
        </p:nvSpPr>
        <p:spPr>
          <a:xfrm>
            <a:off x="1166400" y="720025"/>
            <a:ext cx="7081800" cy="902400"/>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1" i="0" lang="sv-SE" sz="3200" u="none" cap="none" strike="noStrike">
                <a:solidFill>
                  <a:schemeClr val="dk1"/>
                </a:solidFill>
              </a:rPr>
              <a:t>PriU-gruppen </a:t>
            </a:r>
            <a:r>
              <a:rPr b="1" lang="sv-SE" sz="3200">
                <a:solidFill>
                  <a:schemeClr val="dk1"/>
                </a:solidFill>
              </a:rPr>
              <a:t>Internationalisering</a:t>
            </a:r>
            <a:endParaRPr b="1" sz="3200">
              <a:solidFill>
                <a:schemeClr val="dk1"/>
              </a:solidFill>
            </a:endParaRPr>
          </a:p>
          <a:p>
            <a:pPr indent="0" lvl="0" marL="0" marR="0" rtl="0" algn="ctr">
              <a:lnSpc>
                <a:spcPct val="100000"/>
              </a:lnSpc>
              <a:spcBef>
                <a:spcPts val="0"/>
              </a:spcBef>
              <a:spcAft>
                <a:spcPts val="0"/>
              </a:spcAft>
              <a:buClr>
                <a:srgbClr val="000000"/>
              </a:buClr>
              <a:buSzPts val="3000"/>
              <a:buFont typeface="Arial"/>
              <a:buNone/>
            </a:pPr>
            <a:r>
              <a:rPr b="0" i="0" lang="sv-SE" sz="2500" u="none" cap="none" strike="noStrike">
                <a:solidFill>
                  <a:schemeClr val="dk1"/>
                </a:solidFill>
                <a:latin typeface="Arial"/>
                <a:ea typeface="Arial"/>
                <a:cs typeface="Arial"/>
                <a:sym typeface="Arial"/>
              </a:rPr>
              <a:t>UN </a:t>
            </a:r>
            <a:r>
              <a:rPr lang="sv-SE" sz="2500">
                <a:solidFill>
                  <a:schemeClr val="dk1"/>
                </a:solidFill>
              </a:rPr>
              <a:t>5 februari</a:t>
            </a:r>
            <a:r>
              <a:rPr b="0" i="0" lang="sv-SE" sz="2500" u="none" cap="none" strike="noStrike">
                <a:solidFill>
                  <a:schemeClr val="dk1"/>
                </a:solidFill>
                <a:latin typeface="Arial"/>
                <a:ea typeface="Arial"/>
                <a:cs typeface="Arial"/>
                <a:sym typeface="Arial"/>
              </a:rPr>
              <a:t> 202</a:t>
            </a:r>
            <a:r>
              <a:rPr lang="sv-SE" sz="2500">
                <a:solidFill>
                  <a:schemeClr val="dk1"/>
                </a:solidFill>
              </a:rPr>
              <a:t>1</a:t>
            </a:r>
            <a:endParaRPr b="0" i="0" sz="2500" u="none" cap="none" strike="noStrike">
              <a:solidFill>
                <a:schemeClr val="dk1"/>
              </a:solidFill>
              <a:latin typeface="Arial"/>
              <a:ea typeface="Arial"/>
              <a:cs typeface="Arial"/>
              <a:sym typeface="Arial"/>
            </a:endParaRPr>
          </a:p>
        </p:txBody>
      </p:sp>
      <p:sp>
        <p:nvSpPr>
          <p:cNvPr id="123" name="Google Shape;123;p1"/>
          <p:cNvSpPr txBox="1"/>
          <p:nvPr/>
        </p:nvSpPr>
        <p:spPr>
          <a:xfrm>
            <a:off x="1630350" y="1893575"/>
            <a:ext cx="6153900" cy="578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sv-SE" sz="1800">
                <a:solidFill>
                  <a:schemeClr val="dk1"/>
                </a:solidFill>
              </a:rPr>
              <a:t>Elizabeth Keller</a:t>
            </a:r>
            <a:r>
              <a:rPr b="0" i="0" lang="sv-SE" sz="1800" u="none" cap="none" strike="noStrike">
                <a:solidFill>
                  <a:schemeClr val="dk1"/>
                </a:solidFill>
                <a:latin typeface="Arial"/>
                <a:ea typeface="Arial"/>
                <a:cs typeface="Arial"/>
                <a:sym typeface="Arial"/>
              </a:rPr>
              <a:t>, </a:t>
            </a:r>
            <a:r>
              <a:rPr lang="sv-SE" sz="1800">
                <a:solidFill>
                  <a:schemeClr val="dk1"/>
                </a:solidFill>
              </a:rPr>
              <a:t>adjunkt, ITM/Lärande</a:t>
            </a:r>
            <a:br>
              <a:rPr b="0" i="0" lang="sv-SE" sz="1800" u="none" cap="none" strike="noStrike">
                <a:solidFill>
                  <a:schemeClr val="dk1"/>
                </a:solidFill>
                <a:latin typeface="Arial"/>
                <a:ea typeface="Arial"/>
                <a:cs typeface="Arial"/>
                <a:sym typeface="Arial"/>
              </a:rPr>
            </a:br>
            <a:r>
              <a:rPr lang="sv-SE" sz="1800">
                <a:solidFill>
                  <a:schemeClr val="dk1"/>
                </a:solidFill>
              </a:rPr>
              <a:t>delar ledarskap</a:t>
            </a:r>
            <a:r>
              <a:rPr b="0" i="0" lang="sv-SE" sz="1800" u="none" cap="none" strike="noStrike">
                <a:solidFill>
                  <a:schemeClr val="dk1"/>
                </a:solidFill>
                <a:latin typeface="Arial"/>
                <a:ea typeface="Arial"/>
                <a:cs typeface="Arial"/>
                <a:sym typeface="Arial"/>
              </a:rPr>
              <a:t> för PriU-gruppen med Johan Karlander</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b468608ebf_0_12"/>
          <p:cNvSpPr txBox="1"/>
          <p:nvPr>
            <p:ph type="title"/>
          </p:nvPr>
        </p:nvSpPr>
        <p:spPr>
          <a:xfrm>
            <a:off x="1251350" y="324900"/>
            <a:ext cx="7035600" cy="679800"/>
          </a:xfrm>
          <a:prstGeom prst="rect">
            <a:avLst/>
          </a:prstGeom>
          <a:noFill/>
          <a:ln>
            <a:noFill/>
          </a:ln>
        </p:spPr>
        <p:txBody>
          <a:bodyPr anchorCtr="0" anchor="ctr" bIns="45700" lIns="91425" spcFirstLastPara="1" rIns="91425" wrap="square" tIns="45700">
            <a:noAutofit/>
          </a:bodyPr>
          <a:lstStyle/>
          <a:p>
            <a:pPr indent="0" lvl="0" marL="0" rtl="0" algn="l">
              <a:lnSpc>
                <a:spcPct val="115384"/>
              </a:lnSpc>
              <a:spcBef>
                <a:spcPts val="0"/>
              </a:spcBef>
              <a:spcAft>
                <a:spcPts val="0"/>
              </a:spcAft>
              <a:buSzPts val="1400"/>
              <a:buNone/>
            </a:pPr>
            <a:r>
              <a:rPr lang="sv-SE" sz="2400"/>
              <a:t>Mål 2 - </a:t>
            </a:r>
            <a:r>
              <a:rPr lang="sv-SE" sz="2400"/>
              <a:t>integrerad internationalisering</a:t>
            </a:r>
            <a:endParaRPr sz="2400"/>
          </a:p>
          <a:p>
            <a:pPr indent="0" lvl="0" marL="0" rtl="0" algn="l">
              <a:lnSpc>
                <a:spcPct val="115384"/>
              </a:lnSpc>
              <a:spcBef>
                <a:spcPts val="0"/>
              </a:spcBef>
              <a:spcAft>
                <a:spcPts val="0"/>
              </a:spcAft>
              <a:buSzPts val="1400"/>
              <a:buNone/>
            </a:pPr>
            <a:r>
              <a:rPr lang="sv-SE" sz="2300"/>
              <a:t>         </a:t>
            </a:r>
            <a:r>
              <a:rPr b="0" lang="sv-SE" sz="2000"/>
              <a:t>(</a:t>
            </a:r>
            <a:r>
              <a:rPr b="0" i="1" lang="sv-SE" sz="2000"/>
              <a:t>comprehensive internationalisation</a:t>
            </a:r>
            <a:r>
              <a:rPr b="0" lang="sv-SE" sz="2000"/>
              <a:t>)</a:t>
            </a:r>
            <a:r>
              <a:rPr b="0" lang="sv-SE" sz="2000"/>
              <a:t> </a:t>
            </a:r>
            <a:endParaRPr b="0" sz="2000"/>
          </a:p>
        </p:txBody>
      </p:sp>
      <p:sp>
        <p:nvSpPr>
          <p:cNvPr id="190" name="Google Shape;190;gb468608ebf_0_12"/>
          <p:cNvSpPr txBox="1"/>
          <p:nvPr>
            <p:ph idx="1" type="body"/>
          </p:nvPr>
        </p:nvSpPr>
        <p:spPr>
          <a:xfrm>
            <a:off x="1066250" y="1429275"/>
            <a:ext cx="7220700" cy="29616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chemeClr val="dk1"/>
              </a:buClr>
              <a:buSzPts val="2200"/>
              <a:buChar char="➔"/>
            </a:pPr>
            <a:r>
              <a:rPr lang="sv-SE" sz="2200"/>
              <a:t>Ökad integration av internationalisering på skola- och programnivå</a:t>
            </a:r>
            <a:endParaRPr sz="2200"/>
          </a:p>
          <a:p>
            <a:pPr indent="0" lvl="0" marL="457200" rtl="0" algn="l">
              <a:lnSpc>
                <a:spcPct val="115000"/>
              </a:lnSpc>
              <a:spcBef>
                <a:spcPts val="0"/>
              </a:spcBef>
              <a:spcAft>
                <a:spcPts val="0"/>
              </a:spcAft>
              <a:buNone/>
            </a:pPr>
            <a:r>
              <a:t/>
            </a:r>
            <a:endParaRPr sz="1200"/>
          </a:p>
          <a:p>
            <a:pPr indent="-368300" lvl="0" marL="457200" rtl="0" algn="l">
              <a:lnSpc>
                <a:spcPct val="115000"/>
              </a:lnSpc>
              <a:spcBef>
                <a:spcPts val="0"/>
              </a:spcBef>
              <a:spcAft>
                <a:spcPts val="0"/>
              </a:spcAft>
              <a:buClr>
                <a:schemeClr val="dk1"/>
              </a:buClr>
              <a:buSzPts val="2200"/>
              <a:buChar char="➔"/>
            </a:pPr>
            <a:r>
              <a:rPr lang="sv-SE" sz="2200"/>
              <a:t>H</a:t>
            </a:r>
            <a:r>
              <a:rPr lang="sv-SE" sz="2200"/>
              <a:t>itta balans mellan fokus på </a:t>
            </a:r>
            <a:r>
              <a:rPr lang="sv-SE" sz="2200"/>
              <a:t>kvalitet och kvantitet</a:t>
            </a:r>
            <a:endParaRPr sz="2200"/>
          </a:p>
          <a:p>
            <a:pPr indent="0" lvl="0" marL="0" rtl="0" algn="l">
              <a:lnSpc>
                <a:spcPct val="115000"/>
              </a:lnSpc>
              <a:spcBef>
                <a:spcPts val="0"/>
              </a:spcBef>
              <a:spcAft>
                <a:spcPts val="0"/>
              </a:spcAft>
              <a:buNone/>
            </a:pPr>
            <a:r>
              <a:t/>
            </a:r>
            <a:endParaRPr sz="2200"/>
          </a:p>
        </p:txBody>
      </p:sp>
      <p:pic>
        <p:nvPicPr>
          <p:cNvPr id="191" name="Google Shape;191;gb468608ebf_0_12"/>
          <p:cNvPicPr preferRelativeResize="0"/>
          <p:nvPr/>
        </p:nvPicPr>
        <p:blipFill>
          <a:blip r:embed="rId3">
            <a:alphaModFix/>
          </a:blip>
          <a:stretch>
            <a:fillRect/>
          </a:stretch>
        </p:blipFill>
        <p:spPr>
          <a:xfrm>
            <a:off x="3392037" y="3020225"/>
            <a:ext cx="2112825" cy="1188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b468608ebf_0_29"/>
          <p:cNvSpPr txBox="1"/>
          <p:nvPr>
            <p:ph type="title"/>
          </p:nvPr>
        </p:nvSpPr>
        <p:spPr>
          <a:xfrm>
            <a:off x="1259075" y="323625"/>
            <a:ext cx="7035600" cy="603600"/>
          </a:xfrm>
          <a:prstGeom prst="rect">
            <a:avLst/>
          </a:prstGeom>
          <a:noFill/>
          <a:ln>
            <a:noFill/>
          </a:ln>
        </p:spPr>
        <p:txBody>
          <a:bodyPr anchorCtr="0" anchor="ctr" bIns="45700" lIns="91425" spcFirstLastPara="1" rIns="91425" wrap="square" tIns="45700">
            <a:noAutofit/>
          </a:bodyPr>
          <a:lstStyle/>
          <a:p>
            <a:pPr indent="0" lvl="0" marL="0" rtl="0" algn="l">
              <a:lnSpc>
                <a:spcPct val="115384"/>
              </a:lnSpc>
              <a:spcBef>
                <a:spcPts val="0"/>
              </a:spcBef>
              <a:spcAft>
                <a:spcPts val="0"/>
              </a:spcAft>
              <a:buSzPts val="1400"/>
              <a:buNone/>
            </a:pPr>
            <a:r>
              <a:rPr lang="sv-SE" sz="2400"/>
              <a:t>Mål 3 - i</a:t>
            </a:r>
            <a:r>
              <a:rPr lang="sv-SE" sz="2400"/>
              <a:t>nternationalisering för innovation och förändring</a:t>
            </a:r>
            <a:endParaRPr b="0" sz="2400"/>
          </a:p>
        </p:txBody>
      </p:sp>
      <p:sp>
        <p:nvSpPr>
          <p:cNvPr id="198" name="Google Shape;198;gb468608ebf_0_29"/>
          <p:cNvSpPr txBox="1"/>
          <p:nvPr>
            <p:ph idx="1" type="body"/>
          </p:nvPr>
        </p:nvSpPr>
        <p:spPr>
          <a:xfrm>
            <a:off x="3575975" y="1259375"/>
            <a:ext cx="4718700" cy="28497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200"/>
              <a:buChar char="➔"/>
            </a:pPr>
            <a:r>
              <a:rPr lang="sv-SE" sz="2200"/>
              <a:t>Hur k</a:t>
            </a:r>
            <a:r>
              <a:rPr lang="sv-SE" sz="2200"/>
              <a:t>an internationalisering bidra till förnyelse och utveckling av KTH?</a:t>
            </a:r>
            <a:endParaRPr sz="1200"/>
          </a:p>
          <a:p>
            <a:pPr indent="0" lvl="0" marL="457200" rtl="0" algn="l">
              <a:lnSpc>
                <a:spcPct val="115000"/>
              </a:lnSpc>
              <a:spcBef>
                <a:spcPts val="0"/>
              </a:spcBef>
              <a:spcAft>
                <a:spcPts val="0"/>
              </a:spcAft>
              <a:buNone/>
            </a:pPr>
            <a:r>
              <a:rPr lang="sv-SE" sz="1200"/>
              <a:t> </a:t>
            </a:r>
            <a:endParaRPr sz="1200"/>
          </a:p>
          <a:p>
            <a:pPr indent="-368300" lvl="0" marL="457200" rtl="0" algn="l">
              <a:lnSpc>
                <a:spcPct val="115000"/>
              </a:lnSpc>
              <a:spcBef>
                <a:spcPts val="0"/>
              </a:spcBef>
              <a:spcAft>
                <a:spcPts val="0"/>
              </a:spcAft>
              <a:buSzPts val="2200"/>
              <a:buChar char="➔"/>
            </a:pPr>
            <a:r>
              <a:rPr lang="sv-SE" sz="2200"/>
              <a:t>Kan internationalisering vara en nyckel till att minska gapet mellan forskning och utbildning?</a:t>
            </a:r>
            <a:endParaRPr sz="2200"/>
          </a:p>
        </p:txBody>
      </p:sp>
      <p:pic>
        <p:nvPicPr>
          <p:cNvPr id="199" name="Google Shape;199;gb468608ebf_0_29"/>
          <p:cNvPicPr preferRelativeResize="0"/>
          <p:nvPr/>
        </p:nvPicPr>
        <p:blipFill>
          <a:blip r:embed="rId3">
            <a:alphaModFix/>
          </a:blip>
          <a:stretch>
            <a:fillRect/>
          </a:stretch>
        </p:blipFill>
        <p:spPr>
          <a:xfrm>
            <a:off x="748600" y="1510163"/>
            <a:ext cx="2448726" cy="2448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type="title"/>
          </p:nvPr>
        </p:nvSpPr>
        <p:spPr>
          <a:xfrm>
            <a:off x="5961675" y="2083250"/>
            <a:ext cx="2564700" cy="658800"/>
          </a:xfrm>
          <a:prstGeom prst="rect">
            <a:avLst/>
          </a:prstGeom>
          <a:noFill/>
          <a:ln>
            <a:noFill/>
          </a:ln>
        </p:spPr>
        <p:txBody>
          <a:bodyPr anchorCtr="0" anchor="ctr" bIns="45700" lIns="91425" spcFirstLastPara="1" rIns="91425" wrap="square" tIns="45700">
            <a:noAutofit/>
          </a:bodyPr>
          <a:lstStyle/>
          <a:p>
            <a:pPr indent="0" lvl="0" marL="0" rtl="0" algn="ctr">
              <a:lnSpc>
                <a:spcPct val="115384"/>
              </a:lnSpc>
              <a:spcBef>
                <a:spcPts val="0"/>
              </a:spcBef>
              <a:spcAft>
                <a:spcPts val="0"/>
              </a:spcAft>
              <a:buSzPts val="1400"/>
              <a:buNone/>
            </a:pPr>
            <a:r>
              <a:rPr lang="sv-SE" sz="2800"/>
              <a:t>Nästa steg?</a:t>
            </a:r>
            <a:endParaRPr sz="2800"/>
          </a:p>
        </p:txBody>
      </p:sp>
      <p:pic>
        <p:nvPicPr>
          <p:cNvPr id="206" name="Google Shape;206;p14"/>
          <p:cNvPicPr preferRelativeResize="0"/>
          <p:nvPr/>
        </p:nvPicPr>
        <p:blipFill>
          <a:blip r:embed="rId3">
            <a:alphaModFix/>
          </a:blip>
          <a:stretch>
            <a:fillRect/>
          </a:stretch>
        </p:blipFill>
        <p:spPr>
          <a:xfrm>
            <a:off x="1217725" y="783863"/>
            <a:ext cx="4343424" cy="3257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1619250" y="370200"/>
            <a:ext cx="6667500" cy="501600"/>
          </a:xfrm>
          <a:prstGeom prst="rect">
            <a:avLst/>
          </a:prstGeom>
          <a:noFill/>
          <a:ln>
            <a:noFill/>
          </a:ln>
        </p:spPr>
        <p:txBody>
          <a:bodyPr anchorCtr="0" anchor="t" bIns="45700" lIns="91425" spcFirstLastPara="1" rIns="91425" wrap="square" tIns="45700">
            <a:noAutofit/>
          </a:bodyPr>
          <a:lstStyle/>
          <a:p>
            <a:pPr indent="0" lvl="0" marL="0" rtl="0" algn="ctr">
              <a:lnSpc>
                <a:spcPct val="115384"/>
              </a:lnSpc>
              <a:spcBef>
                <a:spcPts val="0"/>
              </a:spcBef>
              <a:spcAft>
                <a:spcPts val="0"/>
              </a:spcAft>
              <a:buSzPts val="1400"/>
              <a:buNone/>
            </a:pPr>
            <a:r>
              <a:rPr lang="sv-SE" sz="2800"/>
              <a:t>PriU-gruppen - översikt</a:t>
            </a:r>
            <a:endParaRPr sz="2800"/>
          </a:p>
        </p:txBody>
      </p:sp>
      <p:sp>
        <p:nvSpPr>
          <p:cNvPr id="129" name="Google Shape;129;p3"/>
          <p:cNvSpPr txBox="1"/>
          <p:nvPr>
            <p:ph idx="1" type="body"/>
          </p:nvPr>
        </p:nvSpPr>
        <p:spPr>
          <a:xfrm>
            <a:off x="1073700" y="1105400"/>
            <a:ext cx="7213200" cy="3179700"/>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SzPts val="2100"/>
              <a:buChar char="❏"/>
            </a:pPr>
            <a:r>
              <a:rPr lang="sv-SE" sz="2100"/>
              <a:t>Första möte på Storträffen: november 2017</a:t>
            </a:r>
            <a:endParaRPr sz="2100"/>
          </a:p>
          <a:p>
            <a:pPr indent="-361950" lvl="0" marL="457200" rtl="0" algn="l">
              <a:lnSpc>
                <a:spcPct val="115000"/>
              </a:lnSpc>
              <a:spcBef>
                <a:spcPts val="0"/>
              </a:spcBef>
              <a:spcAft>
                <a:spcPts val="0"/>
              </a:spcAft>
              <a:buSzPts val="2100"/>
              <a:buChar char="❏"/>
            </a:pPr>
            <a:r>
              <a:rPr lang="sv-SE" sz="2100"/>
              <a:t>Diskussionen började ganska brett</a:t>
            </a:r>
            <a:endParaRPr sz="2100"/>
          </a:p>
          <a:p>
            <a:pPr indent="0" lvl="0" marL="457200" rtl="0" algn="l">
              <a:lnSpc>
                <a:spcPct val="115000"/>
              </a:lnSpc>
              <a:spcBef>
                <a:spcPts val="0"/>
              </a:spcBef>
              <a:spcAft>
                <a:spcPts val="0"/>
              </a:spcAft>
              <a:buNone/>
            </a:pPr>
            <a:r>
              <a:rPr lang="sv-SE" sz="1700"/>
              <a:t>(</a:t>
            </a:r>
            <a:r>
              <a:rPr lang="sv-SE" sz="1700"/>
              <a:t>antagningsprocess</a:t>
            </a:r>
            <a:r>
              <a:rPr lang="sv-SE" sz="1700"/>
              <a:t>, </a:t>
            </a:r>
            <a:r>
              <a:rPr lang="sv-SE" sz="1700"/>
              <a:t>utbytesstudier</a:t>
            </a:r>
            <a:r>
              <a:rPr lang="sv-SE" sz="1700"/>
              <a:t>, mobilitet, </a:t>
            </a:r>
            <a:r>
              <a:rPr lang="sv-SE" sz="1700"/>
              <a:t>undervisningsspråk</a:t>
            </a:r>
            <a:r>
              <a:rPr lang="sv-SE" sz="1700"/>
              <a:t>)</a:t>
            </a:r>
            <a:endParaRPr sz="1700"/>
          </a:p>
          <a:p>
            <a:pPr indent="-361950" lvl="0" marL="457200" rtl="0" algn="l">
              <a:lnSpc>
                <a:spcPct val="115000"/>
              </a:lnSpc>
              <a:spcBef>
                <a:spcPts val="0"/>
              </a:spcBef>
              <a:spcAft>
                <a:spcPts val="0"/>
              </a:spcAft>
              <a:buSzPts val="2100"/>
              <a:buChar char="❏"/>
            </a:pPr>
            <a:r>
              <a:rPr lang="sv-SE" sz="2100"/>
              <a:t>Arbetet </a:t>
            </a:r>
            <a:r>
              <a:rPr lang="sv-SE" sz="2100"/>
              <a:t>vilade</a:t>
            </a:r>
            <a:r>
              <a:rPr lang="sv-SE" sz="2100"/>
              <a:t> under vt19</a:t>
            </a:r>
            <a:endParaRPr sz="2100"/>
          </a:p>
          <a:p>
            <a:pPr indent="-361950" lvl="0" marL="457200" rtl="0" algn="l">
              <a:lnSpc>
                <a:spcPct val="115000"/>
              </a:lnSpc>
              <a:spcBef>
                <a:spcPts val="0"/>
              </a:spcBef>
              <a:spcAft>
                <a:spcPts val="0"/>
              </a:spcAft>
              <a:buSzPts val="2100"/>
              <a:buChar char="❏"/>
            </a:pPr>
            <a:r>
              <a:rPr lang="sv-SE" sz="2100"/>
              <a:t>På ht19 tog vi upp personalmobilitet</a:t>
            </a:r>
            <a:endParaRPr sz="2100"/>
          </a:p>
          <a:p>
            <a:pPr indent="-361950" lvl="0" marL="457200" rtl="0" algn="l">
              <a:lnSpc>
                <a:spcPct val="115000"/>
              </a:lnSpc>
              <a:spcBef>
                <a:spcPts val="0"/>
              </a:spcBef>
              <a:spcAft>
                <a:spcPts val="0"/>
              </a:spcAft>
              <a:buSzPts val="2100"/>
              <a:buChar char="❏"/>
            </a:pPr>
            <a:r>
              <a:rPr lang="sv-SE" sz="2100"/>
              <a:t>Under 2020 </a:t>
            </a:r>
            <a:r>
              <a:rPr lang="sv-SE" sz="2100"/>
              <a:t>flyttades </a:t>
            </a:r>
            <a:r>
              <a:rPr lang="sv-SE" sz="2100"/>
              <a:t>fokus till den akademiska och sociala integrationen av internationella studenter</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b468608ebf_0_1"/>
          <p:cNvSpPr txBox="1"/>
          <p:nvPr>
            <p:ph type="title"/>
          </p:nvPr>
        </p:nvSpPr>
        <p:spPr>
          <a:xfrm>
            <a:off x="1619250" y="323850"/>
            <a:ext cx="6675600" cy="501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lang="sv-SE" sz="2800"/>
              <a:t>Deltagande i PriU-gruppen</a:t>
            </a:r>
            <a:endParaRPr sz="3000"/>
          </a:p>
        </p:txBody>
      </p:sp>
      <p:sp>
        <p:nvSpPr>
          <p:cNvPr id="135" name="Google Shape;135;gb468608ebf_0_1"/>
          <p:cNvSpPr txBox="1"/>
          <p:nvPr>
            <p:ph idx="1" type="body"/>
          </p:nvPr>
        </p:nvSpPr>
        <p:spPr>
          <a:xfrm>
            <a:off x="1065975" y="1097675"/>
            <a:ext cx="7228800" cy="3179700"/>
          </a:xfrm>
          <a:prstGeom prst="rect">
            <a:avLst/>
          </a:prstGeom>
          <a:noFill/>
          <a:ln>
            <a:noFill/>
          </a:ln>
        </p:spPr>
        <p:txBody>
          <a:bodyPr anchorCtr="0" anchor="t" bIns="45700" lIns="91425" spcFirstLastPara="1" rIns="91425" wrap="square" tIns="45700">
            <a:noAutofit/>
          </a:bodyPr>
          <a:lstStyle/>
          <a:p>
            <a:pPr indent="-361950" lvl="0" marL="457200" marR="0" rtl="0" algn="l">
              <a:lnSpc>
                <a:spcPct val="100000"/>
              </a:lnSpc>
              <a:spcBef>
                <a:spcPts val="0"/>
              </a:spcBef>
              <a:spcAft>
                <a:spcPts val="0"/>
              </a:spcAft>
              <a:buSzPts val="2100"/>
              <a:buChar char="➢"/>
            </a:pPr>
            <a:r>
              <a:rPr lang="sv-SE" sz="2100"/>
              <a:t>Brett och varierande deltagande</a:t>
            </a:r>
            <a:endParaRPr sz="2100"/>
          </a:p>
          <a:p>
            <a:pPr indent="-361950" lvl="1" marL="914400" rtl="0" algn="l">
              <a:lnSpc>
                <a:spcPct val="100000"/>
              </a:lnSpc>
              <a:spcBef>
                <a:spcPts val="0"/>
              </a:spcBef>
              <a:spcAft>
                <a:spcPts val="0"/>
              </a:spcAft>
              <a:buSzPts val="2100"/>
              <a:buChar char="○"/>
            </a:pPr>
            <a:r>
              <a:rPr lang="sv-SE" sz="2100"/>
              <a:t>Vicerektor för internationalisering</a:t>
            </a:r>
            <a:endParaRPr sz="2100"/>
          </a:p>
          <a:p>
            <a:pPr indent="-361950" lvl="1" marL="914400" rtl="0" algn="l">
              <a:spcBef>
                <a:spcPts val="0"/>
              </a:spcBef>
              <a:spcAft>
                <a:spcPts val="0"/>
              </a:spcAft>
              <a:buSzPts val="2100"/>
              <a:buChar char="○"/>
            </a:pPr>
            <a:r>
              <a:rPr lang="sv-SE" sz="2100"/>
              <a:t>Internationaliseringsansvariga på skolorna</a:t>
            </a:r>
            <a:endParaRPr sz="2100"/>
          </a:p>
          <a:p>
            <a:pPr indent="-361950" lvl="1" marL="914400" rtl="0" algn="l">
              <a:spcBef>
                <a:spcPts val="0"/>
              </a:spcBef>
              <a:spcAft>
                <a:spcPts val="0"/>
              </a:spcAft>
              <a:buSzPts val="2100"/>
              <a:buChar char="○"/>
            </a:pPr>
            <a:r>
              <a:rPr lang="sv-SE" sz="2100"/>
              <a:t>Lärare</a:t>
            </a:r>
            <a:endParaRPr sz="2100"/>
          </a:p>
          <a:p>
            <a:pPr indent="-361950" lvl="1" marL="914400" rtl="0" algn="l">
              <a:spcBef>
                <a:spcPts val="0"/>
              </a:spcBef>
              <a:spcAft>
                <a:spcPts val="0"/>
              </a:spcAft>
              <a:buSzPts val="2100"/>
              <a:buChar char="○"/>
            </a:pPr>
            <a:r>
              <a:rPr lang="sv-SE" sz="2100"/>
              <a:t>Administratörer, internationella koordinatorer</a:t>
            </a:r>
            <a:endParaRPr sz="2100"/>
          </a:p>
          <a:p>
            <a:pPr indent="-361950" lvl="1" marL="914400" rtl="0" algn="l">
              <a:lnSpc>
                <a:spcPct val="100000"/>
              </a:lnSpc>
              <a:spcBef>
                <a:spcPts val="0"/>
              </a:spcBef>
              <a:spcAft>
                <a:spcPts val="0"/>
              </a:spcAft>
              <a:buSzPts val="2100"/>
              <a:buChar char="○"/>
            </a:pPr>
            <a:r>
              <a:rPr lang="sv-SE" sz="2100"/>
              <a:t>GVS/IRO</a:t>
            </a:r>
            <a:endParaRPr sz="2100"/>
          </a:p>
          <a:p>
            <a:pPr indent="0" lvl="0" marL="0" rtl="0" algn="l">
              <a:lnSpc>
                <a:spcPct val="100000"/>
              </a:lnSpc>
              <a:spcBef>
                <a:spcPts val="0"/>
              </a:spcBef>
              <a:spcAft>
                <a:spcPts val="0"/>
              </a:spcAft>
              <a:buNone/>
            </a:pPr>
            <a:r>
              <a:t/>
            </a:r>
            <a:endParaRPr sz="2100"/>
          </a:p>
          <a:p>
            <a:pPr indent="-361950" lvl="0" marL="457200" rtl="0" algn="l">
              <a:lnSpc>
                <a:spcPct val="100000"/>
              </a:lnSpc>
              <a:spcBef>
                <a:spcPts val="0"/>
              </a:spcBef>
              <a:spcAft>
                <a:spcPts val="0"/>
              </a:spcAft>
              <a:buSzPts val="2100"/>
              <a:buChar char="➢"/>
            </a:pPr>
            <a:r>
              <a:rPr lang="sv-SE" sz="2100"/>
              <a:t>KTH:s g</a:t>
            </a:r>
            <a:r>
              <a:rPr lang="sv-SE" sz="2100"/>
              <a:t>ruppwebb</a:t>
            </a:r>
            <a:endParaRPr sz="2100"/>
          </a:p>
          <a:p>
            <a:pPr indent="0" lvl="0" marL="0" rtl="0" algn="l">
              <a:lnSpc>
                <a:spcPct val="100000"/>
              </a:lnSpc>
              <a:spcBef>
                <a:spcPts val="0"/>
              </a:spcBef>
              <a:spcAft>
                <a:spcPts val="0"/>
              </a:spcAft>
              <a:buNone/>
            </a:pPr>
            <a:r>
              <a:rPr lang="sv-SE" sz="2100"/>
              <a:t>       </a:t>
            </a:r>
            <a:r>
              <a:rPr lang="sv-SE" sz="1400" u="sng">
                <a:solidFill>
                  <a:schemeClr val="hlink"/>
                </a:solidFill>
                <a:hlinkClick r:id="rId3"/>
              </a:rPr>
              <a:t>https://www.kth.se/social/group/prioriterade-fragor-/page/ny-internationalisering/</a:t>
            </a:r>
            <a:r>
              <a:rPr lang="sv-SE" sz="1400"/>
              <a:t>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type="title"/>
          </p:nvPr>
        </p:nvSpPr>
        <p:spPr>
          <a:xfrm>
            <a:off x="1619250" y="323625"/>
            <a:ext cx="6683400" cy="501300"/>
          </a:xfrm>
          <a:prstGeom prst="rect">
            <a:avLst/>
          </a:prstGeom>
          <a:noFill/>
          <a:ln>
            <a:noFill/>
          </a:ln>
        </p:spPr>
        <p:txBody>
          <a:bodyPr anchorCtr="0" anchor="ctr" bIns="45700" lIns="91425" spcFirstLastPara="1" rIns="91425" wrap="square" tIns="45700">
            <a:noAutofit/>
          </a:bodyPr>
          <a:lstStyle/>
          <a:p>
            <a:pPr indent="0" lvl="0" marL="0" rtl="0" algn="ctr">
              <a:lnSpc>
                <a:spcPct val="115384"/>
              </a:lnSpc>
              <a:spcBef>
                <a:spcPts val="0"/>
              </a:spcBef>
              <a:spcAft>
                <a:spcPts val="0"/>
              </a:spcAft>
              <a:buSzPts val="1400"/>
              <a:buNone/>
            </a:pPr>
            <a:r>
              <a:rPr lang="sv-SE" sz="2800"/>
              <a:t>PriU verksamhet</a:t>
            </a:r>
            <a:endParaRPr sz="2800"/>
          </a:p>
        </p:txBody>
      </p:sp>
      <p:sp>
        <p:nvSpPr>
          <p:cNvPr id="142" name="Google Shape;142;p5"/>
          <p:cNvSpPr txBox="1"/>
          <p:nvPr>
            <p:ph idx="1" type="body"/>
          </p:nvPr>
        </p:nvSpPr>
        <p:spPr>
          <a:xfrm>
            <a:off x="1073725" y="989075"/>
            <a:ext cx="7228800" cy="35934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400"/>
              </a:spcBef>
              <a:spcAft>
                <a:spcPts val="0"/>
              </a:spcAft>
              <a:buSzPts val="1400"/>
              <a:buChar char="●"/>
            </a:pPr>
            <a:r>
              <a:rPr lang="sv-SE"/>
              <a:t>Under vt 2018, diskuterade vi begrepp </a:t>
            </a:r>
            <a:r>
              <a:rPr i="1" lang="sv-SE"/>
              <a:t>internationalisering </a:t>
            </a:r>
            <a:r>
              <a:rPr lang="sv-SE"/>
              <a:t>och </a:t>
            </a:r>
            <a:r>
              <a:rPr i="1" lang="sv-SE"/>
              <a:t>globalisering </a:t>
            </a:r>
            <a:r>
              <a:rPr lang="sv-SE"/>
              <a:t>samt regeringens rapport om internationaliseringsstrategi (SOU2018:3)</a:t>
            </a:r>
            <a:endParaRPr/>
          </a:p>
          <a:p>
            <a:pPr indent="-317500" lvl="0" marL="457200" rtl="0" algn="l">
              <a:lnSpc>
                <a:spcPct val="115000"/>
              </a:lnSpc>
              <a:spcBef>
                <a:spcPts val="400"/>
              </a:spcBef>
              <a:spcAft>
                <a:spcPts val="0"/>
              </a:spcAft>
              <a:buSzPts val="1400"/>
              <a:buChar char="●"/>
            </a:pPr>
            <a:r>
              <a:rPr lang="sv-SE"/>
              <a:t>M</a:t>
            </a:r>
            <a:r>
              <a:rPr lang="sv-SE"/>
              <a:t>est aktiva under 2018 - skickade förslag till UU</a:t>
            </a:r>
            <a:endParaRPr/>
          </a:p>
          <a:p>
            <a:pPr indent="-317500" lvl="0" marL="457200" rtl="0" algn="l">
              <a:lnSpc>
                <a:spcPct val="115000"/>
              </a:lnSpc>
              <a:spcBef>
                <a:spcPts val="0"/>
              </a:spcBef>
              <a:spcAft>
                <a:spcPts val="0"/>
              </a:spcAft>
              <a:buSzPts val="1400"/>
              <a:buChar char="●"/>
            </a:pPr>
            <a:r>
              <a:rPr lang="sv-SE"/>
              <a:t>Bord vid storträffarna</a:t>
            </a:r>
            <a:endParaRPr/>
          </a:p>
          <a:p>
            <a:pPr indent="-317500" lvl="0" marL="457200" rtl="0" algn="l">
              <a:lnSpc>
                <a:spcPct val="115000"/>
              </a:lnSpc>
              <a:spcBef>
                <a:spcPts val="0"/>
              </a:spcBef>
              <a:spcAft>
                <a:spcPts val="0"/>
              </a:spcAft>
              <a:buSzPts val="1400"/>
              <a:buChar char="●"/>
            </a:pPr>
            <a:r>
              <a:rPr lang="sv-SE"/>
              <a:t>Lunchseminarium (“Internationalisation as a driving force for quality in higher education”)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1619250" y="323625"/>
            <a:ext cx="6675600" cy="501300"/>
          </a:xfrm>
          <a:prstGeom prst="rect">
            <a:avLst/>
          </a:prstGeom>
          <a:noFill/>
          <a:ln>
            <a:noFill/>
          </a:ln>
        </p:spPr>
        <p:txBody>
          <a:bodyPr anchorCtr="0" anchor="ctr" bIns="45700" lIns="91425" spcFirstLastPara="1" rIns="91425" wrap="square" tIns="45700">
            <a:noAutofit/>
          </a:bodyPr>
          <a:lstStyle/>
          <a:p>
            <a:pPr indent="0" lvl="0" marL="0" rtl="0" algn="ctr">
              <a:lnSpc>
                <a:spcPct val="115384"/>
              </a:lnSpc>
              <a:spcBef>
                <a:spcPts val="0"/>
              </a:spcBef>
              <a:spcAft>
                <a:spcPts val="0"/>
              </a:spcAft>
              <a:buSzPts val="1400"/>
              <a:buNone/>
            </a:pPr>
            <a:r>
              <a:rPr lang="sv-SE" sz="2800"/>
              <a:t>Vad har hänt</a:t>
            </a:r>
            <a:endParaRPr sz="2800"/>
          </a:p>
        </p:txBody>
      </p:sp>
      <p:sp>
        <p:nvSpPr>
          <p:cNvPr id="149" name="Google Shape;149;p6"/>
          <p:cNvSpPr txBox="1"/>
          <p:nvPr>
            <p:ph idx="1" type="body"/>
          </p:nvPr>
        </p:nvSpPr>
        <p:spPr>
          <a:xfrm>
            <a:off x="1073725" y="1066800"/>
            <a:ext cx="7221000" cy="11502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sv-SE"/>
              <a:t>Efter PriU-gruppens förslag till UU, en utveckling skedde där en person blev nominerad i varje skola som </a:t>
            </a:r>
            <a:r>
              <a:rPr lang="sv-SE"/>
              <a:t>ansvarig</a:t>
            </a:r>
            <a:r>
              <a:rPr lang="sv-SE"/>
              <a:t> för internationaliseringsfrågor</a:t>
            </a:r>
            <a:endParaRPr/>
          </a:p>
        </p:txBody>
      </p:sp>
      <p:pic>
        <p:nvPicPr>
          <p:cNvPr id="150" name="Google Shape;150;p6"/>
          <p:cNvPicPr preferRelativeResize="0"/>
          <p:nvPr/>
        </p:nvPicPr>
        <p:blipFill>
          <a:blip r:embed="rId3">
            <a:alphaModFix/>
          </a:blip>
          <a:stretch>
            <a:fillRect/>
          </a:stretch>
        </p:blipFill>
        <p:spPr>
          <a:xfrm>
            <a:off x="6280675" y="2458875"/>
            <a:ext cx="2014050" cy="1510548"/>
          </a:xfrm>
          <a:prstGeom prst="rect">
            <a:avLst/>
          </a:prstGeom>
          <a:noFill/>
          <a:ln>
            <a:noFill/>
          </a:ln>
        </p:spPr>
      </p:pic>
      <p:sp>
        <p:nvSpPr>
          <p:cNvPr id="151" name="Google Shape;151;p6"/>
          <p:cNvSpPr txBox="1"/>
          <p:nvPr>
            <p:ph idx="1" type="body"/>
          </p:nvPr>
        </p:nvSpPr>
        <p:spPr>
          <a:xfrm>
            <a:off x="1073725" y="2217000"/>
            <a:ext cx="4818900" cy="1737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sv-SE"/>
              <a:t>R</a:t>
            </a:r>
            <a:r>
              <a:rPr lang="sv-SE"/>
              <a:t>ektorsbeslut om reviderad modell för KTH:s Certificate of Global Competence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1266800" y="397750"/>
            <a:ext cx="4904100" cy="1008300"/>
          </a:xfrm>
          <a:prstGeom prst="rect">
            <a:avLst/>
          </a:prstGeom>
          <a:noFill/>
          <a:ln>
            <a:noFill/>
          </a:ln>
        </p:spPr>
        <p:txBody>
          <a:bodyPr anchorCtr="0" anchor="ctr" bIns="45700" lIns="91425" spcFirstLastPara="1" rIns="91425" wrap="square" tIns="45700">
            <a:noAutofit/>
          </a:bodyPr>
          <a:lstStyle/>
          <a:p>
            <a:pPr indent="0" lvl="0" marL="0" rtl="0" algn="ctr">
              <a:lnSpc>
                <a:spcPct val="115384"/>
              </a:lnSpc>
              <a:spcBef>
                <a:spcPts val="0"/>
              </a:spcBef>
              <a:spcAft>
                <a:spcPts val="0"/>
              </a:spcAft>
              <a:buSzPts val="1400"/>
              <a:buNone/>
            </a:pPr>
            <a:r>
              <a:rPr lang="sv-SE" sz="2400"/>
              <a:t>PriU-gruppens mål</a:t>
            </a:r>
            <a:endParaRPr sz="2400"/>
          </a:p>
          <a:p>
            <a:pPr indent="0" lvl="0" marL="0" rtl="0" algn="ctr">
              <a:lnSpc>
                <a:spcPct val="115384"/>
              </a:lnSpc>
              <a:spcBef>
                <a:spcPts val="0"/>
              </a:spcBef>
              <a:spcAft>
                <a:spcPts val="0"/>
              </a:spcAft>
              <a:buSzPts val="1400"/>
              <a:buNone/>
            </a:pPr>
            <a:r>
              <a:rPr lang="sv-SE" sz="2400"/>
              <a:t>är baserat på</a:t>
            </a:r>
            <a:endParaRPr sz="2400"/>
          </a:p>
        </p:txBody>
      </p:sp>
      <p:sp>
        <p:nvSpPr>
          <p:cNvPr id="158" name="Google Shape;158;p8"/>
          <p:cNvSpPr txBox="1"/>
          <p:nvPr>
            <p:ph idx="1" type="body"/>
          </p:nvPr>
        </p:nvSpPr>
        <p:spPr>
          <a:xfrm>
            <a:off x="1073725" y="1406050"/>
            <a:ext cx="5491200" cy="2816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1600"/>
              </a:spcBef>
              <a:spcAft>
                <a:spcPts val="0"/>
              </a:spcAft>
              <a:buSzPts val="2200"/>
              <a:buChar char="●"/>
            </a:pPr>
            <a:r>
              <a:rPr lang="sv-SE" sz="2200"/>
              <a:t>KTH:s utvecklingsplan 2018-2023</a:t>
            </a:r>
            <a:endParaRPr sz="2200"/>
          </a:p>
          <a:p>
            <a:pPr indent="-368300" lvl="0" marL="457200" rtl="0" algn="l">
              <a:lnSpc>
                <a:spcPct val="115000"/>
              </a:lnSpc>
              <a:spcBef>
                <a:spcPts val="0"/>
              </a:spcBef>
              <a:spcAft>
                <a:spcPts val="0"/>
              </a:spcAft>
              <a:buSzPts val="2200"/>
              <a:buChar char="●"/>
            </a:pPr>
            <a:r>
              <a:rPr lang="sv-SE" sz="2200"/>
              <a:t>KTH:s Internationell strategi 2018</a:t>
            </a:r>
            <a:endParaRPr sz="2200"/>
          </a:p>
          <a:p>
            <a:pPr indent="-368300" lvl="0" marL="457200" rtl="0" algn="l">
              <a:lnSpc>
                <a:spcPct val="115000"/>
              </a:lnSpc>
              <a:spcBef>
                <a:spcPts val="0"/>
              </a:spcBef>
              <a:spcAft>
                <a:spcPts val="0"/>
              </a:spcAft>
              <a:buSzPts val="2200"/>
              <a:buChar char="●"/>
            </a:pPr>
            <a:r>
              <a:rPr lang="sv-SE" sz="2200"/>
              <a:t>Storträffsdiskussioner </a:t>
            </a:r>
            <a:endParaRPr sz="2200"/>
          </a:p>
          <a:p>
            <a:pPr indent="-368300" lvl="0" marL="457200" rtl="0" algn="l">
              <a:lnSpc>
                <a:spcPct val="115000"/>
              </a:lnSpc>
              <a:spcBef>
                <a:spcPts val="0"/>
              </a:spcBef>
              <a:spcAft>
                <a:spcPts val="0"/>
              </a:spcAft>
              <a:buSzPts val="2200"/>
              <a:buChar char="●"/>
            </a:pPr>
            <a:r>
              <a:rPr lang="sv-SE" sz="2200"/>
              <a:t>R</a:t>
            </a:r>
            <a:r>
              <a:rPr lang="sv-SE" sz="2200"/>
              <a:t>apporten om internationaliseringsstrategi (SOU2018:3)</a:t>
            </a:r>
            <a:endParaRPr sz="2200"/>
          </a:p>
        </p:txBody>
      </p:sp>
      <p:pic>
        <p:nvPicPr>
          <p:cNvPr id="159" name="Google Shape;159;p8"/>
          <p:cNvPicPr preferRelativeResize="0"/>
          <p:nvPr/>
        </p:nvPicPr>
        <p:blipFill>
          <a:blip r:embed="rId3">
            <a:alphaModFix/>
          </a:blip>
          <a:stretch>
            <a:fillRect/>
          </a:stretch>
        </p:blipFill>
        <p:spPr>
          <a:xfrm>
            <a:off x="6316025" y="1594538"/>
            <a:ext cx="1954426" cy="1954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1619250" y="323625"/>
            <a:ext cx="6644400" cy="958800"/>
          </a:xfrm>
          <a:prstGeom prst="rect">
            <a:avLst/>
          </a:prstGeom>
          <a:noFill/>
          <a:ln>
            <a:noFill/>
          </a:ln>
        </p:spPr>
        <p:txBody>
          <a:bodyPr anchorCtr="0" anchor="t" bIns="45700" lIns="91425" spcFirstLastPara="1" rIns="91425" wrap="square" tIns="45700">
            <a:noAutofit/>
          </a:bodyPr>
          <a:lstStyle/>
          <a:p>
            <a:pPr indent="0" lvl="0" marL="0" rtl="0" algn="ctr">
              <a:lnSpc>
                <a:spcPct val="115384"/>
              </a:lnSpc>
              <a:spcBef>
                <a:spcPts val="0"/>
              </a:spcBef>
              <a:spcAft>
                <a:spcPts val="0"/>
              </a:spcAft>
              <a:buSzPts val="1400"/>
              <a:buNone/>
            </a:pPr>
            <a:r>
              <a:rPr lang="sv-SE" sz="2800"/>
              <a:t>KTH:s utvecklingsplan 2018-2023 om internationalisering</a:t>
            </a:r>
            <a:endParaRPr sz="2800"/>
          </a:p>
        </p:txBody>
      </p:sp>
      <p:sp>
        <p:nvSpPr>
          <p:cNvPr id="166" name="Google Shape;166;p7"/>
          <p:cNvSpPr txBox="1"/>
          <p:nvPr>
            <p:ph idx="1" type="body"/>
          </p:nvPr>
        </p:nvSpPr>
        <p:spPr>
          <a:xfrm>
            <a:off x="1050575" y="1439125"/>
            <a:ext cx="7244100" cy="3083100"/>
          </a:xfrm>
          <a:prstGeom prst="rect">
            <a:avLst/>
          </a:prstGeom>
          <a:noFill/>
          <a:ln>
            <a:noFill/>
          </a:ln>
        </p:spPr>
        <p:txBody>
          <a:bodyPr anchorCtr="0" anchor="t" bIns="45700" lIns="91425" spcFirstLastPara="1" rIns="91425" wrap="square" tIns="45700">
            <a:noAutofit/>
          </a:bodyPr>
          <a:lstStyle/>
          <a:p>
            <a:pPr indent="-317500" lvl="0" marL="457200" rtl="0" algn="l">
              <a:spcBef>
                <a:spcPts val="400"/>
              </a:spcBef>
              <a:spcAft>
                <a:spcPts val="0"/>
              </a:spcAft>
              <a:buSzPts val="1400"/>
              <a:buChar char="➢"/>
            </a:pPr>
            <a:r>
              <a:rPr lang="sv-SE"/>
              <a:t>Fördjupa och utvidga sina internationella partnerskap och insatser för studentutbyten och rekrytering.</a:t>
            </a:r>
            <a:endParaRPr/>
          </a:p>
          <a:p>
            <a:pPr indent="-317500" lvl="0" marL="457200" rtl="0" algn="l">
              <a:spcBef>
                <a:spcPts val="0"/>
              </a:spcBef>
              <a:spcAft>
                <a:spcPts val="0"/>
              </a:spcAft>
              <a:buSzPts val="1400"/>
              <a:buChar char="➢"/>
            </a:pPr>
            <a:r>
              <a:rPr lang="sv-SE"/>
              <a:t>Ha en stor andel studenter som förlagt minst en termin av sina studier utomlands.</a:t>
            </a:r>
            <a:endParaRPr/>
          </a:p>
          <a:p>
            <a:pPr indent="-317500" lvl="0" marL="457200" rtl="0" algn="l">
              <a:spcBef>
                <a:spcPts val="0"/>
              </a:spcBef>
              <a:spcAft>
                <a:spcPts val="0"/>
              </a:spcAft>
              <a:buSzPts val="1400"/>
              <a:buChar char="➢"/>
            </a:pPr>
            <a:r>
              <a:rPr lang="sv-SE"/>
              <a:t>Ha ökat sina forskningsanslag från EU.</a:t>
            </a:r>
            <a:endParaRPr/>
          </a:p>
          <a:p>
            <a:pPr indent="-317500" lvl="0" marL="457200" rtl="0" algn="l">
              <a:spcBef>
                <a:spcPts val="0"/>
              </a:spcBef>
              <a:spcAft>
                <a:spcPts val="0"/>
              </a:spcAft>
              <a:buSzPts val="1400"/>
              <a:buChar char="➢"/>
            </a:pPr>
            <a:r>
              <a:rPr lang="sv-SE"/>
              <a:t>Ha ett program som möjliggör regelbundna utlandsvistelser för lärare och forskare.</a:t>
            </a:r>
            <a:endParaRPr/>
          </a:p>
          <a:p>
            <a:pPr indent="-317500" lvl="0" marL="457200" rtl="0" algn="l">
              <a:spcBef>
                <a:spcPts val="0"/>
              </a:spcBef>
              <a:spcAft>
                <a:spcPts val="0"/>
              </a:spcAft>
              <a:buSzPts val="1400"/>
              <a:buChar char="➢"/>
            </a:pPr>
            <a:r>
              <a:rPr lang="sv-SE"/>
              <a:t>Ha en tydlig strategi för internationell samverkan med etiskt ansvarstagande.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b468608ebf_0_23"/>
          <p:cNvSpPr txBox="1"/>
          <p:nvPr>
            <p:ph type="title"/>
          </p:nvPr>
        </p:nvSpPr>
        <p:spPr>
          <a:xfrm>
            <a:off x="1619250" y="323625"/>
            <a:ext cx="6675600" cy="501300"/>
          </a:xfrm>
          <a:prstGeom prst="rect">
            <a:avLst/>
          </a:prstGeom>
          <a:noFill/>
          <a:ln>
            <a:noFill/>
          </a:ln>
        </p:spPr>
        <p:txBody>
          <a:bodyPr anchorCtr="0" anchor="ctr" bIns="45700" lIns="91425" spcFirstLastPara="1" rIns="91425" wrap="square" tIns="45700">
            <a:noAutofit/>
          </a:bodyPr>
          <a:lstStyle/>
          <a:p>
            <a:pPr indent="0" lvl="0" marL="0" rtl="0" algn="ctr">
              <a:lnSpc>
                <a:spcPct val="115384"/>
              </a:lnSpc>
              <a:spcBef>
                <a:spcPts val="0"/>
              </a:spcBef>
              <a:spcAft>
                <a:spcPts val="0"/>
              </a:spcAft>
              <a:buSzPts val="1400"/>
              <a:buNone/>
            </a:pPr>
            <a:r>
              <a:rPr lang="sv-SE"/>
              <a:t>Viktigaste frågor för PriU-gruppen</a:t>
            </a:r>
            <a:endParaRPr/>
          </a:p>
        </p:txBody>
      </p:sp>
      <p:sp>
        <p:nvSpPr>
          <p:cNvPr id="173" name="Google Shape;173;gb468608ebf_0_23"/>
          <p:cNvSpPr txBox="1"/>
          <p:nvPr>
            <p:ph idx="1" type="body"/>
          </p:nvPr>
        </p:nvSpPr>
        <p:spPr>
          <a:xfrm>
            <a:off x="1081450" y="1066800"/>
            <a:ext cx="7213200" cy="3179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200"/>
              <a:buChar char="❖"/>
            </a:pPr>
            <a:r>
              <a:rPr i="1" lang="sv-SE" sz="2200"/>
              <a:t>vad </a:t>
            </a:r>
            <a:r>
              <a:rPr lang="sv-SE" sz="2200"/>
              <a:t>och </a:t>
            </a:r>
            <a:r>
              <a:rPr i="1" lang="sv-SE" sz="2200"/>
              <a:t>hur </a:t>
            </a:r>
            <a:r>
              <a:rPr lang="sv-SE" sz="2200"/>
              <a:t>integreras internationaliseringsmålen i utbildningsprogrammen</a:t>
            </a:r>
            <a:endParaRPr sz="2200"/>
          </a:p>
          <a:p>
            <a:pPr indent="-368300" lvl="0" marL="457200" rtl="0" algn="l">
              <a:lnSpc>
                <a:spcPct val="115000"/>
              </a:lnSpc>
              <a:spcBef>
                <a:spcPts val="0"/>
              </a:spcBef>
              <a:spcAft>
                <a:spcPts val="0"/>
              </a:spcAft>
              <a:buSzPts val="2200"/>
              <a:buChar char="❖"/>
            </a:pPr>
            <a:r>
              <a:rPr lang="sv-SE" sz="2200"/>
              <a:t>internationalisering på hemmaplan, både för studenter och personal</a:t>
            </a:r>
            <a:endParaRPr sz="2200"/>
          </a:p>
          <a:p>
            <a:pPr indent="-368300" lvl="0" marL="457200" rtl="0" algn="l">
              <a:lnSpc>
                <a:spcPct val="115000"/>
              </a:lnSpc>
              <a:spcBef>
                <a:spcPts val="0"/>
              </a:spcBef>
              <a:spcAft>
                <a:spcPts val="0"/>
              </a:spcAft>
              <a:buSzPts val="2200"/>
              <a:buChar char="❖"/>
            </a:pPr>
            <a:r>
              <a:rPr lang="sv-SE" sz="2200"/>
              <a:t>förtydliggöra</a:t>
            </a:r>
            <a:r>
              <a:rPr lang="sv-SE" sz="2200"/>
              <a:t> ansvarsområden för internationaliseringsarbetet</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1066275" y="323625"/>
            <a:ext cx="7205100" cy="681000"/>
          </a:xfrm>
          <a:prstGeom prst="rect">
            <a:avLst/>
          </a:prstGeom>
          <a:noFill/>
          <a:ln>
            <a:noFill/>
          </a:ln>
        </p:spPr>
        <p:txBody>
          <a:bodyPr anchorCtr="0" anchor="ctr" bIns="45700" lIns="91425" spcFirstLastPara="1" rIns="91425" wrap="square" tIns="45700">
            <a:noAutofit/>
          </a:bodyPr>
          <a:lstStyle/>
          <a:p>
            <a:pPr indent="0" lvl="0" marL="0" rtl="0" algn="l">
              <a:lnSpc>
                <a:spcPct val="115384"/>
              </a:lnSpc>
              <a:spcBef>
                <a:spcPts val="0"/>
              </a:spcBef>
              <a:spcAft>
                <a:spcPts val="0"/>
              </a:spcAft>
              <a:buSzPts val="1400"/>
              <a:buNone/>
            </a:pPr>
            <a:r>
              <a:rPr lang="sv-SE" sz="2400"/>
              <a:t>Mål 1 - internationalisering på hemmaplan</a:t>
            </a:r>
            <a:endParaRPr sz="2400"/>
          </a:p>
        </p:txBody>
      </p:sp>
      <p:sp>
        <p:nvSpPr>
          <p:cNvPr id="180" name="Google Shape;180;p9"/>
          <p:cNvSpPr txBox="1"/>
          <p:nvPr>
            <p:ph idx="1" type="body"/>
          </p:nvPr>
        </p:nvSpPr>
        <p:spPr>
          <a:xfrm>
            <a:off x="579450" y="1169600"/>
            <a:ext cx="4618200" cy="478800"/>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SzPts val="2100"/>
              <a:buChar char="➔"/>
            </a:pPr>
            <a:r>
              <a:rPr lang="sv-SE" sz="2100"/>
              <a:t>KTH:s internationaliseringsarbete</a:t>
            </a:r>
            <a:r>
              <a:rPr lang="sv-SE"/>
              <a:t> </a:t>
            </a:r>
            <a:endParaRPr/>
          </a:p>
        </p:txBody>
      </p:sp>
      <p:pic>
        <p:nvPicPr>
          <p:cNvPr id="181" name="Google Shape;181;p9"/>
          <p:cNvPicPr preferRelativeResize="0"/>
          <p:nvPr/>
        </p:nvPicPr>
        <p:blipFill>
          <a:blip r:embed="rId3">
            <a:alphaModFix/>
          </a:blip>
          <a:stretch>
            <a:fillRect/>
          </a:stretch>
        </p:blipFill>
        <p:spPr>
          <a:xfrm>
            <a:off x="4480300" y="3363400"/>
            <a:ext cx="1488473" cy="1116374"/>
          </a:xfrm>
          <a:prstGeom prst="rect">
            <a:avLst/>
          </a:prstGeom>
          <a:noFill/>
          <a:ln>
            <a:noFill/>
          </a:ln>
        </p:spPr>
      </p:pic>
      <p:pic>
        <p:nvPicPr>
          <p:cNvPr id="182" name="Google Shape;182;p9"/>
          <p:cNvPicPr preferRelativeResize="0"/>
          <p:nvPr/>
        </p:nvPicPr>
        <p:blipFill>
          <a:blip r:embed="rId4">
            <a:alphaModFix/>
          </a:blip>
          <a:stretch>
            <a:fillRect/>
          </a:stretch>
        </p:blipFill>
        <p:spPr>
          <a:xfrm>
            <a:off x="5529925" y="1074050"/>
            <a:ext cx="2903075" cy="2903075"/>
          </a:xfrm>
          <a:prstGeom prst="rect">
            <a:avLst/>
          </a:prstGeom>
          <a:noFill/>
          <a:ln>
            <a:noFill/>
          </a:ln>
        </p:spPr>
      </p:pic>
      <p:sp>
        <p:nvSpPr>
          <p:cNvPr id="183" name="Google Shape;183;p9"/>
          <p:cNvSpPr txBox="1"/>
          <p:nvPr>
            <p:ph idx="1" type="body"/>
          </p:nvPr>
        </p:nvSpPr>
        <p:spPr>
          <a:xfrm>
            <a:off x="579450" y="1493882"/>
            <a:ext cx="3738000" cy="2985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sv-SE" sz="2100"/>
              <a:t>med fokus på att öka internationalisering på hemmaplan.</a:t>
            </a:r>
            <a:endParaRPr sz="2100"/>
          </a:p>
          <a:p>
            <a:pPr indent="0" lvl="0" marL="457200" rtl="0" algn="l">
              <a:lnSpc>
                <a:spcPct val="115000"/>
              </a:lnSpc>
              <a:spcBef>
                <a:spcPts val="0"/>
              </a:spcBef>
              <a:spcAft>
                <a:spcPts val="0"/>
              </a:spcAft>
              <a:buNone/>
            </a:pPr>
            <a:r>
              <a:t/>
            </a:r>
            <a:endParaRPr sz="1200"/>
          </a:p>
          <a:p>
            <a:pPr indent="-361950" lvl="0" marL="457200" rtl="0" algn="l">
              <a:lnSpc>
                <a:spcPct val="115000"/>
              </a:lnSpc>
              <a:spcBef>
                <a:spcPts val="0"/>
              </a:spcBef>
              <a:spcAft>
                <a:spcPts val="0"/>
              </a:spcAft>
              <a:buSzPts val="2100"/>
              <a:buChar char="➔"/>
            </a:pPr>
            <a:r>
              <a:rPr lang="sv-SE" sz="2100"/>
              <a:t>Hur kan digitalisering hjälpa hållbart internationalisering?</a:t>
            </a:r>
            <a:endParaRPr sz="2100"/>
          </a:p>
          <a:p>
            <a:pPr indent="0" lvl="0" marL="457200" rtl="0" algn="l">
              <a:lnSpc>
                <a:spcPct val="115000"/>
              </a:lnSpc>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TH_PPT template">
  <a:themeElements>
    <a:clrScheme name="PRIMÄR BLÅ">
      <a:dk1>
        <a:srgbClr val="000000"/>
      </a:dk1>
      <a:lt1>
        <a:srgbClr val="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595959"/>
      </a:hlink>
      <a:folHlink>
        <a:srgbClr val="C2C2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Elizabeth Keller</dc:creator>
</cp:coreProperties>
</file>