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sv-S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641E886-6D8F-4DA2-898A-00B1EAE1A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EDFE6A-05C8-4F6B-BA8A-F497180174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3AE95-3DFC-4DDB-A7BB-B9BF94A03429}" type="datetimeFigureOut">
              <a:rPr lang="sv-SE" smtClean="0"/>
              <a:t>2021-03-29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E70C2B-4AA1-47BF-94B9-F7DF59FCFC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3EF666-D1D2-478D-9969-E1DE1FE2D0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6AD15-F18B-494F-8904-C45D7BCBE6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759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539D3-FAF3-FC43-8825-CC8C9D4686B2}" type="datetimeFigureOut">
              <a:rPr lang="sv-SE" smtClean="0"/>
              <a:t>2021-03-29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B8005-7BF2-4B40-A831-B1EE96BFE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43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latt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4E6325-9929-CF46-A1F2-B4F39A065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1475" y="4605158"/>
            <a:ext cx="3736699" cy="1884542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SE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38EA521-6603-1C4A-AC4D-29169F07AA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7129" y="4605158"/>
            <a:ext cx="7473396" cy="1882125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SE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7B9CB2B-A9FD-7448-800D-BD366F64D4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51479" y="2496344"/>
            <a:ext cx="4869046" cy="1865312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SE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E9830D3-FE11-4B4D-83A5-D6AD1F1190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502" y="379989"/>
            <a:ext cx="6025023" cy="1865312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BABAB-EE00-6147-9604-E3C7EC999D70}"/>
              </a:ext>
            </a:extLst>
          </p:cNvPr>
          <p:cNvSpPr/>
          <p:nvPr userDrawn="1"/>
        </p:nvSpPr>
        <p:spPr>
          <a:xfrm>
            <a:off x="371475" y="2488988"/>
            <a:ext cx="6341062" cy="18729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0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2728220"/>
            <a:ext cx="5460949" cy="39322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heSansOsF SemiBold" panose="020B0602050302020203" pitchFamily="34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2DAD76AA-EBF8-E24C-89FF-C0F93FEA7F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475" y="368300"/>
            <a:ext cx="1012470" cy="102543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63CEF2C-9521-F149-ABB5-F15731B04B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475" y="379989"/>
            <a:ext cx="5178493" cy="1865312"/>
          </a:xfrm>
          <a:custGeom>
            <a:avLst/>
            <a:gdLst>
              <a:gd name="connsiteX0" fmla="*/ 1251412 w 5178493"/>
              <a:gd name="connsiteY0" fmla="*/ 0 h 1865312"/>
              <a:gd name="connsiteX1" fmla="*/ 5178493 w 5178493"/>
              <a:gd name="connsiteY1" fmla="*/ 0 h 1865312"/>
              <a:gd name="connsiteX2" fmla="*/ 5178493 w 5178493"/>
              <a:gd name="connsiteY2" fmla="*/ 1865312 h 1865312"/>
              <a:gd name="connsiteX3" fmla="*/ 0 w 5178493"/>
              <a:gd name="connsiteY3" fmla="*/ 1865312 h 1865312"/>
              <a:gd name="connsiteX4" fmla="*/ 0 w 5178493"/>
              <a:gd name="connsiteY4" fmla="*/ 1239723 h 1865312"/>
              <a:gd name="connsiteX5" fmla="*/ 1251412 w 5178493"/>
              <a:gd name="connsiteY5" fmla="*/ 1239723 h 18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8493" h="1865312">
                <a:moveTo>
                  <a:pt x="1251412" y="0"/>
                </a:moveTo>
                <a:lnTo>
                  <a:pt x="5178493" y="0"/>
                </a:lnTo>
                <a:lnTo>
                  <a:pt x="5178493" y="1865312"/>
                </a:lnTo>
                <a:lnTo>
                  <a:pt x="0" y="1865312"/>
                </a:lnTo>
                <a:lnTo>
                  <a:pt x="0" y="1239723"/>
                </a:lnTo>
                <a:lnTo>
                  <a:pt x="1251412" y="12397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A736C-B6AE-FE41-A5F8-A45CF4E557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3" y="3268664"/>
            <a:ext cx="5461000" cy="850664"/>
          </a:xfrm>
        </p:spPr>
        <p:txBody>
          <a:bodyPr/>
          <a:lstStyle>
            <a:lvl1pPr>
              <a:defRPr sz="1400">
                <a:latin typeface="TheSansOsF SemiBold" panose="020B0602050302020203" pitchFamily="34" charset="77"/>
              </a:defRPr>
            </a:lvl1pPr>
            <a:lvl2pPr marL="455613" indent="-447675">
              <a:spcBef>
                <a:spcPts val="1100"/>
              </a:spcBef>
              <a:buNone/>
              <a:tabLst/>
              <a:defRPr sz="1100">
                <a:latin typeface="TheSansOsF SemiBold" panose="020B0602050302020203" pitchFamily="34" charset="77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5242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latt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4E6325-9929-CF46-A1F2-B4F39A065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1475" y="4595885"/>
            <a:ext cx="3030486" cy="1893815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SE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38EA521-6603-1C4A-AC4D-29169F07AA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61477" y="4595885"/>
            <a:ext cx="3030486" cy="1882125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SE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7B9CB2B-A9FD-7448-800D-BD366F64D4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51479" y="2496343"/>
            <a:ext cx="4869046" cy="3981667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SE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E9830D3-FE11-4B4D-83A5-D6AD1F1190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502" y="379989"/>
            <a:ext cx="6025023" cy="1865312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BABAB-EE00-6147-9604-E3C7EC999D70}"/>
              </a:ext>
            </a:extLst>
          </p:cNvPr>
          <p:cNvSpPr/>
          <p:nvPr userDrawn="1"/>
        </p:nvSpPr>
        <p:spPr>
          <a:xfrm>
            <a:off x="371475" y="2488988"/>
            <a:ext cx="6341062" cy="18729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0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2728220"/>
            <a:ext cx="5460949" cy="39322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heSansOsF SemiBold" panose="020B0602050302020203" pitchFamily="34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2DAD76AA-EBF8-E24C-89FF-C0F93FEA7F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475" y="368300"/>
            <a:ext cx="1012470" cy="102543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63CEF2C-9521-F149-ABB5-F15731B04B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475" y="379989"/>
            <a:ext cx="5178493" cy="1865312"/>
          </a:xfrm>
          <a:custGeom>
            <a:avLst/>
            <a:gdLst>
              <a:gd name="connsiteX0" fmla="*/ 1251412 w 5178493"/>
              <a:gd name="connsiteY0" fmla="*/ 0 h 1865312"/>
              <a:gd name="connsiteX1" fmla="*/ 5178493 w 5178493"/>
              <a:gd name="connsiteY1" fmla="*/ 0 h 1865312"/>
              <a:gd name="connsiteX2" fmla="*/ 5178493 w 5178493"/>
              <a:gd name="connsiteY2" fmla="*/ 1865312 h 1865312"/>
              <a:gd name="connsiteX3" fmla="*/ 0 w 5178493"/>
              <a:gd name="connsiteY3" fmla="*/ 1865312 h 1865312"/>
              <a:gd name="connsiteX4" fmla="*/ 0 w 5178493"/>
              <a:gd name="connsiteY4" fmla="*/ 1239723 h 1865312"/>
              <a:gd name="connsiteX5" fmla="*/ 1251412 w 5178493"/>
              <a:gd name="connsiteY5" fmla="*/ 1239723 h 18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8493" h="1865312">
                <a:moveTo>
                  <a:pt x="1251412" y="0"/>
                </a:moveTo>
                <a:lnTo>
                  <a:pt x="5178493" y="0"/>
                </a:lnTo>
                <a:lnTo>
                  <a:pt x="5178493" y="1865312"/>
                </a:lnTo>
                <a:lnTo>
                  <a:pt x="0" y="1865312"/>
                </a:lnTo>
                <a:lnTo>
                  <a:pt x="0" y="1239723"/>
                </a:lnTo>
                <a:lnTo>
                  <a:pt x="1251412" y="12397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SE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E416873-95A1-674A-9541-47C72997E8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3" y="3268664"/>
            <a:ext cx="5461000" cy="850664"/>
          </a:xfrm>
        </p:spPr>
        <p:txBody>
          <a:bodyPr/>
          <a:lstStyle>
            <a:lvl1pPr>
              <a:defRPr sz="1400">
                <a:latin typeface="TheSansOsF SemiBold" panose="020B0602050302020203" pitchFamily="34" charset="77"/>
              </a:defRPr>
            </a:lvl1pPr>
            <a:lvl2pPr marL="455613" indent="-447675">
              <a:spcBef>
                <a:spcPts val="1100"/>
              </a:spcBef>
              <a:buNone/>
              <a:tabLst/>
              <a:defRPr sz="1100">
                <a:latin typeface="TheSansOsF SemiBold" panose="020B0602050302020203" pitchFamily="34" charset="77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508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latt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7B9CB2B-A9FD-7448-800D-BD366F64D4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51479" y="379989"/>
            <a:ext cx="4869046" cy="6098021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BABAB-EE00-6147-9604-E3C7EC999D70}"/>
              </a:ext>
            </a:extLst>
          </p:cNvPr>
          <p:cNvSpPr/>
          <p:nvPr userDrawn="1"/>
        </p:nvSpPr>
        <p:spPr>
          <a:xfrm>
            <a:off x="371475" y="2488988"/>
            <a:ext cx="6341062" cy="18729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0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2728220"/>
            <a:ext cx="5460949" cy="39322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heSansOsF SemiBold" panose="020B0602050302020203" pitchFamily="34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2DAD76AA-EBF8-E24C-89FF-C0F93FEA7F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475" y="368300"/>
            <a:ext cx="1012470" cy="102543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FFD87B6-3ADD-DB4C-91B1-8576856C69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379989"/>
            <a:ext cx="6384290" cy="1865312"/>
          </a:xfrm>
          <a:custGeom>
            <a:avLst/>
            <a:gdLst>
              <a:gd name="connsiteX0" fmla="*/ 1251412 w 6384290"/>
              <a:gd name="connsiteY0" fmla="*/ 0 h 1865312"/>
              <a:gd name="connsiteX1" fmla="*/ 3353804 w 6384290"/>
              <a:gd name="connsiteY1" fmla="*/ 0 h 1865312"/>
              <a:gd name="connsiteX2" fmla="*/ 5178493 w 6384290"/>
              <a:gd name="connsiteY2" fmla="*/ 0 h 1865312"/>
              <a:gd name="connsiteX3" fmla="*/ 6384290 w 6384290"/>
              <a:gd name="connsiteY3" fmla="*/ 0 h 1865312"/>
              <a:gd name="connsiteX4" fmla="*/ 6384290 w 6384290"/>
              <a:gd name="connsiteY4" fmla="*/ 1863328 h 1865312"/>
              <a:gd name="connsiteX5" fmla="*/ 5178493 w 6384290"/>
              <a:gd name="connsiteY5" fmla="*/ 1863328 h 1865312"/>
              <a:gd name="connsiteX6" fmla="*/ 5178493 w 6384290"/>
              <a:gd name="connsiteY6" fmla="*/ 1865312 h 1865312"/>
              <a:gd name="connsiteX7" fmla="*/ 0 w 6384290"/>
              <a:gd name="connsiteY7" fmla="*/ 1865312 h 1865312"/>
              <a:gd name="connsiteX8" fmla="*/ 0 w 6384290"/>
              <a:gd name="connsiteY8" fmla="*/ 1239723 h 1865312"/>
              <a:gd name="connsiteX9" fmla="*/ 1251412 w 6384290"/>
              <a:gd name="connsiteY9" fmla="*/ 1239723 h 18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4290" h="1865312">
                <a:moveTo>
                  <a:pt x="1251412" y="0"/>
                </a:moveTo>
                <a:lnTo>
                  <a:pt x="3353804" y="0"/>
                </a:lnTo>
                <a:lnTo>
                  <a:pt x="5178493" y="0"/>
                </a:lnTo>
                <a:lnTo>
                  <a:pt x="6384290" y="0"/>
                </a:lnTo>
                <a:lnTo>
                  <a:pt x="6384290" y="1863328"/>
                </a:lnTo>
                <a:lnTo>
                  <a:pt x="5178493" y="1863328"/>
                </a:lnTo>
                <a:lnTo>
                  <a:pt x="5178493" y="1865312"/>
                </a:lnTo>
                <a:lnTo>
                  <a:pt x="0" y="1865312"/>
                </a:lnTo>
                <a:lnTo>
                  <a:pt x="0" y="1239723"/>
                </a:lnTo>
                <a:lnTo>
                  <a:pt x="1251412" y="123972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SE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222CDFC1-A5A7-7A40-9094-1A8DA2A50A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3" y="3268664"/>
            <a:ext cx="5461000" cy="850664"/>
          </a:xfrm>
        </p:spPr>
        <p:txBody>
          <a:bodyPr/>
          <a:lstStyle>
            <a:lvl1pPr>
              <a:defRPr sz="1400">
                <a:latin typeface="TheSansOsF SemiBold" panose="020B0602050302020203" pitchFamily="34" charset="77"/>
              </a:defRPr>
            </a:lvl1pPr>
            <a:lvl2pPr marL="455613" indent="-447675">
              <a:spcBef>
                <a:spcPts val="1100"/>
              </a:spcBef>
              <a:buNone/>
              <a:tabLst/>
              <a:defRPr sz="1100">
                <a:latin typeface="TheSansOsF SemiBold" panose="020B0602050302020203" pitchFamily="34" charset="77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22E3C63-812B-FB45-B918-A11BC24387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1475" y="4595885"/>
            <a:ext cx="3030486" cy="1893815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SE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626916C9-70C8-5446-9DD0-5199FC7AC7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61477" y="4595885"/>
            <a:ext cx="3030486" cy="1882125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7248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132" y="3140969"/>
            <a:ext cx="5917901" cy="1224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2636911"/>
            <a:ext cx="5904656" cy="5040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475" y="368300"/>
            <a:ext cx="1012470" cy="102543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9" pos="7446" userDrawn="1">
          <p15:clr>
            <a:srgbClr val="F26B43"/>
          </p15:clr>
        </p15:guide>
        <p15:guide id="10" pos="234" userDrawn="1">
          <p15:clr>
            <a:srgbClr val="F26B43"/>
          </p15:clr>
        </p15:guide>
        <p15:guide id="13" orient="horz" pos="1117" userDrawn="1">
          <p15:clr>
            <a:srgbClr val="F26B43"/>
          </p15:clr>
        </p15:guide>
        <p15:guide id="14" orient="horz" pos="4088" userDrawn="1">
          <p15:clr>
            <a:srgbClr val="F26B43"/>
          </p15:clr>
        </p15:guide>
        <p15:guide id="15" pos="1096" userDrawn="1">
          <p15:clr>
            <a:srgbClr val="F26B43"/>
          </p15:clr>
        </p15:guide>
        <p15:guide id="16" pos="5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9DFF44ED-3618-EA46-A484-75A0EC35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2728220"/>
            <a:ext cx="5460949" cy="393224"/>
          </a:xfrm>
        </p:spPr>
        <p:txBody>
          <a:bodyPr/>
          <a:lstStyle/>
          <a:p>
            <a:r>
              <a:rPr lang="sv-SE" sz="2700" dirty="0"/>
              <a:t>Creating an </a:t>
            </a:r>
            <a:r>
              <a:rPr lang="sv-SE" sz="2700" dirty="0" err="1"/>
              <a:t>effective</a:t>
            </a:r>
            <a:r>
              <a:rPr lang="sv-SE" sz="2700" dirty="0"/>
              <a:t> IP </a:t>
            </a:r>
            <a:r>
              <a:rPr lang="sv-SE" sz="2700" dirty="0" err="1"/>
              <a:t>strategy</a:t>
            </a:r>
            <a:r>
              <a:rPr lang="sv-SE" sz="2700" dirty="0"/>
              <a:t/>
            </a:r>
            <a:br>
              <a:rPr lang="sv-SE" sz="2700" dirty="0"/>
            </a:br>
            <a:endParaRPr lang="en-SE" sz="2700" dirty="0"/>
          </a:p>
        </p:txBody>
      </p:sp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F565CEC0-B7D8-254B-879F-16FDC46B546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79989"/>
            <a:ext cx="5178493" cy="1865312"/>
          </a:xfrm>
        </p:spPr>
      </p:pic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B7280D9-A461-5949-B1A2-DB1269B77F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3" y="3268663"/>
            <a:ext cx="5461000" cy="850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as a KTH researcher </a:t>
            </a:r>
            <a:r>
              <a:rPr lang="sv-SE" dirty="0" err="1"/>
              <a:t>manage</a:t>
            </a:r>
            <a:r>
              <a:rPr lang="sv-SE" dirty="0"/>
              <a:t> and </a:t>
            </a:r>
            <a:r>
              <a:rPr lang="sv-SE" dirty="0" err="1"/>
              <a:t>protect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intellectual</a:t>
            </a:r>
            <a:r>
              <a:rPr lang="sv-SE" dirty="0"/>
              <a:t> </a:t>
            </a:r>
            <a:r>
              <a:rPr lang="sv-SE" dirty="0" err="1"/>
              <a:t>property</a:t>
            </a:r>
            <a:r>
              <a:rPr lang="sv-SE" dirty="0"/>
              <a:t> in a smart and </a:t>
            </a:r>
            <a:r>
              <a:rPr lang="sv-SE" dirty="0" err="1"/>
              <a:t>effective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?</a:t>
            </a:r>
          </a:p>
          <a:p>
            <a:pPr lvl="1"/>
            <a:r>
              <a:rPr lang="sv-SE" dirty="0" err="1"/>
              <a:t>Lecturer</a:t>
            </a:r>
            <a:r>
              <a:rPr lang="sv-SE" dirty="0"/>
              <a:t>: </a:t>
            </a:r>
            <a:r>
              <a:rPr lang="sv-SE" dirty="0" err="1"/>
              <a:t>Thorunn</a:t>
            </a:r>
            <a:r>
              <a:rPr lang="sv-SE" dirty="0"/>
              <a:t> Grenmark and Therese </a:t>
            </a:r>
            <a:r>
              <a:rPr lang="sv-SE" dirty="0" err="1"/>
              <a:t>Viksten</a:t>
            </a:r>
            <a:endParaRPr lang="sv-SE" dirty="0"/>
          </a:p>
          <a:p>
            <a:endParaRPr lang="sv-SE" dirty="0"/>
          </a:p>
          <a:p>
            <a:endParaRPr lang="en-SE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B753EB6-8A82-7247-AAE2-34A79D86EF2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Picture Placeholder 20" descr="A picture containing indoor&#10;&#10;Description automatically generated">
            <a:extLst>
              <a:ext uri="{FF2B5EF4-FFF2-40B4-BE49-F238E27FC236}">
                <a16:creationId xmlns:a16="http://schemas.microsoft.com/office/drawing/2014/main" id="{49BF4A00-FD5B-8144-B46F-011F4B51C6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outdoor, city, crowded&#10;&#10;Description automatically generated">
            <a:extLst>
              <a:ext uri="{FF2B5EF4-FFF2-40B4-BE49-F238E27FC236}">
                <a16:creationId xmlns:a16="http://schemas.microsoft.com/office/drawing/2014/main" id="{1D93096D-FCB0-1D43-99FD-391C349DB6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7129" y="4605158"/>
            <a:ext cx="7473396" cy="1882125"/>
          </a:xfrm>
        </p:spPr>
      </p:pic>
      <p:pic>
        <p:nvPicPr>
          <p:cNvPr id="9" name="Picture Placeholder 8" descr="A person holding a bouquet of flowers&#10;&#10;Description automatically generated with low confidence">
            <a:extLst>
              <a:ext uri="{FF2B5EF4-FFF2-40B4-BE49-F238E27FC236}">
                <a16:creationId xmlns:a16="http://schemas.microsoft.com/office/drawing/2014/main" id="{74EA64A1-41A2-BB46-9EEA-8E3DC00267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7"/>
          <a:stretch/>
        </p:blipFill>
        <p:spPr>
          <a:xfrm>
            <a:off x="371475" y="4605158"/>
            <a:ext cx="3736699" cy="1884542"/>
          </a:xfrm>
        </p:spPr>
      </p:pic>
    </p:spTree>
    <p:extLst>
      <p:ext uri="{BB962C8B-B14F-4D97-AF65-F5344CB8AC3E}">
        <p14:creationId xmlns:p14="http://schemas.microsoft.com/office/powerpoint/2010/main" val="1851815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3EDEFA27-0683-DB46-8DDA-25A722B02D5D}" vid="{B832E92A-A70C-ED4D-A629-E2E6E0BEB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Startplatta (002)</Template>
  <TotalTime>2</TotalTime>
  <Words>34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TheSansOsF SemiBold</vt:lpstr>
      <vt:lpstr>Arial</vt:lpstr>
      <vt:lpstr>Calibri</vt:lpstr>
      <vt:lpstr>Office-tema</vt:lpstr>
      <vt:lpstr>Creating an effective IP strategy </vt:lpstr>
    </vt:vector>
  </TitlesOfParts>
  <Manager/>
  <Company>KTH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 effective IP strategy</dc:title>
  <dc:subject/>
  <dc:creator>Malin Modig</dc:creator>
  <cp:keywords/>
  <dc:description/>
  <cp:lastModifiedBy>Emma Saverstam</cp:lastModifiedBy>
  <cp:revision>2</cp:revision>
  <dcterms:created xsi:type="dcterms:W3CDTF">2021-03-26T12:33:34Z</dcterms:created>
  <dcterms:modified xsi:type="dcterms:W3CDTF">2021-03-29T12:10:46Z</dcterms:modified>
  <cp:category/>
</cp:coreProperties>
</file>