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8" r:id="rId5"/>
    <p:sldId id="276" r:id="rId6"/>
    <p:sldId id="311" r:id="rId7"/>
    <p:sldId id="307" r:id="rId8"/>
    <p:sldId id="260" r:id="rId9"/>
    <p:sldId id="271" r:id="rId10"/>
    <p:sldId id="310" r:id="rId11"/>
    <p:sldId id="272" r:id="rId12"/>
    <p:sldId id="274" r:id="rId13"/>
    <p:sldId id="308" r:id="rId14"/>
    <p:sldId id="292" r:id="rId15"/>
    <p:sldId id="304" r:id="rId16"/>
    <p:sldId id="306" r:id="rId17"/>
    <p:sldId id="293" r:id="rId18"/>
    <p:sldId id="302" r:id="rId19"/>
    <p:sldId id="297" r:id="rId20"/>
    <p:sldId id="289" r:id="rId21"/>
    <p:sldId id="301" r:id="rId22"/>
  </p:sldIdLst>
  <p:sldSz cx="9144000" cy="5143500" type="screen16x9"/>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 id="2" name="Ulrika Georgsson" initials="UG" lastIdx="3" clrIdx="1">
    <p:extLst>
      <p:ext uri="{19B8F6BF-5375-455C-9EA6-DF929625EA0E}">
        <p15:presenceInfo xmlns:p15="http://schemas.microsoft.com/office/powerpoint/2012/main" userId="S-1-5-21-1948194976-2510558922-1916008050-1303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4A6"/>
    <a:srgbClr val="848489"/>
    <a:srgbClr val="65656C"/>
    <a:srgbClr val="D02F80"/>
    <a:srgbClr val="5E87C0"/>
    <a:srgbClr val="2191C4"/>
    <a:srgbClr val="D95999"/>
    <a:srgbClr val="62922E"/>
    <a:srgbClr val="AFC92B"/>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6327" autoAdjust="0"/>
  </p:normalViewPr>
  <p:slideViewPr>
    <p:cSldViewPr snapToGrid="0">
      <p:cViewPr varScale="1">
        <p:scale>
          <a:sx n="208" d="100"/>
          <a:sy n="208" d="100"/>
        </p:scale>
        <p:origin x="1074"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E04A3-D4C5-40AD-9114-E078E94F6E08}"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08FAA95A-8E44-413D-8B18-A4AA0A1A096F}">
      <dgm:prSet phldrT="[Text]" custT="1"/>
      <dgm:spPr/>
      <dgm:t>
        <a:bodyPr/>
        <a:lstStyle/>
        <a:p>
          <a:r>
            <a:rPr lang="en-US" sz="1100" dirty="0"/>
            <a:t>Service Center</a:t>
          </a:r>
          <a:endParaRPr lang="en-US" sz="900" dirty="0"/>
        </a:p>
      </dgm:t>
    </dgm:pt>
    <dgm:pt modelId="{89B19A5F-4650-4438-B78B-3188CAA56CE3}" type="parTrans" cxnId="{80D358B5-62BE-445F-BC90-5375C409E16E}">
      <dgm:prSet/>
      <dgm:spPr/>
      <dgm:t>
        <a:bodyPr/>
        <a:lstStyle/>
        <a:p>
          <a:endParaRPr lang="en-US"/>
        </a:p>
      </dgm:t>
    </dgm:pt>
    <dgm:pt modelId="{A941A596-541E-45E1-8521-1B95816AD2B3}" type="sibTrans" cxnId="{80D358B5-62BE-445F-BC90-5375C409E16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3779805-FEC0-432D-9D7B-5FDD70A0D7DC}">
      <dgm:prSet phldrT="[Text]" custT="1"/>
      <dgm:spPr/>
      <dgm:t>
        <a:bodyPr/>
        <a:lstStyle/>
        <a:p>
          <a:r>
            <a:rPr lang="en-US" sz="1100" dirty="0"/>
            <a:t>HR</a:t>
          </a:r>
          <a:endParaRPr lang="en-US" sz="900" dirty="0"/>
        </a:p>
      </dgm:t>
    </dgm:pt>
    <dgm:pt modelId="{78B97A9D-68AE-4BED-B1E0-992F39DDF9C8}" type="parTrans" cxnId="{31AC5264-B767-4B61-8DAC-8DF54EAFFD27}">
      <dgm:prSet/>
      <dgm:spPr/>
      <dgm:t>
        <a:bodyPr/>
        <a:lstStyle/>
        <a:p>
          <a:endParaRPr lang="en-US"/>
        </a:p>
      </dgm:t>
    </dgm:pt>
    <dgm:pt modelId="{1DEF49F9-A9B5-48CF-BE90-1FD1A89C8459}" type="sibTrans" cxnId="{31AC5264-B767-4B61-8DAC-8DF54EAFFD2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2E0C2700-3C10-4D0D-913F-24952805ABE9}">
      <dgm:prSet phldrT="[Text]" custT="1"/>
      <dgm:spPr/>
      <dgm:t>
        <a:bodyPr/>
        <a:lstStyle/>
        <a:p>
          <a:r>
            <a:rPr lang="en-US" sz="1100" dirty="0"/>
            <a:t>Finance</a:t>
          </a:r>
          <a:endParaRPr lang="en-US" sz="900" dirty="0"/>
        </a:p>
      </dgm:t>
    </dgm:pt>
    <dgm:pt modelId="{AF582D8D-BEF3-44D1-8455-16FAF590DC2F}" type="parTrans" cxnId="{0FD09E71-0D25-4E2F-B535-EE8CA4A64C7A}">
      <dgm:prSet/>
      <dgm:spPr/>
      <dgm:t>
        <a:bodyPr/>
        <a:lstStyle/>
        <a:p>
          <a:endParaRPr lang="en-US"/>
        </a:p>
      </dgm:t>
    </dgm:pt>
    <dgm:pt modelId="{DE845425-E74D-4790-B2CD-F8F7BD2E86A3}" type="sibTrans" cxnId="{0FD09E71-0D25-4E2F-B535-EE8CA4A64C7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AF1362-0E23-4829-99D4-DCE07F9AB72E}">
      <dgm:prSet phldrT="[Text]" custT="1"/>
      <dgm:spPr/>
      <dgm:t>
        <a:bodyPr/>
        <a:lstStyle/>
        <a:p>
          <a:r>
            <a:rPr lang="en-US" sz="1100" b="0" i="0" dirty="0"/>
            <a:t>School's Office for Student Affairs</a:t>
          </a:r>
          <a:endParaRPr lang="en-US" sz="1100" b="0" dirty="0"/>
        </a:p>
      </dgm:t>
    </dgm:pt>
    <dgm:pt modelId="{4947DFAE-F609-4287-91C0-34145722A608}" type="parTrans" cxnId="{AF1BDE44-A084-44D8-88D3-49F61A182E96}">
      <dgm:prSet/>
      <dgm:spPr/>
      <dgm:t>
        <a:bodyPr/>
        <a:lstStyle/>
        <a:p>
          <a:endParaRPr lang="en-US"/>
        </a:p>
      </dgm:t>
    </dgm:pt>
    <dgm:pt modelId="{4C16AA5D-D9D1-4AE1-A495-53FC63DD1FD6}" type="sibTrans" cxnId="{AF1BDE44-A084-44D8-88D3-49F61A182E96}">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1D638B07-1B68-44FF-8FFB-3DDF19EA3CA3}">
      <dgm:prSet phldrT="[Text]" custT="1"/>
      <dgm:spPr/>
      <dgm:t>
        <a:bodyPr/>
        <a:lstStyle/>
        <a:p>
          <a:r>
            <a:rPr lang="en-US" sz="1100" dirty="0"/>
            <a:t>Operations Controllers</a:t>
          </a:r>
          <a:endParaRPr lang="en-US" sz="900" dirty="0"/>
        </a:p>
      </dgm:t>
    </dgm:pt>
    <dgm:pt modelId="{529E0A1F-755D-4904-BDED-BAAA1A745BC0}" type="parTrans" cxnId="{0E194BF1-DCCA-4435-817F-1CED165AF82F}">
      <dgm:prSet/>
      <dgm:spPr/>
      <dgm:t>
        <a:bodyPr/>
        <a:lstStyle/>
        <a:p>
          <a:endParaRPr lang="en-US"/>
        </a:p>
      </dgm:t>
    </dgm:pt>
    <dgm:pt modelId="{3ED50FB7-5435-4082-BDA9-BD2C32A8DE10}" type="sibTrans" cxnId="{0E194BF1-DCCA-4435-817F-1CED165AF82F}">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310A9C9-2CC5-4ABD-B998-1ADE1F781548}">
      <dgm:prSet phldrT="[Text]" custT="1"/>
      <dgm:spPr/>
      <dgm:t>
        <a:bodyPr/>
        <a:lstStyle/>
        <a:p>
          <a:r>
            <a:rPr lang="en-US" sz="1100" dirty="0" err="1"/>
            <a:t>Communi</a:t>
          </a:r>
          <a:r>
            <a:rPr lang="en-US" sz="1100" dirty="0"/>
            <a:t>-cations</a:t>
          </a:r>
          <a:endParaRPr lang="en-US" sz="900" dirty="0"/>
        </a:p>
      </dgm:t>
    </dgm:pt>
    <dgm:pt modelId="{8F9DE81C-1B40-4CA2-A915-2C98F9848A44}" type="sibTrans" cxnId="{F2D69A11-9C0A-49D4-8B74-53E7C07030F9}">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4295689-9F0B-451F-AFCC-A7126CDCA2D6}" type="parTrans" cxnId="{F2D69A11-9C0A-49D4-8B74-53E7C07030F9}">
      <dgm:prSet/>
      <dgm:spPr/>
      <dgm:t>
        <a:bodyPr/>
        <a:lstStyle/>
        <a:p>
          <a:endParaRPr lang="en-US"/>
        </a:p>
      </dgm:t>
    </dgm:pt>
    <dgm:pt modelId="{98ACE694-11C8-4F53-8A1C-444489EAC974}" type="pres">
      <dgm:prSet presAssocID="{D91E04A3-D4C5-40AD-9114-E078E94F6E08}" presName="Name0" presStyleCnt="0">
        <dgm:presLayoutVars>
          <dgm:chMax val="21"/>
          <dgm:chPref val="21"/>
        </dgm:presLayoutVars>
      </dgm:prSet>
      <dgm:spPr/>
      <dgm:t>
        <a:bodyPr/>
        <a:lstStyle/>
        <a:p>
          <a:endParaRPr lang="en-US"/>
        </a:p>
      </dgm:t>
    </dgm:pt>
    <dgm:pt modelId="{1E9D4CA2-B1A6-453F-9A84-8CA69D4931D2}" type="pres">
      <dgm:prSet presAssocID="{08FAA95A-8E44-413D-8B18-A4AA0A1A096F}" presName="text1" presStyleCnt="0"/>
      <dgm:spPr/>
    </dgm:pt>
    <dgm:pt modelId="{1532C7C9-B9EB-4577-8733-6AD1317A4565}" type="pres">
      <dgm:prSet presAssocID="{08FAA95A-8E44-413D-8B18-A4AA0A1A096F}" presName="textRepeatNode" presStyleLbl="alignNode1" presStyleIdx="0" presStyleCnt="6">
        <dgm:presLayoutVars>
          <dgm:chMax val="0"/>
          <dgm:chPref val="0"/>
          <dgm:bulletEnabled val="1"/>
        </dgm:presLayoutVars>
      </dgm:prSet>
      <dgm:spPr/>
      <dgm:t>
        <a:bodyPr/>
        <a:lstStyle/>
        <a:p>
          <a:endParaRPr lang="en-US"/>
        </a:p>
      </dgm:t>
    </dgm:pt>
    <dgm:pt modelId="{B111296D-C597-478E-8A35-1362619C3220}" type="pres">
      <dgm:prSet presAssocID="{08FAA95A-8E44-413D-8B18-A4AA0A1A096F}" presName="textaccent1" presStyleCnt="0"/>
      <dgm:spPr/>
    </dgm:pt>
    <dgm:pt modelId="{32333AD0-A67C-4A6E-8EBF-786F9506079E}" type="pres">
      <dgm:prSet presAssocID="{08FAA95A-8E44-413D-8B18-A4AA0A1A096F}" presName="accentRepeatNode" presStyleLbl="solidAlignAcc1" presStyleIdx="0" presStyleCnt="12"/>
      <dgm:spPr/>
    </dgm:pt>
    <dgm:pt modelId="{19483ABB-E480-413C-8B0F-3D1BA9170211}" type="pres">
      <dgm:prSet presAssocID="{A941A596-541E-45E1-8521-1B95816AD2B3}" presName="image1" presStyleCnt="0"/>
      <dgm:spPr/>
    </dgm:pt>
    <dgm:pt modelId="{D85533B3-32E4-4F81-834D-3B2EF213A7E9}" type="pres">
      <dgm:prSet presAssocID="{A941A596-541E-45E1-8521-1B95816AD2B3}" presName="imageRepeatNode" presStyleLbl="alignAcc1" presStyleIdx="0" presStyleCnt="6"/>
      <dgm:spPr/>
      <dgm:t>
        <a:bodyPr/>
        <a:lstStyle/>
        <a:p>
          <a:endParaRPr lang="en-US"/>
        </a:p>
      </dgm:t>
    </dgm:pt>
    <dgm:pt modelId="{DB92496E-0A95-4083-961F-6BD60C5B1140}" type="pres">
      <dgm:prSet presAssocID="{A941A596-541E-45E1-8521-1B95816AD2B3}" presName="imageaccent1" presStyleCnt="0"/>
      <dgm:spPr/>
    </dgm:pt>
    <dgm:pt modelId="{DE4F60D3-76F8-46B3-96AC-5177168A4917}" type="pres">
      <dgm:prSet presAssocID="{A941A596-541E-45E1-8521-1B95816AD2B3}" presName="accentRepeatNode" presStyleLbl="solidAlignAcc1" presStyleIdx="1" presStyleCnt="12"/>
      <dgm:spPr/>
    </dgm:pt>
    <dgm:pt modelId="{CA6A924A-AE38-4AB9-8F65-D37E56A4C07F}" type="pres">
      <dgm:prSet presAssocID="{83779805-FEC0-432D-9D7B-5FDD70A0D7DC}" presName="text2" presStyleCnt="0"/>
      <dgm:spPr/>
    </dgm:pt>
    <dgm:pt modelId="{BDC77869-CD7E-4C6F-B5F0-C0C432DE2FB6}" type="pres">
      <dgm:prSet presAssocID="{83779805-FEC0-432D-9D7B-5FDD70A0D7DC}" presName="textRepeatNode" presStyleLbl="alignNode1" presStyleIdx="1" presStyleCnt="6">
        <dgm:presLayoutVars>
          <dgm:chMax val="0"/>
          <dgm:chPref val="0"/>
          <dgm:bulletEnabled val="1"/>
        </dgm:presLayoutVars>
      </dgm:prSet>
      <dgm:spPr/>
      <dgm:t>
        <a:bodyPr/>
        <a:lstStyle/>
        <a:p>
          <a:endParaRPr lang="en-US"/>
        </a:p>
      </dgm:t>
    </dgm:pt>
    <dgm:pt modelId="{153FD0EA-9983-4DA4-A26E-598730A3B7BC}" type="pres">
      <dgm:prSet presAssocID="{83779805-FEC0-432D-9D7B-5FDD70A0D7DC}" presName="textaccent2" presStyleCnt="0"/>
      <dgm:spPr/>
    </dgm:pt>
    <dgm:pt modelId="{B2F1FA1E-6414-4F49-A907-36939FD9964F}" type="pres">
      <dgm:prSet presAssocID="{83779805-FEC0-432D-9D7B-5FDD70A0D7DC}" presName="accentRepeatNode" presStyleLbl="solidAlignAcc1" presStyleIdx="2" presStyleCnt="12"/>
      <dgm:spPr/>
    </dgm:pt>
    <dgm:pt modelId="{DB484283-029E-4A44-94EC-FD3DD63DF4C7}" type="pres">
      <dgm:prSet presAssocID="{1DEF49F9-A9B5-48CF-BE90-1FD1A89C8459}" presName="image2" presStyleCnt="0"/>
      <dgm:spPr/>
    </dgm:pt>
    <dgm:pt modelId="{4FEC7A0F-2A23-4FA3-AF7C-87608C3FF470}" type="pres">
      <dgm:prSet presAssocID="{1DEF49F9-A9B5-48CF-BE90-1FD1A89C8459}" presName="imageRepeatNode" presStyleLbl="alignAcc1" presStyleIdx="1" presStyleCnt="6"/>
      <dgm:spPr/>
      <dgm:t>
        <a:bodyPr/>
        <a:lstStyle/>
        <a:p>
          <a:endParaRPr lang="en-US"/>
        </a:p>
      </dgm:t>
    </dgm:pt>
    <dgm:pt modelId="{FEADB4A9-C1BE-4FA2-82BB-D988C19B8B72}" type="pres">
      <dgm:prSet presAssocID="{1DEF49F9-A9B5-48CF-BE90-1FD1A89C8459}" presName="imageaccent2" presStyleCnt="0"/>
      <dgm:spPr/>
    </dgm:pt>
    <dgm:pt modelId="{77F06ECC-FBB1-4575-B9E4-3072B226D29E}" type="pres">
      <dgm:prSet presAssocID="{1DEF49F9-A9B5-48CF-BE90-1FD1A89C8459}" presName="accentRepeatNode" presStyleLbl="solidAlignAcc1" presStyleIdx="3" presStyleCnt="12"/>
      <dgm:spPr/>
    </dgm:pt>
    <dgm:pt modelId="{E3F71F64-B6D9-457D-99E3-CA4616D8C1AB}" type="pres">
      <dgm:prSet presAssocID="{2E0C2700-3C10-4D0D-913F-24952805ABE9}" presName="text3" presStyleCnt="0"/>
      <dgm:spPr/>
    </dgm:pt>
    <dgm:pt modelId="{A9D28F80-3402-4AE7-8D7E-B1CF1DA65E86}" type="pres">
      <dgm:prSet presAssocID="{2E0C2700-3C10-4D0D-913F-24952805ABE9}" presName="textRepeatNode" presStyleLbl="alignNode1" presStyleIdx="2" presStyleCnt="6">
        <dgm:presLayoutVars>
          <dgm:chMax val="0"/>
          <dgm:chPref val="0"/>
          <dgm:bulletEnabled val="1"/>
        </dgm:presLayoutVars>
      </dgm:prSet>
      <dgm:spPr/>
      <dgm:t>
        <a:bodyPr/>
        <a:lstStyle/>
        <a:p>
          <a:endParaRPr lang="en-US"/>
        </a:p>
      </dgm:t>
    </dgm:pt>
    <dgm:pt modelId="{43E296EC-7355-45D0-B13D-7E877C4834E5}" type="pres">
      <dgm:prSet presAssocID="{2E0C2700-3C10-4D0D-913F-24952805ABE9}" presName="textaccent3" presStyleCnt="0"/>
      <dgm:spPr/>
    </dgm:pt>
    <dgm:pt modelId="{91CB730D-5F3E-49C2-82AA-C12371B98E15}" type="pres">
      <dgm:prSet presAssocID="{2E0C2700-3C10-4D0D-913F-24952805ABE9}" presName="accentRepeatNode" presStyleLbl="solidAlignAcc1" presStyleIdx="4" presStyleCnt="12"/>
      <dgm:spPr/>
    </dgm:pt>
    <dgm:pt modelId="{FE6CAFC6-9198-43AD-8D5C-9A50A6972930}" type="pres">
      <dgm:prSet presAssocID="{DE845425-E74D-4790-B2CD-F8F7BD2E86A3}" presName="image3" presStyleCnt="0"/>
      <dgm:spPr/>
    </dgm:pt>
    <dgm:pt modelId="{9594D94F-26CA-45A2-8F04-DE2D0866CF31}" type="pres">
      <dgm:prSet presAssocID="{DE845425-E74D-4790-B2CD-F8F7BD2E86A3}" presName="imageRepeatNode" presStyleLbl="alignAcc1" presStyleIdx="2" presStyleCnt="6"/>
      <dgm:spPr/>
      <dgm:t>
        <a:bodyPr/>
        <a:lstStyle/>
        <a:p>
          <a:endParaRPr lang="en-US"/>
        </a:p>
      </dgm:t>
    </dgm:pt>
    <dgm:pt modelId="{504F3ECD-6106-4A08-BA24-7F628FF94DED}" type="pres">
      <dgm:prSet presAssocID="{DE845425-E74D-4790-B2CD-F8F7BD2E86A3}" presName="imageaccent3" presStyleCnt="0"/>
      <dgm:spPr/>
    </dgm:pt>
    <dgm:pt modelId="{597E2B4B-D85D-41F1-9C49-EAE73430AFA2}" type="pres">
      <dgm:prSet presAssocID="{DE845425-E74D-4790-B2CD-F8F7BD2E86A3}" presName="accentRepeatNode" presStyleLbl="solidAlignAcc1" presStyleIdx="5" presStyleCnt="12"/>
      <dgm:spPr/>
    </dgm:pt>
    <dgm:pt modelId="{A65DABBE-B298-47DA-AF26-EB044E837AE1}" type="pres">
      <dgm:prSet presAssocID="{0310A9C9-2CC5-4ABD-B998-1ADE1F781548}" presName="text4" presStyleCnt="0"/>
      <dgm:spPr/>
    </dgm:pt>
    <dgm:pt modelId="{97E7E7E9-72C5-4C16-B452-DE7702447CFB}" type="pres">
      <dgm:prSet presAssocID="{0310A9C9-2CC5-4ABD-B998-1ADE1F781548}" presName="textRepeatNode" presStyleLbl="alignNode1" presStyleIdx="3" presStyleCnt="6">
        <dgm:presLayoutVars>
          <dgm:chMax val="0"/>
          <dgm:chPref val="0"/>
          <dgm:bulletEnabled val="1"/>
        </dgm:presLayoutVars>
      </dgm:prSet>
      <dgm:spPr/>
      <dgm:t>
        <a:bodyPr/>
        <a:lstStyle/>
        <a:p>
          <a:endParaRPr lang="en-US"/>
        </a:p>
      </dgm:t>
    </dgm:pt>
    <dgm:pt modelId="{82890513-B864-46A6-A29E-A3C8DBA1ADBB}" type="pres">
      <dgm:prSet presAssocID="{0310A9C9-2CC5-4ABD-B998-1ADE1F781548}" presName="textaccent4" presStyleCnt="0"/>
      <dgm:spPr/>
    </dgm:pt>
    <dgm:pt modelId="{D8FF0677-F9F1-4751-AE62-7C1C7E53EEEA}" type="pres">
      <dgm:prSet presAssocID="{0310A9C9-2CC5-4ABD-B998-1ADE1F781548}" presName="accentRepeatNode" presStyleLbl="solidAlignAcc1" presStyleIdx="6" presStyleCnt="12"/>
      <dgm:spPr/>
    </dgm:pt>
    <dgm:pt modelId="{6B4AE2BA-0D43-4ED0-8652-4645F6272952}" type="pres">
      <dgm:prSet presAssocID="{8F9DE81C-1B40-4CA2-A915-2C98F9848A44}" presName="image4" presStyleCnt="0"/>
      <dgm:spPr/>
    </dgm:pt>
    <dgm:pt modelId="{4B7D3BE2-2341-4694-BA07-4C6FB567061E}" type="pres">
      <dgm:prSet presAssocID="{8F9DE81C-1B40-4CA2-A915-2C98F9848A44}" presName="imageRepeatNode" presStyleLbl="alignAcc1" presStyleIdx="3" presStyleCnt="6"/>
      <dgm:spPr/>
      <dgm:t>
        <a:bodyPr/>
        <a:lstStyle/>
        <a:p>
          <a:endParaRPr lang="en-US"/>
        </a:p>
      </dgm:t>
    </dgm:pt>
    <dgm:pt modelId="{828872DE-50CD-4624-A862-3616906E1A59}" type="pres">
      <dgm:prSet presAssocID="{8F9DE81C-1B40-4CA2-A915-2C98F9848A44}" presName="imageaccent4" presStyleCnt="0"/>
      <dgm:spPr/>
    </dgm:pt>
    <dgm:pt modelId="{3AB3B06A-CD18-48F5-9AD5-0A43049D223F}" type="pres">
      <dgm:prSet presAssocID="{8F9DE81C-1B40-4CA2-A915-2C98F9848A44}" presName="accentRepeatNode" presStyleLbl="solidAlignAcc1" presStyleIdx="7" presStyleCnt="12"/>
      <dgm:spPr/>
    </dgm:pt>
    <dgm:pt modelId="{6447133B-C468-46FB-AFC0-B5425E7185C5}" type="pres">
      <dgm:prSet presAssocID="{6EAF1362-0E23-4829-99D4-DCE07F9AB72E}" presName="text5" presStyleCnt="0"/>
      <dgm:spPr/>
    </dgm:pt>
    <dgm:pt modelId="{A828E413-2C07-4D9F-A43B-371A83EE198A}" type="pres">
      <dgm:prSet presAssocID="{6EAF1362-0E23-4829-99D4-DCE07F9AB72E}" presName="textRepeatNode" presStyleLbl="alignNode1" presStyleIdx="4" presStyleCnt="6">
        <dgm:presLayoutVars>
          <dgm:chMax val="0"/>
          <dgm:chPref val="0"/>
          <dgm:bulletEnabled val="1"/>
        </dgm:presLayoutVars>
      </dgm:prSet>
      <dgm:spPr/>
      <dgm:t>
        <a:bodyPr/>
        <a:lstStyle/>
        <a:p>
          <a:endParaRPr lang="en-US"/>
        </a:p>
      </dgm:t>
    </dgm:pt>
    <dgm:pt modelId="{AE0F8775-AC67-4222-B291-892F9580B754}" type="pres">
      <dgm:prSet presAssocID="{6EAF1362-0E23-4829-99D4-DCE07F9AB72E}" presName="textaccent5" presStyleCnt="0"/>
      <dgm:spPr/>
    </dgm:pt>
    <dgm:pt modelId="{2130BC30-E9C2-448A-A1E7-986D6E9BC36A}" type="pres">
      <dgm:prSet presAssocID="{6EAF1362-0E23-4829-99D4-DCE07F9AB72E}" presName="accentRepeatNode" presStyleLbl="solidAlignAcc1" presStyleIdx="8" presStyleCnt="12"/>
      <dgm:spPr/>
    </dgm:pt>
    <dgm:pt modelId="{C2F076CC-9581-4C7C-947F-7EEA791BB44B}" type="pres">
      <dgm:prSet presAssocID="{4C16AA5D-D9D1-4AE1-A495-53FC63DD1FD6}" presName="image5" presStyleCnt="0"/>
      <dgm:spPr/>
    </dgm:pt>
    <dgm:pt modelId="{69179B17-0F74-496C-9C3F-C941D6F83F1E}" type="pres">
      <dgm:prSet presAssocID="{4C16AA5D-D9D1-4AE1-A495-53FC63DD1FD6}" presName="imageRepeatNode" presStyleLbl="alignAcc1" presStyleIdx="4" presStyleCnt="6"/>
      <dgm:spPr/>
      <dgm:t>
        <a:bodyPr/>
        <a:lstStyle/>
        <a:p>
          <a:endParaRPr lang="en-US"/>
        </a:p>
      </dgm:t>
    </dgm:pt>
    <dgm:pt modelId="{32A10DBF-0C2E-4D20-AD02-9C3270B3E77A}" type="pres">
      <dgm:prSet presAssocID="{4C16AA5D-D9D1-4AE1-A495-53FC63DD1FD6}" presName="imageaccent5" presStyleCnt="0"/>
      <dgm:spPr/>
    </dgm:pt>
    <dgm:pt modelId="{A7348599-2106-4A8B-8833-7FDFC4C2E545}" type="pres">
      <dgm:prSet presAssocID="{4C16AA5D-D9D1-4AE1-A495-53FC63DD1FD6}" presName="accentRepeatNode" presStyleLbl="solidAlignAcc1" presStyleIdx="9" presStyleCnt="12"/>
      <dgm:spPr/>
    </dgm:pt>
    <dgm:pt modelId="{BE39E80B-5080-4420-9E28-3A9DE763B41C}" type="pres">
      <dgm:prSet presAssocID="{1D638B07-1B68-44FF-8FFB-3DDF19EA3CA3}" presName="text6" presStyleCnt="0"/>
      <dgm:spPr/>
    </dgm:pt>
    <dgm:pt modelId="{CFBC3BDA-A616-4FEE-B9C5-D84C8788DFF6}" type="pres">
      <dgm:prSet presAssocID="{1D638B07-1B68-44FF-8FFB-3DDF19EA3CA3}" presName="textRepeatNode" presStyleLbl="alignNode1" presStyleIdx="5" presStyleCnt="6">
        <dgm:presLayoutVars>
          <dgm:chMax val="0"/>
          <dgm:chPref val="0"/>
          <dgm:bulletEnabled val="1"/>
        </dgm:presLayoutVars>
      </dgm:prSet>
      <dgm:spPr/>
      <dgm:t>
        <a:bodyPr/>
        <a:lstStyle/>
        <a:p>
          <a:endParaRPr lang="en-US"/>
        </a:p>
      </dgm:t>
    </dgm:pt>
    <dgm:pt modelId="{BC86C83A-A654-48FC-BA06-1E099D01D3CE}" type="pres">
      <dgm:prSet presAssocID="{1D638B07-1B68-44FF-8FFB-3DDF19EA3CA3}" presName="textaccent6" presStyleCnt="0"/>
      <dgm:spPr/>
    </dgm:pt>
    <dgm:pt modelId="{284D4B08-0AD2-479A-8E91-F17BF0589F93}" type="pres">
      <dgm:prSet presAssocID="{1D638B07-1B68-44FF-8FFB-3DDF19EA3CA3}" presName="accentRepeatNode" presStyleLbl="solidAlignAcc1" presStyleIdx="10" presStyleCnt="12"/>
      <dgm:spPr/>
    </dgm:pt>
    <dgm:pt modelId="{67E7267D-000B-49FD-8A01-4D88B755AA02}" type="pres">
      <dgm:prSet presAssocID="{3ED50FB7-5435-4082-BDA9-BD2C32A8DE10}" presName="image6" presStyleCnt="0"/>
      <dgm:spPr/>
    </dgm:pt>
    <dgm:pt modelId="{84BE2D5F-3264-4DF1-873F-A5ABA2FDAD52}" type="pres">
      <dgm:prSet presAssocID="{3ED50FB7-5435-4082-BDA9-BD2C32A8DE10}" presName="imageRepeatNode" presStyleLbl="alignAcc1" presStyleIdx="5" presStyleCnt="6"/>
      <dgm:spPr/>
      <dgm:t>
        <a:bodyPr/>
        <a:lstStyle/>
        <a:p>
          <a:endParaRPr lang="en-US"/>
        </a:p>
      </dgm:t>
    </dgm:pt>
    <dgm:pt modelId="{CA2A361B-4AEA-4B94-8852-0FF1B35BBC94}" type="pres">
      <dgm:prSet presAssocID="{3ED50FB7-5435-4082-BDA9-BD2C32A8DE10}" presName="imageaccent6" presStyleCnt="0"/>
      <dgm:spPr/>
    </dgm:pt>
    <dgm:pt modelId="{1CA29B23-5619-4641-B792-0FCBFDFCEE4A}" type="pres">
      <dgm:prSet presAssocID="{3ED50FB7-5435-4082-BDA9-BD2C32A8DE10}" presName="accentRepeatNode" presStyleLbl="solidAlignAcc1" presStyleIdx="11" presStyleCnt="12"/>
      <dgm:spPr/>
    </dgm:pt>
  </dgm:ptLst>
  <dgm:cxnLst>
    <dgm:cxn modelId="{98080399-235F-467B-AE58-5014395C9D46}" type="presOf" srcId="{D91E04A3-D4C5-40AD-9114-E078E94F6E08}" destId="{98ACE694-11C8-4F53-8A1C-444489EAC974}" srcOrd="0" destOrd="0" presId="urn:microsoft.com/office/officeart/2008/layout/HexagonCluster"/>
    <dgm:cxn modelId="{C2D6BBC5-A4EB-4DC7-919F-ACB87D353ED5}" type="presOf" srcId="{3ED50FB7-5435-4082-BDA9-BD2C32A8DE10}" destId="{84BE2D5F-3264-4DF1-873F-A5ABA2FDAD52}" srcOrd="0" destOrd="0" presId="urn:microsoft.com/office/officeart/2008/layout/HexagonCluster"/>
    <dgm:cxn modelId="{3B8564CD-851E-4AC5-A14A-236CEF9A8C83}" type="presOf" srcId="{1D638B07-1B68-44FF-8FFB-3DDF19EA3CA3}" destId="{CFBC3BDA-A616-4FEE-B9C5-D84C8788DFF6}" srcOrd="0" destOrd="0" presId="urn:microsoft.com/office/officeart/2008/layout/HexagonCluster"/>
    <dgm:cxn modelId="{C10F8A87-3318-43FF-8109-D08CE631D2E8}" type="presOf" srcId="{0310A9C9-2CC5-4ABD-B998-1ADE1F781548}" destId="{97E7E7E9-72C5-4C16-B452-DE7702447CFB}" srcOrd="0" destOrd="0" presId="urn:microsoft.com/office/officeart/2008/layout/HexagonCluster"/>
    <dgm:cxn modelId="{19987A73-7911-4BFF-88F5-628F4AD9ECC9}" type="presOf" srcId="{08FAA95A-8E44-413D-8B18-A4AA0A1A096F}" destId="{1532C7C9-B9EB-4577-8733-6AD1317A4565}" srcOrd="0" destOrd="0" presId="urn:microsoft.com/office/officeart/2008/layout/HexagonCluster"/>
    <dgm:cxn modelId="{F2D69A11-9C0A-49D4-8B74-53E7C07030F9}" srcId="{D91E04A3-D4C5-40AD-9114-E078E94F6E08}" destId="{0310A9C9-2CC5-4ABD-B998-1ADE1F781548}" srcOrd="3" destOrd="0" parTransId="{C4295689-9F0B-451F-AFCC-A7126CDCA2D6}" sibTransId="{8F9DE81C-1B40-4CA2-A915-2C98F9848A44}"/>
    <dgm:cxn modelId="{DB275123-A238-49DA-B0EC-CA4184CFC1A1}" type="presOf" srcId="{4C16AA5D-D9D1-4AE1-A495-53FC63DD1FD6}" destId="{69179B17-0F74-496C-9C3F-C941D6F83F1E}" srcOrd="0" destOrd="0" presId="urn:microsoft.com/office/officeart/2008/layout/HexagonCluster"/>
    <dgm:cxn modelId="{69E0CA5E-B3E9-4C79-995C-54EC24A6618F}" type="presOf" srcId="{8F9DE81C-1B40-4CA2-A915-2C98F9848A44}" destId="{4B7D3BE2-2341-4694-BA07-4C6FB567061E}" srcOrd="0" destOrd="0" presId="urn:microsoft.com/office/officeart/2008/layout/HexagonCluster"/>
    <dgm:cxn modelId="{D53249B7-26F4-44C7-8539-FB5377CFB412}" type="presOf" srcId="{2E0C2700-3C10-4D0D-913F-24952805ABE9}" destId="{A9D28F80-3402-4AE7-8D7E-B1CF1DA65E86}" srcOrd="0" destOrd="0" presId="urn:microsoft.com/office/officeart/2008/layout/HexagonCluster"/>
    <dgm:cxn modelId="{0FD09E71-0D25-4E2F-B535-EE8CA4A64C7A}" srcId="{D91E04A3-D4C5-40AD-9114-E078E94F6E08}" destId="{2E0C2700-3C10-4D0D-913F-24952805ABE9}" srcOrd="2" destOrd="0" parTransId="{AF582D8D-BEF3-44D1-8455-16FAF590DC2F}" sibTransId="{DE845425-E74D-4790-B2CD-F8F7BD2E86A3}"/>
    <dgm:cxn modelId="{D8BDFE00-3DC4-46B3-B70B-9C9C1F97D4D5}" type="presOf" srcId="{6EAF1362-0E23-4829-99D4-DCE07F9AB72E}" destId="{A828E413-2C07-4D9F-A43B-371A83EE198A}" srcOrd="0" destOrd="0" presId="urn:microsoft.com/office/officeart/2008/layout/HexagonCluster"/>
    <dgm:cxn modelId="{80D358B5-62BE-445F-BC90-5375C409E16E}" srcId="{D91E04A3-D4C5-40AD-9114-E078E94F6E08}" destId="{08FAA95A-8E44-413D-8B18-A4AA0A1A096F}" srcOrd="0" destOrd="0" parTransId="{89B19A5F-4650-4438-B78B-3188CAA56CE3}" sibTransId="{A941A596-541E-45E1-8521-1B95816AD2B3}"/>
    <dgm:cxn modelId="{0E194BF1-DCCA-4435-817F-1CED165AF82F}" srcId="{D91E04A3-D4C5-40AD-9114-E078E94F6E08}" destId="{1D638B07-1B68-44FF-8FFB-3DDF19EA3CA3}" srcOrd="5" destOrd="0" parTransId="{529E0A1F-755D-4904-BDED-BAAA1A745BC0}" sibTransId="{3ED50FB7-5435-4082-BDA9-BD2C32A8DE10}"/>
    <dgm:cxn modelId="{987A9666-39BA-4B31-9353-0498B7F53875}" type="presOf" srcId="{83779805-FEC0-432D-9D7B-5FDD70A0D7DC}" destId="{BDC77869-CD7E-4C6F-B5F0-C0C432DE2FB6}" srcOrd="0" destOrd="0" presId="urn:microsoft.com/office/officeart/2008/layout/HexagonCluster"/>
    <dgm:cxn modelId="{2F9AEEDC-B8FA-45B4-A321-1E15D972B33B}" type="presOf" srcId="{DE845425-E74D-4790-B2CD-F8F7BD2E86A3}" destId="{9594D94F-26CA-45A2-8F04-DE2D0866CF31}" srcOrd="0" destOrd="0" presId="urn:microsoft.com/office/officeart/2008/layout/HexagonCluster"/>
    <dgm:cxn modelId="{993C5587-CC0D-4E45-BFED-FE73D4EB6A96}" type="presOf" srcId="{1DEF49F9-A9B5-48CF-BE90-1FD1A89C8459}" destId="{4FEC7A0F-2A23-4FA3-AF7C-87608C3FF470}" srcOrd="0" destOrd="0" presId="urn:microsoft.com/office/officeart/2008/layout/HexagonCluster"/>
    <dgm:cxn modelId="{31AC5264-B767-4B61-8DAC-8DF54EAFFD27}" srcId="{D91E04A3-D4C5-40AD-9114-E078E94F6E08}" destId="{83779805-FEC0-432D-9D7B-5FDD70A0D7DC}" srcOrd="1" destOrd="0" parTransId="{78B97A9D-68AE-4BED-B1E0-992F39DDF9C8}" sibTransId="{1DEF49F9-A9B5-48CF-BE90-1FD1A89C8459}"/>
    <dgm:cxn modelId="{AF1BDE44-A084-44D8-88D3-49F61A182E96}" srcId="{D91E04A3-D4C5-40AD-9114-E078E94F6E08}" destId="{6EAF1362-0E23-4829-99D4-DCE07F9AB72E}" srcOrd="4" destOrd="0" parTransId="{4947DFAE-F609-4287-91C0-34145722A608}" sibTransId="{4C16AA5D-D9D1-4AE1-A495-53FC63DD1FD6}"/>
    <dgm:cxn modelId="{5AB209CB-FC7A-46EC-A740-3208BC3207CA}" type="presOf" srcId="{A941A596-541E-45E1-8521-1B95816AD2B3}" destId="{D85533B3-32E4-4F81-834D-3B2EF213A7E9}" srcOrd="0" destOrd="0" presId="urn:microsoft.com/office/officeart/2008/layout/HexagonCluster"/>
    <dgm:cxn modelId="{E00A474B-4175-49CC-8E3B-548C3B632794}" type="presParOf" srcId="{98ACE694-11C8-4F53-8A1C-444489EAC974}" destId="{1E9D4CA2-B1A6-453F-9A84-8CA69D4931D2}" srcOrd="0" destOrd="0" presId="urn:microsoft.com/office/officeart/2008/layout/HexagonCluster"/>
    <dgm:cxn modelId="{0DEE6D3B-37F7-4F6C-87F2-F4E0E5BCCA38}" type="presParOf" srcId="{1E9D4CA2-B1A6-453F-9A84-8CA69D4931D2}" destId="{1532C7C9-B9EB-4577-8733-6AD1317A4565}" srcOrd="0" destOrd="0" presId="urn:microsoft.com/office/officeart/2008/layout/HexagonCluster"/>
    <dgm:cxn modelId="{636AD482-124A-496D-8C0B-EDB7899FF534}" type="presParOf" srcId="{98ACE694-11C8-4F53-8A1C-444489EAC974}" destId="{B111296D-C597-478E-8A35-1362619C3220}" srcOrd="1" destOrd="0" presId="urn:microsoft.com/office/officeart/2008/layout/HexagonCluster"/>
    <dgm:cxn modelId="{01D1D0C8-3602-4EBB-816B-0F5973945D2E}" type="presParOf" srcId="{B111296D-C597-478E-8A35-1362619C3220}" destId="{32333AD0-A67C-4A6E-8EBF-786F9506079E}" srcOrd="0" destOrd="0" presId="urn:microsoft.com/office/officeart/2008/layout/HexagonCluster"/>
    <dgm:cxn modelId="{DF3F8B50-BAAE-410E-96EA-CB10DBA90573}" type="presParOf" srcId="{98ACE694-11C8-4F53-8A1C-444489EAC974}" destId="{19483ABB-E480-413C-8B0F-3D1BA9170211}" srcOrd="2" destOrd="0" presId="urn:microsoft.com/office/officeart/2008/layout/HexagonCluster"/>
    <dgm:cxn modelId="{603417BB-AE45-4833-9558-1764034D916F}" type="presParOf" srcId="{19483ABB-E480-413C-8B0F-3D1BA9170211}" destId="{D85533B3-32E4-4F81-834D-3B2EF213A7E9}" srcOrd="0" destOrd="0" presId="urn:microsoft.com/office/officeart/2008/layout/HexagonCluster"/>
    <dgm:cxn modelId="{A60E21E9-C4F2-449D-AE69-4A2A42F260E1}" type="presParOf" srcId="{98ACE694-11C8-4F53-8A1C-444489EAC974}" destId="{DB92496E-0A95-4083-961F-6BD60C5B1140}" srcOrd="3" destOrd="0" presId="urn:microsoft.com/office/officeart/2008/layout/HexagonCluster"/>
    <dgm:cxn modelId="{B5EBAC0A-309E-4263-9955-01FB12206EA7}" type="presParOf" srcId="{DB92496E-0A95-4083-961F-6BD60C5B1140}" destId="{DE4F60D3-76F8-46B3-96AC-5177168A4917}" srcOrd="0" destOrd="0" presId="urn:microsoft.com/office/officeart/2008/layout/HexagonCluster"/>
    <dgm:cxn modelId="{99E7D251-E389-461F-AC30-9530C230F433}" type="presParOf" srcId="{98ACE694-11C8-4F53-8A1C-444489EAC974}" destId="{CA6A924A-AE38-4AB9-8F65-D37E56A4C07F}" srcOrd="4" destOrd="0" presId="urn:microsoft.com/office/officeart/2008/layout/HexagonCluster"/>
    <dgm:cxn modelId="{DCAFB04E-BCDA-4F6A-A00F-1271F05B9F51}" type="presParOf" srcId="{CA6A924A-AE38-4AB9-8F65-D37E56A4C07F}" destId="{BDC77869-CD7E-4C6F-B5F0-C0C432DE2FB6}" srcOrd="0" destOrd="0" presId="urn:microsoft.com/office/officeart/2008/layout/HexagonCluster"/>
    <dgm:cxn modelId="{1AFAB901-CB13-4CF2-AFE5-E342FBB0C381}" type="presParOf" srcId="{98ACE694-11C8-4F53-8A1C-444489EAC974}" destId="{153FD0EA-9983-4DA4-A26E-598730A3B7BC}" srcOrd="5" destOrd="0" presId="urn:microsoft.com/office/officeart/2008/layout/HexagonCluster"/>
    <dgm:cxn modelId="{01CE7205-2D22-4A48-89D8-ECB312DF6E05}" type="presParOf" srcId="{153FD0EA-9983-4DA4-A26E-598730A3B7BC}" destId="{B2F1FA1E-6414-4F49-A907-36939FD9964F}" srcOrd="0" destOrd="0" presId="urn:microsoft.com/office/officeart/2008/layout/HexagonCluster"/>
    <dgm:cxn modelId="{EADB3CBD-E916-4BB5-BAC8-797ECA8465AF}" type="presParOf" srcId="{98ACE694-11C8-4F53-8A1C-444489EAC974}" destId="{DB484283-029E-4A44-94EC-FD3DD63DF4C7}" srcOrd="6" destOrd="0" presId="urn:microsoft.com/office/officeart/2008/layout/HexagonCluster"/>
    <dgm:cxn modelId="{CFFD0AC8-B5B9-42E3-BE3D-B6A47D16C8AA}" type="presParOf" srcId="{DB484283-029E-4A44-94EC-FD3DD63DF4C7}" destId="{4FEC7A0F-2A23-4FA3-AF7C-87608C3FF470}" srcOrd="0" destOrd="0" presId="urn:microsoft.com/office/officeart/2008/layout/HexagonCluster"/>
    <dgm:cxn modelId="{D1C84288-52D1-443A-80F9-8E8FFD43B984}" type="presParOf" srcId="{98ACE694-11C8-4F53-8A1C-444489EAC974}" destId="{FEADB4A9-C1BE-4FA2-82BB-D988C19B8B72}" srcOrd="7" destOrd="0" presId="urn:microsoft.com/office/officeart/2008/layout/HexagonCluster"/>
    <dgm:cxn modelId="{70EEAE63-D73E-46A5-A6E6-F89E3D016197}" type="presParOf" srcId="{FEADB4A9-C1BE-4FA2-82BB-D988C19B8B72}" destId="{77F06ECC-FBB1-4575-B9E4-3072B226D29E}" srcOrd="0" destOrd="0" presId="urn:microsoft.com/office/officeart/2008/layout/HexagonCluster"/>
    <dgm:cxn modelId="{F54ACEA6-F834-43E4-8C63-0A2AB0464A95}" type="presParOf" srcId="{98ACE694-11C8-4F53-8A1C-444489EAC974}" destId="{E3F71F64-B6D9-457D-99E3-CA4616D8C1AB}" srcOrd="8" destOrd="0" presId="urn:microsoft.com/office/officeart/2008/layout/HexagonCluster"/>
    <dgm:cxn modelId="{6C27DDD3-DA26-493F-98B9-79D3DBD0563E}" type="presParOf" srcId="{E3F71F64-B6D9-457D-99E3-CA4616D8C1AB}" destId="{A9D28F80-3402-4AE7-8D7E-B1CF1DA65E86}" srcOrd="0" destOrd="0" presId="urn:microsoft.com/office/officeart/2008/layout/HexagonCluster"/>
    <dgm:cxn modelId="{2BDC18E0-E53B-4495-A0EB-0146A3194537}" type="presParOf" srcId="{98ACE694-11C8-4F53-8A1C-444489EAC974}" destId="{43E296EC-7355-45D0-B13D-7E877C4834E5}" srcOrd="9" destOrd="0" presId="urn:microsoft.com/office/officeart/2008/layout/HexagonCluster"/>
    <dgm:cxn modelId="{EF42703D-AC38-465A-B840-288DAEF62C84}" type="presParOf" srcId="{43E296EC-7355-45D0-B13D-7E877C4834E5}" destId="{91CB730D-5F3E-49C2-82AA-C12371B98E15}" srcOrd="0" destOrd="0" presId="urn:microsoft.com/office/officeart/2008/layout/HexagonCluster"/>
    <dgm:cxn modelId="{0E53EFBA-89C3-42A2-94E5-174AE42FF6A1}" type="presParOf" srcId="{98ACE694-11C8-4F53-8A1C-444489EAC974}" destId="{FE6CAFC6-9198-43AD-8D5C-9A50A6972930}" srcOrd="10" destOrd="0" presId="urn:microsoft.com/office/officeart/2008/layout/HexagonCluster"/>
    <dgm:cxn modelId="{1A8987AF-373C-4CEA-AD50-F8485F333CA6}" type="presParOf" srcId="{FE6CAFC6-9198-43AD-8D5C-9A50A6972930}" destId="{9594D94F-26CA-45A2-8F04-DE2D0866CF31}" srcOrd="0" destOrd="0" presId="urn:microsoft.com/office/officeart/2008/layout/HexagonCluster"/>
    <dgm:cxn modelId="{F459AD57-E663-45EF-92B9-395E530DF8D5}" type="presParOf" srcId="{98ACE694-11C8-4F53-8A1C-444489EAC974}" destId="{504F3ECD-6106-4A08-BA24-7F628FF94DED}" srcOrd="11" destOrd="0" presId="urn:microsoft.com/office/officeart/2008/layout/HexagonCluster"/>
    <dgm:cxn modelId="{0C1E5859-D971-4D4A-90F0-9C3B81F1FE12}" type="presParOf" srcId="{504F3ECD-6106-4A08-BA24-7F628FF94DED}" destId="{597E2B4B-D85D-41F1-9C49-EAE73430AFA2}" srcOrd="0" destOrd="0" presId="urn:microsoft.com/office/officeart/2008/layout/HexagonCluster"/>
    <dgm:cxn modelId="{68DA8CD9-DD93-45ED-8C9F-B47247140A23}" type="presParOf" srcId="{98ACE694-11C8-4F53-8A1C-444489EAC974}" destId="{A65DABBE-B298-47DA-AF26-EB044E837AE1}" srcOrd="12" destOrd="0" presId="urn:microsoft.com/office/officeart/2008/layout/HexagonCluster"/>
    <dgm:cxn modelId="{8146F40D-EADE-4335-ADC9-76C73331AF92}" type="presParOf" srcId="{A65DABBE-B298-47DA-AF26-EB044E837AE1}" destId="{97E7E7E9-72C5-4C16-B452-DE7702447CFB}" srcOrd="0" destOrd="0" presId="urn:microsoft.com/office/officeart/2008/layout/HexagonCluster"/>
    <dgm:cxn modelId="{998B2B83-1751-4401-9508-73DB9F95905A}" type="presParOf" srcId="{98ACE694-11C8-4F53-8A1C-444489EAC974}" destId="{82890513-B864-46A6-A29E-A3C8DBA1ADBB}" srcOrd="13" destOrd="0" presId="urn:microsoft.com/office/officeart/2008/layout/HexagonCluster"/>
    <dgm:cxn modelId="{6428F906-137E-4A80-8870-C7D4C05A4E93}" type="presParOf" srcId="{82890513-B864-46A6-A29E-A3C8DBA1ADBB}" destId="{D8FF0677-F9F1-4751-AE62-7C1C7E53EEEA}" srcOrd="0" destOrd="0" presId="urn:microsoft.com/office/officeart/2008/layout/HexagonCluster"/>
    <dgm:cxn modelId="{E94A8756-6EDF-4907-9091-3573826E4918}" type="presParOf" srcId="{98ACE694-11C8-4F53-8A1C-444489EAC974}" destId="{6B4AE2BA-0D43-4ED0-8652-4645F6272952}" srcOrd="14" destOrd="0" presId="urn:microsoft.com/office/officeart/2008/layout/HexagonCluster"/>
    <dgm:cxn modelId="{D323DEC2-AD34-447B-8BF7-98C7C18A38A2}" type="presParOf" srcId="{6B4AE2BA-0D43-4ED0-8652-4645F6272952}" destId="{4B7D3BE2-2341-4694-BA07-4C6FB567061E}" srcOrd="0" destOrd="0" presId="urn:microsoft.com/office/officeart/2008/layout/HexagonCluster"/>
    <dgm:cxn modelId="{741B055B-CEEF-4AA5-944B-8A8BDE6E687D}" type="presParOf" srcId="{98ACE694-11C8-4F53-8A1C-444489EAC974}" destId="{828872DE-50CD-4624-A862-3616906E1A59}" srcOrd="15" destOrd="0" presId="urn:microsoft.com/office/officeart/2008/layout/HexagonCluster"/>
    <dgm:cxn modelId="{FDE97469-3D94-4734-90FD-CC1C99C7D222}" type="presParOf" srcId="{828872DE-50CD-4624-A862-3616906E1A59}" destId="{3AB3B06A-CD18-48F5-9AD5-0A43049D223F}" srcOrd="0" destOrd="0" presId="urn:microsoft.com/office/officeart/2008/layout/HexagonCluster"/>
    <dgm:cxn modelId="{2BA1765E-B8CD-440C-B7A2-0B4F32E34BCB}" type="presParOf" srcId="{98ACE694-11C8-4F53-8A1C-444489EAC974}" destId="{6447133B-C468-46FB-AFC0-B5425E7185C5}" srcOrd="16" destOrd="0" presId="urn:microsoft.com/office/officeart/2008/layout/HexagonCluster"/>
    <dgm:cxn modelId="{67BE0EF9-2BFE-4154-AEB2-FD7924146BEA}" type="presParOf" srcId="{6447133B-C468-46FB-AFC0-B5425E7185C5}" destId="{A828E413-2C07-4D9F-A43B-371A83EE198A}" srcOrd="0" destOrd="0" presId="urn:microsoft.com/office/officeart/2008/layout/HexagonCluster"/>
    <dgm:cxn modelId="{F67DC3DF-3966-47E2-9EA5-F7429A5B01C3}" type="presParOf" srcId="{98ACE694-11C8-4F53-8A1C-444489EAC974}" destId="{AE0F8775-AC67-4222-B291-892F9580B754}" srcOrd="17" destOrd="0" presId="urn:microsoft.com/office/officeart/2008/layout/HexagonCluster"/>
    <dgm:cxn modelId="{3E9C1896-F597-40B2-BD07-E430AA5CF5CE}" type="presParOf" srcId="{AE0F8775-AC67-4222-B291-892F9580B754}" destId="{2130BC30-E9C2-448A-A1E7-986D6E9BC36A}" srcOrd="0" destOrd="0" presId="urn:microsoft.com/office/officeart/2008/layout/HexagonCluster"/>
    <dgm:cxn modelId="{444F4912-2939-4D39-82FE-E9733D83A532}" type="presParOf" srcId="{98ACE694-11C8-4F53-8A1C-444489EAC974}" destId="{C2F076CC-9581-4C7C-947F-7EEA791BB44B}" srcOrd="18" destOrd="0" presId="urn:microsoft.com/office/officeart/2008/layout/HexagonCluster"/>
    <dgm:cxn modelId="{657F9CF8-1218-4EB0-A789-A87B8EA2D854}" type="presParOf" srcId="{C2F076CC-9581-4C7C-947F-7EEA791BB44B}" destId="{69179B17-0F74-496C-9C3F-C941D6F83F1E}" srcOrd="0" destOrd="0" presId="urn:microsoft.com/office/officeart/2008/layout/HexagonCluster"/>
    <dgm:cxn modelId="{EA51358B-808F-4634-94B4-CC5B608133A4}" type="presParOf" srcId="{98ACE694-11C8-4F53-8A1C-444489EAC974}" destId="{32A10DBF-0C2E-4D20-AD02-9C3270B3E77A}" srcOrd="19" destOrd="0" presId="urn:microsoft.com/office/officeart/2008/layout/HexagonCluster"/>
    <dgm:cxn modelId="{301304BC-02CD-42E0-AE2C-052334458793}" type="presParOf" srcId="{32A10DBF-0C2E-4D20-AD02-9C3270B3E77A}" destId="{A7348599-2106-4A8B-8833-7FDFC4C2E545}" srcOrd="0" destOrd="0" presId="urn:microsoft.com/office/officeart/2008/layout/HexagonCluster"/>
    <dgm:cxn modelId="{18F2A505-1232-433F-A359-05600DAD606F}" type="presParOf" srcId="{98ACE694-11C8-4F53-8A1C-444489EAC974}" destId="{BE39E80B-5080-4420-9E28-3A9DE763B41C}" srcOrd="20" destOrd="0" presId="urn:microsoft.com/office/officeart/2008/layout/HexagonCluster"/>
    <dgm:cxn modelId="{D9946F30-B7E5-4711-89AF-82AB74F5CEFE}" type="presParOf" srcId="{BE39E80B-5080-4420-9E28-3A9DE763B41C}" destId="{CFBC3BDA-A616-4FEE-B9C5-D84C8788DFF6}" srcOrd="0" destOrd="0" presId="urn:microsoft.com/office/officeart/2008/layout/HexagonCluster"/>
    <dgm:cxn modelId="{A67C551B-9762-4FDD-8FD8-CDB2675B1329}" type="presParOf" srcId="{98ACE694-11C8-4F53-8A1C-444489EAC974}" destId="{BC86C83A-A654-48FC-BA06-1E099D01D3CE}" srcOrd="21" destOrd="0" presId="urn:microsoft.com/office/officeart/2008/layout/HexagonCluster"/>
    <dgm:cxn modelId="{A3CE5700-A801-479F-8129-EC639141BDD6}" type="presParOf" srcId="{BC86C83A-A654-48FC-BA06-1E099D01D3CE}" destId="{284D4B08-0AD2-479A-8E91-F17BF0589F93}" srcOrd="0" destOrd="0" presId="urn:microsoft.com/office/officeart/2008/layout/HexagonCluster"/>
    <dgm:cxn modelId="{C7452CD6-B899-4B06-A4F4-419B12E76D53}" type="presParOf" srcId="{98ACE694-11C8-4F53-8A1C-444489EAC974}" destId="{67E7267D-000B-49FD-8A01-4D88B755AA02}" srcOrd="22" destOrd="0" presId="urn:microsoft.com/office/officeart/2008/layout/HexagonCluster"/>
    <dgm:cxn modelId="{6DE2E1B7-252F-48EB-826E-9341D3C9C05C}" type="presParOf" srcId="{67E7267D-000B-49FD-8A01-4D88B755AA02}" destId="{84BE2D5F-3264-4DF1-873F-A5ABA2FDAD52}" srcOrd="0" destOrd="0" presId="urn:microsoft.com/office/officeart/2008/layout/HexagonCluster"/>
    <dgm:cxn modelId="{558DEE6E-AD23-4FBE-A940-9DF638FF8A45}" type="presParOf" srcId="{98ACE694-11C8-4F53-8A1C-444489EAC974}" destId="{CA2A361B-4AEA-4B94-8852-0FF1B35BBC94}" srcOrd="23" destOrd="0" presId="urn:microsoft.com/office/officeart/2008/layout/HexagonCluster"/>
    <dgm:cxn modelId="{F876218B-A02E-43D9-ABE8-BD0F959588B4}" type="presParOf" srcId="{CA2A361B-4AEA-4B94-8852-0FF1B35BBC94}" destId="{1CA29B23-5619-4641-B792-0FCBFDFCEE4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2C7C9-B9EB-4577-8733-6AD1317A4565}">
      <dsp:nvSpPr>
        <dsp:cNvPr id="0" name=""/>
        <dsp:cNvSpPr/>
      </dsp:nvSpPr>
      <dsp:spPr>
        <a:xfrm>
          <a:off x="936974" y="2117172"/>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Service Center</a:t>
          </a:r>
          <a:endParaRPr lang="en-US" sz="900" kern="1200" dirty="0"/>
        </a:p>
      </dsp:txBody>
      <dsp:txXfrm>
        <a:off x="1105620" y="2261986"/>
        <a:ext cx="751515" cy="645314"/>
      </dsp:txXfrm>
    </dsp:sp>
    <dsp:sp modelId="{32333AD0-A67C-4A6E-8EBF-786F9506079E}">
      <dsp:nvSpPr>
        <dsp:cNvPr id="0" name=""/>
        <dsp:cNvSpPr/>
      </dsp:nvSpPr>
      <dsp:spPr>
        <a:xfrm>
          <a:off x="962953" y="2535277"/>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533B3-32E4-4F81-834D-3B2EF213A7E9}">
      <dsp:nvSpPr>
        <dsp:cNvPr id="0" name=""/>
        <dsp:cNvSpPr/>
      </dsp:nvSpPr>
      <dsp:spPr>
        <a:xfrm>
          <a:off x="0" y="1600335"/>
          <a:ext cx="1088807" cy="93494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4F60D3-76F8-46B3-96AC-5177168A4917}">
      <dsp:nvSpPr>
        <dsp:cNvPr id="0" name=""/>
        <dsp:cNvSpPr/>
      </dsp:nvSpPr>
      <dsp:spPr>
        <a:xfrm>
          <a:off x="745884" y="2411260"/>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77869-CD7E-4C6F-B5F0-C0C432DE2FB6}">
      <dsp:nvSpPr>
        <dsp:cNvPr id="0" name=""/>
        <dsp:cNvSpPr/>
      </dsp:nvSpPr>
      <dsp:spPr>
        <a:xfrm>
          <a:off x="1873948" y="1597626"/>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HR</a:t>
          </a:r>
          <a:endParaRPr lang="en-US" sz="900" kern="1200" dirty="0"/>
        </a:p>
      </dsp:txBody>
      <dsp:txXfrm>
        <a:off x="2042594" y="1742440"/>
        <a:ext cx="751515" cy="645314"/>
      </dsp:txXfrm>
    </dsp:sp>
    <dsp:sp modelId="{B2F1FA1E-6414-4F49-A907-36939FD9964F}">
      <dsp:nvSpPr>
        <dsp:cNvPr id="0" name=""/>
        <dsp:cNvSpPr/>
      </dsp:nvSpPr>
      <dsp:spPr>
        <a:xfrm>
          <a:off x="2623297" y="2406143"/>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C7A0F-2A23-4FA3-AF7C-87608C3FF470}">
      <dsp:nvSpPr>
        <dsp:cNvPr id="0" name=""/>
        <dsp:cNvSpPr/>
      </dsp:nvSpPr>
      <dsp:spPr>
        <a:xfrm>
          <a:off x="2810346" y="2115366"/>
          <a:ext cx="1088807" cy="93494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06ECC-FBB1-4575-B9E4-3072B226D29E}">
      <dsp:nvSpPr>
        <dsp:cNvPr id="0" name=""/>
        <dsp:cNvSpPr/>
      </dsp:nvSpPr>
      <dsp:spPr>
        <a:xfrm>
          <a:off x="2836902" y="253136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28F80-3402-4AE7-8D7E-B1CF1DA65E86}">
      <dsp:nvSpPr>
        <dsp:cNvPr id="0" name=""/>
        <dsp:cNvSpPr/>
      </dsp:nvSpPr>
      <dsp:spPr>
        <a:xfrm>
          <a:off x="936974" y="1083799"/>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Finance</a:t>
          </a:r>
          <a:endParaRPr lang="en-US" sz="900" kern="1200" dirty="0"/>
        </a:p>
      </dsp:txBody>
      <dsp:txXfrm>
        <a:off x="1105620" y="1228613"/>
        <a:ext cx="751515" cy="645314"/>
      </dsp:txXfrm>
    </dsp:sp>
    <dsp:sp modelId="{91CB730D-5F3E-49C2-82AA-C12371B98E15}">
      <dsp:nvSpPr>
        <dsp:cNvPr id="0" name=""/>
        <dsp:cNvSpPr/>
      </dsp:nvSpPr>
      <dsp:spPr>
        <a:xfrm>
          <a:off x="1682859" y="1101559"/>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4D94F-26CA-45A2-8F04-DE2D0866CF31}">
      <dsp:nvSpPr>
        <dsp:cNvPr id="0" name=""/>
        <dsp:cNvSpPr/>
      </dsp:nvSpPr>
      <dsp:spPr>
        <a:xfrm>
          <a:off x="1873948" y="563952"/>
          <a:ext cx="1088807" cy="93494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E2B4B-D85D-41F1-9C49-EAE73430AFA2}">
      <dsp:nvSpPr>
        <dsp:cNvPr id="0" name=""/>
        <dsp:cNvSpPr/>
      </dsp:nvSpPr>
      <dsp:spPr>
        <a:xfrm>
          <a:off x="1904546" y="97814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7E7E9-72C5-4C16-B452-DE7702447CFB}">
      <dsp:nvSpPr>
        <dsp:cNvPr id="0" name=""/>
        <dsp:cNvSpPr/>
      </dsp:nvSpPr>
      <dsp:spPr>
        <a:xfrm>
          <a:off x="2810346" y="1081692"/>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err="1"/>
            <a:t>Communi</a:t>
          </a:r>
          <a:r>
            <a:rPr lang="en-US" sz="1100" kern="1200" dirty="0"/>
            <a:t>-cations</a:t>
          </a:r>
          <a:endParaRPr lang="en-US" sz="900" kern="1200" dirty="0"/>
        </a:p>
      </dsp:txBody>
      <dsp:txXfrm>
        <a:off x="2978992" y="1226506"/>
        <a:ext cx="751515" cy="645314"/>
      </dsp:txXfrm>
    </dsp:sp>
    <dsp:sp modelId="{D8FF0677-F9F1-4751-AE62-7C1C7E53EEEA}">
      <dsp:nvSpPr>
        <dsp:cNvPr id="0" name=""/>
        <dsp:cNvSpPr/>
      </dsp:nvSpPr>
      <dsp:spPr>
        <a:xfrm>
          <a:off x="3752516" y="149588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D3BE2-2341-4694-BA07-4C6FB567061E}">
      <dsp:nvSpPr>
        <dsp:cNvPr id="0" name=""/>
        <dsp:cNvSpPr/>
      </dsp:nvSpPr>
      <dsp:spPr>
        <a:xfrm>
          <a:off x="3747320" y="1607258"/>
          <a:ext cx="1088807" cy="934942"/>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3B06A-CD18-48F5-9AD5-0A43049D223F}">
      <dsp:nvSpPr>
        <dsp:cNvPr id="0" name=""/>
        <dsp:cNvSpPr/>
      </dsp:nvSpPr>
      <dsp:spPr>
        <a:xfrm>
          <a:off x="3959770" y="1624115"/>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8E413-2C07-4D9F-A43B-371A83EE198A}">
      <dsp:nvSpPr>
        <dsp:cNvPr id="0" name=""/>
        <dsp:cNvSpPr/>
      </dsp:nvSpPr>
      <dsp:spPr>
        <a:xfrm>
          <a:off x="3747320" y="573885"/>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b="0" i="0" kern="1200" dirty="0"/>
            <a:t>School's Office for Student Affairs</a:t>
          </a:r>
          <a:endParaRPr lang="en-US" sz="1100" b="0" kern="1200" dirty="0"/>
        </a:p>
      </dsp:txBody>
      <dsp:txXfrm>
        <a:off x="3915966" y="718699"/>
        <a:ext cx="751515" cy="645314"/>
      </dsp:txXfrm>
    </dsp:sp>
    <dsp:sp modelId="{2130BC30-E9C2-448A-A1E7-986D6E9BC36A}">
      <dsp:nvSpPr>
        <dsp:cNvPr id="0" name=""/>
        <dsp:cNvSpPr/>
      </dsp:nvSpPr>
      <dsp:spPr>
        <a:xfrm>
          <a:off x="4689490" y="992893"/>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79B17-0F74-496C-9C3F-C941D6F83F1E}">
      <dsp:nvSpPr>
        <dsp:cNvPr id="0" name=""/>
        <dsp:cNvSpPr/>
      </dsp:nvSpPr>
      <dsp:spPr>
        <a:xfrm>
          <a:off x="4684294" y="1095538"/>
          <a:ext cx="1088807" cy="934942"/>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48599-2106-4A8B-8833-7FDFC4C2E545}">
      <dsp:nvSpPr>
        <dsp:cNvPr id="0" name=""/>
        <dsp:cNvSpPr/>
      </dsp:nvSpPr>
      <dsp:spPr>
        <a:xfrm>
          <a:off x="4901363" y="1116308"/>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C3BDA-A616-4FEE-B9C5-D84C8788DFF6}">
      <dsp:nvSpPr>
        <dsp:cNvPr id="0" name=""/>
        <dsp:cNvSpPr/>
      </dsp:nvSpPr>
      <dsp:spPr>
        <a:xfrm>
          <a:off x="4684294" y="2127406"/>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Operations Controllers</a:t>
          </a:r>
          <a:endParaRPr lang="en-US" sz="900" kern="1200" dirty="0"/>
        </a:p>
      </dsp:txBody>
      <dsp:txXfrm>
        <a:off x="4852940" y="2272220"/>
        <a:ext cx="751515" cy="645314"/>
      </dsp:txXfrm>
    </dsp:sp>
    <dsp:sp modelId="{284D4B08-0AD2-479A-8E91-F17BF0589F93}">
      <dsp:nvSpPr>
        <dsp:cNvPr id="0" name=""/>
        <dsp:cNvSpPr/>
      </dsp:nvSpPr>
      <dsp:spPr>
        <a:xfrm>
          <a:off x="4900208" y="2946158"/>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E2D5F-3264-4DF1-873F-A5ABA2FDAD52}">
      <dsp:nvSpPr>
        <dsp:cNvPr id="0" name=""/>
        <dsp:cNvSpPr/>
      </dsp:nvSpPr>
      <dsp:spPr>
        <a:xfrm>
          <a:off x="3747320" y="2639126"/>
          <a:ext cx="1088807" cy="934942"/>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29B23-5619-4641-B792-0FCBFDFCEE4A}">
      <dsp:nvSpPr>
        <dsp:cNvPr id="0" name=""/>
        <dsp:cNvSpPr/>
      </dsp:nvSpPr>
      <dsp:spPr>
        <a:xfrm>
          <a:off x="4698150" y="3049405"/>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28/06/2023</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2023-06-28</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th.se/itm/forskn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th.se/itm/forskning/ir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th.se/itm/utbildning/forskarutbildn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a:t>
            </a:fld>
            <a:endParaRPr lang="sv-SE"/>
          </a:p>
        </p:txBody>
      </p:sp>
    </p:spTree>
    <p:extLst>
      <p:ext uri="{BB962C8B-B14F-4D97-AF65-F5344CB8AC3E}">
        <p14:creationId xmlns:p14="http://schemas.microsoft.com/office/powerpoint/2010/main" val="107140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13</a:t>
            </a:fld>
            <a:endParaRPr lang="sv-SE"/>
          </a:p>
        </p:txBody>
      </p:sp>
    </p:spTree>
    <p:extLst>
      <p:ext uri="{BB962C8B-B14F-4D97-AF65-F5344CB8AC3E}">
        <p14:creationId xmlns:p14="http://schemas.microsoft.com/office/powerpoint/2010/main" val="209953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https://www.kth.se/en/itm/forskning</a:t>
            </a:r>
            <a:r>
              <a:rPr lang="sv-SE" dirty="0"/>
              <a:t> </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14</a:t>
            </a:fld>
            <a:endParaRPr lang="sv-SE"/>
          </a:p>
        </p:txBody>
      </p:sp>
    </p:spTree>
    <p:extLst>
      <p:ext uri="{BB962C8B-B14F-4D97-AF65-F5344CB8AC3E}">
        <p14:creationId xmlns:p14="http://schemas.microsoft.com/office/powerpoint/2010/main" val="100196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https://www.kth.se/en/itm/forskning/iris</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15</a:t>
            </a:fld>
            <a:endParaRPr lang="sv-SE"/>
          </a:p>
        </p:txBody>
      </p:sp>
    </p:spTree>
    <p:extLst>
      <p:ext uri="{BB962C8B-B14F-4D97-AF65-F5344CB8AC3E}">
        <p14:creationId xmlns:p14="http://schemas.microsoft.com/office/powerpoint/2010/main" val="311118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err="1"/>
              <a:t>Some</a:t>
            </a:r>
            <a:r>
              <a:rPr lang="sv-SE" dirty="0"/>
              <a:t> </a:t>
            </a:r>
            <a:r>
              <a:rPr lang="sv-SE" dirty="0" err="1"/>
              <a:t>examples</a:t>
            </a:r>
            <a:r>
              <a:rPr lang="sv-SE" dirty="0"/>
              <a:t> </a:t>
            </a:r>
            <a:r>
              <a:rPr lang="sv-SE" dirty="0" err="1"/>
              <a:t>of</a:t>
            </a:r>
            <a:r>
              <a:rPr lang="sv-SE" dirty="0"/>
              <a:t> partners.</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16</a:t>
            </a:fld>
            <a:endParaRPr lang="sv-SE"/>
          </a:p>
        </p:txBody>
      </p:sp>
    </p:spTree>
    <p:extLst>
      <p:ext uri="{BB962C8B-B14F-4D97-AF65-F5344CB8AC3E}">
        <p14:creationId xmlns:p14="http://schemas.microsoft.com/office/powerpoint/2010/main" val="77005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kth.se/en/</a:t>
            </a:r>
            <a:r>
              <a:rPr lang="sv-SE" dirty="0" err="1"/>
              <a:t>itm</a:t>
            </a:r>
            <a:r>
              <a:rPr lang="sv-SE" dirty="0"/>
              <a:t>/samverkan</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17</a:t>
            </a:fld>
            <a:endParaRPr lang="sv-SE"/>
          </a:p>
        </p:txBody>
      </p:sp>
    </p:spTree>
    <p:extLst>
      <p:ext uri="{BB962C8B-B14F-4D97-AF65-F5344CB8AC3E}">
        <p14:creationId xmlns:p14="http://schemas.microsoft.com/office/powerpoint/2010/main" val="94844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a:p>
          <a:p>
            <a:r>
              <a:rPr lang="sv-SE" baseline="0" dirty="0"/>
              <a:t>kth.se/en/</a:t>
            </a:r>
            <a:r>
              <a:rPr lang="sv-SE" baseline="0" dirty="0" err="1"/>
              <a:t>itm</a:t>
            </a:r>
            <a:r>
              <a:rPr lang="sv-SE" baseline="0" dirty="0"/>
              <a:t>/samverkan </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18</a:t>
            </a:fld>
            <a:endParaRPr lang="sv-SE"/>
          </a:p>
        </p:txBody>
      </p:sp>
    </p:spTree>
    <p:extLst>
      <p:ext uri="{BB962C8B-B14F-4D97-AF65-F5344CB8AC3E}">
        <p14:creationId xmlns:p14="http://schemas.microsoft.com/office/powerpoint/2010/main" val="16161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5</a:t>
            </a:fld>
            <a:endParaRPr lang="sv-SE"/>
          </a:p>
        </p:txBody>
      </p:sp>
    </p:spTree>
    <p:extLst>
      <p:ext uri="{BB962C8B-B14F-4D97-AF65-F5344CB8AC3E}">
        <p14:creationId xmlns:p14="http://schemas.microsoft.com/office/powerpoint/2010/main" val="387902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Doktorander och studenter uppdaterat</a:t>
            </a:r>
            <a:r>
              <a:rPr lang="sv-SE" baseline="0" dirty="0"/>
              <a:t> 2021-05-06</a:t>
            </a:r>
            <a:endParaRPr lang="sv-SE" b="0" baseline="0" dirty="0"/>
          </a:p>
          <a:p>
            <a:r>
              <a:rPr lang="sv-SE" b="0" baseline="0" dirty="0"/>
              <a:t>Fakultet uppdaterat 2021-02-22</a:t>
            </a:r>
            <a:endParaRPr lang="sv-SE" b="0"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6</a:t>
            </a:fld>
            <a:endParaRPr lang="sv-SE"/>
          </a:p>
        </p:txBody>
      </p:sp>
    </p:spTree>
    <p:extLst>
      <p:ext uri="{BB962C8B-B14F-4D97-AF65-F5344CB8AC3E}">
        <p14:creationId xmlns:p14="http://schemas.microsoft.com/office/powerpoint/2010/main" val="332970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7</a:t>
            </a:fld>
            <a:endParaRPr lang="sv-SE"/>
          </a:p>
        </p:txBody>
      </p:sp>
    </p:spTree>
    <p:extLst>
      <p:ext uri="{BB962C8B-B14F-4D97-AF65-F5344CB8AC3E}">
        <p14:creationId xmlns:p14="http://schemas.microsoft.com/office/powerpoint/2010/main" val="267497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8</a:t>
            </a:fld>
            <a:endParaRPr lang="sv-SE"/>
          </a:p>
        </p:txBody>
      </p:sp>
    </p:spTree>
    <p:extLst>
      <p:ext uri="{BB962C8B-B14F-4D97-AF65-F5344CB8AC3E}">
        <p14:creationId xmlns:p14="http://schemas.microsoft.com/office/powerpoint/2010/main" val="380413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We</a:t>
            </a:r>
            <a:r>
              <a:rPr lang="sv-SE" dirty="0"/>
              <a:t> </a:t>
            </a:r>
            <a:r>
              <a:rPr lang="sv-SE" dirty="0" err="1"/>
              <a:t>collaborate</a:t>
            </a:r>
            <a:r>
              <a:rPr lang="sv-SE" baseline="0" dirty="0"/>
              <a:t> </a:t>
            </a:r>
            <a:r>
              <a:rPr lang="sv-SE" baseline="0" dirty="0" err="1"/>
              <a:t>with</a:t>
            </a:r>
            <a:r>
              <a:rPr lang="sv-SE" baseline="0" dirty="0"/>
              <a:t> a </a:t>
            </a:r>
            <a:r>
              <a:rPr lang="sv-SE" baseline="0" dirty="0" err="1"/>
              <a:t>lot</a:t>
            </a:r>
            <a:r>
              <a:rPr lang="sv-SE" baseline="0" dirty="0"/>
              <a:t> </a:t>
            </a:r>
            <a:r>
              <a:rPr lang="sv-SE" baseline="0" dirty="0" err="1"/>
              <a:t>of</a:t>
            </a:r>
            <a:r>
              <a:rPr lang="sv-SE" baseline="0" dirty="0"/>
              <a:t> organisations and </a:t>
            </a:r>
            <a:r>
              <a:rPr lang="sv-SE" baseline="0" dirty="0" err="1"/>
              <a:t>universities</a:t>
            </a:r>
            <a:r>
              <a:rPr lang="sv-SE" baseline="0" dirty="0"/>
              <a:t> </a:t>
            </a:r>
            <a:r>
              <a:rPr lang="sv-SE" baseline="0" dirty="0" err="1"/>
              <a:t>around</a:t>
            </a:r>
            <a:r>
              <a:rPr lang="sv-SE" baseline="0" dirty="0"/>
              <a:t> the </a:t>
            </a:r>
            <a:r>
              <a:rPr lang="sv-SE" baseline="0" dirty="0" err="1"/>
              <a:t>globe</a:t>
            </a:r>
            <a:r>
              <a:rPr lang="sv-SE" baseline="0" dirty="0"/>
              <a:t>.</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9</a:t>
            </a:fld>
            <a:endParaRPr lang="sv-SE"/>
          </a:p>
        </p:txBody>
      </p:sp>
    </p:spTree>
    <p:extLst>
      <p:ext uri="{BB962C8B-B14F-4D97-AF65-F5344CB8AC3E}">
        <p14:creationId xmlns:p14="http://schemas.microsoft.com/office/powerpoint/2010/main" val="114726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110038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11</a:t>
            </a:fld>
            <a:endParaRPr lang="sv-SE"/>
          </a:p>
        </p:txBody>
      </p:sp>
    </p:spTree>
    <p:extLst>
      <p:ext uri="{BB962C8B-B14F-4D97-AF65-F5344CB8AC3E}">
        <p14:creationId xmlns:p14="http://schemas.microsoft.com/office/powerpoint/2010/main" val="326900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https://www.kth.se/itm/utbildning/forskarutbildning</a:t>
            </a:r>
            <a:r>
              <a:rPr lang="sv-SE" dirty="0"/>
              <a:t> </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12</a:t>
            </a:fld>
            <a:endParaRPr lang="sv-SE"/>
          </a:p>
        </p:txBody>
      </p:sp>
    </p:spTree>
    <p:extLst>
      <p:ext uri="{BB962C8B-B14F-4D97-AF65-F5344CB8AC3E}">
        <p14:creationId xmlns:p14="http://schemas.microsoft.com/office/powerpoint/2010/main" val="1192969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print">
            <a:extLst>
              <a:ext uri="{28A0092B-C50C-407E-A947-70E740481C1C}">
                <a14:useLocalDpi xmlns:a14="http://schemas.microsoft.com/office/drawing/2010/main" val="0"/>
              </a:ext>
            </a:extLst>
          </a:blip>
          <a:srcRect l="27231" t="40906" r="20988" b="17529"/>
          <a:stretch>
            <a:fillRect/>
          </a:stretch>
        </p:blipFill>
        <p:spPr bwMode="auto">
          <a:xfrm>
            <a:off x="250827" y="2542662"/>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51" y="1079441"/>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51"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2"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8052" y="333784"/>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7231" t="40906" r="20988" b="17529"/>
          <a:stretch>
            <a:fillRect/>
          </a:stretch>
        </p:blipFill>
        <p:spPr bwMode="auto">
          <a:xfrm>
            <a:off x="250827" y="2542662"/>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2"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51" y="1079441"/>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51"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2023-06-28</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1" y="1112400"/>
            <a:ext cx="7559675"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2023-06-28</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2023-06-28</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3" cy="327722"/>
          </a:xfrm>
        </p:spPr>
        <p:txBody>
          <a:bodyPr anchor="b">
            <a:noAutofit/>
          </a:bodyPr>
          <a:lstStyle>
            <a:lvl1pPr marL="0" indent="0">
              <a:buNone/>
              <a:defRPr sz="1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2023-06-28</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7" y="1182688"/>
            <a:ext cx="8642351"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2023-06-28</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8"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22"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2023-06-28</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6/28/2023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98842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2"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1"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6"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2" y="1112400"/>
            <a:ext cx="7572359"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2023-06-28</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 id="214748380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189"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377"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566"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754"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45" indent="-222245"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77" indent="-223833"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09" indent="-223833"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18" indent="-176209"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11" indent="-26669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9" userDrawn="1">
          <p15:clr>
            <a:srgbClr val="F26B43"/>
          </p15:clr>
        </p15:guide>
        <p15:guide id="9" orient="horz" pos="584" userDrawn="1">
          <p15:clr>
            <a:srgbClr val="F26B43"/>
          </p15:clr>
        </p15:guide>
        <p15:guide id="10" orient="horz" pos="156" userDrawn="1">
          <p15:clr>
            <a:srgbClr val="F26B43"/>
          </p15:clr>
        </p15:guide>
        <p15:guide id="11" pos="5603"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kth.se/en/itm/forsk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kth.se/en/itm/forskning/iri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notesSlide" Target="../notesSlides/notesSlide13.xml"/><Relationship Id="rId16" Type="http://schemas.openxmlformats.org/officeDocument/2006/relationships/image" Target="../media/image52.png"/><Relationship Id="rId20" Type="http://schemas.openxmlformats.org/officeDocument/2006/relationships/image" Target="../media/image56.jpeg"/><Relationship Id="rId29"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jpg"/><Relationship Id="rId5" Type="http://schemas.openxmlformats.org/officeDocument/2006/relationships/image" Target="../media/image41.png"/><Relationship Id="rId15" Type="http://schemas.openxmlformats.org/officeDocument/2006/relationships/image" Target="../media/image51.jpe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jpe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gif"/><Relationship Id="rId14" Type="http://schemas.openxmlformats.org/officeDocument/2006/relationships/image" Target="../media/image50.jpe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kth.se/en/itm/samverkan" TargetMode="Externa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4F38668-52C0-3F4A-95F7-E69ABE602E02}"/>
              </a:ext>
            </a:extLst>
          </p:cNvPr>
          <p:cNvSpPr>
            <a:spLocks noGrp="1"/>
          </p:cNvSpPr>
          <p:nvPr>
            <p:ph type="subTitle" idx="1"/>
          </p:nvPr>
        </p:nvSpPr>
        <p:spPr>
          <a:xfrm>
            <a:off x="459549" y="1440764"/>
            <a:ext cx="8181215" cy="711031"/>
          </a:xfrm>
        </p:spPr>
        <p:txBody>
          <a:bodyPr/>
          <a:lstStyle/>
          <a:p>
            <a:r>
              <a:rPr lang="en-GB" dirty="0"/>
              <a:t>School of</a:t>
            </a:r>
          </a:p>
        </p:txBody>
      </p:sp>
      <p:sp>
        <p:nvSpPr>
          <p:cNvPr id="4" name="Rubrik 1">
            <a:extLst>
              <a:ext uri="{FF2B5EF4-FFF2-40B4-BE49-F238E27FC236}">
                <a16:creationId xmlns:a16="http://schemas.microsoft.com/office/drawing/2014/main" id="{91F11C3C-CCC9-3642-A8F3-F90CADF08E7C}"/>
              </a:ext>
            </a:extLst>
          </p:cNvPr>
          <p:cNvSpPr txBox="1">
            <a:spLocks/>
          </p:cNvSpPr>
          <p:nvPr/>
        </p:nvSpPr>
        <p:spPr>
          <a:xfrm>
            <a:off x="459550" y="1836475"/>
            <a:ext cx="8181215" cy="643695"/>
          </a:xfrm>
          <a:prstGeom prst="rect">
            <a:avLst/>
          </a:prstGeom>
        </p:spPr>
        <p:txBody>
          <a:bodyPr vert="horz" lIns="90000" tIns="45720" rIns="91440" bIns="45720" rtlCol="0" anchor="t">
            <a:noAutofit/>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a:lstStyle>
          <a:p>
            <a:r>
              <a:rPr lang="sv-SE" sz="3200" dirty="0"/>
              <a:t>Industrial Engineering and Management</a:t>
            </a:r>
          </a:p>
        </p:txBody>
      </p:sp>
    </p:spTree>
    <p:extLst>
      <p:ext uri="{BB962C8B-B14F-4D97-AF65-F5344CB8AC3E}">
        <p14:creationId xmlns:p14="http://schemas.microsoft.com/office/powerpoint/2010/main" val="20975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10</a:t>
            </a:fld>
            <a:endParaRPr lang="en-GB"/>
          </a:p>
        </p:txBody>
      </p:sp>
      <p:grpSp>
        <p:nvGrpSpPr>
          <p:cNvPr id="53" name="Grupp 1"/>
          <p:cNvGrpSpPr/>
          <p:nvPr/>
        </p:nvGrpSpPr>
        <p:grpSpPr>
          <a:xfrm>
            <a:off x="1405811" y="2760122"/>
            <a:ext cx="1200150" cy="1907381"/>
            <a:chOff x="3571875" y="3533775"/>
            <a:chExt cx="1600200" cy="2543175"/>
          </a:xfrm>
        </p:grpSpPr>
        <p:sp>
          <p:nvSpPr>
            <p:cNvPr id="54" name="Rektangel 3"/>
            <p:cNvSpPr/>
            <p:nvPr/>
          </p:nvSpPr>
          <p:spPr>
            <a:xfrm>
              <a:off x="3571875" y="3533775"/>
              <a:ext cx="1600200" cy="25431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5" name="textruta 36"/>
            <p:cNvSpPr txBox="1"/>
            <p:nvPr/>
          </p:nvSpPr>
          <p:spPr>
            <a:xfrm>
              <a:off x="3620487" y="4084914"/>
              <a:ext cx="1502977" cy="400109"/>
            </a:xfrm>
            <a:prstGeom prst="rect">
              <a:avLst/>
            </a:prstGeom>
            <a:noFill/>
          </p:spPr>
          <p:txBody>
            <a:bodyPr wrap="none" rtlCol="0">
              <a:spAutoFit/>
            </a:bodyPr>
            <a:lstStyle/>
            <a:p>
              <a:pPr algn="ctr"/>
              <a:r>
                <a:rPr lang="sv-SE" sz="675" b="1" dirty="0">
                  <a:solidFill>
                    <a:schemeClr val="bg1"/>
                  </a:solidFill>
                </a:rPr>
                <a:t>MASTER OF SCIENCE </a:t>
              </a:r>
            </a:p>
            <a:p>
              <a:pPr algn="ctr"/>
              <a:r>
                <a:rPr lang="sv-SE" sz="675" b="1" dirty="0">
                  <a:solidFill>
                    <a:schemeClr val="bg1"/>
                  </a:solidFill>
                </a:rPr>
                <a:t>IN ENGINEERING</a:t>
              </a:r>
              <a:endParaRPr lang="en-GB" sz="675" b="1" dirty="0">
                <a:solidFill>
                  <a:schemeClr val="bg1"/>
                </a:solidFill>
              </a:endParaRPr>
            </a:p>
          </p:txBody>
        </p:sp>
      </p:grpSp>
      <p:grpSp>
        <p:nvGrpSpPr>
          <p:cNvPr id="57" name="Grupp 51"/>
          <p:cNvGrpSpPr/>
          <p:nvPr/>
        </p:nvGrpSpPr>
        <p:grpSpPr>
          <a:xfrm>
            <a:off x="2608364" y="3510215"/>
            <a:ext cx="1252267" cy="1157288"/>
            <a:chOff x="5175277" y="4533900"/>
            <a:chExt cx="1669689" cy="1543050"/>
          </a:xfrm>
        </p:grpSpPr>
        <p:sp>
          <p:nvSpPr>
            <p:cNvPr id="58" name="Rektangel 5"/>
            <p:cNvSpPr/>
            <p:nvPr/>
          </p:nvSpPr>
          <p:spPr>
            <a:xfrm>
              <a:off x="5189220" y="4533900"/>
              <a:ext cx="1600200" cy="1543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9" name="textruta 37"/>
            <p:cNvSpPr txBox="1"/>
            <p:nvPr/>
          </p:nvSpPr>
          <p:spPr>
            <a:xfrm>
              <a:off x="5175277" y="4987974"/>
              <a:ext cx="1669689" cy="400109"/>
            </a:xfrm>
            <a:prstGeom prst="rect">
              <a:avLst/>
            </a:prstGeom>
            <a:noFill/>
          </p:spPr>
          <p:txBody>
            <a:bodyPr wrap="none" rtlCol="0">
              <a:spAutoFit/>
            </a:bodyPr>
            <a:lstStyle/>
            <a:p>
              <a:pPr algn="ctr"/>
              <a:r>
                <a:rPr lang="sv-SE" sz="675" b="1" dirty="0">
                  <a:solidFill>
                    <a:schemeClr val="bg1"/>
                  </a:solidFill>
                </a:rPr>
                <a:t>BACHELOR OF SCIENCE </a:t>
              </a:r>
            </a:p>
            <a:p>
              <a:pPr algn="ctr"/>
              <a:r>
                <a:rPr lang="sv-SE" sz="675" b="1" dirty="0">
                  <a:solidFill>
                    <a:schemeClr val="bg1"/>
                  </a:solidFill>
                </a:rPr>
                <a:t>IN ENGINEERING</a:t>
              </a:r>
              <a:endParaRPr lang="en-GB" sz="675" b="1" dirty="0">
                <a:solidFill>
                  <a:schemeClr val="bg1"/>
                </a:solidFill>
              </a:endParaRPr>
            </a:p>
          </p:txBody>
        </p:sp>
      </p:grpSp>
      <p:grpSp>
        <p:nvGrpSpPr>
          <p:cNvPr id="60" name="Grupp 50"/>
          <p:cNvGrpSpPr/>
          <p:nvPr/>
        </p:nvGrpSpPr>
        <p:grpSpPr>
          <a:xfrm>
            <a:off x="2565499" y="2742691"/>
            <a:ext cx="1295131" cy="753237"/>
            <a:chOff x="5118125" y="3533775"/>
            <a:chExt cx="925896" cy="981075"/>
          </a:xfrm>
        </p:grpSpPr>
        <p:sp>
          <p:nvSpPr>
            <p:cNvPr id="64" name="Rektangel 6"/>
            <p:cNvSpPr/>
            <p:nvPr/>
          </p:nvSpPr>
          <p:spPr>
            <a:xfrm>
              <a:off x="5189221" y="3533775"/>
              <a:ext cx="769620" cy="981075"/>
            </a:xfrm>
            <a:prstGeom prst="rect">
              <a:avLst/>
            </a:prstGeom>
            <a:solidFill>
              <a:srgbClr val="1E4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2" name="textruta 38"/>
            <p:cNvSpPr txBox="1"/>
            <p:nvPr/>
          </p:nvSpPr>
          <p:spPr>
            <a:xfrm>
              <a:off x="5118125" y="3837051"/>
              <a:ext cx="925896" cy="400109"/>
            </a:xfrm>
            <a:prstGeom prst="rect">
              <a:avLst/>
            </a:prstGeom>
            <a:noFill/>
          </p:spPr>
          <p:txBody>
            <a:bodyPr wrap="none" rtlCol="0">
              <a:spAutoFit/>
            </a:bodyPr>
            <a:lstStyle/>
            <a:p>
              <a:pPr algn="ctr"/>
              <a:r>
                <a:rPr lang="sv-SE" sz="675" b="1" dirty="0">
                  <a:solidFill>
                    <a:schemeClr val="bg1"/>
                  </a:solidFill>
                </a:rPr>
                <a:t>MASTER OF</a:t>
              </a:r>
              <a:br>
                <a:rPr lang="sv-SE" sz="675" b="1" dirty="0">
                  <a:solidFill>
                    <a:schemeClr val="bg1"/>
                  </a:solidFill>
                </a:rPr>
              </a:br>
              <a:r>
                <a:rPr lang="sv-SE" sz="675" b="1" dirty="0">
                  <a:solidFill>
                    <a:schemeClr val="bg1"/>
                  </a:solidFill>
                </a:rPr>
                <a:t> SCIENCE</a:t>
              </a:r>
              <a:endParaRPr lang="en-GB" sz="675" b="1" dirty="0">
                <a:solidFill>
                  <a:schemeClr val="bg1"/>
                </a:solidFill>
              </a:endParaRPr>
            </a:p>
          </p:txBody>
        </p:sp>
      </p:grpSp>
      <p:grpSp>
        <p:nvGrpSpPr>
          <p:cNvPr id="66" name="Grupp 53"/>
          <p:cNvGrpSpPr/>
          <p:nvPr/>
        </p:nvGrpSpPr>
        <p:grpSpPr>
          <a:xfrm>
            <a:off x="1414099" y="1207642"/>
            <a:ext cx="2404871" cy="1515618"/>
            <a:chOff x="3582925" y="1463802"/>
            <a:chExt cx="3206495" cy="2020824"/>
          </a:xfrm>
        </p:grpSpPr>
        <p:sp>
          <p:nvSpPr>
            <p:cNvPr id="67" name="Rektangel 8"/>
            <p:cNvSpPr/>
            <p:nvPr/>
          </p:nvSpPr>
          <p:spPr>
            <a:xfrm>
              <a:off x="3582925" y="2503551"/>
              <a:ext cx="3206495" cy="981075"/>
            </a:xfrm>
            <a:prstGeom prst="rect">
              <a:avLst/>
            </a:prstGeom>
            <a:solidFill>
              <a:srgbClr val="416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8" name="Rektangel 9"/>
            <p:cNvSpPr/>
            <p:nvPr/>
          </p:nvSpPr>
          <p:spPr>
            <a:xfrm>
              <a:off x="3582925" y="1463802"/>
              <a:ext cx="3206495" cy="1004316"/>
            </a:xfrm>
            <a:prstGeom prst="rect">
              <a:avLst/>
            </a:prstGeom>
            <a:solidFill>
              <a:srgbClr val="416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9" name="textruta 40"/>
            <p:cNvSpPr txBox="1"/>
            <p:nvPr/>
          </p:nvSpPr>
          <p:spPr>
            <a:xfrm>
              <a:off x="4151737" y="2885622"/>
              <a:ext cx="1958230" cy="261611"/>
            </a:xfrm>
            <a:prstGeom prst="rect">
              <a:avLst/>
            </a:prstGeom>
            <a:noFill/>
          </p:spPr>
          <p:txBody>
            <a:bodyPr wrap="none" rtlCol="0">
              <a:spAutoFit/>
            </a:bodyPr>
            <a:lstStyle/>
            <a:p>
              <a:pPr algn="ctr"/>
              <a:r>
                <a:rPr lang="sv-SE" sz="675" b="1" dirty="0">
                  <a:solidFill>
                    <a:schemeClr val="bg1"/>
                  </a:solidFill>
                </a:rPr>
                <a:t>LICENTIATE OF ENGINEERING</a:t>
              </a:r>
              <a:endParaRPr lang="en-GB" sz="675" b="1" dirty="0">
                <a:solidFill>
                  <a:schemeClr val="bg1"/>
                </a:solidFill>
              </a:endParaRPr>
            </a:p>
          </p:txBody>
        </p:sp>
        <p:sp>
          <p:nvSpPr>
            <p:cNvPr id="70" name="textruta 42"/>
            <p:cNvSpPr txBox="1"/>
            <p:nvPr/>
          </p:nvSpPr>
          <p:spPr>
            <a:xfrm>
              <a:off x="4267154" y="1883803"/>
              <a:ext cx="1727396" cy="261611"/>
            </a:xfrm>
            <a:prstGeom prst="rect">
              <a:avLst/>
            </a:prstGeom>
            <a:noFill/>
          </p:spPr>
          <p:txBody>
            <a:bodyPr wrap="none" rtlCol="0">
              <a:spAutoFit/>
            </a:bodyPr>
            <a:lstStyle/>
            <a:p>
              <a:pPr algn="ctr"/>
              <a:r>
                <a:rPr lang="sv-SE" sz="675" b="1" dirty="0">
                  <a:solidFill>
                    <a:schemeClr val="bg1"/>
                  </a:solidFill>
                </a:rPr>
                <a:t>DOCTOR OF PHILOSOPHY</a:t>
              </a:r>
              <a:endParaRPr lang="en-GB" sz="675" b="1" dirty="0">
                <a:solidFill>
                  <a:schemeClr val="bg1"/>
                </a:solidFill>
              </a:endParaRPr>
            </a:p>
          </p:txBody>
        </p:sp>
      </p:grpSp>
      <p:grpSp>
        <p:nvGrpSpPr>
          <p:cNvPr id="71" name="Grupp 48"/>
          <p:cNvGrpSpPr/>
          <p:nvPr/>
        </p:nvGrpSpPr>
        <p:grpSpPr>
          <a:xfrm>
            <a:off x="876607" y="3510215"/>
            <a:ext cx="502179" cy="1153572"/>
            <a:chOff x="2866263" y="4533900"/>
            <a:chExt cx="669570" cy="1538096"/>
          </a:xfrm>
        </p:grpSpPr>
        <p:grpSp>
          <p:nvGrpSpPr>
            <p:cNvPr id="72" name="Grupp 32"/>
            <p:cNvGrpSpPr/>
            <p:nvPr/>
          </p:nvGrpSpPr>
          <p:grpSpPr>
            <a:xfrm>
              <a:off x="2866263" y="4533900"/>
              <a:ext cx="654177" cy="1538096"/>
              <a:chOff x="2866263" y="4533900"/>
              <a:chExt cx="654177" cy="1538096"/>
            </a:xfrm>
          </p:grpSpPr>
          <p:sp>
            <p:nvSpPr>
              <p:cNvPr id="74" name="Rektangel 10"/>
              <p:cNvSpPr/>
              <p:nvPr/>
            </p:nvSpPr>
            <p:spPr>
              <a:xfrm>
                <a:off x="3248025" y="4562475"/>
                <a:ext cx="272415" cy="150952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75" name="Rak 18"/>
              <p:cNvCxnSpPr/>
              <p:nvPr/>
            </p:nvCxnSpPr>
            <p:spPr>
              <a:xfrm>
                <a:off x="2870450" y="453390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Rak 19"/>
              <p:cNvCxnSpPr/>
              <p:nvPr/>
            </p:nvCxnSpPr>
            <p:spPr>
              <a:xfrm>
                <a:off x="2878455" y="504444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Rak 20"/>
              <p:cNvCxnSpPr/>
              <p:nvPr/>
            </p:nvCxnSpPr>
            <p:spPr>
              <a:xfrm>
                <a:off x="2878455" y="556260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ruta 27"/>
              <p:cNvSpPr txBox="1"/>
              <p:nvPr/>
            </p:nvSpPr>
            <p:spPr>
              <a:xfrm>
                <a:off x="2870450" y="4679088"/>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3</a:t>
                </a:r>
              </a:p>
            </p:txBody>
          </p:sp>
          <p:sp>
            <p:nvSpPr>
              <p:cNvPr id="79" name="textruta 28"/>
              <p:cNvSpPr txBox="1"/>
              <p:nvPr/>
            </p:nvSpPr>
            <p:spPr>
              <a:xfrm>
                <a:off x="2866263" y="5195723"/>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2</a:t>
                </a:r>
              </a:p>
            </p:txBody>
          </p:sp>
          <p:sp>
            <p:nvSpPr>
              <p:cNvPr id="80" name="textruta 29"/>
              <p:cNvSpPr txBox="1"/>
              <p:nvPr/>
            </p:nvSpPr>
            <p:spPr>
              <a:xfrm>
                <a:off x="2866263" y="5715408"/>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1</a:t>
                </a:r>
              </a:p>
            </p:txBody>
          </p:sp>
        </p:grpSp>
        <p:sp>
          <p:nvSpPr>
            <p:cNvPr id="73" name="textruta 43"/>
            <p:cNvSpPr txBox="1"/>
            <p:nvPr/>
          </p:nvSpPr>
          <p:spPr>
            <a:xfrm rot="16200000">
              <a:off x="2986964" y="5174619"/>
              <a:ext cx="836128" cy="261610"/>
            </a:xfrm>
            <a:prstGeom prst="rect">
              <a:avLst/>
            </a:prstGeom>
            <a:noFill/>
          </p:spPr>
          <p:txBody>
            <a:bodyPr wrap="none" rtlCol="0">
              <a:spAutoFit/>
            </a:bodyPr>
            <a:lstStyle/>
            <a:p>
              <a:pPr algn="ctr"/>
              <a:r>
                <a:rPr lang="sv-SE" sz="675" b="1" dirty="0" err="1"/>
                <a:t>First</a:t>
              </a:r>
              <a:r>
                <a:rPr lang="sv-SE" sz="675" b="1" dirty="0"/>
                <a:t> </a:t>
              </a:r>
              <a:r>
                <a:rPr lang="sv-SE" sz="675" b="1" dirty="0" err="1"/>
                <a:t>Cycle</a:t>
              </a:r>
              <a:endParaRPr lang="en-GB" sz="675" b="1" dirty="0"/>
            </a:p>
          </p:txBody>
        </p:sp>
      </p:grpSp>
      <p:grpSp>
        <p:nvGrpSpPr>
          <p:cNvPr id="81" name="Grupp 47"/>
          <p:cNvGrpSpPr/>
          <p:nvPr/>
        </p:nvGrpSpPr>
        <p:grpSpPr>
          <a:xfrm>
            <a:off x="879743" y="2745906"/>
            <a:ext cx="485778" cy="761391"/>
            <a:chOff x="2870451" y="3514820"/>
            <a:chExt cx="647704" cy="1015187"/>
          </a:xfrm>
        </p:grpSpPr>
        <p:grpSp>
          <p:nvGrpSpPr>
            <p:cNvPr id="82" name="Grupp 33"/>
            <p:cNvGrpSpPr/>
            <p:nvPr/>
          </p:nvGrpSpPr>
          <p:grpSpPr>
            <a:xfrm>
              <a:off x="2870451" y="3514820"/>
              <a:ext cx="647704" cy="1000030"/>
              <a:chOff x="2870451" y="3514820"/>
              <a:chExt cx="647704" cy="1000030"/>
            </a:xfrm>
          </p:grpSpPr>
          <p:sp>
            <p:nvSpPr>
              <p:cNvPr id="84" name="Rektangel 11"/>
              <p:cNvSpPr/>
              <p:nvPr/>
            </p:nvSpPr>
            <p:spPr>
              <a:xfrm>
                <a:off x="3245740" y="3514820"/>
                <a:ext cx="272415" cy="1000030"/>
              </a:xfrm>
              <a:prstGeom prst="rect">
                <a:avLst/>
              </a:prstGeom>
              <a:solidFill>
                <a:srgbClr val="819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85" name="Rak 16"/>
              <p:cNvCxnSpPr/>
              <p:nvPr/>
            </p:nvCxnSpPr>
            <p:spPr>
              <a:xfrm>
                <a:off x="2871404" y="3515201"/>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Rak 17"/>
              <p:cNvCxnSpPr/>
              <p:nvPr/>
            </p:nvCxnSpPr>
            <p:spPr>
              <a:xfrm>
                <a:off x="2870451" y="4024693"/>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textruta 25"/>
              <p:cNvSpPr txBox="1"/>
              <p:nvPr/>
            </p:nvSpPr>
            <p:spPr>
              <a:xfrm>
                <a:off x="2873688" y="3654960"/>
                <a:ext cx="493776" cy="261610"/>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5</a:t>
                </a:r>
              </a:p>
            </p:txBody>
          </p:sp>
          <p:sp>
            <p:nvSpPr>
              <p:cNvPr id="88" name="textruta 26"/>
              <p:cNvSpPr txBox="1"/>
              <p:nvPr/>
            </p:nvSpPr>
            <p:spPr>
              <a:xfrm>
                <a:off x="2873112" y="4166356"/>
                <a:ext cx="493776" cy="261610"/>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4</a:t>
                </a:r>
              </a:p>
            </p:txBody>
          </p:sp>
        </p:grpSp>
        <p:sp>
          <p:nvSpPr>
            <p:cNvPr id="83" name="textruta 44"/>
            <p:cNvSpPr txBox="1"/>
            <p:nvPr/>
          </p:nvSpPr>
          <p:spPr>
            <a:xfrm rot="16200000">
              <a:off x="2882815" y="3897782"/>
              <a:ext cx="1002839" cy="261611"/>
            </a:xfrm>
            <a:prstGeom prst="rect">
              <a:avLst/>
            </a:prstGeom>
            <a:solidFill>
              <a:schemeClr val="bg2">
                <a:lumMod val="60000"/>
                <a:lumOff val="40000"/>
              </a:schemeClr>
            </a:solidFill>
          </p:spPr>
          <p:txBody>
            <a:bodyPr wrap="none" rtlCol="0">
              <a:spAutoFit/>
            </a:bodyPr>
            <a:lstStyle/>
            <a:p>
              <a:pPr algn="ctr"/>
              <a:r>
                <a:rPr lang="sv-SE" sz="675" b="1" dirty="0"/>
                <a:t>Second </a:t>
              </a:r>
              <a:r>
                <a:rPr lang="sv-SE" sz="675" b="1" dirty="0" err="1"/>
                <a:t>Cycle</a:t>
              </a:r>
              <a:endParaRPr lang="en-GB" sz="675" b="1" dirty="0"/>
            </a:p>
          </p:txBody>
        </p:sp>
      </p:grpSp>
      <p:grpSp>
        <p:nvGrpSpPr>
          <p:cNvPr id="89" name="Grupp 49"/>
          <p:cNvGrpSpPr/>
          <p:nvPr/>
        </p:nvGrpSpPr>
        <p:grpSpPr>
          <a:xfrm>
            <a:off x="861454" y="1207642"/>
            <a:ext cx="504066" cy="1515618"/>
            <a:chOff x="2846066" y="1463802"/>
            <a:chExt cx="672088" cy="2020824"/>
          </a:xfrm>
        </p:grpSpPr>
        <p:sp>
          <p:nvSpPr>
            <p:cNvPr id="90" name="Rektangel 12"/>
            <p:cNvSpPr/>
            <p:nvPr/>
          </p:nvSpPr>
          <p:spPr>
            <a:xfrm>
              <a:off x="3245739" y="1463802"/>
              <a:ext cx="272415" cy="20208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91" name="Rak 13"/>
            <p:cNvCxnSpPr/>
            <p:nvPr/>
          </p:nvCxnSpPr>
          <p:spPr>
            <a:xfrm>
              <a:off x="2878455" y="196596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Rak 14"/>
            <p:cNvCxnSpPr/>
            <p:nvPr/>
          </p:nvCxnSpPr>
          <p:spPr>
            <a:xfrm>
              <a:off x="2871406" y="2480691"/>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Rak 15"/>
            <p:cNvCxnSpPr/>
            <p:nvPr/>
          </p:nvCxnSpPr>
          <p:spPr>
            <a:xfrm>
              <a:off x="2871405" y="2994088"/>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textruta 21"/>
            <p:cNvSpPr txBox="1"/>
            <p:nvPr/>
          </p:nvSpPr>
          <p:spPr>
            <a:xfrm>
              <a:off x="2846066" y="1608667"/>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9</a:t>
              </a:r>
              <a:endParaRPr lang="en-GB" sz="675" b="1" dirty="0">
                <a:solidFill>
                  <a:schemeClr val="accent1">
                    <a:lumMod val="75000"/>
                  </a:schemeClr>
                </a:solidFill>
                <a:latin typeface="+mj-lt"/>
              </a:endParaRPr>
            </a:p>
          </p:txBody>
        </p:sp>
        <p:sp>
          <p:nvSpPr>
            <p:cNvPr id="95" name="textruta 22"/>
            <p:cNvSpPr txBox="1"/>
            <p:nvPr/>
          </p:nvSpPr>
          <p:spPr>
            <a:xfrm>
              <a:off x="2859973" y="2114635"/>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8</a:t>
              </a:r>
              <a:endParaRPr lang="en-GB" sz="675" b="1" dirty="0">
                <a:solidFill>
                  <a:schemeClr val="accent1">
                    <a:lumMod val="75000"/>
                  </a:schemeClr>
                </a:solidFill>
                <a:latin typeface="+mj-lt"/>
              </a:endParaRPr>
            </a:p>
          </p:txBody>
        </p:sp>
        <p:sp>
          <p:nvSpPr>
            <p:cNvPr id="96" name="textruta 23"/>
            <p:cNvSpPr txBox="1"/>
            <p:nvPr/>
          </p:nvSpPr>
          <p:spPr>
            <a:xfrm>
              <a:off x="2858258" y="2632795"/>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7</a:t>
              </a:r>
              <a:endParaRPr lang="en-GB" sz="675" b="1" dirty="0">
                <a:solidFill>
                  <a:schemeClr val="accent1">
                    <a:lumMod val="75000"/>
                  </a:schemeClr>
                </a:solidFill>
                <a:latin typeface="+mj-lt"/>
              </a:endParaRPr>
            </a:p>
          </p:txBody>
        </p:sp>
        <p:sp>
          <p:nvSpPr>
            <p:cNvPr id="97" name="textruta 24"/>
            <p:cNvSpPr txBox="1"/>
            <p:nvPr/>
          </p:nvSpPr>
          <p:spPr>
            <a:xfrm>
              <a:off x="2862445" y="3144859"/>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6</a:t>
              </a:r>
              <a:endParaRPr lang="en-GB" sz="675" b="1" dirty="0">
                <a:solidFill>
                  <a:schemeClr val="accent1">
                    <a:lumMod val="75000"/>
                  </a:schemeClr>
                </a:solidFill>
                <a:latin typeface="+mj-lt"/>
              </a:endParaRPr>
            </a:p>
          </p:txBody>
        </p:sp>
        <p:sp>
          <p:nvSpPr>
            <p:cNvPr id="98" name="textruta 45"/>
            <p:cNvSpPr txBox="1"/>
            <p:nvPr/>
          </p:nvSpPr>
          <p:spPr>
            <a:xfrm rot="16200000">
              <a:off x="2946933" y="2434855"/>
              <a:ext cx="874600" cy="261611"/>
            </a:xfrm>
            <a:prstGeom prst="rect">
              <a:avLst/>
            </a:prstGeom>
            <a:noFill/>
          </p:spPr>
          <p:txBody>
            <a:bodyPr wrap="none" rtlCol="0">
              <a:spAutoFit/>
            </a:bodyPr>
            <a:lstStyle/>
            <a:p>
              <a:pPr algn="ctr"/>
              <a:r>
                <a:rPr lang="sv-SE" sz="675" b="1" dirty="0" err="1"/>
                <a:t>Third</a:t>
              </a:r>
              <a:r>
                <a:rPr lang="sv-SE" sz="675" b="1" dirty="0"/>
                <a:t> </a:t>
              </a:r>
              <a:r>
                <a:rPr lang="sv-SE" sz="675" b="1" dirty="0" err="1"/>
                <a:t>Cycle</a:t>
              </a:r>
              <a:endParaRPr lang="en-GB" sz="675" b="1" dirty="0"/>
            </a:p>
          </p:txBody>
        </p:sp>
      </p:gr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Studies</a:t>
            </a:r>
          </a:p>
        </p:txBody>
      </p:sp>
    </p:spTree>
    <p:extLst>
      <p:ext uri="{BB962C8B-B14F-4D97-AF65-F5344CB8AC3E}">
        <p14:creationId xmlns:p14="http://schemas.microsoft.com/office/powerpoint/2010/main" val="42842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0D45677C-6021-4B4B-8D00-4AA6DB0D4902}" type="datetime1">
              <a:rPr lang="sv-SE" smtClean="0"/>
              <a:t>2023-06-28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11</a:t>
            </a:fld>
            <a:endParaRPr lang="en-GB"/>
          </a:p>
        </p:txBody>
      </p:sp>
      <p:pic>
        <p:nvPicPr>
          <p:cNvPr id="18" name="Picture 17" descr="Bekämpa klimatförändringarna" title="SDG hållbarhetsmål 13"/>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7584654" y="4027179"/>
            <a:ext cx="764330" cy="796812"/>
          </a:xfrm>
          <a:prstGeom prst="rect">
            <a:avLst/>
          </a:prstGeom>
        </p:spPr>
      </p:pic>
      <p:pic>
        <p:nvPicPr>
          <p:cNvPr id="19" name="Picture 18" descr="Hållbar konsumtion och produktion" title="SDG hållbarhetsmål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56672" y="4046531"/>
            <a:ext cx="807490" cy="772952"/>
          </a:xfrm>
          <a:prstGeom prst="rect">
            <a:avLst/>
          </a:prstGeom>
        </p:spPr>
      </p:pic>
      <p:pic>
        <p:nvPicPr>
          <p:cNvPr id="20" name="Picture 19" descr="Hållbara städer och samhällen" title="SDG hållbarhetsmål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44774" y="4031688"/>
            <a:ext cx="765752" cy="787795"/>
          </a:xfrm>
          <a:prstGeom prst="rect">
            <a:avLst/>
          </a:prstGeom>
        </p:spPr>
      </p:pic>
      <p:pic>
        <p:nvPicPr>
          <p:cNvPr id="21" name="Picture 20" descr="Minskad ojämlikhet" title="SDG hållbarhetsmål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40994" y="4018867"/>
            <a:ext cx="782425" cy="789629"/>
          </a:xfrm>
          <a:prstGeom prst="rect">
            <a:avLst/>
          </a:prstGeom>
        </p:spPr>
      </p:pic>
      <p:pic>
        <p:nvPicPr>
          <p:cNvPr id="22" name="Picture 21" descr="Hållbar industri, innovationer och infrastruktur" title="SDG hållbarhetsmål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20031" y="4042677"/>
            <a:ext cx="757286" cy="765819"/>
          </a:xfrm>
          <a:prstGeom prst="rect">
            <a:avLst/>
          </a:prstGeom>
        </p:spPr>
      </p:pic>
      <p:pic>
        <p:nvPicPr>
          <p:cNvPr id="23" name="Picture 22" descr="Anständiga arbetsvillkor och ekonomisk tillväxt" title="SDG hållbarhetsmål 8"/>
          <p:cNvPicPr>
            <a:picLocks noChangeAspect="1"/>
          </p:cNvPicPr>
          <p:nvPr/>
        </p:nvPicPr>
        <p:blipFill rotWithShape="1">
          <a:blip r:embed="rId8" cstate="print">
            <a:extLst>
              <a:ext uri="{28A0092B-C50C-407E-A947-70E740481C1C}">
                <a14:useLocalDpi xmlns:a14="http://schemas.microsoft.com/office/drawing/2010/main" val="0"/>
              </a:ext>
            </a:extLst>
          </a:blip>
          <a:srcRect t="-2184"/>
          <a:stretch/>
        </p:blipFill>
        <p:spPr>
          <a:xfrm>
            <a:off x="3484228" y="4012812"/>
            <a:ext cx="761552" cy="797817"/>
          </a:xfrm>
          <a:prstGeom prst="rect">
            <a:avLst/>
          </a:prstGeom>
        </p:spPr>
      </p:pic>
      <p:pic>
        <p:nvPicPr>
          <p:cNvPr id="24" name="Picture 23" descr="Hållbar design för alla" title="SDG hållbarhetsmål 7"/>
          <p:cNvPicPr>
            <a:picLocks noChangeAspect="1"/>
          </p:cNvPicPr>
          <p:nvPr/>
        </p:nvPicPr>
        <p:blipFill rotWithShape="1">
          <a:blip r:embed="rId9" cstate="print">
            <a:extLst>
              <a:ext uri="{28A0092B-C50C-407E-A947-70E740481C1C}">
                <a14:useLocalDpi xmlns:a14="http://schemas.microsoft.com/office/drawing/2010/main" val="0"/>
              </a:ext>
            </a:extLst>
          </a:blip>
          <a:srcRect t="-86" b="-228"/>
          <a:stretch/>
        </p:blipFill>
        <p:spPr>
          <a:xfrm>
            <a:off x="2657459" y="4012812"/>
            <a:ext cx="772219" cy="795684"/>
          </a:xfrm>
          <a:prstGeom prst="rect">
            <a:avLst/>
          </a:prstGeom>
        </p:spPr>
      </p:pic>
      <p:pic>
        <p:nvPicPr>
          <p:cNvPr id="25" name="Picture 24" descr="Jämställdhet" title="SDG hållbarhetsmål 5"/>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06412" y="4026265"/>
            <a:ext cx="790456" cy="782231"/>
          </a:xfrm>
          <a:prstGeom prst="rect">
            <a:avLst/>
          </a:prstGeom>
        </p:spPr>
      </p:pic>
      <p:pic>
        <p:nvPicPr>
          <p:cNvPr id="26" name="Picture 25" descr="God utbildning för all" title="SDG hållbarhetsmål 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46420" y="4016485"/>
            <a:ext cx="860169" cy="792011"/>
          </a:xfrm>
          <a:prstGeom prst="rect">
            <a:avLst/>
          </a:prstGeom>
        </p:spPr>
      </p:pic>
      <p:sp>
        <p:nvSpPr>
          <p:cNvPr id="8" name="Content Placeholder 7"/>
          <p:cNvSpPr>
            <a:spLocks noGrp="1"/>
          </p:cNvSpPr>
          <p:nvPr>
            <p:ph sz="quarter" idx="14"/>
          </p:nvPr>
        </p:nvSpPr>
        <p:spPr>
          <a:xfrm>
            <a:off x="4572000" y="1116000"/>
            <a:ext cx="3427341" cy="2549621"/>
          </a:xfrm>
        </p:spPr>
        <p:txBody>
          <a:bodyPr/>
          <a:lstStyle/>
          <a:p>
            <a:pPr marL="0" indent="0">
              <a:buNone/>
            </a:pPr>
            <a:r>
              <a:rPr lang="en-US" sz="1600" dirty="0">
                <a:latin typeface="+mj-lt"/>
              </a:rPr>
              <a:t>Bachelor of Science in Engineering </a:t>
            </a:r>
            <a:r>
              <a:rPr lang="en-US" sz="1600" dirty="0" err="1">
                <a:latin typeface="+mj-lt"/>
              </a:rPr>
              <a:t>Programmes</a:t>
            </a:r>
            <a:r>
              <a:rPr lang="en-US" sz="1600" dirty="0">
                <a:latin typeface="+mj-lt"/>
              </a:rPr>
              <a:t> (180 credits)</a:t>
            </a:r>
            <a:endParaRPr lang="sv-SE" sz="1600" dirty="0">
              <a:latin typeface="+mj-lt"/>
            </a:endParaRPr>
          </a:p>
          <a:p>
            <a:pPr marL="214313" indent="-214313"/>
            <a:r>
              <a:rPr lang="sv-SE" sz="1050" dirty="0"/>
              <a:t>Industrial </a:t>
            </a:r>
            <a:r>
              <a:rPr lang="sv-SE" sz="1050" dirty="0" err="1"/>
              <a:t>Technology</a:t>
            </a:r>
            <a:r>
              <a:rPr lang="sv-SE" sz="1050" dirty="0"/>
              <a:t> and </a:t>
            </a:r>
            <a:r>
              <a:rPr lang="sv-SE" sz="1050" dirty="0" err="1"/>
              <a:t>Production</a:t>
            </a:r>
            <a:r>
              <a:rPr lang="sv-SE" sz="1050" dirty="0"/>
              <a:t> </a:t>
            </a:r>
            <a:r>
              <a:rPr lang="sv-SE" sz="1050" dirty="0" err="1"/>
              <a:t>Maintenance</a:t>
            </a:r>
            <a:r>
              <a:rPr lang="sv-SE" sz="1050" dirty="0"/>
              <a:t> </a:t>
            </a:r>
          </a:p>
          <a:p>
            <a:pPr marL="214313" indent="-214313"/>
            <a:r>
              <a:rPr lang="sv-SE" sz="1050" dirty="0" err="1"/>
              <a:t>Mechanical</a:t>
            </a:r>
            <a:r>
              <a:rPr lang="sv-SE" sz="1050" dirty="0"/>
              <a:t> </a:t>
            </a:r>
            <a:r>
              <a:rPr lang="sv-SE" sz="1050" dirty="0" err="1"/>
              <a:t>Engineering</a:t>
            </a:r>
            <a:r>
              <a:rPr lang="sv-SE" sz="1050" dirty="0"/>
              <a:t> </a:t>
            </a:r>
          </a:p>
          <a:p>
            <a:pPr marL="0" indent="0">
              <a:buNone/>
            </a:pPr>
            <a:endParaRPr lang="sv-SE" sz="1050" dirty="0"/>
          </a:p>
        </p:txBody>
      </p:sp>
      <p:sp>
        <p:nvSpPr>
          <p:cNvPr id="7" name="Content Placeholder 6"/>
          <p:cNvSpPr>
            <a:spLocks noGrp="1"/>
          </p:cNvSpPr>
          <p:nvPr>
            <p:ph sz="quarter" idx="13"/>
          </p:nvPr>
        </p:nvSpPr>
        <p:spPr>
          <a:xfrm>
            <a:off x="1062000" y="1116000"/>
            <a:ext cx="3427344" cy="2637853"/>
          </a:xfrm>
        </p:spPr>
        <p:txBody>
          <a:bodyPr/>
          <a:lstStyle/>
          <a:p>
            <a:pPr marL="0" indent="0">
              <a:buNone/>
            </a:pPr>
            <a:r>
              <a:rPr lang="en-US" sz="1600" dirty="0">
                <a:latin typeface="+mj-lt"/>
              </a:rPr>
              <a:t>Master of Science in Engineering </a:t>
            </a:r>
            <a:r>
              <a:rPr lang="en-US" sz="1600" dirty="0" err="1">
                <a:latin typeface="+mj-lt"/>
              </a:rPr>
              <a:t>Programmes</a:t>
            </a:r>
            <a:r>
              <a:rPr lang="en-US" sz="1600" dirty="0">
                <a:latin typeface="+mj-lt"/>
              </a:rPr>
              <a:t> (300 credits)</a:t>
            </a:r>
            <a:endParaRPr lang="sv-SE" sz="1600" dirty="0">
              <a:latin typeface="+mj-lt"/>
            </a:endParaRPr>
          </a:p>
          <a:p>
            <a:pPr marL="214313" indent="-214313"/>
            <a:r>
              <a:rPr lang="en-US" sz="1050" dirty="0"/>
              <a:t>Engineering and </a:t>
            </a:r>
            <a:r>
              <a:rPr lang="sv-SE" sz="1050" dirty="0" err="1"/>
              <a:t>Education</a:t>
            </a:r>
            <a:endParaRPr lang="sv-SE" sz="1050" dirty="0"/>
          </a:p>
          <a:p>
            <a:r>
              <a:rPr lang="sv-SE" sz="1050" dirty="0"/>
              <a:t>Energy &amp; Environment</a:t>
            </a:r>
          </a:p>
          <a:p>
            <a:r>
              <a:rPr lang="sv-SE" sz="1050" dirty="0"/>
              <a:t>Industrial </a:t>
            </a:r>
            <a:r>
              <a:rPr lang="sv-SE" sz="1050" dirty="0" err="1"/>
              <a:t>Engineering</a:t>
            </a:r>
            <a:r>
              <a:rPr lang="sv-SE" sz="1050" dirty="0"/>
              <a:t> and Management</a:t>
            </a:r>
          </a:p>
          <a:p>
            <a:r>
              <a:rPr lang="sv-SE" sz="1050" dirty="0"/>
              <a:t>Industrial </a:t>
            </a:r>
            <a:r>
              <a:rPr lang="sv-SE" sz="1050" dirty="0" err="1"/>
              <a:t>Technology</a:t>
            </a:r>
            <a:r>
              <a:rPr lang="sv-SE" sz="1050" dirty="0"/>
              <a:t> and </a:t>
            </a:r>
            <a:r>
              <a:rPr lang="sv-SE" sz="1050" dirty="0" err="1"/>
              <a:t>Sustainability</a:t>
            </a:r>
            <a:endParaRPr lang="sv-SE" sz="1050" dirty="0"/>
          </a:p>
          <a:p>
            <a:r>
              <a:rPr lang="sv-SE" sz="1050" dirty="0"/>
              <a:t>Materials Design and </a:t>
            </a:r>
            <a:r>
              <a:rPr lang="sv-SE" sz="1050" dirty="0" err="1"/>
              <a:t>Engineering</a:t>
            </a:r>
            <a:endParaRPr lang="sv-SE" sz="1050" dirty="0"/>
          </a:p>
          <a:p>
            <a:r>
              <a:rPr lang="sv-SE" sz="1050" dirty="0" err="1"/>
              <a:t>Mechanical</a:t>
            </a:r>
            <a:r>
              <a:rPr lang="sv-SE" sz="1050" dirty="0"/>
              <a:t> </a:t>
            </a:r>
            <a:r>
              <a:rPr lang="sv-SE" sz="1050" dirty="0" err="1"/>
              <a:t>Engineering</a:t>
            </a:r>
            <a:endParaRPr lang="sv-SE" sz="1050" dirty="0"/>
          </a:p>
          <a:p>
            <a:r>
              <a:rPr lang="sv-SE" sz="1050" dirty="0"/>
              <a:t>Design and Product Realisation</a:t>
            </a:r>
          </a:p>
          <a:p>
            <a:endParaRPr lang="sv-SE" dirty="0"/>
          </a:p>
          <a:p>
            <a:pPr marL="0" indent="0">
              <a:buNone/>
            </a:pPr>
            <a:endParaRPr lang="sv-SE" sz="1600" dirty="0"/>
          </a:p>
        </p:txBody>
      </p:sp>
      <p:sp>
        <p:nvSpPr>
          <p:cNvPr id="6" name="Title 5"/>
          <p:cNvSpPr>
            <a:spLocks noGrp="1"/>
          </p:cNvSpPr>
          <p:nvPr>
            <p:ph type="title"/>
          </p:nvPr>
        </p:nvSpPr>
        <p:spPr/>
        <p:txBody>
          <a:bodyPr/>
          <a:lstStyle/>
          <a:p>
            <a:r>
              <a:rPr lang="sv-SE" dirty="0" err="1"/>
              <a:t>Programmes</a:t>
            </a:r>
            <a:r>
              <a:rPr lang="sv-SE" dirty="0"/>
              <a:t> in </a:t>
            </a:r>
            <a:r>
              <a:rPr lang="sv-SE" dirty="0" err="1"/>
              <a:t>first</a:t>
            </a:r>
            <a:r>
              <a:rPr lang="sv-SE" dirty="0"/>
              <a:t> and second </a:t>
            </a:r>
            <a:r>
              <a:rPr lang="sv-SE" dirty="0" err="1"/>
              <a:t>cycle</a:t>
            </a:r>
            <a:endParaRPr lang="sv-SE" dirty="0"/>
          </a:p>
        </p:txBody>
      </p:sp>
    </p:spTree>
    <p:extLst>
      <p:ext uri="{BB962C8B-B14F-4D97-AF65-F5344CB8AC3E}">
        <p14:creationId xmlns:p14="http://schemas.microsoft.com/office/powerpoint/2010/main" val="29761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0D45677C-6021-4B4B-8D00-4AA6DB0D4902}" type="datetime1">
              <a:rPr lang="sv-SE" smtClean="0"/>
              <a:t>2023-06-28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12</a:t>
            </a:fld>
            <a:endParaRPr lang="en-GB"/>
          </a:p>
        </p:txBody>
      </p:sp>
      <p:pic>
        <p:nvPicPr>
          <p:cNvPr id="8"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65904" y="1116000"/>
            <a:ext cx="3427413" cy="2374707"/>
          </a:xfrm>
        </p:spPr>
      </p:pic>
      <p:sp>
        <p:nvSpPr>
          <p:cNvPr id="7" name="Content Placeholder 6"/>
          <p:cNvSpPr>
            <a:spLocks noGrp="1"/>
          </p:cNvSpPr>
          <p:nvPr>
            <p:ph sz="quarter" idx="13"/>
          </p:nvPr>
        </p:nvSpPr>
        <p:spPr/>
        <p:txBody>
          <a:bodyPr/>
          <a:lstStyle/>
          <a:p>
            <a:pPr marL="0" indent="0">
              <a:buNone/>
            </a:pPr>
            <a:r>
              <a:rPr lang="sv-SE" sz="1600" dirty="0" err="1">
                <a:latin typeface="+mj-lt"/>
              </a:rPr>
              <a:t>Doctoral</a:t>
            </a:r>
            <a:r>
              <a:rPr lang="sv-SE" sz="1600" dirty="0">
                <a:latin typeface="+mj-lt"/>
              </a:rPr>
              <a:t> </a:t>
            </a:r>
            <a:r>
              <a:rPr lang="sv-SE" sz="1600" dirty="0" err="1">
                <a:latin typeface="+mj-lt"/>
              </a:rPr>
              <a:t>Programmes</a:t>
            </a:r>
            <a:endParaRPr lang="sv-SE" sz="1600" dirty="0">
              <a:latin typeface="+mj-lt"/>
            </a:endParaRPr>
          </a:p>
          <a:p>
            <a:r>
              <a:rPr lang="sv-SE" sz="1050" dirty="0"/>
              <a:t>Energy and </a:t>
            </a:r>
            <a:r>
              <a:rPr lang="sv-SE" sz="1050" dirty="0" err="1"/>
              <a:t>Environmental</a:t>
            </a:r>
            <a:r>
              <a:rPr lang="sv-SE" sz="1050" dirty="0"/>
              <a:t> Systems</a:t>
            </a:r>
          </a:p>
          <a:p>
            <a:r>
              <a:rPr lang="sv-SE" sz="1050" dirty="0"/>
              <a:t>Industrial </a:t>
            </a:r>
            <a:r>
              <a:rPr lang="sv-SE" sz="1050" dirty="0" err="1"/>
              <a:t>Economics</a:t>
            </a:r>
            <a:r>
              <a:rPr lang="sv-SE" sz="1050" dirty="0"/>
              <a:t> and Management</a:t>
            </a:r>
          </a:p>
          <a:p>
            <a:r>
              <a:rPr lang="sv-SE" sz="1050" dirty="0" err="1"/>
              <a:t>Production</a:t>
            </a:r>
            <a:r>
              <a:rPr lang="sv-SE" sz="1050" dirty="0"/>
              <a:t> Engineering</a:t>
            </a:r>
          </a:p>
          <a:p>
            <a:r>
              <a:rPr lang="sv-SE" sz="1050" dirty="0" err="1"/>
              <a:t>Machine</a:t>
            </a:r>
            <a:r>
              <a:rPr lang="sv-SE" sz="1050" dirty="0"/>
              <a:t> Design</a:t>
            </a:r>
          </a:p>
          <a:p>
            <a:r>
              <a:rPr lang="sv-SE" sz="1050" dirty="0"/>
              <a:t>Engineering Materials Science</a:t>
            </a:r>
          </a:p>
          <a:p>
            <a:r>
              <a:rPr lang="sv-SE" sz="1050" dirty="0" err="1"/>
              <a:t>Education</a:t>
            </a:r>
            <a:r>
              <a:rPr lang="sv-SE" sz="1050" dirty="0"/>
              <a:t> and Communication Studies</a:t>
            </a:r>
          </a:p>
          <a:p>
            <a:pPr marL="0" indent="0">
              <a:buNone/>
            </a:pPr>
            <a:endParaRPr lang="sv-SE" sz="1100" dirty="0"/>
          </a:p>
        </p:txBody>
      </p:sp>
      <p:sp>
        <p:nvSpPr>
          <p:cNvPr id="6" name="Title 5"/>
          <p:cNvSpPr>
            <a:spLocks noGrp="1"/>
          </p:cNvSpPr>
          <p:nvPr>
            <p:ph type="title"/>
          </p:nvPr>
        </p:nvSpPr>
        <p:spPr/>
        <p:txBody>
          <a:bodyPr/>
          <a:lstStyle/>
          <a:p>
            <a:r>
              <a:rPr lang="sv-SE" dirty="0" err="1"/>
              <a:t>Programmes</a:t>
            </a:r>
            <a:r>
              <a:rPr lang="sv-SE" dirty="0"/>
              <a:t> in </a:t>
            </a:r>
            <a:r>
              <a:rPr lang="sv-SE" dirty="0" err="1"/>
              <a:t>third</a:t>
            </a:r>
            <a:r>
              <a:rPr lang="sv-SE" dirty="0"/>
              <a:t> </a:t>
            </a:r>
            <a:r>
              <a:rPr lang="sv-SE" dirty="0" err="1"/>
              <a:t>cycle</a:t>
            </a:r>
            <a:endParaRPr lang="sv-SE" dirty="0"/>
          </a:p>
        </p:txBody>
      </p:sp>
    </p:spTree>
    <p:extLst>
      <p:ext uri="{BB962C8B-B14F-4D97-AF65-F5344CB8AC3E}">
        <p14:creationId xmlns:p14="http://schemas.microsoft.com/office/powerpoint/2010/main" val="390884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BAD82F0C-0E2A-5546-8972-AA94798A63F5}" type="datetime1">
              <a:rPr lang="sv-SE" smtClean="0"/>
              <a:t>2023-06-28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13</a:t>
            </a:fld>
            <a:endParaRPr lang="en-GB"/>
          </a:p>
        </p:txBody>
      </p:sp>
      <p:sp>
        <p:nvSpPr>
          <p:cNvPr id="5" name="Content Placeholder 4"/>
          <p:cNvSpPr>
            <a:spLocks noGrp="1"/>
          </p:cNvSpPr>
          <p:nvPr>
            <p:ph sz="quarter" idx="13"/>
          </p:nvPr>
        </p:nvSpPr>
        <p:spPr/>
        <p:txBody>
          <a:bodyPr/>
          <a:lstStyle/>
          <a:p>
            <a:endParaRPr lang="sv-SE" dirty="0"/>
          </a:p>
        </p:txBody>
      </p:sp>
      <p:sp>
        <p:nvSpPr>
          <p:cNvPr id="6" name="Content Placeholder 5"/>
          <p:cNvSpPr>
            <a:spLocks noGrp="1"/>
          </p:cNvSpPr>
          <p:nvPr>
            <p:ph sz="quarter" idx="14"/>
          </p:nvPr>
        </p:nvSpPr>
        <p:spPr/>
        <p:txBody>
          <a:bodyPr/>
          <a:lstStyle/>
          <a:p>
            <a:endParaRPr lang="sv-SE" dirty="0"/>
          </a:p>
        </p:txBody>
      </p:sp>
      <p:sp>
        <p:nvSpPr>
          <p:cNvPr id="7" name="TextBox 6"/>
          <p:cNvSpPr txBox="1"/>
          <p:nvPr/>
        </p:nvSpPr>
        <p:spPr>
          <a:xfrm>
            <a:off x="4571999" y="3461657"/>
            <a:ext cx="3427341" cy="1454244"/>
          </a:xfrm>
          <a:prstGeom prst="rect">
            <a:avLst/>
          </a:prstGeom>
          <a:noFill/>
        </p:spPr>
        <p:txBody>
          <a:bodyPr wrap="square" rtlCol="0">
            <a:spAutoFit/>
          </a:bodyPr>
          <a:lstStyle/>
          <a:p>
            <a:r>
              <a:rPr lang="sv-SE" dirty="0">
                <a:latin typeface="+mj-lt"/>
              </a:rPr>
              <a:t>KTH Södertälje</a:t>
            </a:r>
          </a:p>
          <a:p>
            <a:r>
              <a:rPr lang="sv-SE" sz="1050" dirty="0"/>
              <a:t>The </a:t>
            </a:r>
            <a:r>
              <a:rPr lang="sv-SE" sz="1050" dirty="0" err="1"/>
              <a:t>programmes</a:t>
            </a:r>
            <a:r>
              <a:rPr lang="sv-SE" sz="1050" dirty="0"/>
              <a:t> </a:t>
            </a:r>
            <a:r>
              <a:rPr lang="sv-SE" sz="1050" dirty="0" err="1"/>
              <a:t>have</a:t>
            </a:r>
            <a:r>
              <a:rPr lang="sv-SE" sz="1050" dirty="0"/>
              <a:t> </a:t>
            </a:r>
            <a:r>
              <a:rPr lang="sv-SE" sz="1050" dirty="0" err="1"/>
              <a:t>close</a:t>
            </a:r>
            <a:r>
              <a:rPr lang="sv-SE" sz="1050" dirty="0"/>
              <a:t> </a:t>
            </a:r>
            <a:r>
              <a:rPr lang="sv-SE" sz="1050" dirty="0" err="1"/>
              <a:t>connection</a:t>
            </a:r>
            <a:r>
              <a:rPr lang="sv-SE" sz="1050" dirty="0"/>
              <a:t> to the private </a:t>
            </a:r>
            <a:r>
              <a:rPr lang="sv-SE" sz="1050" dirty="0" err="1"/>
              <a:t>sector</a:t>
            </a:r>
            <a:r>
              <a:rPr lang="sv-SE" sz="1050" dirty="0"/>
              <a:t>, and the students </a:t>
            </a:r>
            <a:r>
              <a:rPr lang="sv-SE" sz="1050" dirty="0" err="1"/>
              <a:t>have</a:t>
            </a:r>
            <a:r>
              <a:rPr lang="sv-SE" sz="1050" dirty="0"/>
              <a:t> </a:t>
            </a:r>
            <a:r>
              <a:rPr lang="sv-SE" sz="1050" dirty="0" err="1"/>
              <a:t>ongoing</a:t>
            </a:r>
            <a:r>
              <a:rPr lang="sv-SE" sz="1050" dirty="0"/>
              <a:t> </a:t>
            </a:r>
            <a:r>
              <a:rPr lang="sv-SE" sz="1050" dirty="0" err="1"/>
              <a:t>contact</a:t>
            </a:r>
            <a:r>
              <a:rPr lang="sv-SE" sz="1050" dirty="0"/>
              <a:t> </a:t>
            </a:r>
            <a:r>
              <a:rPr lang="sv-SE" sz="1050" dirty="0" err="1"/>
              <a:t>with</a:t>
            </a:r>
            <a:r>
              <a:rPr lang="sv-SE" sz="1050" dirty="0"/>
              <a:t> </a:t>
            </a:r>
            <a:r>
              <a:rPr lang="sv-SE" sz="1050" dirty="0" err="1"/>
              <a:t>companies</a:t>
            </a:r>
            <a:r>
              <a:rPr lang="sv-SE" sz="1050" dirty="0"/>
              <a:t> like Scania and AstraZeneca.</a:t>
            </a:r>
          </a:p>
          <a:p>
            <a:endParaRPr lang="sv-SE" sz="1050" dirty="0"/>
          </a:p>
          <a:p>
            <a:r>
              <a:rPr lang="sv-SE" sz="1050" b="1" dirty="0" err="1"/>
              <a:t>Address</a:t>
            </a:r>
            <a:r>
              <a:rPr lang="sv-SE" sz="1050" b="1" dirty="0"/>
              <a:t>:</a:t>
            </a:r>
            <a:r>
              <a:rPr lang="sv-SE" sz="1050" dirty="0"/>
              <a:t> </a:t>
            </a:r>
            <a:r>
              <a:rPr lang="sv-SE" sz="1050" dirty="0" err="1"/>
              <a:t>Kvarnbergagatan</a:t>
            </a:r>
            <a:r>
              <a:rPr lang="sv-SE" sz="1050" dirty="0"/>
              <a:t> 12, 151 81 Södertälje, </a:t>
            </a:r>
            <a:br>
              <a:rPr lang="sv-SE" sz="1050" dirty="0"/>
            </a:br>
            <a:endParaRPr lang="sv-SE" dirty="0">
              <a:latin typeface="+mj-lt"/>
            </a:endParaRPr>
          </a:p>
        </p:txBody>
      </p:sp>
      <p:pic>
        <p:nvPicPr>
          <p:cNvPr id="1026" name="Picture 2" descr="Campus at KTH Södertälj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1998" y="1116000"/>
            <a:ext cx="3427341" cy="22480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2003" y="3461657"/>
            <a:ext cx="3427341" cy="1454244"/>
          </a:xfrm>
          <a:prstGeom prst="rect">
            <a:avLst/>
          </a:prstGeom>
          <a:noFill/>
        </p:spPr>
        <p:txBody>
          <a:bodyPr wrap="square" rtlCol="0">
            <a:spAutoFit/>
          </a:bodyPr>
          <a:lstStyle/>
          <a:p>
            <a:r>
              <a:rPr lang="sv-SE" dirty="0">
                <a:latin typeface="+mj-lt"/>
              </a:rPr>
              <a:t>KTH Campus</a:t>
            </a:r>
          </a:p>
          <a:p>
            <a:r>
              <a:rPr lang="sv-SE" sz="1050" dirty="0"/>
              <a:t>Most </a:t>
            </a:r>
            <a:r>
              <a:rPr lang="sv-SE" sz="1050" dirty="0" err="1"/>
              <a:t>of</a:t>
            </a:r>
            <a:r>
              <a:rPr lang="sv-SE" sz="1050" dirty="0"/>
              <a:t> the </a:t>
            </a:r>
            <a:r>
              <a:rPr lang="en-US" sz="1050" dirty="0"/>
              <a:t>Master of Science in Engineering </a:t>
            </a:r>
            <a:r>
              <a:rPr lang="en-US" sz="1050" dirty="0" err="1"/>
              <a:t>Programmes</a:t>
            </a:r>
            <a:r>
              <a:rPr lang="en-US" sz="1050" dirty="0"/>
              <a:t> are located on </a:t>
            </a:r>
            <a:r>
              <a:rPr lang="sv-SE" sz="1050" dirty="0"/>
              <a:t>KTH Campus as </a:t>
            </a:r>
            <a:r>
              <a:rPr lang="sv-SE" sz="1050" dirty="0" err="1"/>
              <a:t>well</a:t>
            </a:r>
            <a:r>
              <a:rPr lang="sv-SE" sz="1050" dirty="0"/>
              <a:t> as </a:t>
            </a:r>
            <a:r>
              <a:rPr lang="sv-SE" sz="1050" dirty="0" err="1"/>
              <a:t>several</a:t>
            </a:r>
            <a:r>
              <a:rPr lang="sv-SE" sz="1050" dirty="0"/>
              <a:t> common student support </a:t>
            </a:r>
            <a:r>
              <a:rPr lang="sv-SE" sz="1050" dirty="0" err="1"/>
              <a:t>functions</a:t>
            </a:r>
            <a:r>
              <a:rPr lang="sv-SE" sz="1050" dirty="0"/>
              <a:t>.</a:t>
            </a:r>
            <a:endParaRPr lang="sv-SE" sz="1050" b="1" dirty="0"/>
          </a:p>
          <a:p>
            <a:endParaRPr lang="sv-SE" sz="1050" b="1" dirty="0"/>
          </a:p>
          <a:p>
            <a:r>
              <a:rPr lang="sv-SE" sz="1050" b="1" dirty="0" err="1"/>
              <a:t>Address</a:t>
            </a:r>
            <a:r>
              <a:rPr lang="sv-SE" sz="1050" b="1" dirty="0"/>
              <a:t>:</a:t>
            </a:r>
            <a:r>
              <a:rPr lang="sv-SE" sz="1050" dirty="0"/>
              <a:t> </a:t>
            </a:r>
            <a:r>
              <a:rPr lang="sv-SE" sz="1050" dirty="0" err="1"/>
              <a:t>Brinellvägen</a:t>
            </a:r>
            <a:r>
              <a:rPr lang="sv-SE" sz="1050" dirty="0"/>
              <a:t> 8, 100 44 Stockholm, </a:t>
            </a:r>
            <a:br>
              <a:rPr lang="sv-SE" sz="1050" dirty="0"/>
            </a:br>
            <a:endParaRPr lang="sv-SE" dirty="0">
              <a:latin typeface="+mj-lt"/>
            </a:endParaRPr>
          </a:p>
        </p:txBody>
      </p:sp>
      <p:pic>
        <p:nvPicPr>
          <p:cNvPr id="1028" name="Picture 4" title="Library at KTH. KTH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0466" y="1116000"/>
            <a:ext cx="3428878" cy="2249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v-SE" dirty="0" err="1"/>
              <a:t>Our</a:t>
            </a:r>
            <a:r>
              <a:rPr lang="sv-SE" dirty="0"/>
              <a:t> </a:t>
            </a:r>
            <a:r>
              <a:rPr lang="sv-SE" dirty="0" err="1"/>
              <a:t>campuses</a:t>
            </a:r>
            <a:endParaRPr lang="sv-SE" dirty="0"/>
          </a:p>
        </p:txBody>
      </p:sp>
    </p:spTree>
    <p:extLst>
      <p:ext uri="{BB962C8B-B14F-4D97-AF65-F5344CB8AC3E}">
        <p14:creationId xmlns:p14="http://schemas.microsoft.com/office/powerpoint/2010/main" val="36717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BAD82F0C-0E2A-5546-8972-AA94798A63F5}" type="datetime1">
              <a:rPr lang="sv-SE" smtClean="0"/>
              <a:t>2023-06-28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14</a:t>
            </a:fld>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54801" y="3005137"/>
            <a:ext cx="3315850" cy="115030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2051" y="984307"/>
            <a:ext cx="1611630" cy="1126434"/>
          </a:xfrm>
          <a:prstGeom prst="rect">
            <a:avLst/>
          </a:prstGeom>
        </p:spPr>
      </p:pic>
      <p:grpSp>
        <p:nvGrpSpPr>
          <p:cNvPr id="6" name="Group 5"/>
          <p:cNvGrpSpPr/>
          <p:nvPr/>
        </p:nvGrpSpPr>
        <p:grpSpPr>
          <a:xfrm>
            <a:off x="1104900" y="3017520"/>
            <a:ext cx="3343276" cy="1730693"/>
            <a:chOff x="1104900" y="3017520"/>
            <a:chExt cx="3343276" cy="1730693"/>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27020" y="3017520"/>
              <a:ext cx="1621156" cy="1127760"/>
            </a:xfrm>
            <a:prstGeom prst="rect">
              <a:avLst/>
            </a:prstGeom>
          </p:spPr>
        </p:pic>
        <p:sp>
          <p:nvSpPr>
            <p:cNvPr id="5" name="Rectangle 4"/>
            <p:cNvSpPr/>
            <p:nvPr/>
          </p:nvSpPr>
          <p:spPr>
            <a:xfrm>
              <a:off x="1104900" y="4605338"/>
              <a:ext cx="1081088" cy="142875"/>
            </a:xfrm>
            <a:prstGeom prst="rect">
              <a:avLst/>
            </a:prstGeom>
            <a:solidFill>
              <a:schemeClr val="bg1"/>
            </a:solidFill>
            <a:ln w="317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1288"/>
          <a:stretch/>
        </p:blipFill>
        <p:spPr>
          <a:xfrm>
            <a:off x="4554801" y="937260"/>
            <a:ext cx="1609779" cy="1176020"/>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48836" y="967451"/>
            <a:ext cx="1623060" cy="1150639"/>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45478" y="3012219"/>
            <a:ext cx="1667081" cy="1144992"/>
          </a:xfrm>
          <a:prstGeom prst="rect">
            <a:avLst/>
          </a:prstGeom>
        </p:spPr>
      </p:pic>
      <p:grpSp>
        <p:nvGrpSpPr>
          <p:cNvPr id="15" name="Group 14"/>
          <p:cNvGrpSpPr/>
          <p:nvPr/>
        </p:nvGrpSpPr>
        <p:grpSpPr>
          <a:xfrm>
            <a:off x="6295068" y="2026062"/>
            <a:ext cx="1591691" cy="1091375"/>
            <a:chOff x="6295068" y="2026062"/>
            <a:chExt cx="1591691" cy="1091375"/>
          </a:xfrm>
        </p:grpSpPr>
        <p:sp>
          <p:nvSpPr>
            <p:cNvPr id="21" name="Rectangle 20">
              <a:hlinkClick r:id="rId9"/>
            </p:cNvPr>
            <p:cNvSpPr/>
            <p:nvPr/>
          </p:nvSpPr>
          <p:spPr>
            <a:xfrm>
              <a:off x="6295068" y="2026062"/>
              <a:ext cx="1591691" cy="10913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22" name="TextBox 21"/>
            <p:cNvSpPr txBox="1"/>
            <p:nvPr/>
          </p:nvSpPr>
          <p:spPr>
            <a:xfrm>
              <a:off x="6441689" y="2294750"/>
              <a:ext cx="1298447" cy="553998"/>
            </a:xfrm>
            <a:prstGeom prst="rect">
              <a:avLst/>
            </a:prstGeom>
            <a:noFill/>
          </p:spPr>
          <p:txBody>
            <a:bodyPr wrap="square" rtlCol="0">
              <a:spAutoFit/>
            </a:bodyPr>
            <a:lstStyle/>
            <a:p>
              <a:r>
                <a:rPr lang="sv-SE" sz="1000" dirty="0" err="1">
                  <a:solidFill>
                    <a:schemeClr val="bg1"/>
                  </a:solidFill>
                </a:rPr>
                <a:t>More</a:t>
              </a:r>
              <a:r>
                <a:rPr lang="sv-SE" sz="1000" dirty="0">
                  <a:solidFill>
                    <a:schemeClr val="bg1"/>
                  </a:solidFill>
                </a:rPr>
                <a:t> </a:t>
              </a:r>
              <a:r>
                <a:rPr lang="sv-SE" sz="1000" dirty="0" err="1">
                  <a:solidFill>
                    <a:schemeClr val="bg1"/>
                  </a:solidFill>
                </a:rPr>
                <a:t>about</a:t>
              </a:r>
              <a:r>
                <a:rPr lang="sv-SE" sz="1000" dirty="0">
                  <a:solidFill>
                    <a:schemeClr val="bg1"/>
                  </a:solidFill>
                </a:rPr>
                <a:t> </a:t>
              </a:r>
            </a:p>
            <a:p>
              <a:r>
                <a:rPr lang="sv-SE" sz="1000" dirty="0">
                  <a:solidFill>
                    <a:schemeClr val="bg1"/>
                  </a:solidFill>
                </a:rPr>
                <a:t>research on kth.se/</a:t>
              </a:r>
              <a:r>
                <a:rPr lang="sv-SE" sz="1000" dirty="0" err="1">
                  <a:solidFill>
                    <a:schemeClr val="bg1"/>
                  </a:solidFill>
                </a:rPr>
                <a:t>itm</a:t>
              </a:r>
              <a:r>
                <a:rPr lang="sv-SE" sz="1000" dirty="0">
                  <a:solidFill>
                    <a:schemeClr val="bg1"/>
                  </a:solidFill>
                </a:rPr>
                <a:t>/forskning</a:t>
              </a:r>
            </a:p>
          </p:txBody>
        </p:sp>
      </p:grpSp>
      <p:sp>
        <p:nvSpPr>
          <p:cNvPr id="18" name="TextBox 17"/>
          <p:cNvSpPr txBox="1"/>
          <p:nvPr/>
        </p:nvSpPr>
        <p:spPr>
          <a:xfrm>
            <a:off x="4477097" y="4142948"/>
            <a:ext cx="1603883" cy="743793"/>
          </a:xfrm>
          <a:prstGeom prst="rect">
            <a:avLst/>
          </a:prstGeom>
          <a:noFill/>
        </p:spPr>
        <p:txBody>
          <a:bodyPr wrap="square" rtlCol="0">
            <a:spAutoFit/>
          </a:bodyPr>
          <a:lstStyle/>
          <a:p>
            <a:pPr>
              <a:spcAft>
                <a:spcPts val="400"/>
              </a:spcAft>
            </a:pPr>
            <a:r>
              <a:rPr lang="sv-SE" sz="700" b="1" dirty="0"/>
              <a:t>Materials Science and Engineering</a:t>
            </a:r>
          </a:p>
          <a:p>
            <a:r>
              <a:rPr lang="en-US" sz="500" dirty="0"/>
              <a:t>The research is conducted on metallic and ceramic materials covering the whole chain Processes – Structures – Properties. The activities include experimental work as well as modeling on different length scales.</a:t>
            </a:r>
            <a:endParaRPr lang="sv-SE" sz="500" dirty="0"/>
          </a:p>
        </p:txBody>
      </p:sp>
      <p:sp>
        <p:nvSpPr>
          <p:cNvPr id="19" name="TextBox 18"/>
          <p:cNvSpPr txBox="1"/>
          <p:nvPr/>
        </p:nvSpPr>
        <p:spPr>
          <a:xfrm>
            <a:off x="2754321" y="4150234"/>
            <a:ext cx="1603883" cy="789960"/>
          </a:xfrm>
          <a:prstGeom prst="rect">
            <a:avLst/>
          </a:prstGeom>
          <a:noFill/>
        </p:spPr>
        <p:txBody>
          <a:bodyPr wrap="square" rtlCol="0">
            <a:spAutoFit/>
          </a:bodyPr>
          <a:lstStyle/>
          <a:p>
            <a:pPr>
              <a:spcAft>
                <a:spcPts val="400"/>
              </a:spcAft>
            </a:pPr>
            <a:r>
              <a:rPr lang="sv-SE" sz="700" b="1" dirty="0" err="1"/>
              <a:t>Production</a:t>
            </a:r>
            <a:r>
              <a:rPr lang="sv-SE" sz="700" b="1" dirty="0"/>
              <a:t> Engineering</a:t>
            </a:r>
          </a:p>
          <a:p>
            <a:r>
              <a:rPr lang="en-US" sz="500" dirty="0"/>
              <a:t>The research aims to create sustainable industries and covers all technologies which mainly applies engineering technical development of products and methods that have direct impact on this production. The area includes all aspects from design to production to assembly of parts into functional products as well recycling issues.</a:t>
            </a:r>
            <a:endParaRPr lang="sv-SE" sz="500" dirty="0"/>
          </a:p>
        </p:txBody>
      </p:sp>
      <p:sp>
        <p:nvSpPr>
          <p:cNvPr id="17" name="TextBox 16"/>
          <p:cNvSpPr txBox="1"/>
          <p:nvPr/>
        </p:nvSpPr>
        <p:spPr>
          <a:xfrm>
            <a:off x="1104900" y="4158553"/>
            <a:ext cx="1603883" cy="713016"/>
          </a:xfrm>
          <a:prstGeom prst="rect">
            <a:avLst/>
          </a:prstGeom>
          <a:noFill/>
        </p:spPr>
        <p:txBody>
          <a:bodyPr wrap="square" rtlCol="0">
            <a:spAutoFit/>
          </a:bodyPr>
          <a:lstStyle/>
          <a:p>
            <a:pPr>
              <a:spcAft>
                <a:spcPts val="400"/>
              </a:spcAft>
            </a:pPr>
            <a:r>
              <a:rPr lang="sv-SE" sz="700" b="1" dirty="0" err="1" smtClean="0"/>
              <a:t>Engineering</a:t>
            </a:r>
            <a:r>
              <a:rPr lang="sv-SE" sz="700" b="1" dirty="0" smtClean="0"/>
              <a:t> </a:t>
            </a:r>
            <a:r>
              <a:rPr lang="sv-SE" sz="700" b="1" dirty="0"/>
              <a:t>Design</a:t>
            </a:r>
          </a:p>
          <a:p>
            <a:r>
              <a:rPr lang="en-US" sz="500" dirty="0"/>
              <a:t>Product development is the overarching theme of research at the department. The inter-disciplinary research activities can be summarized in the study of the development process, techniques and design principles as well as those related to physical phenomena.</a:t>
            </a:r>
            <a:endParaRPr lang="sv-SE" sz="500" dirty="0"/>
          </a:p>
        </p:txBody>
      </p:sp>
      <p:sp>
        <p:nvSpPr>
          <p:cNvPr id="20" name="TextBox 19"/>
          <p:cNvSpPr txBox="1"/>
          <p:nvPr/>
        </p:nvSpPr>
        <p:spPr>
          <a:xfrm>
            <a:off x="2812559" y="2124369"/>
            <a:ext cx="1603883" cy="820738"/>
          </a:xfrm>
          <a:prstGeom prst="rect">
            <a:avLst/>
          </a:prstGeom>
          <a:noFill/>
        </p:spPr>
        <p:txBody>
          <a:bodyPr wrap="square" rtlCol="0">
            <a:spAutoFit/>
          </a:bodyPr>
          <a:lstStyle/>
          <a:p>
            <a:pPr>
              <a:spcAft>
                <a:spcPts val="400"/>
              </a:spcAft>
            </a:pPr>
            <a:r>
              <a:rPr lang="sv-SE" sz="700" b="1" dirty="0"/>
              <a:t>Industrial </a:t>
            </a:r>
            <a:r>
              <a:rPr lang="sv-SE" sz="700" b="1" dirty="0" err="1"/>
              <a:t>Economics</a:t>
            </a:r>
            <a:r>
              <a:rPr lang="sv-SE" sz="700" b="1" dirty="0"/>
              <a:t> and Management</a:t>
            </a:r>
          </a:p>
          <a:p>
            <a:r>
              <a:rPr lang="en-US" sz="500" dirty="0"/>
              <a:t>Research in economics, business management and organization. Behind the profile of the department is a firm conviction that modern society has a need for expertise in advanced technical depth combined with strong insights into the economy and leadership.</a:t>
            </a:r>
            <a:endParaRPr lang="sv-SE" sz="500" dirty="0"/>
          </a:p>
        </p:txBody>
      </p:sp>
      <p:sp>
        <p:nvSpPr>
          <p:cNvPr id="14" name="TextBox 13"/>
          <p:cNvSpPr txBox="1"/>
          <p:nvPr/>
        </p:nvSpPr>
        <p:spPr>
          <a:xfrm>
            <a:off x="4477097" y="2110741"/>
            <a:ext cx="1603883" cy="866904"/>
          </a:xfrm>
          <a:prstGeom prst="rect">
            <a:avLst/>
          </a:prstGeom>
          <a:noFill/>
        </p:spPr>
        <p:txBody>
          <a:bodyPr wrap="square" rtlCol="0">
            <a:spAutoFit/>
          </a:bodyPr>
          <a:lstStyle/>
          <a:p>
            <a:pPr>
              <a:spcAft>
                <a:spcPts val="400"/>
              </a:spcAft>
            </a:pPr>
            <a:r>
              <a:rPr lang="sv-SE" sz="700" b="1" dirty="0"/>
              <a:t>Learning</a:t>
            </a:r>
          </a:p>
          <a:p>
            <a:r>
              <a:rPr lang="en-US" sz="500" dirty="0"/>
              <a:t>The department has developed research into learning in order to take a holistic approach to research in learning at all levels, from pre-school to college. Current research areas are digital learning, global competence, engineering education in society, studies in higher education organization (HEOS) and the didactics of science and technology.</a:t>
            </a:r>
            <a:endParaRPr lang="sv-SE" sz="500" dirty="0"/>
          </a:p>
        </p:txBody>
      </p:sp>
      <p:sp>
        <p:nvSpPr>
          <p:cNvPr id="9" name="TextBox 8"/>
          <p:cNvSpPr txBox="1"/>
          <p:nvPr/>
        </p:nvSpPr>
        <p:spPr>
          <a:xfrm>
            <a:off x="1067435" y="2118090"/>
            <a:ext cx="1603883" cy="713016"/>
          </a:xfrm>
          <a:prstGeom prst="rect">
            <a:avLst/>
          </a:prstGeom>
          <a:noFill/>
        </p:spPr>
        <p:txBody>
          <a:bodyPr wrap="square" rtlCol="0">
            <a:spAutoFit/>
          </a:bodyPr>
          <a:lstStyle/>
          <a:p>
            <a:pPr>
              <a:spcAft>
                <a:spcPts val="400"/>
              </a:spcAft>
            </a:pPr>
            <a:r>
              <a:rPr lang="sv-SE" sz="700" b="1" dirty="0"/>
              <a:t>Energy </a:t>
            </a:r>
            <a:r>
              <a:rPr lang="sv-SE" sz="700" b="1" dirty="0" err="1"/>
              <a:t>Technology</a:t>
            </a:r>
            <a:endParaRPr lang="sv-SE" sz="700" b="1" dirty="0"/>
          </a:p>
          <a:p>
            <a:r>
              <a:rPr lang="en-US" sz="500" dirty="0"/>
              <a:t>The Department of Energy Technology aims at contributing to welfare and development through world class research and education in innovative energy technologies and systems, and promotion of the energy sector transition towards sustainability.</a:t>
            </a:r>
            <a:endParaRPr lang="sv-SE" sz="500" dirty="0"/>
          </a:p>
        </p:txBody>
      </p:sp>
      <p:sp>
        <p:nvSpPr>
          <p:cNvPr id="2" name="Title 1"/>
          <p:cNvSpPr>
            <a:spLocks noGrp="1"/>
          </p:cNvSpPr>
          <p:nvPr>
            <p:ph type="title"/>
          </p:nvPr>
        </p:nvSpPr>
        <p:spPr/>
        <p:txBody>
          <a:bodyPr/>
          <a:lstStyle/>
          <a:p>
            <a:r>
              <a:rPr lang="sv-SE" dirty="0"/>
              <a:t>Research areas</a:t>
            </a:r>
          </a:p>
        </p:txBody>
      </p:sp>
    </p:spTree>
    <p:extLst>
      <p:ext uri="{BB962C8B-B14F-4D97-AF65-F5344CB8AC3E}">
        <p14:creationId xmlns:p14="http://schemas.microsoft.com/office/powerpoint/2010/main" val="12129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C55EB1E9-4E18-5549-8E17-04A05D374244}" type="datetime1">
              <a:rPr lang="sv-SE" smtClean="0"/>
              <a:t>2023-06-28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15</a:t>
            </a:fld>
            <a:endParaRPr lang="en-GB"/>
          </a:p>
        </p:txBody>
      </p:sp>
      <p:grpSp>
        <p:nvGrpSpPr>
          <p:cNvPr id="7" name="Group 6"/>
          <p:cNvGrpSpPr/>
          <p:nvPr/>
        </p:nvGrpSpPr>
        <p:grpSpPr>
          <a:xfrm>
            <a:off x="6531567" y="3147568"/>
            <a:ext cx="1128057" cy="734639"/>
            <a:chOff x="6531567" y="3147568"/>
            <a:chExt cx="1128057" cy="734639"/>
          </a:xfrm>
        </p:grpSpPr>
        <p:sp>
          <p:nvSpPr>
            <p:cNvPr id="9" name="Rectangle 8">
              <a:hlinkClick r:id="rId3"/>
            </p:cNvPr>
            <p:cNvSpPr/>
            <p:nvPr/>
          </p:nvSpPr>
          <p:spPr>
            <a:xfrm>
              <a:off x="6531567" y="3147568"/>
              <a:ext cx="1128057" cy="734639"/>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8" name="TextBox 7"/>
            <p:cNvSpPr txBox="1"/>
            <p:nvPr/>
          </p:nvSpPr>
          <p:spPr>
            <a:xfrm>
              <a:off x="6581375" y="3269112"/>
              <a:ext cx="1028440" cy="553998"/>
            </a:xfrm>
            <a:prstGeom prst="rect">
              <a:avLst/>
            </a:prstGeom>
            <a:noFill/>
          </p:spPr>
          <p:txBody>
            <a:bodyPr wrap="square" rtlCol="0">
              <a:spAutoFit/>
            </a:bodyPr>
            <a:lstStyle/>
            <a:p>
              <a:r>
                <a:rPr lang="sv-SE" sz="1000" dirty="0" err="1">
                  <a:solidFill>
                    <a:schemeClr val="bg1"/>
                  </a:solidFill>
                </a:rPr>
                <a:t>More</a:t>
              </a:r>
              <a:r>
                <a:rPr lang="sv-SE" sz="1000" dirty="0">
                  <a:solidFill>
                    <a:schemeClr val="bg1"/>
                  </a:solidFill>
                </a:rPr>
                <a:t> </a:t>
              </a:r>
              <a:r>
                <a:rPr lang="sv-SE" sz="1000" dirty="0" err="1">
                  <a:solidFill>
                    <a:schemeClr val="bg1"/>
                  </a:solidFill>
                </a:rPr>
                <a:t>about</a:t>
              </a:r>
              <a:r>
                <a:rPr lang="sv-SE" sz="1000" dirty="0">
                  <a:solidFill>
                    <a:schemeClr val="bg1"/>
                  </a:solidFill>
                </a:rPr>
                <a:t> IRIS on kth.se/en/</a:t>
              </a:r>
              <a:r>
                <a:rPr lang="sv-SE" sz="1000" dirty="0" err="1">
                  <a:solidFill>
                    <a:schemeClr val="bg1"/>
                  </a:solidFill>
                </a:rPr>
                <a:t>itm</a:t>
              </a:r>
              <a:endParaRPr lang="sv-SE" sz="1000" dirty="0">
                <a:solidFill>
                  <a:schemeClr val="bg1"/>
                </a:solidFill>
              </a:endParaRPr>
            </a:p>
          </p:txBody>
        </p:sp>
      </p:grpSp>
      <p:sp>
        <p:nvSpPr>
          <p:cNvPr id="10" name="TextBox 9"/>
          <p:cNvSpPr txBox="1"/>
          <p:nvPr/>
        </p:nvSpPr>
        <p:spPr>
          <a:xfrm>
            <a:off x="1102658" y="2799073"/>
            <a:ext cx="6707393" cy="276999"/>
          </a:xfrm>
          <a:prstGeom prst="rect">
            <a:avLst/>
          </a:prstGeom>
          <a:noFill/>
        </p:spPr>
        <p:txBody>
          <a:bodyPr wrap="square" rtlCol="0">
            <a:spAutoFit/>
          </a:bodyPr>
          <a:lstStyle/>
          <a:p>
            <a:r>
              <a:rPr lang="sv-SE" sz="1200" b="1" dirty="0">
                <a:latin typeface="+mj-lt"/>
              </a:rPr>
              <a:t>Areas </a:t>
            </a:r>
            <a:r>
              <a:rPr lang="sv-SE" sz="1200" b="1" dirty="0" err="1">
                <a:latin typeface="+mj-lt"/>
              </a:rPr>
              <a:t>of</a:t>
            </a:r>
            <a:r>
              <a:rPr lang="sv-SE" sz="1200" b="1" dirty="0">
                <a:latin typeface="+mj-lt"/>
              </a:rPr>
              <a:t> </a:t>
            </a:r>
            <a:r>
              <a:rPr lang="sv-SE" sz="1200" b="1" dirty="0" err="1">
                <a:latin typeface="+mj-lt"/>
              </a:rPr>
              <a:t>activity</a:t>
            </a:r>
            <a:endParaRPr lang="sv-SE" sz="1200" b="1" dirty="0">
              <a:latin typeface="+mj-lt"/>
            </a:endParaRPr>
          </a:p>
        </p:txBody>
      </p:sp>
      <p:sp>
        <p:nvSpPr>
          <p:cNvPr id="6" name="TextBox 5"/>
          <p:cNvSpPr txBox="1"/>
          <p:nvPr/>
        </p:nvSpPr>
        <p:spPr>
          <a:xfrm>
            <a:off x="1102659" y="1376979"/>
            <a:ext cx="6707393" cy="1200329"/>
          </a:xfrm>
          <a:prstGeom prst="rect">
            <a:avLst/>
          </a:prstGeom>
          <a:noFill/>
        </p:spPr>
        <p:txBody>
          <a:bodyPr wrap="square" rtlCol="0">
            <a:spAutoFit/>
          </a:bodyPr>
          <a:lstStyle/>
          <a:p>
            <a:r>
              <a:rPr lang="en-US" sz="1200" dirty="0"/>
              <a:t>IRIS is an overall school initiative that started in 2019 with the aim of contributing to increased sustainability in industry and society.</a:t>
            </a:r>
          </a:p>
          <a:p>
            <a:endParaRPr lang="sv-SE" sz="1200" dirty="0"/>
          </a:p>
          <a:p>
            <a:r>
              <a:rPr lang="en-US" sz="1200" dirty="0"/>
              <a:t>The goal of IRIS is to create strong research environments at the ITM school, and to stimulate new collaborations within and outside the school. IRIS represents a unique opportunity to establish the school at the forefront in research on sustainable industry and society.</a:t>
            </a:r>
            <a:endParaRPr lang="sv-SE" sz="1200" dirty="0"/>
          </a:p>
        </p:txBody>
      </p:sp>
      <p:sp>
        <p:nvSpPr>
          <p:cNvPr id="2" name="Title 1"/>
          <p:cNvSpPr>
            <a:spLocks noGrp="1"/>
          </p:cNvSpPr>
          <p:nvPr>
            <p:ph type="title"/>
          </p:nvPr>
        </p:nvSpPr>
        <p:spPr/>
        <p:txBody>
          <a:bodyPr/>
          <a:lstStyle/>
          <a:p>
            <a:r>
              <a:rPr lang="en-US" dirty="0"/>
              <a:t>Research Initiative on Sustainable Industry and Society (IRIS)</a:t>
            </a:r>
          </a:p>
        </p:txBody>
      </p:sp>
      <p:pic>
        <p:nvPicPr>
          <p:cNvPr id="12" name="Bildobjekt 6" descr="En bild som visar text, visitkort&#10;&#10;Automatiskt genererad beskrivning">
            <a:extLst>
              <a:ext uri="{FF2B5EF4-FFF2-40B4-BE49-F238E27FC236}">
                <a16:creationId xmlns:a16="http://schemas.microsoft.com/office/drawing/2014/main" id="{F3231D3D-132D-6E48-669A-906DBB0A918E}"/>
              </a:ext>
            </a:extLst>
          </p:cNvPr>
          <p:cNvPicPr>
            <a:picLocks noChangeAspect="1"/>
          </p:cNvPicPr>
          <p:nvPr/>
        </p:nvPicPr>
        <p:blipFill>
          <a:blip r:embed="rId4"/>
          <a:stretch>
            <a:fillRect/>
          </a:stretch>
        </p:blipFill>
        <p:spPr>
          <a:xfrm>
            <a:off x="2532372" y="2751112"/>
            <a:ext cx="3239365" cy="2024603"/>
          </a:xfrm>
          <a:prstGeom prst="rect">
            <a:avLst/>
          </a:prstGeom>
        </p:spPr>
      </p:pic>
    </p:spTree>
    <p:extLst>
      <p:ext uri="{BB962C8B-B14F-4D97-AF65-F5344CB8AC3E}">
        <p14:creationId xmlns:p14="http://schemas.microsoft.com/office/powerpoint/2010/main" val="41386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16</a:t>
            </a:fld>
            <a:endParaRPr lang="en-GB"/>
          </a:p>
        </p:txBody>
      </p:sp>
      <p:pic>
        <p:nvPicPr>
          <p:cNvPr id="17" name="Picture 10" title="Ova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245" y="4161730"/>
            <a:ext cx="677130" cy="2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title="Sandvi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409" y="3313718"/>
            <a:ext cx="862752" cy="3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5" title="Thermo-calc softw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806" y="2621850"/>
            <a:ext cx="1053633" cy="32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descr="Atlas Copco" title="Atlas Cop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489" y="2614274"/>
            <a:ext cx="742481" cy="36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descr="Stonerid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1581" y="1918564"/>
            <a:ext cx="978296" cy="38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Platshållare för sidfot 3"/>
          <p:cNvSpPr txBox="1">
            <a:spLocks/>
          </p:cNvSpPr>
          <p:nvPr/>
        </p:nvSpPr>
        <p:spPr>
          <a:xfrm>
            <a:off x="64591" y="5837851"/>
            <a:ext cx="347660" cy="365125"/>
          </a:xfrm>
          <a:prstGeom prst="rect">
            <a:avLst/>
          </a:prstGeom>
        </p:spPr>
        <p:txBody>
          <a:bodyPr vert="horz" wrap="none" lIns="0" tIns="0" rIns="0" bIns="0" rtlCol="0" anchor="ctr"/>
          <a:lstStyle>
            <a:defPPr>
              <a:defRPr lang="en-US"/>
            </a:defPPr>
            <a:lvl1pPr algn="l" rtl="0" eaLnBrk="0" fontAlgn="base" hangingPunct="0">
              <a:spcBef>
                <a:spcPct val="0"/>
              </a:spcBef>
              <a:spcAft>
                <a:spcPct val="0"/>
              </a:spcAft>
              <a:defRPr sz="700" kern="1200">
                <a:solidFill>
                  <a:srgbClr val="8484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ts val="900"/>
              </a:lnSpc>
            </a:pPr>
            <a:r>
              <a:rPr lang="sv-SE"/>
              <a:t>2019</a:t>
            </a:r>
            <a:endParaRPr lang="sv-SE" dirty="0"/>
          </a:p>
        </p:txBody>
      </p:sp>
      <p:pic>
        <p:nvPicPr>
          <p:cNvPr id="39" name="Picture 11" title="Fraunhof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300" y="4152272"/>
            <a:ext cx="1068981" cy="1766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gotype" title="Produktionslyft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8957" y="1835903"/>
            <a:ext cx="1458326" cy="428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ödertälje Kommu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5525" y="1908141"/>
            <a:ext cx="975801" cy="32718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title="Pinnab"/>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335348" y="3955168"/>
            <a:ext cx="1160873" cy="5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title="Einar Mattsson"/>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324195" y="1852038"/>
            <a:ext cx="904906" cy="42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title="Vinnova"/>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186511" y="1136569"/>
            <a:ext cx="1008438" cy="49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title="Å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097" y="1909898"/>
            <a:ext cx="351356" cy="351356"/>
          </a:xfrm>
          <a:prstGeom prst="rect">
            <a:avLst/>
          </a:prstGeom>
        </p:spPr>
      </p:pic>
      <p:pic>
        <p:nvPicPr>
          <p:cNvPr id="5" name="Picture 4" title="MC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9489" y="3416650"/>
            <a:ext cx="1156661" cy="231300"/>
          </a:xfrm>
          <a:prstGeom prst="rect">
            <a:avLst/>
          </a:prstGeom>
        </p:spPr>
      </p:pic>
      <p:pic>
        <p:nvPicPr>
          <p:cNvPr id="6" name="Picture 5" title="Scania"/>
          <p:cNvPicPr>
            <a:picLocks noChangeAspect="1"/>
          </p:cNvPicPr>
          <p:nvPr/>
        </p:nvPicPr>
        <p:blipFill rotWithShape="1">
          <a:blip r:embed="rId16" cstate="print">
            <a:extLst>
              <a:ext uri="{28A0092B-C50C-407E-A947-70E740481C1C}">
                <a14:useLocalDpi xmlns:a14="http://schemas.microsoft.com/office/drawing/2010/main" val="0"/>
              </a:ext>
            </a:extLst>
          </a:blip>
          <a:srcRect t="29793" b="27932"/>
          <a:stretch/>
        </p:blipFill>
        <p:spPr>
          <a:xfrm>
            <a:off x="216069" y="4074389"/>
            <a:ext cx="949319" cy="401332"/>
          </a:xfrm>
          <a:prstGeom prst="rect">
            <a:avLst/>
          </a:prstGeom>
        </p:spPr>
      </p:pic>
      <p:pic>
        <p:nvPicPr>
          <p:cNvPr id="7" name="Picture 6" title="Preva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7578" y="1214992"/>
            <a:ext cx="985592" cy="393678"/>
          </a:xfrm>
          <a:prstGeom prst="rect">
            <a:avLst/>
          </a:prstGeom>
        </p:spPr>
      </p:pic>
      <p:pic>
        <p:nvPicPr>
          <p:cNvPr id="9" name="Picture 8" descr="Borg Warner" title="Borg Warne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4516" y="2484582"/>
            <a:ext cx="1267068" cy="703927"/>
          </a:xfrm>
          <a:prstGeom prst="rect">
            <a:avLst/>
          </a:prstGeom>
        </p:spPr>
      </p:pic>
      <p:pic>
        <p:nvPicPr>
          <p:cNvPr id="10" name="Picture 9" title="RISE"/>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41882" y="3233808"/>
            <a:ext cx="596983" cy="596983"/>
          </a:xfrm>
          <a:prstGeom prst="rect">
            <a:avLst/>
          </a:prstGeom>
        </p:spPr>
      </p:pic>
      <p:pic>
        <p:nvPicPr>
          <p:cNvPr id="13" name="Picture 12" title="Swedish Energy Agency"/>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11392" y="4076962"/>
            <a:ext cx="1330192" cy="281281"/>
          </a:xfrm>
          <a:prstGeom prst="rect">
            <a:avLst/>
          </a:prstGeom>
        </p:spPr>
      </p:pic>
      <p:pic>
        <p:nvPicPr>
          <p:cNvPr id="25" name="Picture 24" title="Volvo Cars"/>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44117" y="1100322"/>
            <a:ext cx="496212" cy="494959"/>
          </a:xfrm>
          <a:prstGeom prst="rect">
            <a:avLst/>
          </a:prstGeom>
        </p:spPr>
      </p:pic>
      <p:pic>
        <p:nvPicPr>
          <p:cNvPr id="29" name="Picture 28" title="Uddeholm"/>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2146" y="3313719"/>
            <a:ext cx="1200951" cy="275685"/>
          </a:xfrm>
          <a:prstGeom prst="rect">
            <a:avLst/>
          </a:prstGeom>
        </p:spPr>
      </p:pic>
      <p:pic>
        <p:nvPicPr>
          <p:cNvPr id="32" name="Picture 31" title="Outokumpu"/>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31487" y="2404804"/>
            <a:ext cx="1373308" cy="762949"/>
          </a:xfrm>
          <a:prstGeom prst="rect">
            <a:avLst/>
          </a:prstGeom>
        </p:spPr>
      </p:pic>
      <p:pic>
        <p:nvPicPr>
          <p:cNvPr id="33" name="Picture 32" title="SAAB"/>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74898" y="3313520"/>
            <a:ext cx="891139" cy="306700"/>
          </a:xfrm>
          <a:prstGeom prst="rect">
            <a:avLst/>
          </a:prstGeom>
        </p:spPr>
      </p:pic>
      <p:pic>
        <p:nvPicPr>
          <p:cNvPr id="49" name="Picture 48" title="SSAB"/>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084501" y="1314560"/>
            <a:ext cx="577850" cy="194543"/>
          </a:xfrm>
          <a:prstGeom prst="rect">
            <a:avLst/>
          </a:prstGeom>
        </p:spPr>
      </p:pic>
      <p:pic>
        <p:nvPicPr>
          <p:cNvPr id="50" name="Picture 49" title="SECO"/>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497227" y="2697471"/>
            <a:ext cx="882650" cy="165056"/>
          </a:xfrm>
          <a:prstGeom prst="rect">
            <a:avLst/>
          </a:prstGeom>
        </p:spPr>
      </p:pic>
      <p:pic>
        <p:nvPicPr>
          <p:cNvPr id="51" name="Picture 50" title="Höganäs"/>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724126" y="3368243"/>
            <a:ext cx="1040550" cy="241847"/>
          </a:xfrm>
          <a:prstGeom prst="rect">
            <a:avLst/>
          </a:prstGeom>
        </p:spPr>
      </p:pic>
      <p:pic>
        <p:nvPicPr>
          <p:cNvPr id="52" name="Picture 51" descr="Länsförsäkringar" title="Länsförsäkringa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00335" y="1962018"/>
            <a:ext cx="1164694" cy="219428"/>
          </a:xfrm>
          <a:prstGeom prst="rect">
            <a:avLst/>
          </a:prstGeom>
        </p:spPr>
      </p:pic>
      <p:pic>
        <p:nvPicPr>
          <p:cNvPr id="53" name="Picture 52" title="MatLust"/>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910409" y="2404804"/>
            <a:ext cx="667985" cy="667985"/>
          </a:xfrm>
          <a:prstGeom prst="rect">
            <a:avLst/>
          </a:prstGeom>
        </p:spPr>
      </p:pic>
      <p:pic>
        <p:nvPicPr>
          <p:cNvPr id="54" name="Picture 53" title="Ericsson"/>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927671" y="1084554"/>
            <a:ext cx="633457" cy="546974"/>
          </a:xfrm>
          <a:prstGeom prst="rect">
            <a:avLst/>
          </a:prstGeom>
        </p:spPr>
      </p:pic>
      <p:pic>
        <p:nvPicPr>
          <p:cNvPr id="55" name="Picture 5" title="Belkab"/>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a:stretch/>
        </p:blipFill>
        <p:spPr bwMode="auto">
          <a:xfrm>
            <a:off x="7786883" y="3960514"/>
            <a:ext cx="915035" cy="54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a:t>
            </a:r>
          </a:p>
        </p:txBody>
      </p:sp>
      <p:pic>
        <p:nvPicPr>
          <p:cNvPr id="36" name="Picture 3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35141" y="1101308"/>
            <a:ext cx="572109" cy="451665"/>
          </a:xfrm>
          <a:prstGeom prst="rect">
            <a:avLst/>
          </a:prstGeom>
        </p:spPr>
      </p:pic>
    </p:spTree>
    <p:extLst>
      <p:ext uri="{BB962C8B-B14F-4D97-AF65-F5344CB8AC3E}">
        <p14:creationId xmlns:p14="http://schemas.microsoft.com/office/powerpoint/2010/main" val="366588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a:xfrm>
            <a:off x="5398857" y="4949520"/>
            <a:ext cx="2057400" cy="117474"/>
          </a:xfrm>
        </p:spPr>
        <p:txBody>
          <a:bodyPr/>
          <a:lstStyle/>
          <a:p>
            <a:fld id="{C338348D-F2D3-AB47-AE2A-1D59B1E58D64}" type="slidenum">
              <a:rPr lang="en-GB" smtClean="0"/>
              <a:pPr/>
              <a:t>17</a:t>
            </a:fld>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16" r="51042"/>
          <a:stretch/>
        </p:blipFill>
        <p:spPr>
          <a:xfrm>
            <a:off x="4644601" y="944880"/>
            <a:ext cx="1359959" cy="926592"/>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1061" y="2968153"/>
            <a:ext cx="2789401" cy="97596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04514" y="925627"/>
            <a:ext cx="1360767" cy="994614"/>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44601" y="2980617"/>
            <a:ext cx="1354523" cy="9695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145" y="2974498"/>
            <a:ext cx="1370321" cy="949056"/>
          </a:xfrm>
          <a:prstGeom prst="rect">
            <a:avLst/>
          </a:prstGeom>
        </p:spPr>
      </p:pic>
      <p:sp>
        <p:nvSpPr>
          <p:cNvPr id="43" name="TextBox 42"/>
          <p:cNvSpPr txBox="1"/>
          <p:nvPr/>
        </p:nvSpPr>
        <p:spPr>
          <a:xfrm>
            <a:off x="5989380" y="3899799"/>
            <a:ext cx="1518875" cy="1113125"/>
          </a:xfrm>
          <a:prstGeom prst="rect">
            <a:avLst/>
          </a:prstGeom>
          <a:noFill/>
        </p:spPr>
        <p:txBody>
          <a:bodyPr wrap="square" rtlCol="0">
            <a:spAutoFit/>
          </a:bodyPr>
          <a:lstStyle/>
          <a:p>
            <a:pPr>
              <a:spcAft>
                <a:spcPts val="400"/>
              </a:spcAft>
            </a:pPr>
            <a:r>
              <a:rPr lang="en-US" sz="700" b="1" dirty="0">
                <a:latin typeface="+mj-lt"/>
              </a:rPr>
              <a:t>Trustworthy Edge Computing Systems and Applications (</a:t>
            </a:r>
            <a:r>
              <a:rPr lang="en-US" sz="700" b="1" dirty="0" err="1">
                <a:latin typeface="+mj-lt"/>
              </a:rPr>
              <a:t>TECoSA</a:t>
            </a:r>
            <a:r>
              <a:rPr lang="en-US" sz="700" b="1" dirty="0">
                <a:latin typeface="+mj-lt"/>
              </a:rPr>
              <a:t>)</a:t>
            </a:r>
          </a:p>
          <a:p>
            <a:r>
              <a:rPr lang="en-US" sz="500" dirty="0" err="1"/>
              <a:t>TECoSA</a:t>
            </a:r>
            <a:r>
              <a:rPr lang="en-US" sz="500" dirty="0"/>
              <a:t> is a </a:t>
            </a:r>
            <a:r>
              <a:rPr lang="en-US" sz="500" dirty="0" err="1"/>
              <a:t>Vinnova</a:t>
            </a:r>
            <a:r>
              <a:rPr lang="en-US" sz="500" dirty="0"/>
              <a:t> center with 13 industrial partners. Its aim is to provide safe and secure edge computing technology. Edge computing is a new computer level located between the devices/embedded systems and the cloud, on the “edge of the cloud”.</a:t>
            </a:r>
            <a:endParaRPr lang="en-US" sz="800" dirty="0"/>
          </a:p>
          <a:p>
            <a:r>
              <a:rPr lang="en-GB" sz="500" dirty="0"/>
              <a:t>Director: </a:t>
            </a:r>
            <a:r>
              <a:rPr lang="en-GB" sz="500" b="1" dirty="0"/>
              <a:t>Martin Törngren</a:t>
            </a:r>
          </a:p>
          <a:p>
            <a:endParaRPr lang="en-GB" sz="500" b="1" dirty="0"/>
          </a:p>
          <a:p>
            <a:endParaRPr lang="sv-SE" sz="200" dirty="0"/>
          </a:p>
        </p:txBody>
      </p:sp>
      <p:sp>
        <p:nvSpPr>
          <p:cNvPr id="41" name="TextBox 40"/>
          <p:cNvSpPr txBox="1"/>
          <p:nvPr/>
        </p:nvSpPr>
        <p:spPr>
          <a:xfrm>
            <a:off x="4554255" y="3899799"/>
            <a:ext cx="1518875" cy="1005403"/>
          </a:xfrm>
          <a:prstGeom prst="rect">
            <a:avLst/>
          </a:prstGeom>
          <a:noFill/>
        </p:spPr>
        <p:txBody>
          <a:bodyPr wrap="square" rtlCol="0">
            <a:spAutoFit/>
          </a:bodyPr>
          <a:lstStyle/>
          <a:p>
            <a:pPr>
              <a:spcAft>
                <a:spcPts val="400"/>
              </a:spcAft>
            </a:pPr>
            <a:r>
              <a:rPr lang="en-US" sz="700" b="1" dirty="0">
                <a:latin typeface="+mj-lt"/>
              </a:rPr>
              <a:t>Center for Mechanics and Materials (MMD)</a:t>
            </a:r>
          </a:p>
          <a:p>
            <a:r>
              <a:rPr lang="en-US" sz="500" dirty="0"/>
              <a:t>The Center brings together the two disciplines Mechanics and Materials Science in order to speed up the processes for producing better materials. The long-term goal is a renewed and strengthened education at the basic, advanced and research levels in the field.</a:t>
            </a:r>
          </a:p>
          <a:p>
            <a:endParaRPr lang="sv-SE" sz="500" dirty="0"/>
          </a:p>
          <a:p>
            <a:r>
              <a:rPr lang="en-GB" sz="500" dirty="0"/>
              <a:t>Director: </a:t>
            </a:r>
            <a:r>
              <a:rPr lang="sv-SE" sz="500" b="1" dirty="0"/>
              <a:t>Carl Dahlberg</a:t>
            </a:r>
            <a:endParaRPr lang="sv-SE" sz="500" dirty="0"/>
          </a:p>
          <a:p>
            <a:endParaRPr lang="sv-SE" sz="200" dirty="0"/>
          </a:p>
        </p:txBody>
      </p:sp>
      <p:sp>
        <p:nvSpPr>
          <p:cNvPr id="40" name="TextBox 39"/>
          <p:cNvSpPr txBox="1"/>
          <p:nvPr/>
        </p:nvSpPr>
        <p:spPr>
          <a:xfrm>
            <a:off x="3144397" y="3905760"/>
            <a:ext cx="1518875" cy="866904"/>
          </a:xfrm>
          <a:prstGeom prst="rect">
            <a:avLst/>
          </a:prstGeom>
          <a:noFill/>
        </p:spPr>
        <p:txBody>
          <a:bodyPr wrap="square" rtlCol="0">
            <a:spAutoFit/>
          </a:bodyPr>
          <a:lstStyle/>
          <a:p>
            <a:pPr>
              <a:spcAft>
                <a:spcPts val="400"/>
              </a:spcAft>
            </a:pPr>
            <a:r>
              <a:rPr lang="sv-SE" sz="700" b="1" dirty="0" err="1">
                <a:latin typeface="+mj-lt"/>
              </a:rPr>
              <a:t>Lean</a:t>
            </a:r>
            <a:r>
              <a:rPr lang="sv-SE" sz="700" b="1" dirty="0">
                <a:latin typeface="+mj-lt"/>
              </a:rPr>
              <a:t> Center</a:t>
            </a:r>
          </a:p>
          <a:p>
            <a:r>
              <a:rPr lang="en-US" sz="500" dirty="0"/>
              <a:t>Competence center with a focus on management and systematic improvement of work processes and organizations. Lean Center is a link between research, business and the public sector, and offers education, seminars and qualified coaching.</a:t>
            </a:r>
          </a:p>
          <a:p>
            <a:endParaRPr lang="sv-SE" sz="500" dirty="0"/>
          </a:p>
          <a:p>
            <a:r>
              <a:rPr lang="en-GB" sz="500" dirty="0"/>
              <a:t>Director: </a:t>
            </a:r>
            <a:r>
              <a:rPr lang="en-GB" sz="500" b="1" dirty="0"/>
              <a:t>Johanna Strömgren</a:t>
            </a:r>
            <a:endParaRPr lang="sv-SE" sz="200" dirty="0"/>
          </a:p>
        </p:txBody>
      </p:sp>
      <p:sp>
        <p:nvSpPr>
          <p:cNvPr id="39" name="TextBox 38"/>
          <p:cNvSpPr txBox="1"/>
          <p:nvPr/>
        </p:nvSpPr>
        <p:spPr>
          <a:xfrm>
            <a:off x="1709272" y="3908051"/>
            <a:ext cx="1518875" cy="743793"/>
          </a:xfrm>
          <a:prstGeom prst="rect">
            <a:avLst/>
          </a:prstGeom>
          <a:noFill/>
        </p:spPr>
        <p:txBody>
          <a:bodyPr wrap="square" rtlCol="0">
            <a:spAutoFit/>
          </a:bodyPr>
          <a:lstStyle/>
          <a:p>
            <a:pPr>
              <a:spcAft>
                <a:spcPts val="400"/>
              </a:spcAft>
            </a:pPr>
            <a:r>
              <a:rPr lang="sv-SE" sz="700" b="1" dirty="0">
                <a:latin typeface="+mj-lt"/>
              </a:rPr>
              <a:t>KTH Live-In Lab</a:t>
            </a:r>
          </a:p>
          <a:p>
            <a:r>
              <a:rPr lang="en-US" sz="500" dirty="0"/>
              <a:t>The KTH Live-In Lab platform of multiple testbeds can handle many different potential products and services, both separately and combined in a real system.</a:t>
            </a:r>
          </a:p>
          <a:p>
            <a:endParaRPr lang="sv-SE" sz="500" dirty="0"/>
          </a:p>
          <a:p>
            <a:r>
              <a:rPr lang="en-GB" sz="500" dirty="0"/>
              <a:t>Director: </a:t>
            </a:r>
            <a:r>
              <a:rPr lang="en-GB" sz="500" b="1" dirty="0"/>
              <a:t>Jonas Anund Vogel</a:t>
            </a:r>
            <a:endParaRPr lang="sv-SE" sz="500" dirty="0"/>
          </a:p>
          <a:p>
            <a:endParaRPr lang="sv-SE" sz="200" dirty="0"/>
          </a:p>
        </p:txBody>
      </p:sp>
      <p:sp>
        <p:nvSpPr>
          <p:cNvPr id="38" name="TextBox 37"/>
          <p:cNvSpPr txBox="1"/>
          <p:nvPr/>
        </p:nvSpPr>
        <p:spPr>
          <a:xfrm>
            <a:off x="5980110" y="1875445"/>
            <a:ext cx="1518875" cy="1005403"/>
          </a:xfrm>
          <a:prstGeom prst="rect">
            <a:avLst/>
          </a:prstGeom>
          <a:noFill/>
        </p:spPr>
        <p:txBody>
          <a:bodyPr wrap="square" rtlCol="0">
            <a:spAutoFit/>
          </a:bodyPr>
          <a:lstStyle/>
          <a:p>
            <a:pPr>
              <a:spcAft>
                <a:spcPts val="400"/>
              </a:spcAft>
            </a:pPr>
            <a:r>
              <a:rPr lang="sv-SE" sz="700" b="1" dirty="0">
                <a:latin typeface="+mj-lt"/>
              </a:rPr>
              <a:t>KTH:s centrum i inbyggda system (ICES)</a:t>
            </a:r>
          </a:p>
          <a:p>
            <a:r>
              <a:rPr lang="en-US" sz="500" dirty="0"/>
              <a:t>ICES involves members from several KTH schools working closely with a wide range of industrial partners. The aim is to tackle the issues faced by those researching and working in the increasingly complex field of embedded systems today.</a:t>
            </a:r>
          </a:p>
          <a:p>
            <a:endParaRPr lang="sv-SE" sz="500" dirty="0"/>
          </a:p>
          <a:p>
            <a:r>
              <a:rPr lang="en-GB" sz="500" dirty="0"/>
              <a:t>Director: </a:t>
            </a:r>
            <a:r>
              <a:rPr lang="sv-SE" sz="500" b="1" dirty="0"/>
              <a:t>Martin Törngren</a:t>
            </a:r>
            <a:endParaRPr lang="sv-SE" sz="500" dirty="0"/>
          </a:p>
          <a:p>
            <a:endParaRPr lang="sv-SE" sz="200" dirty="0"/>
          </a:p>
        </p:txBody>
      </p:sp>
      <p:sp>
        <p:nvSpPr>
          <p:cNvPr id="37" name="TextBox 36"/>
          <p:cNvSpPr txBox="1"/>
          <p:nvPr/>
        </p:nvSpPr>
        <p:spPr>
          <a:xfrm>
            <a:off x="7433637" y="1853769"/>
            <a:ext cx="1504910" cy="1082348"/>
          </a:xfrm>
          <a:prstGeom prst="rect">
            <a:avLst/>
          </a:prstGeom>
          <a:noFill/>
        </p:spPr>
        <p:txBody>
          <a:bodyPr wrap="square" rtlCol="0">
            <a:spAutoFit/>
          </a:bodyPr>
          <a:lstStyle/>
          <a:p>
            <a:pPr>
              <a:spcAft>
                <a:spcPts val="400"/>
              </a:spcAft>
            </a:pPr>
            <a:r>
              <a:rPr lang="en-US" sz="700" b="1" dirty="0">
                <a:latin typeface="+mj-lt"/>
              </a:rPr>
              <a:t>Integrated Transport Research Lab (ITRL)</a:t>
            </a:r>
          </a:p>
          <a:p>
            <a:r>
              <a:rPr lang="en-US" sz="500" dirty="0"/>
              <a:t>ITRL is a multidisciplinary and multi-stakeholder arena. Our mission is to explore sustainable mobility solutions that greatly reduce CO2 emissions and are economically viable and socially accepted.</a:t>
            </a:r>
          </a:p>
          <a:p>
            <a:endParaRPr lang="en-GB" sz="500" dirty="0"/>
          </a:p>
          <a:p>
            <a:r>
              <a:rPr lang="en-GB" sz="500" dirty="0"/>
              <a:t>Director: </a:t>
            </a:r>
            <a:r>
              <a:rPr lang="en-GB" sz="500" b="1" dirty="0"/>
              <a:t>Jonas </a:t>
            </a:r>
            <a:r>
              <a:rPr lang="en-GB" sz="500" b="1" dirty="0" err="1"/>
              <a:t>Mårtnesson</a:t>
            </a:r>
            <a:endParaRPr lang="en-GB" sz="500" b="1" dirty="0"/>
          </a:p>
          <a:p>
            <a:endParaRPr lang="sv-SE" sz="500" dirty="0"/>
          </a:p>
          <a:p>
            <a:endParaRPr lang="sv-SE" sz="500" dirty="0"/>
          </a:p>
          <a:p>
            <a:endParaRPr lang="sv-SE" sz="200" dirty="0"/>
          </a:p>
        </p:txBody>
      </p:sp>
      <p:sp>
        <p:nvSpPr>
          <p:cNvPr id="36" name="TextBox 35"/>
          <p:cNvSpPr txBox="1"/>
          <p:nvPr/>
        </p:nvSpPr>
        <p:spPr>
          <a:xfrm>
            <a:off x="4560978" y="1861025"/>
            <a:ext cx="1547973" cy="1159292"/>
          </a:xfrm>
          <a:prstGeom prst="rect">
            <a:avLst/>
          </a:prstGeom>
          <a:noFill/>
        </p:spPr>
        <p:txBody>
          <a:bodyPr wrap="square" rtlCol="0">
            <a:spAutoFit/>
          </a:bodyPr>
          <a:lstStyle/>
          <a:p>
            <a:pPr>
              <a:spcAft>
                <a:spcPts val="400"/>
              </a:spcAft>
            </a:pPr>
            <a:r>
              <a:rPr lang="en-US" sz="700" b="1" dirty="0">
                <a:latin typeface="+mj-lt"/>
              </a:rPr>
              <a:t>Design &amp; Management of Manufacturing Systems (DMMS)</a:t>
            </a:r>
          </a:p>
          <a:p>
            <a:r>
              <a:rPr lang="en-US" sz="500" dirty="0"/>
              <a:t>DMMS is a center of excellence in the field product development with a focus on production. In close collaboration with its partners Scania, </a:t>
            </a:r>
            <a:r>
              <a:rPr lang="en-US" sz="500" dirty="0" err="1"/>
              <a:t>Sandvik</a:t>
            </a:r>
            <a:r>
              <a:rPr lang="en-US" sz="500" dirty="0"/>
              <a:t>, </a:t>
            </a:r>
            <a:r>
              <a:rPr lang="en-US" sz="500" dirty="0" err="1"/>
              <a:t>Swerea</a:t>
            </a:r>
            <a:r>
              <a:rPr lang="en-US" sz="500" dirty="0"/>
              <a:t> IVF and Chalmers MCR, they spread competence within areas like advanced component manufacturing, methodology and digital production support.</a:t>
            </a:r>
          </a:p>
          <a:p>
            <a:endParaRPr lang="sv-SE" sz="500" dirty="0"/>
          </a:p>
          <a:p>
            <a:r>
              <a:rPr lang="en-GB" sz="500" dirty="0"/>
              <a:t>Director: </a:t>
            </a:r>
            <a:r>
              <a:rPr lang="en-GB" sz="500" b="1" dirty="0"/>
              <a:t>Andreas Archenti</a:t>
            </a:r>
            <a:endParaRPr lang="sv-SE" sz="500" dirty="0"/>
          </a:p>
          <a:p>
            <a:endParaRPr lang="sv-SE" sz="500" dirty="0"/>
          </a:p>
          <a:p>
            <a:endParaRPr lang="sv-SE" sz="200" dirty="0"/>
          </a:p>
        </p:txBody>
      </p:sp>
      <p:sp>
        <p:nvSpPr>
          <p:cNvPr id="32" name="TextBox 31"/>
          <p:cNvSpPr txBox="1"/>
          <p:nvPr/>
        </p:nvSpPr>
        <p:spPr>
          <a:xfrm>
            <a:off x="3123893" y="1856064"/>
            <a:ext cx="1504910" cy="913070"/>
          </a:xfrm>
          <a:prstGeom prst="rect">
            <a:avLst/>
          </a:prstGeom>
          <a:noFill/>
        </p:spPr>
        <p:txBody>
          <a:bodyPr wrap="square" rtlCol="0">
            <a:spAutoFit/>
          </a:bodyPr>
          <a:lstStyle/>
          <a:p>
            <a:pPr>
              <a:spcAft>
                <a:spcPts val="400"/>
              </a:spcAft>
            </a:pPr>
            <a:r>
              <a:rPr lang="sv-SE" sz="800" b="1" dirty="0" err="1"/>
              <a:t>Climate</a:t>
            </a:r>
            <a:r>
              <a:rPr lang="sv-SE" sz="800" b="1" dirty="0"/>
              <a:t> Action Centre</a:t>
            </a:r>
          </a:p>
          <a:p>
            <a:r>
              <a:rPr lang="en-US" sz="500" dirty="0"/>
              <a:t>KTH Climate Action Centre is a multidisciplinary research </a:t>
            </a:r>
            <a:r>
              <a:rPr lang="en-US" sz="500" dirty="0" err="1"/>
              <a:t>centre</a:t>
            </a:r>
            <a:r>
              <a:rPr lang="en-US" sz="500" dirty="0"/>
              <a:t> where we work together to speed up climate action in synergy with the UN Sustainable Development Goals.</a:t>
            </a:r>
          </a:p>
          <a:p>
            <a:endParaRPr lang="en-GB" sz="500" dirty="0"/>
          </a:p>
          <a:p>
            <a:r>
              <a:rPr lang="en-GB" sz="500" dirty="0"/>
              <a:t>Director: </a:t>
            </a:r>
            <a:r>
              <a:rPr lang="sv-SE" sz="500" b="1" dirty="0"/>
              <a:t>Francesco</a:t>
            </a:r>
            <a:r>
              <a:rPr lang="sv-SE" sz="500" dirty="0"/>
              <a:t> </a:t>
            </a:r>
            <a:r>
              <a:rPr lang="sv-SE" sz="500" b="1" dirty="0"/>
              <a:t>Fuso-Nerini</a:t>
            </a:r>
          </a:p>
          <a:p>
            <a:endParaRPr lang="sv-SE" sz="500" b="1" dirty="0"/>
          </a:p>
          <a:p>
            <a:endParaRPr lang="sv-SE" sz="200" dirty="0"/>
          </a:p>
        </p:txBody>
      </p:sp>
      <p:sp>
        <p:nvSpPr>
          <p:cNvPr id="31" name="TextBox 30"/>
          <p:cNvSpPr txBox="1"/>
          <p:nvPr/>
        </p:nvSpPr>
        <p:spPr>
          <a:xfrm>
            <a:off x="1709271" y="1862160"/>
            <a:ext cx="1518875" cy="928459"/>
          </a:xfrm>
          <a:prstGeom prst="rect">
            <a:avLst/>
          </a:prstGeom>
          <a:noFill/>
        </p:spPr>
        <p:txBody>
          <a:bodyPr wrap="square" rtlCol="0">
            <a:spAutoFit/>
          </a:bodyPr>
          <a:lstStyle/>
          <a:p>
            <a:pPr>
              <a:spcAft>
                <a:spcPts val="400"/>
              </a:spcAft>
            </a:pPr>
            <a:r>
              <a:rPr lang="en-US" sz="700" b="1" dirty="0">
                <a:latin typeface="+mj-lt"/>
              </a:rPr>
              <a:t>Center for X-rays in Swedish materials science (</a:t>
            </a:r>
            <a:r>
              <a:rPr lang="en-US" sz="700" b="1" dirty="0" err="1">
                <a:latin typeface="+mj-lt"/>
              </a:rPr>
              <a:t>CeXS</a:t>
            </a:r>
            <a:r>
              <a:rPr lang="en-US" sz="700" b="1" dirty="0">
                <a:latin typeface="+mj-lt"/>
              </a:rPr>
              <a:t>)</a:t>
            </a:r>
          </a:p>
          <a:p>
            <a:r>
              <a:rPr lang="en-US" sz="500" dirty="0" err="1"/>
              <a:t>CeXS</a:t>
            </a:r>
            <a:r>
              <a:rPr lang="en-US" sz="500" dirty="0"/>
              <a:t> is engaging material science researchers in the opportunities of using high-energy x-rays, and aim to strengthen international collaborations in the field.</a:t>
            </a:r>
          </a:p>
          <a:p>
            <a:endParaRPr lang="sv-SE" sz="500" dirty="0"/>
          </a:p>
          <a:p>
            <a:r>
              <a:rPr lang="en-GB" sz="500" dirty="0"/>
              <a:t>Director: </a:t>
            </a:r>
            <a:r>
              <a:rPr lang="sv-SE" sz="500" b="1" dirty="0"/>
              <a:t>Peter Hedström</a:t>
            </a:r>
            <a:endParaRPr lang="sv-SE" sz="500" dirty="0"/>
          </a:p>
          <a:p>
            <a:endParaRPr lang="sv-SE" sz="500" dirty="0"/>
          </a:p>
          <a:p>
            <a:endParaRPr lang="sv-SE" sz="200" dirty="0"/>
          </a:p>
        </p:txBody>
      </p:sp>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 - </a:t>
            </a:r>
            <a:r>
              <a:rPr lang="sv-SE" dirty="0" err="1"/>
              <a:t>Competence</a:t>
            </a:r>
            <a:r>
              <a:rPr lang="sv-SE" dirty="0"/>
              <a:t> </a:t>
            </a:r>
            <a:r>
              <a:rPr lang="sv-SE" dirty="0" err="1"/>
              <a:t>centres</a:t>
            </a:r>
            <a:endParaRPr lang="en-GB" dirty="0"/>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23473" t="-1" r="19397" b="1620"/>
          <a:stretch/>
        </p:blipFill>
        <p:spPr>
          <a:xfrm>
            <a:off x="1793795" y="940946"/>
            <a:ext cx="1330098" cy="93052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41395" t="1" b="-181"/>
          <a:stretch/>
        </p:blipFill>
        <p:spPr>
          <a:xfrm>
            <a:off x="3205974" y="940946"/>
            <a:ext cx="1356013" cy="941698"/>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8327" t="707" r="32241"/>
          <a:stretch/>
        </p:blipFill>
        <p:spPr>
          <a:xfrm>
            <a:off x="6064983" y="947560"/>
            <a:ext cx="1366265" cy="926381"/>
          </a:xfrm>
          <a:prstGeom prst="rect">
            <a:avLst/>
          </a:prstGeom>
        </p:spPr>
      </p:pic>
    </p:spTree>
    <p:extLst>
      <p:ext uri="{BB962C8B-B14F-4D97-AF65-F5344CB8AC3E}">
        <p14:creationId xmlns:p14="http://schemas.microsoft.com/office/powerpoint/2010/main" val="20488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18</a:t>
            </a:fld>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2306" y="1538343"/>
            <a:ext cx="1340920" cy="1001657"/>
          </a:xfrm>
          <a:prstGeom prst="rect">
            <a:avLst/>
          </a:prstGeom>
        </p:spPr>
      </p:pic>
      <p:pic>
        <p:nvPicPr>
          <p:cNvPr id="2050" name="Picture 2" descr="https://www.xpres.se/polopoly_fs/1.926391.1599181897!/image/Pi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056" y="1538343"/>
            <a:ext cx="1282851" cy="9283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81287" y="1925471"/>
            <a:ext cx="1359489" cy="918941"/>
            <a:chOff x="6236126" y="1538343"/>
            <a:chExt cx="1359489" cy="918941"/>
          </a:xfrm>
        </p:grpSpPr>
        <p:sp>
          <p:nvSpPr>
            <p:cNvPr id="13" name="Rectangle 12">
              <a:hlinkClick r:id="rId5" action="ppaction://hlinkfile"/>
            </p:cNvPr>
            <p:cNvSpPr/>
            <p:nvPr/>
          </p:nvSpPr>
          <p:spPr>
            <a:xfrm>
              <a:off x="6236126" y="1538343"/>
              <a:ext cx="1359489" cy="918941"/>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14" name="TextBox 13"/>
            <p:cNvSpPr txBox="1"/>
            <p:nvPr/>
          </p:nvSpPr>
          <p:spPr>
            <a:xfrm>
              <a:off x="6294236" y="1743897"/>
              <a:ext cx="1301379" cy="507831"/>
            </a:xfrm>
            <a:prstGeom prst="rect">
              <a:avLst/>
            </a:prstGeom>
            <a:noFill/>
          </p:spPr>
          <p:txBody>
            <a:bodyPr wrap="square" rtlCol="0">
              <a:spAutoFit/>
            </a:bodyPr>
            <a:lstStyle/>
            <a:p>
              <a:r>
                <a:rPr lang="sv-SE" sz="900" dirty="0" err="1">
                  <a:solidFill>
                    <a:schemeClr val="bg1"/>
                  </a:solidFill>
                </a:rPr>
                <a:t>More</a:t>
              </a:r>
              <a:r>
                <a:rPr lang="sv-SE" sz="900" dirty="0">
                  <a:solidFill>
                    <a:schemeClr val="bg1"/>
                  </a:solidFill>
                </a:rPr>
                <a:t> </a:t>
              </a:r>
              <a:r>
                <a:rPr lang="sv-SE" sz="900" dirty="0" err="1">
                  <a:solidFill>
                    <a:schemeClr val="bg1"/>
                  </a:solidFill>
                </a:rPr>
                <a:t>about</a:t>
              </a:r>
              <a:r>
                <a:rPr lang="sv-SE" sz="900" dirty="0">
                  <a:solidFill>
                    <a:schemeClr val="bg1"/>
                  </a:solidFill>
                </a:rPr>
                <a:t> </a:t>
              </a:r>
            </a:p>
            <a:p>
              <a:r>
                <a:rPr lang="sv-SE" sz="900" dirty="0">
                  <a:solidFill>
                    <a:schemeClr val="bg1"/>
                  </a:solidFill>
                </a:rPr>
                <a:t>co-operations on  kth.se/</a:t>
              </a:r>
              <a:r>
                <a:rPr lang="sv-SE" sz="900" dirty="0" err="1">
                  <a:solidFill>
                    <a:schemeClr val="bg1"/>
                  </a:solidFill>
                </a:rPr>
                <a:t>itm</a:t>
              </a:r>
              <a:r>
                <a:rPr lang="sv-SE" sz="900" dirty="0">
                  <a:solidFill>
                    <a:schemeClr val="bg1"/>
                  </a:solidFill>
                </a:rPr>
                <a:t>/samverkan</a:t>
              </a:r>
            </a:p>
          </p:txBody>
        </p:sp>
      </p:grpSp>
      <p:sp>
        <p:nvSpPr>
          <p:cNvPr id="10" name="TextBox 9"/>
          <p:cNvSpPr txBox="1"/>
          <p:nvPr/>
        </p:nvSpPr>
        <p:spPr>
          <a:xfrm>
            <a:off x="2831845" y="2484403"/>
            <a:ext cx="1518875" cy="718145"/>
          </a:xfrm>
          <a:prstGeom prst="rect">
            <a:avLst/>
          </a:prstGeom>
          <a:noFill/>
        </p:spPr>
        <p:txBody>
          <a:bodyPr wrap="square" rtlCol="0">
            <a:spAutoFit/>
          </a:bodyPr>
          <a:lstStyle/>
          <a:p>
            <a:pPr>
              <a:spcAft>
                <a:spcPts val="400"/>
              </a:spcAft>
            </a:pPr>
            <a:r>
              <a:rPr lang="en-US" sz="700" b="1" dirty="0">
                <a:latin typeface="+mj-lt"/>
              </a:rPr>
              <a:t>Excellence in production research (XPRES)</a:t>
            </a:r>
          </a:p>
          <a:p>
            <a:pPr>
              <a:spcAft>
                <a:spcPts val="400"/>
              </a:spcAft>
            </a:pPr>
            <a:r>
              <a:rPr lang="sv-SE" sz="500" dirty="0"/>
              <a:t>XPRES is a </a:t>
            </a:r>
            <a:r>
              <a:rPr lang="sv-SE" sz="500" dirty="0" err="1"/>
              <a:t>platform</a:t>
            </a:r>
            <a:r>
              <a:rPr lang="sv-SE" sz="500" dirty="0"/>
              <a:t> for </a:t>
            </a:r>
            <a:r>
              <a:rPr lang="sv-SE" sz="500" dirty="0" err="1"/>
              <a:t>production</a:t>
            </a:r>
            <a:r>
              <a:rPr lang="sv-SE" sz="500" dirty="0"/>
              <a:t> research to </a:t>
            </a:r>
            <a:r>
              <a:rPr lang="sv-SE" sz="500" dirty="0" err="1"/>
              <a:t>meet</a:t>
            </a:r>
            <a:r>
              <a:rPr lang="sv-SE" sz="500" dirty="0"/>
              <a:t> the </a:t>
            </a:r>
            <a:r>
              <a:rPr lang="sv-SE" sz="500" dirty="0" err="1"/>
              <a:t>future</a:t>
            </a:r>
            <a:r>
              <a:rPr lang="sv-SE" sz="500" dirty="0"/>
              <a:t> </a:t>
            </a:r>
            <a:r>
              <a:rPr lang="sv-SE" sz="500" dirty="0" err="1"/>
              <a:t>challenges</a:t>
            </a:r>
            <a:r>
              <a:rPr lang="sv-SE" sz="500" dirty="0"/>
              <a:t> for the Swedish </a:t>
            </a:r>
            <a:r>
              <a:rPr lang="sv-SE" sz="500" dirty="0" err="1"/>
              <a:t>industry</a:t>
            </a:r>
            <a:r>
              <a:rPr lang="sv-SE" sz="500" dirty="0"/>
              <a:t>. </a:t>
            </a:r>
          </a:p>
          <a:p>
            <a:r>
              <a:rPr lang="en-GB" sz="500" dirty="0"/>
              <a:t>Director: </a:t>
            </a:r>
            <a:r>
              <a:rPr lang="sv-SE" sz="500" b="1" dirty="0"/>
              <a:t>Antonio Maffei</a:t>
            </a:r>
            <a:endParaRPr lang="sv-SE" sz="500" dirty="0"/>
          </a:p>
        </p:txBody>
      </p:sp>
      <p:sp>
        <p:nvSpPr>
          <p:cNvPr id="7" name="TextBox 6"/>
          <p:cNvSpPr txBox="1"/>
          <p:nvPr/>
        </p:nvSpPr>
        <p:spPr>
          <a:xfrm>
            <a:off x="1082135" y="2491177"/>
            <a:ext cx="1518875" cy="866904"/>
          </a:xfrm>
          <a:prstGeom prst="rect">
            <a:avLst/>
          </a:prstGeom>
          <a:noFill/>
        </p:spPr>
        <p:txBody>
          <a:bodyPr wrap="square" rtlCol="0">
            <a:spAutoFit/>
          </a:bodyPr>
          <a:lstStyle/>
          <a:p>
            <a:pPr>
              <a:spcAft>
                <a:spcPts val="400"/>
              </a:spcAft>
            </a:pPr>
            <a:r>
              <a:rPr lang="sv-SE" sz="700" b="1" dirty="0">
                <a:latin typeface="+mj-lt"/>
              </a:rPr>
              <a:t>House </a:t>
            </a:r>
            <a:r>
              <a:rPr lang="sv-SE" sz="700" b="1" dirty="0" err="1">
                <a:latin typeface="+mj-lt"/>
              </a:rPr>
              <a:t>of</a:t>
            </a:r>
            <a:r>
              <a:rPr lang="sv-SE" sz="700" b="1" dirty="0">
                <a:latin typeface="+mj-lt"/>
              </a:rPr>
              <a:t> Science (Vetenskapens Hus)</a:t>
            </a:r>
          </a:p>
          <a:p>
            <a:r>
              <a:rPr lang="en-US" sz="500" dirty="0"/>
              <a:t>Welcome to Stockholm and </a:t>
            </a:r>
            <a:r>
              <a:rPr lang="en-US" sz="500" dirty="0" err="1"/>
              <a:t>Vetenskapens</a:t>
            </a:r>
            <a:r>
              <a:rPr lang="en-US" sz="500" dirty="0"/>
              <a:t> Hus to explore modern science subjects including biology, chemistry, mathematics, physics as well as engineering.</a:t>
            </a:r>
          </a:p>
          <a:p>
            <a:endParaRPr lang="sv-SE" sz="500" dirty="0"/>
          </a:p>
          <a:p>
            <a:r>
              <a:rPr lang="en-GB" sz="500" dirty="0"/>
              <a:t>Director: </a:t>
            </a:r>
            <a:r>
              <a:rPr lang="sv-SE" sz="500" b="1" dirty="0"/>
              <a:t>Marcus</a:t>
            </a:r>
            <a:r>
              <a:rPr lang="sv-SE" sz="800" dirty="0"/>
              <a:t> </a:t>
            </a:r>
            <a:r>
              <a:rPr lang="sv-SE" sz="500" b="1" dirty="0"/>
              <a:t>Angelin</a:t>
            </a:r>
          </a:p>
        </p:txBody>
      </p:sp>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a:t>
            </a:r>
            <a:br>
              <a:rPr lang="en-GB" dirty="0"/>
            </a:br>
            <a:r>
              <a:rPr lang="en-GB" sz="1600" b="0" dirty="0"/>
              <a:t>Other </a:t>
            </a:r>
            <a:r>
              <a:rPr lang="en-GB" sz="1600" b="0" dirty="0" err="1"/>
              <a:t>center</a:t>
            </a:r>
            <a:r>
              <a:rPr lang="en-GB" sz="1600" b="0" dirty="0"/>
              <a:t> like organisations</a:t>
            </a:r>
          </a:p>
        </p:txBody>
      </p:sp>
    </p:spTree>
    <p:extLst>
      <p:ext uri="{BB962C8B-B14F-4D97-AF65-F5344CB8AC3E}">
        <p14:creationId xmlns:p14="http://schemas.microsoft.com/office/powerpoint/2010/main" val="32595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v-SE"/>
          </a:p>
        </p:txBody>
      </p:sp>
      <p:pic>
        <p:nvPicPr>
          <p:cNvPr id="7" name="Picture 6" title="KTH camp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073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144A08B-F02B-4E46-9023-9C714CB71CBA}"/>
              </a:ext>
            </a:extLst>
          </p:cNvPr>
          <p:cNvSpPr>
            <a:spLocks noGrp="1"/>
          </p:cNvSpPr>
          <p:nvPr>
            <p:ph type="dt" sz="half" idx="11"/>
          </p:nvPr>
        </p:nvSpPr>
        <p:spPr/>
        <p:txBody>
          <a:bodyPr/>
          <a:lstStyle/>
          <a:p>
            <a:fld id="{C55EB1E9-4E18-5549-8E17-04A05D374244}"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DC771317-7A3B-AB4F-A106-3CFD06496B26}"/>
              </a:ext>
            </a:extLst>
          </p:cNvPr>
          <p:cNvSpPr>
            <a:spLocks noGrp="1"/>
          </p:cNvSpPr>
          <p:nvPr>
            <p:ph type="sldNum" sz="quarter" idx="12"/>
          </p:nvPr>
        </p:nvSpPr>
        <p:spPr/>
        <p:txBody>
          <a:bodyPr/>
          <a:lstStyle/>
          <a:p>
            <a:fld id="{C338348D-F2D3-AB47-AE2A-1D59B1E58D64}" type="slidenum">
              <a:rPr lang="en-GB" smtClean="0"/>
              <a:pPr/>
              <a:t>3</a:t>
            </a:fld>
            <a:endParaRPr lang="en-GB"/>
          </a:p>
        </p:txBody>
      </p:sp>
      <p:grpSp>
        <p:nvGrpSpPr>
          <p:cNvPr id="27" name="Group 26"/>
          <p:cNvGrpSpPr/>
          <p:nvPr/>
        </p:nvGrpSpPr>
        <p:grpSpPr>
          <a:xfrm>
            <a:off x="6315522" y="2495741"/>
            <a:ext cx="2644775" cy="833053"/>
            <a:chOff x="6315522" y="2495741"/>
            <a:chExt cx="2644775" cy="833053"/>
          </a:xfrm>
        </p:grpSpPr>
        <p:sp>
          <p:nvSpPr>
            <p:cNvPr id="21" name="TextBox 20"/>
            <p:cNvSpPr txBox="1"/>
            <p:nvPr/>
          </p:nvSpPr>
          <p:spPr>
            <a:xfrm>
              <a:off x="6315522" y="2495741"/>
              <a:ext cx="2644775" cy="646331"/>
            </a:xfrm>
            <a:prstGeom prst="rect">
              <a:avLst/>
            </a:prstGeom>
            <a:noFill/>
          </p:spPr>
          <p:txBody>
            <a:bodyPr wrap="square" rtlCol="0">
              <a:spAutoFit/>
            </a:bodyPr>
            <a:lstStyle/>
            <a:p>
              <a:r>
                <a:rPr lang="sv-SE" sz="3600" b="1" dirty="0"/>
                <a:t>4,026</a:t>
              </a:r>
            </a:p>
          </p:txBody>
        </p:sp>
        <p:sp>
          <p:nvSpPr>
            <p:cNvPr id="22" name="TextBox 21"/>
            <p:cNvSpPr txBox="1"/>
            <p:nvPr/>
          </p:nvSpPr>
          <p:spPr>
            <a:xfrm>
              <a:off x="6331397" y="3067184"/>
              <a:ext cx="1911350" cy="261610"/>
            </a:xfrm>
            <a:prstGeom prst="rect">
              <a:avLst/>
            </a:prstGeom>
            <a:noFill/>
          </p:spPr>
          <p:txBody>
            <a:bodyPr wrap="square" rtlCol="0">
              <a:spAutoFit/>
            </a:bodyPr>
            <a:lstStyle/>
            <a:p>
              <a:r>
                <a:rPr lang="sv-SE" sz="1100" dirty="0" err="1"/>
                <a:t>employees</a:t>
              </a:r>
              <a:endParaRPr lang="sv-SE" sz="1200" dirty="0"/>
            </a:p>
          </p:txBody>
        </p:sp>
      </p:grpSp>
      <p:grpSp>
        <p:nvGrpSpPr>
          <p:cNvPr id="28" name="Group 27"/>
          <p:cNvGrpSpPr/>
          <p:nvPr/>
        </p:nvGrpSpPr>
        <p:grpSpPr>
          <a:xfrm>
            <a:off x="5202199" y="3671786"/>
            <a:ext cx="2644775" cy="1047170"/>
            <a:chOff x="5202199" y="3671786"/>
            <a:chExt cx="2644775" cy="1047170"/>
          </a:xfrm>
        </p:grpSpPr>
        <p:sp>
          <p:nvSpPr>
            <p:cNvPr id="8" name="TextBox 7"/>
            <p:cNvSpPr txBox="1"/>
            <p:nvPr/>
          </p:nvSpPr>
          <p:spPr>
            <a:xfrm>
              <a:off x="5202199" y="3671786"/>
              <a:ext cx="2644775" cy="923330"/>
            </a:xfrm>
            <a:prstGeom prst="rect">
              <a:avLst/>
            </a:prstGeom>
            <a:noFill/>
          </p:spPr>
          <p:txBody>
            <a:bodyPr wrap="square" rtlCol="0">
              <a:spAutoFit/>
            </a:bodyPr>
            <a:lstStyle/>
            <a:p>
              <a:r>
                <a:rPr lang="sv-SE" sz="5400" b="1" dirty="0">
                  <a:solidFill>
                    <a:schemeClr val="accent4"/>
                  </a:solidFill>
                </a:rPr>
                <a:t>13,583</a:t>
              </a:r>
            </a:p>
          </p:txBody>
        </p:sp>
        <p:sp>
          <p:nvSpPr>
            <p:cNvPr id="9" name="TextBox 8"/>
            <p:cNvSpPr txBox="1"/>
            <p:nvPr/>
          </p:nvSpPr>
          <p:spPr>
            <a:xfrm>
              <a:off x="5357775" y="4441957"/>
              <a:ext cx="1986922" cy="276999"/>
            </a:xfrm>
            <a:prstGeom prst="rect">
              <a:avLst/>
            </a:prstGeom>
            <a:noFill/>
          </p:spPr>
          <p:txBody>
            <a:bodyPr wrap="square" rtlCol="0">
              <a:spAutoFit/>
            </a:bodyPr>
            <a:lstStyle/>
            <a:p>
              <a:r>
                <a:rPr lang="sv-SE" sz="1100" dirty="0"/>
                <a:t>full </a:t>
              </a:r>
              <a:r>
                <a:rPr lang="sv-SE" sz="1100" dirty="0" err="1"/>
                <a:t>time</a:t>
              </a:r>
              <a:r>
                <a:rPr lang="sv-SE" sz="1100" dirty="0"/>
                <a:t> </a:t>
              </a:r>
              <a:r>
                <a:rPr lang="sv-SE" sz="1100" dirty="0" err="1"/>
                <a:t>equivalent</a:t>
              </a:r>
              <a:r>
                <a:rPr lang="sv-SE" sz="1100" dirty="0"/>
                <a:t> students</a:t>
              </a:r>
              <a:r>
                <a:rPr lang="sv-SE" sz="1200" b="1" dirty="0"/>
                <a:t> </a:t>
              </a:r>
              <a:endParaRPr lang="sv-SE" sz="1200" dirty="0"/>
            </a:p>
          </p:txBody>
        </p:sp>
      </p:grpSp>
      <p:grpSp>
        <p:nvGrpSpPr>
          <p:cNvPr id="24" name="Group 23"/>
          <p:cNvGrpSpPr/>
          <p:nvPr/>
        </p:nvGrpSpPr>
        <p:grpSpPr>
          <a:xfrm>
            <a:off x="361988" y="3756799"/>
            <a:ext cx="2237942" cy="989518"/>
            <a:chOff x="361988" y="3756799"/>
            <a:chExt cx="2237942" cy="989518"/>
          </a:xfrm>
        </p:grpSpPr>
        <p:sp>
          <p:nvSpPr>
            <p:cNvPr id="19" name="TextBox 18"/>
            <p:cNvSpPr txBox="1"/>
            <p:nvPr/>
          </p:nvSpPr>
          <p:spPr>
            <a:xfrm>
              <a:off x="361988" y="3756799"/>
              <a:ext cx="2012950" cy="646331"/>
            </a:xfrm>
            <a:prstGeom prst="rect">
              <a:avLst/>
            </a:prstGeom>
            <a:noFill/>
          </p:spPr>
          <p:txBody>
            <a:bodyPr wrap="square" rtlCol="0">
              <a:spAutoFit/>
            </a:bodyPr>
            <a:lstStyle/>
            <a:p>
              <a:r>
                <a:rPr lang="sv-SE" sz="3600" b="1" dirty="0">
                  <a:solidFill>
                    <a:schemeClr val="accent4"/>
                  </a:solidFill>
                </a:rPr>
                <a:t>1,334</a:t>
              </a:r>
            </a:p>
          </p:txBody>
        </p:sp>
        <p:sp>
          <p:nvSpPr>
            <p:cNvPr id="20" name="TextBox 19"/>
            <p:cNvSpPr txBox="1"/>
            <p:nvPr/>
          </p:nvSpPr>
          <p:spPr>
            <a:xfrm>
              <a:off x="463588" y="4315430"/>
              <a:ext cx="2136342" cy="430887"/>
            </a:xfrm>
            <a:prstGeom prst="rect">
              <a:avLst/>
            </a:prstGeom>
            <a:noFill/>
          </p:spPr>
          <p:txBody>
            <a:bodyPr wrap="square" rtlCol="0">
              <a:spAutoFit/>
            </a:bodyPr>
            <a:lstStyle/>
            <a:p>
              <a:r>
                <a:rPr lang="en-US" sz="1100" dirty="0"/>
                <a:t>Degree of Master of Science in Engineering, yearly </a:t>
              </a:r>
              <a:endParaRPr lang="sv-SE" sz="1100" dirty="0"/>
            </a:p>
          </p:txBody>
        </p:sp>
      </p:grpSp>
      <p:grpSp>
        <p:nvGrpSpPr>
          <p:cNvPr id="23" name="Group 22"/>
          <p:cNvGrpSpPr/>
          <p:nvPr/>
        </p:nvGrpSpPr>
        <p:grpSpPr>
          <a:xfrm>
            <a:off x="1012825" y="2475908"/>
            <a:ext cx="2012950" cy="820241"/>
            <a:chOff x="1012825" y="2475908"/>
            <a:chExt cx="2012950" cy="820241"/>
          </a:xfrm>
        </p:grpSpPr>
        <p:sp>
          <p:nvSpPr>
            <p:cNvPr id="10" name="TextBox 9"/>
            <p:cNvSpPr txBox="1"/>
            <p:nvPr/>
          </p:nvSpPr>
          <p:spPr>
            <a:xfrm>
              <a:off x="1012825" y="2475908"/>
              <a:ext cx="2012950" cy="646331"/>
            </a:xfrm>
            <a:prstGeom prst="rect">
              <a:avLst/>
            </a:prstGeom>
            <a:noFill/>
          </p:spPr>
          <p:txBody>
            <a:bodyPr wrap="square" rtlCol="0">
              <a:spAutoFit/>
            </a:bodyPr>
            <a:lstStyle/>
            <a:p>
              <a:r>
                <a:rPr lang="sv-SE" sz="3600" b="1" dirty="0">
                  <a:solidFill>
                    <a:schemeClr val="accent4"/>
                  </a:solidFill>
                </a:rPr>
                <a:t>1,582</a:t>
              </a:r>
            </a:p>
          </p:txBody>
        </p:sp>
        <p:sp>
          <p:nvSpPr>
            <p:cNvPr id="11" name="TextBox 10"/>
            <p:cNvSpPr txBox="1"/>
            <p:nvPr/>
          </p:nvSpPr>
          <p:spPr>
            <a:xfrm>
              <a:off x="1114425" y="3034539"/>
              <a:ext cx="1911350" cy="261610"/>
            </a:xfrm>
            <a:prstGeom prst="rect">
              <a:avLst/>
            </a:prstGeom>
            <a:noFill/>
          </p:spPr>
          <p:txBody>
            <a:bodyPr wrap="square" rtlCol="0">
              <a:spAutoFit/>
            </a:bodyPr>
            <a:lstStyle/>
            <a:p>
              <a:r>
                <a:rPr lang="sv-SE" sz="1100" dirty="0" err="1"/>
                <a:t>Doctoral</a:t>
              </a:r>
              <a:r>
                <a:rPr lang="sv-SE" sz="1100" dirty="0"/>
                <a:t> students</a:t>
              </a:r>
            </a:p>
          </p:txBody>
        </p:sp>
      </p:grpSp>
      <p:grpSp>
        <p:nvGrpSpPr>
          <p:cNvPr id="26" name="Group 25"/>
          <p:cNvGrpSpPr/>
          <p:nvPr/>
        </p:nvGrpSpPr>
        <p:grpSpPr>
          <a:xfrm>
            <a:off x="6405562" y="1194129"/>
            <a:ext cx="2644775" cy="1002330"/>
            <a:chOff x="6405562" y="1194129"/>
            <a:chExt cx="2644775" cy="1002330"/>
          </a:xfrm>
        </p:grpSpPr>
        <p:sp>
          <p:nvSpPr>
            <p:cNvPr id="17" name="TextBox 16"/>
            <p:cNvSpPr txBox="1"/>
            <p:nvPr/>
          </p:nvSpPr>
          <p:spPr>
            <a:xfrm>
              <a:off x="6405562" y="1194129"/>
              <a:ext cx="2644775" cy="646331"/>
            </a:xfrm>
            <a:prstGeom prst="rect">
              <a:avLst/>
            </a:prstGeom>
            <a:noFill/>
          </p:spPr>
          <p:txBody>
            <a:bodyPr wrap="square" rtlCol="0">
              <a:spAutoFit/>
            </a:bodyPr>
            <a:lstStyle/>
            <a:p>
              <a:r>
                <a:rPr lang="sv-SE" sz="3600" b="1" dirty="0">
                  <a:solidFill>
                    <a:schemeClr val="accent6"/>
                  </a:solidFill>
                </a:rPr>
                <a:t>155th</a:t>
              </a:r>
            </a:p>
          </p:txBody>
        </p:sp>
        <p:sp>
          <p:nvSpPr>
            <p:cNvPr id="18" name="TextBox 17"/>
            <p:cNvSpPr txBox="1"/>
            <p:nvPr/>
          </p:nvSpPr>
          <p:spPr>
            <a:xfrm>
              <a:off x="6421437" y="1765572"/>
              <a:ext cx="1306513" cy="430887"/>
            </a:xfrm>
            <a:prstGeom prst="rect">
              <a:avLst/>
            </a:prstGeom>
            <a:noFill/>
          </p:spPr>
          <p:txBody>
            <a:bodyPr wrap="square" rtlCol="0">
              <a:spAutoFit/>
            </a:bodyPr>
            <a:lstStyle/>
            <a:p>
              <a:r>
                <a:rPr lang="sv-SE" sz="1100" dirty="0"/>
                <a:t>best </a:t>
              </a:r>
              <a:r>
                <a:rPr lang="sv-SE" sz="1100" dirty="0" err="1"/>
                <a:t>university</a:t>
              </a:r>
              <a:r>
                <a:rPr lang="sv-SE" sz="1100" dirty="0"/>
                <a:t> in the </a:t>
              </a:r>
              <a:r>
                <a:rPr lang="sv-SE" sz="1100" dirty="0" err="1"/>
                <a:t>world</a:t>
              </a:r>
              <a:endParaRPr lang="sv-SE" sz="1100" dirty="0"/>
            </a:p>
          </p:txBody>
        </p:sp>
      </p:grpSp>
      <p:grpSp>
        <p:nvGrpSpPr>
          <p:cNvPr id="25" name="Group 24"/>
          <p:cNvGrpSpPr/>
          <p:nvPr/>
        </p:nvGrpSpPr>
        <p:grpSpPr>
          <a:xfrm>
            <a:off x="3127375" y="2926045"/>
            <a:ext cx="2644775" cy="1194829"/>
            <a:chOff x="3127375" y="2926045"/>
            <a:chExt cx="2644775" cy="1194829"/>
          </a:xfrm>
        </p:grpSpPr>
        <p:sp>
          <p:nvSpPr>
            <p:cNvPr id="15" name="TextBox 14"/>
            <p:cNvSpPr txBox="1"/>
            <p:nvPr/>
          </p:nvSpPr>
          <p:spPr>
            <a:xfrm>
              <a:off x="3127375" y="2926045"/>
              <a:ext cx="2644775" cy="923330"/>
            </a:xfrm>
            <a:prstGeom prst="rect">
              <a:avLst/>
            </a:prstGeom>
            <a:noFill/>
          </p:spPr>
          <p:txBody>
            <a:bodyPr wrap="square" rtlCol="0">
              <a:spAutoFit/>
            </a:bodyPr>
            <a:lstStyle/>
            <a:p>
              <a:r>
                <a:rPr lang="sv-SE" sz="5400" b="1" dirty="0">
                  <a:solidFill>
                    <a:schemeClr val="accent6"/>
                  </a:solidFill>
                </a:rPr>
                <a:t>42rd</a:t>
              </a:r>
            </a:p>
          </p:txBody>
        </p:sp>
        <p:sp>
          <p:nvSpPr>
            <p:cNvPr id="16" name="TextBox 15"/>
            <p:cNvSpPr txBox="1"/>
            <p:nvPr/>
          </p:nvSpPr>
          <p:spPr>
            <a:xfrm>
              <a:off x="3181350" y="3689987"/>
              <a:ext cx="1411719" cy="430887"/>
            </a:xfrm>
            <a:prstGeom prst="rect">
              <a:avLst/>
            </a:prstGeom>
            <a:noFill/>
          </p:spPr>
          <p:txBody>
            <a:bodyPr wrap="square" rtlCol="0">
              <a:spAutoFit/>
            </a:bodyPr>
            <a:lstStyle/>
            <a:p>
              <a:r>
                <a:rPr lang="sv-SE" sz="1100" dirty="0"/>
                <a:t>best </a:t>
              </a:r>
              <a:r>
                <a:rPr lang="sv-SE" sz="1100" dirty="0" err="1"/>
                <a:t>university</a:t>
              </a:r>
              <a:r>
                <a:rPr lang="sv-SE" sz="1100" dirty="0"/>
                <a:t> </a:t>
              </a:r>
            </a:p>
            <a:p>
              <a:r>
                <a:rPr lang="sv-SE" sz="1100" dirty="0"/>
                <a:t>in </a:t>
              </a:r>
              <a:r>
                <a:rPr lang="sv-SE" sz="1100" dirty="0" err="1"/>
                <a:t>Europe</a:t>
              </a:r>
              <a:endParaRPr lang="sv-SE" sz="1100" dirty="0"/>
            </a:p>
          </p:txBody>
        </p:sp>
      </p:grpSp>
      <p:grpSp>
        <p:nvGrpSpPr>
          <p:cNvPr id="14" name="Group 13"/>
          <p:cNvGrpSpPr/>
          <p:nvPr/>
        </p:nvGrpSpPr>
        <p:grpSpPr>
          <a:xfrm>
            <a:off x="4721225" y="1602670"/>
            <a:ext cx="1520825" cy="1194797"/>
            <a:chOff x="4721225" y="1602670"/>
            <a:chExt cx="1520825" cy="1194797"/>
          </a:xfrm>
        </p:grpSpPr>
        <p:sp>
          <p:nvSpPr>
            <p:cNvPr id="12" name="TextBox 11"/>
            <p:cNvSpPr txBox="1"/>
            <p:nvPr/>
          </p:nvSpPr>
          <p:spPr>
            <a:xfrm>
              <a:off x="4721225" y="1602670"/>
              <a:ext cx="1295400" cy="646331"/>
            </a:xfrm>
            <a:prstGeom prst="rect">
              <a:avLst/>
            </a:prstGeom>
            <a:noFill/>
          </p:spPr>
          <p:txBody>
            <a:bodyPr wrap="square" rtlCol="0">
              <a:spAutoFit/>
            </a:bodyPr>
            <a:lstStyle/>
            <a:p>
              <a:r>
                <a:rPr lang="sv-SE" sz="3600" b="1" dirty="0">
                  <a:solidFill>
                    <a:srgbClr val="1954A6"/>
                  </a:solidFill>
                </a:rPr>
                <a:t>9</a:t>
              </a:r>
            </a:p>
          </p:txBody>
        </p:sp>
        <p:sp>
          <p:nvSpPr>
            <p:cNvPr id="13" name="TextBox 12"/>
            <p:cNvSpPr txBox="1"/>
            <p:nvPr/>
          </p:nvSpPr>
          <p:spPr>
            <a:xfrm>
              <a:off x="4737100" y="2197303"/>
              <a:ext cx="1504950" cy="600164"/>
            </a:xfrm>
            <a:prstGeom prst="rect">
              <a:avLst/>
            </a:prstGeom>
            <a:noFill/>
          </p:spPr>
          <p:txBody>
            <a:bodyPr wrap="square" rtlCol="0">
              <a:spAutoFit/>
            </a:bodyPr>
            <a:lstStyle/>
            <a:p>
              <a:r>
                <a:rPr lang="en-US" sz="1100" dirty="0"/>
                <a:t>Bachelor of Science in Engineering </a:t>
              </a:r>
              <a:r>
                <a:rPr lang="en-US" sz="1100" dirty="0" err="1"/>
                <a:t>Programmes</a:t>
              </a:r>
              <a:endParaRPr lang="sv-SE" sz="1100" dirty="0"/>
            </a:p>
          </p:txBody>
        </p:sp>
      </p:grpSp>
      <p:grpSp>
        <p:nvGrpSpPr>
          <p:cNvPr id="6" name="Group 5"/>
          <p:cNvGrpSpPr/>
          <p:nvPr/>
        </p:nvGrpSpPr>
        <p:grpSpPr>
          <a:xfrm>
            <a:off x="3025775" y="1022350"/>
            <a:ext cx="1711325" cy="1389385"/>
            <a:chOff x="3025775" y="1022350"/>
            <a:chExt cx="1711325" cy="1389385"/>
          </a:xfrm>
        </p:grpSpPr>
        <p:sp>
          <p:nvSpPr>
            <p:cNvPr id="2" name="TextBox 1"/>
            <p:cNvSpPr txBox="1"/>
            <p:nvPr/>
          </p:nvSpPr>
          <p:spPr>
            <a:xfrm>
              <a:off x="3025775" y="1022350"/>
              <a:ext cx="1295400" cy="923330"/>
            </a:xfrm>
            <a:prstGeom prst="rect">
              <a:avLst/>
            </a:prstGeom>
            <a:noFill/>
          </p:spPr>
          <p:txBody>
            <a:bodyPr wrap="square" rtlCol="0">
              <a:spAutoFit/>
            </a:bodyPr>
            <a:lstStyle/>
            <a:p>
              <a:r>
                <a:rPr lang="sv-SE" sz="5400" b="1" dirty="0">
                  <a:solidFill>
                    <a:srgbClr val="1954A6"/>
                  </a:solidFill>
                </a:rPr>
                <a:t>17</a:t>
              </a:r>
            </a:p>
          </p:txBody>
        </p:sp>
        <p:sp>
          <p:nvSpPr>
            <p:cNvPr id="5" name="TextBox 4"/>
            <p:cNvSpPr txBox="1"/>
            <p:nvPr/>
          </p:nvSpPr>
          <p:spPr>
            <a:xfrm>
              <a:off x="3181350" y="1811571"/>
              <a:ext cx="1555750" cy="600164"/>
            </a:xfrm>
            <a:prstGeom prst="rect">
              <a:avLst/>
            </a:prstGeom>
            <a:noFill/>
          </p:spPr>
          <p:txBody>
            <a:bodyPr wrap="square" rtlCol="0">
              <a:spAutoFit/>
            </a:bodyPr>
            <a:lstStyle/>
            <a:p>
              <a:r>
                <a:rPr lang="en-US" sz="1100" dirty="0"/>
                <a:t>Master of Science in Engineering </a:t>
              </a:r>
              <a:r>
                <a:rPr lang="en-US" sz="1100" dirty="0" err="1"/>
                <a:t>Programmes</a:t>
              </a:r>
              <a:endParaRPr lang="sv-SE" sz="1100" dirty="0"/>
            </a:p>
          </p:txBody>
        </p:sp>
      </p:grpSp>
      <p:sp>
        <p:nvSpPr>
          <p:cNvPr id="7" name="Rubrik 6">
            <a:extLst>
              <a:ext uri="{FF2B5EF4-FFF2-40B4-BE49-F238E27FC236}">
                <a16:creationId xmlns:a16="http://schemas.microsoft.com/office/drawing/2014/main" id="{F9FDE19E-5CD8-F546-9AA5-0F1F5D7F8670}"/>
              </a:ext>
            </a:extLst>
          </p:cNvPr>
          <p:cNvSpPr>
            <a:spLocks noGrp="1"/>
          </p:cNvSpPr>
          <p:nvPr>
            <p:ph type="title"/>
          </p:nvPr>
        </p:nvSpPr>
        <p:spPr/>
        <p:txBody>
          <a:bodyPr/>
          <a:lstStyle/>
          <a:p>
            <a:r>
              <a:rPr lang="sv-SE" dirty="0"/>
              <a:t>KTH in </a:t>
            </a:r>
            <a:r>
              <a:rPr lang="sv-SE" dirty="0" err="1"/>
              <a:t>figures</a:t>
            </a:r>
            <a:endParaRPr lang="en-GB" dirty="0"/>
          </a:p>
        </p:txBody>
      </p:sp>
    </p:spTree>
    <p:extLst>
      <p:ext uri="{BB962C8B-B14F-4D97-AF65-F5344CB8AC3E}">
        <p14:creationId xmlns:p14="http://schemas.microsoft.com/office/powerpoint/2010/main" val="375029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4</a:t>
            </a:fld>
            <a:endParaRPr lang="en-GB"/>
          </a:p>
        </p:txBody>
      </p:sp>
      <p:cxnSp>
        <p:nvCxnSpPr>
          <p:cNvPr id="17" name="Rak 21"/>
          <p:cNvCxnSpPr>
            <a:stCxn id="6" idx="2"/>
            <a:endCxn id="16" idx="0"/>
          </p:cNvCxnSpPr>
          <p:nvPr/>
        </p:nvCxnSpPr>
        <p:spPr>
          <a:xfrm flipH="1">
            <a:off x="4270376" y="1592066"/>
            <a:ext cx="4762" cy="30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24"/>
          <p:cNvCxnSpPr>
            <a:stCxn id="7" idx="3"/>
            <a:endCxn id="16" idx="1"/>
          </p:cNvCxnSpPr>
          <p:nvPr/>
        </p:nvCxnSpPr>
        <p:spPr>
          <a:xfrm flipV="1">
            <a:off x="3241674" y="2200079"/>
            <a:ext cx="39052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26"/>
          <p:cNvCxnSpPr>
            <a:stCxn id="16" idx="3"/>
            <a:endCxn id="15" idx="1"/>
          </p:cNvCxnSpPr>
          <p:nvPr/>
        </p:nvCxnSpPr>
        <p:spPr>
          <a:xfrm>
            <a:off x="4908551" y="2200079"/>
            <a:ext cx="380994"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28"/>
          <p:cNvCxnSpPr/>
          <p:nvPr/>
        </p:nvCxnSpPr>
        <p:spPr>
          <a:xfrm>
            <a:off x="4270376" y="2404042"/>
            <a:ext cx="0" cy="1854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32"/>
          <p:cNvCxnSpPr>
            <a:stCxn id="10" idx="3"/>
          </p:cNvCxnSpPr>
          <p:nvPr/>
        </p:nvCxnSpPr>
        <p:spPr>
          <a:xfrm>
            <a:off x="3266437" y="2896039"/>
            <a:ext cx="2045017" cy="1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34"/>
          <p:cNvCxnSpPr>
            <a:stCxn id="11" idx="3"/>
            <a:endCxn id="14" idx="1"/>
          </p:cNvCxnSpPr>
          <p:nvPr/>
        </p:nvCxnSpPr>
        <p:spPr>
          <a:xfrm>
            <a:off x="3254056" y="3489606"/>
            <a:ext cx="20573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42"/>
          <p:cNvCxnSpPr/>
          <p:nvPr/>
        </p:nvCxnSpPr>
        <p:spPr>
          <a:xfrm>
            <a:off x="3232148" y="4258456"/>
            <a:ext cx="103822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ktangel 43"/>
          <p:cNvSpPr/>
          <p:nvPr/>
        </p:nvSpPr>
        <p:spPr>
          <a:xfrm>
            <a:off x="5311454" y="2626052"/>
            <a:ext cx="2257427" cy="542925"/>
          </a:xfrm>
          <a:prstGeom prst="rect">
            <a:avLst/>
          </a:prstGeom>
          <a:solidFill>
            <a:schemeClr val="tx2"/>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a:solidFill>
                  <a:schemeClr val="bg1"/>
                </a:solidFill>
              </a:rPr>
              <a:t>Industrial Engineering and Management</a:t>
            </a:r>
          </a:p>
        </p:txBody>
      </p:sp>
      <p:sp>
        <p:nvSpPr>
          <p:cNvPr id="14" name="Rektangel 13"/>
          <p:cNvSpPr/>
          <p:nvPr/>
        </p:nvSpPr>
        <p:spPr>
          <a:xfrm>
            <a:off x="5311453" y="3248465"/>
            <a:ext cx="2257428" cy="482281"/>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Sciences</a:t>
            </a:r>
          </a:p>
        </p:txBody>
      </p:sp>
      <p:sp>
        <p:nvSpPr>
          <p:cNvPr id="12" name="Rektangel 9"/>
          <p:cNvSpPr/>
          <p:nvPr/>
        </p:nvSpPr>
        <p:spPr>
          <a:xfrm>
            <a:off x="1149030" y="3824726"/>
            <a:ext cx="2105026" cy="899674"/>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science in Chemistry, Biotechnology and health</a:t>
            </a:r>
          </a:p>
        </p:txBody>
      </p:sp>
      <p:sp>
        <p:nvSpPr>
          <p:cNvPr id="11" name="Rektangel 8"/>
          <p:cNvSpPr/>
          <p:nvPr/>
        </p:nvSpPr>
        <p:spPr>
          <a:xfrm>
            <a:off x="1149030" y="3248465"/>
            <a:ext cx="2105026" cy="482282"/>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and Computer Science</a:t>
            </a:r>
          </a:p>
        </p:txBody>
      </p:sp>
      <p:sp>
        <p:nvSpPr>
          <p:cNvPr id="10" name="Rektangel 7"/>
          <p:cNvSpPr/>
          <p:nvPr/>
        </p:nvSpPr>
        <p:spPr>
          <a:xfrm>
            <a:off x="1161410" y="2624576"/>
            <a:ext cx="2105027" cy="542925"/>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Architecture and the Built Environment</a:t>
            </a:r>
          </a:p>
        </p:txBody>
      </p:sp>
      <p:sp>
        <p:nvSpPr>
          <p:cNvPr id="15" name="Rektangel 17"/>
          <p:cNvSpPr/>
          <p:nvPr/>
        </p:nvSpPr>
        <p:spPr>
          <a:xfrm>
            <a:off x="5289545" y="1954014"/>
            <a:ext cx="1866905" cy="495302"/>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Faculty Council</a:t>
            </a:r>
          </a:p>
        </p:txBody>
      </p:sp>
      <p:sp>
        <p:nvSpPr>
          <p:cNvPr id="7" name="Rektangel 6"/>
          <p:cNvSpPr/>
          <p:nvPr/>
        </p:nvSpPr>
        <p:spPr>
          <a:xfrm>
            <a:off x="1479549" y="1954015"/>
            <a:ext cx="1762125" cy="495301"/>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University Administration</a:t>
            </a:r>
          </a:p>
        </p:txBody>
      </p:sp>
      <p:sp>
        <p:nvSpPr>
          <p:cNvPr id="16" name="Rektangel 18"/>
          <p:cNvSpPr/>
          <p:nvPr/>
        </p:nvSpPr>
        <p:spPr>
          <a:xfrm>
            <a:off x="3632201" y="1900041"/>
            <a:ext cx="1276350" cy="6000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President</a:t>
            </a:r>
          </a:p>
        </p:txBody>
      </p:sp>
      <p:sp>
        <p:nvSpPr>
          <p:cNvPr id="6" name="Rektangel 5"/>
          <p:cNvSpPr/>
          <p:nvPr/>
        </p:nvSpPr>
        <p:spPr>
          <a:xfrm>
            <a:off x="3460750" y="1106291"/>
            <a:ext cx="1628775" cy="4857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The University Board</a:t>
            </a:r>
          </a:p>
        </p:txBody>
      </p:sp>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en-US" dirty="0"/>
              <a:t>KTH's </a:t>
            </a:r>
            <a:r>
              <a:rPr lang="en-US" dirty="0" err="1"/>
              <a:t>organisation</a:t>
            </a:r>
            <a:endParaRPr lang="en-GB" dirty="0"/>
          </a:p>
        </p:txBody>
      </p:sp>
    </p:spTree>
    <p:extLst>
      <p:ext uri="{BB962C8B-B14F-4D97-AF65-F5344CB8AC3E}">
        <p14:creationId xmlns:p14="http://schemas.microsoft.com/office/powerpoint/2010/main" val="31177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3" cstate="print"/>
            <a:stretch>
              <a:fillRect/>
            </a:stretch>
          </a:blipFill>
        </p:spPr>
        <p:txBody>
          <a:bodyPr wrap="square" lIns="0" tIns="0" rIns="0" bIns="0" rtlCol="0">
            <a:spAutoFit/>
          </a:bodyPr>
          <a:lstStyle/>
          <a:p>
            <a:endParaRPr lang="sv-SE" dirty="0"/>
          </a:p>
        </p:txBody>
      </p:sp>
      <p:sp>
        <p:nvSpPr>
          <p:cNvPr id="3" name="object 3"/>
          <p:cNvSpPr txBox="1"/>
          <p:nvPr/>
        </p:nvSpPr>
        <p:spPr>
          <a:xfrm>
            <a:off x="1151906" y="407997"/>
            <a:ext cx="7123414" cy="371897"/>
          </a:xfrm>
          <a:prstGeom prst="rect">
            <a:avLst/>
          </a:prstGeom>
        </p:spPr>
        <p:txBody>
          <a:bodyPr vert="horz" wrap="square" lIns="0" tIns="0" rIns="0" bIns="0" rtlCol="0">
            <a:spAutoFit/>
          </a:bodyPr>
          <a:lstStyle/>
          <a:p>
            <a:pPr marL="0" marR="0">
              <a:lnSpc>
                <a:spcPts val="2904"/>
              </a:lnSpc>
              <a:spcBef>
                <a:spcPts val="0"/>
              </a:spcBef>
              <a:spcAft>
                <a:spcPts val="0"/>
              </a:spcAft>
            </a:pPr>
            <a:r>
              <a:rPr lang="en-US" sz="2600" b="1" dirty="0">
                <a:latin typeface="+mj-lt"/>
              </a:rPr>
              <a:t>The ITM Management team </a:t>
            </a:r>
            <a:endParaRPr sz="2600" b="1" dirty="0">
              <a:solidFill>
                <a:srgbClr val="000000"/>
              </a:solidFill>
              <a:latin typeface="+mj-lt"/>
              <a:cs typeface="MRMKVU+Arial-BoldMT"/>
            </a:endParaRPr>
          </a:p>
        </p:txBody>
      </p:sp>
      <p:sp>
        <p:nvSpPr>
          <p:cNvPr id="4" name="object 4"/>
          <p:cNvSpPr txBox="1"/>
          <p:nvPr/>
        </p:nvSpPr>
        <p:spPr>
          <a:xfrm>
            <a:off x="2910956" y="1576574"/>
            <a:ext cx="938749" cy="338554"/>
          </a:xfrm>
          <a:prstGeom prst="rect">
            <a:avLst/>
          </a:prstGeom>
        </p:spPr>
        <p:txBody>
          <a:bodyPr vert="horz" wrap="square" lIns="0" tIns="0" rIns="0" bIns="0" rtlCol="0">
            <a:spAutoFit/>
          </a:bodyPr>
          <a:lstStyle/>
          <a:p>
            <a:r>
              <a:rPr lang="sv-SE" sz="1100" dirty="0" err="1"/>
              <a:t>Deputy</a:t>
            </a:r>
            <a:r>
              <a:rPr lang="sv-SE" sz="1100" dirty="0"/>
              <a:t> </a:t>
            </a:r>
            <a:r>
              <a:rPr lang="sv-SE" sz="1100" dirty="0" err="1"/>
              <a:t>Head</a:t>
            </a:r>
            <a:r>
              <a:rPr lang="sv-SE" sz="1100" dirty="0"/>
              <a:t> </a:t>
            </a:r>
            <a:r>
              <a:rPr lang="sv-SE" sz="1100" dirty="0" err="1"/>
              <a:t>of</a:t>
            </a:r>
            <a:r>
              <a:rPr lang="sv-SE" sz="1100" dirty="0"/>
              <a:t> </a:t>
            </a:r>
            <a:r>
              <a:rPr lang="sv-SE" sz="1100" dirty="0" err="1"/>
              <a:t>School</a:t>
            </a:r>
            <a:endParaRPr lang="sv-SE" sz="1100" dirty="0"/>
          </a:p>
        </p:txBody>
      </p:sp>
      <p:sp>
        <p:nvSpPr>
          <p:cNvPr id="5" name="object 5"/>
          <p:cNvSpPr txBox="1"/>
          <p:nvPr/>
        </p:nvSpPr>
        <p:spPr>
          <a:xfrm>
            <a:off x="7462587" y="1584507"/>
            <a:ext cx="891498" cy="615553"/>
          </a:xfrm>
          <a:prstGeom prst="rect">
            <a:avLst/>
          </a:prstGeom>
        </p:spPr>
        <p:txBody>
          <a:bodyPr vert="horz" wrap="square" lIns="0" tIns="0" rIns="0" bIns="0" rtlCol="0">
            <a:spAutoFit/>
          </a:bodyPr>
          <a:lstStyle/>
          <a:p>
            <a:pPr>
              <a:lnSpc>
                <a:spcPts val="1244"/>
              </a:lnSpc>
              <a:spcBef>
                <a:spcPts val="0"/>
              </a:spcBef>
              <a:spcAft>
                <a:spcPts val="0"/>
              </a:spcAft>
            </a:pPr>
            <a:r>
              <a:rPr lang="sv-SE" sz="1100" dirty="0">
                <a:solidFill>
                  <a:srgbClr val="000000"/>
                </a:solidFill>
                <a:latin typeface="+mn-lt"/>
                <a:cs typeface="MKPVUF+ArialMT"/>
              </a:rPr>
              <a:t>Second</a:t>
            </a:r>
            <a:r>
              <a:rPr lang="sv-SE" sz="1100" dirty="0">
                <a:solidFill>
                  <a:srgbClr val="000000"/>
                </a:solidFill>
                <a:latin typeface="MKPVUF+ArialMT"/>
                <a:cs typeface="MKPVUF+ArialMT"/>
              </a:rPr>
              <a:t/>
            </a:r>
            <a:br>
              <a:rPr lang="sv-SE" sz="1100" dirty="0">
                <a:solidFill>
                  <a:srgbClr val="000000"/>
                </a:solidFill>
                <a:latin typeface="MKPVUF+ArialMT"/>
                <a:cs typeface="MKPVUF+ArialMT"/>
              </a:rPr>
            </a:br>
            <a:r>
              <a:rPr lang="sv-SE" sz="1100" dirty="0" err="1"/>
              <a:t>Deputy</a:t>
            </a:r>
            <a:r>
              <a:rPr lang="sv-SE" sz="1100" dirty="0"/>
              <a:t> </a:t>
            </a:r>
            <a:r>
              <a:rPr lang="sv-SE" sz="1100" dirty="0" err="1"/>
              <a:t>Head</a:t>
            </a:r>
            <a:r>
              <a:rPr lang="sv-SE" sz="1100" dirty="0"/>
              <a:t> </a:t>
            </a:r>
            <a:r>
              <a:rPr lang="sv-SE" sz="1100" dirty="0" err="1"/>
              <a:t>of</a:t>
            </a:r>
            <a:r>
              <a:rPr lang="sv-SE" sz="1100" dirty="0"/>
              <a:t> </a:t>
            </a:r>
            <a:r>
              <a:rPr lang="sv-SE" sz="1100" dirty="0" err="1"/>
              <a:t>School</a:t>
            </a:r>
            <a:endParaRPr lang="sv-SE" sz="1100" dirty="0"/>
          </a:p>
          <a:p>
            <a:pPr marL="0" marR="0">
              <a:lnSpc>
                <a:spcPts val="1244"/>
              </a:lnSpc>
              <a:spcBef>
                <a:spcPts val="0"/>
              </a:spcBef>
              <a:spcAft>
                <a:spcPts val="0"/>
              </a:spcAft>
            </a:pPr>
            <a:endParaRPr sz="1100" dirty="0">
              <a:solidFill>
                <a:srgbClr val="000000"/>
              </a:solidFill>
              <a:latin typeface="MKPVUF+ArialMT"/>
              <a:cs typeface="MKPVUF+ArialMT"/>
            </a:endParaRPr>
          </a:p>
        </p:txBody>
      </p:sp>
      <p:sp>
        <p:nvSpPr>
          <p:cNvPr id="6" name="object 6"/>
          <p:cNvSpPr txBox="1"/>
          <p:nvPr/>
        </p:nvSpPr>
        <p:spPr>
          <a:xfrm>
            <a:off x="5284031" y="1610740"/>
            <a:ext cx="714082" cy="461665"/>
          </a:xfrm>
          <a:prstGeom prst="rect">
            <a:avLst/>
          </a:prstGeom>
        </p:spPr>
        <p:txBody>
          <a:bodyPr vert="horz" wrap="square" lIns="0" tIns="0" rIns="0" bIns="0" rtlCol="0">
            <a:spAutoFit/>
          </a:bodyPr>
          <a:lstStyle/>
          <a:p>
            <a:r>
              <a:rPr lang="sv-SE" sz="1100" dirty="0" err="1"/>
              <a:t>Head</a:t>
            </a:r>
            <a:r>
              <a:rPr lang="sv-SE" sz="1100" dirty="0"/>
              <a:t> </a:t>
            </a:r>
            <a:r>
              <a:rPr lang="sv-SE" sz="1100" dirty="0" err="1"/>
              <a:t>of</a:t>
            </a:r>
            <a:r>
              <a:rPr lang="sv-SE" sz="1100" dirty="0"/>
              <a:t> </a:t>
            </a:r>
            <a:r>
              <a:rPr lang="sv-SE" sz="1100" dirty="0" err="1"/>
              <a:t>School</a:t>
            </a:r>
            <a:r>
              <a:rPr lang="sv-SE" sz="1100" dirty="0"/>
              <a:t/>
            </a:r>
            <a:br>
              <a:rPr lang="sv-SE" sz="1100" dirty="0"/>
            </a:br>
            <a:r>
              <a:rPr lang="sv-SE" sz="800" dirty="0"/>
              <a:t>Pär Jönsson</a:t>
            </a:r>
            <a:endParaRPr lang="sv-SE" sz="1100" dirty="0"/>
          </a:p>
        </p:txBody>
      </p:sp>
      <p:sp>
        <p:nvSpPr>
          <p:cNvPr id="7" name="object 7"/>
          <p:cNvSpPr txBox="1"/>
          <p:nvPr/>
        </p:nvSpPr>
        <p:spPr>
          <a:xfrm>
            <a:off x="2910956" y="1913412"/>
            <a:ext cx="787139" cy="151038"/>
          </a:xfrm>
          <a:prstGeom prst="rect">
            <a:avLst/>
          </a:prstGeom>
        </p:spPr>
        <p:txBody>
          <a:bodyPr vert="horz" wrap="square" lIns="0" tIns="0" rIns="0" bIns="0" rtlCol="0">
            <a:spAutoFit/>
          </a:bodyPr>
          <a:lstStyle/>
          <a:p>
            <a:pPr marL="0" marR="0">
              <a:lnSpc>
                <a:spcPts val="889"/>
              </a:lnSpc>
              <a:spcBef>
                <a:spcPts val="0"/>
              </a:spcBef>
              <a:spcAft>
                <a:spcPts val="0"/>
              </a:spcAft>
            </a:pPr>
            <a:r>
              <a:rPr sz="800" dirty="0">
                <a:solidFill>
                  <a:srgbClr val="000000"/>
                </a:solidFill>
                <a:latin typeface="MKPVUF+ArialMT"/>
                <a:cs typeface="MKPVUF+ArialMT"/>
              </a:rPr>
              <a:t>Anna</a:t>
            </a:r>
            <a:r>
              <a:rPr sz="800" spc="20" dirty="0">
                <a:solidFill>
                  <a:srgbClr val="000000"/>
                </a:solidFill>
                <a:latin typeface="Times New Roman"/>
                <a:cs typeface="Times New Roman"/>
              </a:rPr>
              <a:t> </a:t>
            </a:r>
            <a:r>
              <a:rPr sz="800" dirty="0">
                <a:solidFill>
                  <a:srgbClr val="000000"/>
                </a:solidFill>
                <a:latin typeface="MKPVUF+ArialMT"/>
                <a:cs typeface="MKPVUF+ArialMT"/>
              </a:rPr>
              <a:t>Jerbrant</a:t>
            </a:r>
          </a:p>
        </p:txBody>
      </p:sp>
      <p:sp>
        <p:nvSpPr>
          <p:cNvPr id="8" name="object 8"/>
          <p:cNvSpPr txBox="1"/>
          <p:nvPr/>
        </p:nvSpPr>
        <p:spPr>
          <a:xfrm>
            <a:off x="7462587" y="2039328"/>
            <a:ext cx="921928" cy="151038"/>
          </a:xfrm>
          <a:prstGeom prst="rect">
            <a:avLst/>
          </a:prstGeom>
        </p:spPr>
        <p:txBody>
          <a:bodyPr vert="horz" wrap="square" lIns="0" tIns="0" rIns="0" bIns="0" rtlCol="0">
            <a:spAutoFit/>
          </a:bodyPr>
          <a:lstStyle/>
          <a:p>
            <a:pPr marL="0" marR="0">
              <a:lnSpc>
                <a:spcPts val="889"/>
              </a:lnSpc>
              <a:spcBef>
                <a:spcPts val="0"/>
              </a:spcBef>
              <a:spcAft>
                <a:spcPts val="0"/>
              </a:spcAft>
            </a:pPr>
            <a:r>
              <a:rPr lang="sv-SE" sz="800" dirty="0">
                <a:solidFill>
                  <a:srgbClr val="000000"/>
                </a:solidFill>
                <a:latin typeface="MKPVUF+ArialMT"/>
                <a:cs typeface="MKPVUF+ArialMT"/>
              </a:rPr>
              <a:t>Mats</a:t>
            </a:r>
            <a:r>
              <a:rPr lang="sv-SE" sz="800" spc="20" dirty="0">
                <a:solidFill>
                  <a:srgbClr val="000000"/>
                </a:solidFill>
                <a:latin typeface="Times New Roman"/>
                <a:cs typeface="Times New Roman"/>
              </a:rPr>
              <a:t> </a:t>
            </a:r>
            <a:r>
              <a:rPr lang="sv-SE" sz="800" dirty="0">
                <a:solidFill>
                  <a:srgbClr val="000000"/>
                </a:solidFill>
                <a:latin typeface="MKPVUF+ArialMT"/>
                <a:cs typeface="MKPVUF+ArialMT"/>
              </a:rPr>
              <a:t>Magnusson</a:t>
            </a:r>
          </a:p>
        </p:txBody>
      </p:sp>
      <p:sp>
        <p:nvSpPr>
          <p:cNvPr id="9" name="object 9"/>
          <p:cNvSpPr txBox="1"/>
          <p:nvPr/>
        </p:nvSpPr>
        <p:spPr>
          <a:xfrm>
            <a:off x="646608" y="2616382"/>
            <a:ext cx="807024" cy="309495"/>
          </a:xfrm>
          <a:prstGeom prst="rect">
            <a:avLst/>
          </a:prstGeom>
        </p:spPr>
        <p:txBody>
          <a:bodyPr vert="horz" wrap="square" lIns="0" tIns="0" rIns="0" bIns="0" rtlCol="0">
            <a:spAutoFit/>
          </a:bodyPr>
          <a:lstStyle/>
          <a:p>
            <a:pPr marL="0" marR="0">
              <a:lnSpc>
                <a:spcPts val="1173"/>
              </a:lnSpc>
              <a:spcBef>
                <a:spcPts val="0"/>
              </a:spcBef>
              <a:spcAft>
                <a:spcPts val="0"/>
              </a:spcAft>
            </a:pPr>
            <a:r>
              <a:rPr sz="1050" dirty="0">
                <a:solidFill>
                  <a:srgbClr val="000000"/>
                </a:solidFill>
                <a:latin typeface="MKPVUF+ArialMT"/>
                <a:cs typeface="MKPVUF+ArialMT"/>
              </a:rPr>
              <a:t>FFA</a:t>
            </a:r>
          </a:p>
          <a:p>
            <a:pPr marL="0" marR="0">
              <a:lnSpc>
                <a:spcPts val="893"/>
              </a:lnSpc>
              <a:spcBef>
                <a:spcPts val="20"/>
              </a:spcBef>
              <a:spcAft>
                <a:spcPts val="0"/>
              </a:spcAft>
            </a:pPr>
            <a:r>
              <a:rPr sz="800" dirty="0">
                <a:solidFill>
                  <a:srgbClr val="000000"/>
                </a:solidFill>
                <a:latin typeface="MKPVUF+ArialMT"/>
                <a:cs typeface="MKPVUF+ArialMT"/>
              </a:rPr>
              <a:t>Andrew</a:t>
            </a:r>
            <a:r>
              <a:rPr sz="800" spc="21" dirty="0">
                <a:solidFill>
                  <a:srgbClr val="000000"/>
                </a:solidFill>
                <a:latin typeface="Times New Roman"/>
                <a:cs typeface="Times New Roman"/>
              </a:rPr>
              <a:t> </a:t>
            </a:r>
            <a:r>
              <a:rPr sz="800" dirty="0">
                <a:solidFill>
                  <a:srgbClr val="000000"/>
                </a:solidFill>
                <a:latin typeface="MKPVUF+ArialMT"/>
                <a:cs typeface="MKPVUF+ArialMT"/>
              </a:rPr>
              <a:t>Martin</a:t>
            </a:r>
          </a:p>
        </p:txBody>
      </p:sp>
      <p:sp>
        <p:nvSpPr>
          <p:cNvPr id="10" name="object 10"/>
          <p:cNvSpPr txBox="1"/>
          <p:nvPr/>
        </p:nvSpPr>
        <p:spPr>
          <a:xfrm>
            <a:off x="2191141" y="2619365"/>
            <a:ext cx="5611739" cy="205184"/>
          </a:xfrm>
          <a:prstGeom prst="rect">
            <a:avLst/>
          </a:prstGeom>
        </p:spPr>
        <p:txBody>
          <a:bodyPr vert="horz" wrap="square" lIns="0" tIns="0" rIns="0" bIns="0" rtlCol="0">
            <a:spAutoFit/>
          </a:bodyPr>
          <a:lstStyle/>
          <a:p>
            <a:pPr marL="0" marR="0">
              <a:lnSpc>
                <a:spcPts val="1564"/>
              </a:lnSpc>
              <a:spcBef>
                <a:spcPts val="0"/>
              </a:spcBef>
              <a:spcAft>
                <a:spcPts val="0"/>
              </a:spcAft>
            </a:pPr>
            <a:r>
              <a:rPr lang="sv-SE" sz="1400" dirty="0" err="1">
                <a:solidFill>
                  <a:srgbClr val="1954A6"/>
                </a:solidFill>
                <a:latin typeface="MKPVUF+ArialMT"/>
                <a:cs typeface="MKPVUF+ArialMT"/>
              </a:rPr>
              <a:t>Head</a:t>
            </a:r>
            <a:r>
              <a:rPr lang="sv-SE" sz="1400" dirty="0">
                <a:solidFill>
                  <a:srgbClr val="1954A6"/>
                </a:solidFill>
                <a:latin typeface="MKPVUF+ArialMT"/>
                <a:cs typeface="MKPVUF+ArialMT"/>
              </a:rPr>
              <a:t> </a:t>
            </a:r>
            <a:r>
              <a:rPr lang="sv-SE" sz="1400" dirty="0" err="1">
                <a:solidFill>
                  <a:srgbClr val="1954A6"/>
                </a:solidFill>
                <a:latin typeface="MKPVUF+ArialMT"/>
                <a:cs typeface="MKPVUF+ArialMT"/>
              </a:rPr>
              <a:t>of</a:t>
            </a:r>
            <a:r>
              <a:rPr lang="sv-SE" sz="1400" dirty="0">
                <a:solidFill>
                  <a:srgbClr val="1954A6"/>
                </a:solidFill>
                <a:latin typeface="MKPVUF+ArialMT"/>
                <a:cs typeface="MKPVUF+ArialMT"/>
              </a:rPr>
              <a:t> </a:t>
            </a:r>
            <a:r>
              <a:rPr lang="sv-SE" sz="1400" dirty="0" err="1">
                <a:solidFill>
                  <a:srgbClr val="1954A6"/>
                </a:solidFill>
                <a:latin typeface="MKPVUF+ArialMT"/>
                <a:cs typeface="MKPVUF+ArialMT"/>
              </a:rPr>
              <a:t>Departments</a:t>
            </a:r>
            <a:r>
              <a:rPr lang="sv-SE" sz="1400" dirty="0">
                <a:solidFill>
                  <a:srgbClr val="1954A6"/>
                </a:solidFill>
                <a:latin typeface="MKPVUF+ArialMT"/>
                <a:cs typeface="MKPVUF+ArialMT"/>
              </a:rPr>
              <a:t> and </a:t>
            </a:r>
            <a:r>
              <a:rPr lang="sv-SE" sz="1400" dirty="0" smtClean="0">
                <a:solidFill>
                  <a:srgbClr val="1954A6"/>
                </a:solidFill>
                <a:latin typeface="MKPVUF+ArialMT"/>
                <a:cs typeface="MKPVUF+ArialMT"/>
              </a:rPr>
              <a:t>University Administration ITM</a:t>
            </a:r>
            <a:endParaRPr sz="1400" dirty="0">
              <a:solidFill>
                <a:srgbClr val="1954A6"/>
              </a:solidFill>
              <a:latin typeface="MKPVUF+ArialMT"/>
              <a:cs typeface="MKPVUF+ArialMT"/>
            </a:endParaRPr>
          </a:p>
        </p:txBody>
      </p:sp>
      <p:sp>
        <p:nvSpPr>
          <p:cNvPr id="11" name="object 11"/>
          <p:cNvSpPr txBox="1"/>
          <p:nvPr/>
        </p:nvSpPr>
        <p:spPr>
          <a:xfrm>
            <a:off x="2210930" y="3579824"/>
            <a:ext cx="872480" cy="415498"/>
          </a:xfrm>
          <a:prstGeom prst="rect">
            <a:avLst/>
          </a:prstGeom>
        </p:spPr>
        <p:txBody>
          <a:bodyPr vert="horz" wrap="square" lIns="0" tIns="0" rIns="0" bIns="0" rtlCol="0">
            <a:spAutoFit/>
          </a:bodyPr>
          <a:lstStyle/>
          <a:p>
            <a:r>
              <a:rPr lang="sv-SE" sz="900" dirty="0"/>
              <a:t>Industrial </a:t>
            </a:r>
            <a:r>
              <a:rPr lang="sv-SE" sz="900" dirty="0" err="1"/>
              <a:t>Economics</a:t>
            </a:r>
            <a:r>
              <a:rPr lang="sv-SE" sz="900" dirty="0"/>
              <a:t> and Management</a:t>
            </a:r>
          </a:p>
        </p:txBody>
      </p:sp>
      <p:sp>
        <p:nvSpPr>
          <p:cNvPr id="12" name="object 12"/>
          <p:cNvSpPr txBox="1"/>
          <p:nvPr/>
        </p:nvSpPr>
        <p:spPr>
          <a:xfrm>
            <a:off x="3914207" y="3611886"/>
            <a:ext cx="731341" cy="423193"/>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Material </a:t>
            </a:r>
            <a:br>
              <a:rPr lang="sv-SE" sz="1000" dirty="0">
                <a:solidFill>
                  <a:srgbClr val="000000"/>
                </a:solidFill>
                <a:latin typeface="MKPVUF+ArialMT"/>
                <a:cs typeface="MKPVUF+ArialMT"/>
              </a:rPr>
            </a:br>
            <a:r>
              <a:rPr lang="sv-SE" sz="1000" dirty="0">
                <a:solidFill>
                  <a:srgbClr val="000000"/>
                </a:solidFill>
                <a:latin typeface="MKPVUF+ArialMT"/>
                <a:cs typeface="MKPVUF+ArialMT"/>
              </a:rPr>
              <a:t>Science and</a:t>
            </a:r>
            <a:br>
              <a:rPr lang="sv-SE" sz="1000" dirty="0">
                <a:solidFill>
                  <a:srgbClr val="000000"/>
                </a:solidFill>
                <a:latin typeface="MKPVUF+ArialMT"/>
                <a:cs typeface="MKPVUF+ArialMT"/>
              </a:rPr>
            </a:br>
            <a:r>
              <a:rPr lang="sv-SE" sz="1000" dirty="0" err="1">
                <a:solidFill>
                  <a:srgbClr val="000000"/>
                </a:solidFill>
                <a:latin typeface="MKPVUF+ArialMT"/>
                <a:cs typeface="MKPVUF+ArialMT"/>
              </a:rPr>
              <a:t>Engineering</a:t>
            </a:r>
            <a:endParaRPr sz="1000" dirty="0">
              <a:solidFill>
                <a:srgbClr val="000000"/>
              </a:solidFill>
              <a:latin typeface="MKPVUF+ArialMT"/>
              <a:cs typeface="MKPVUF+ArialMT"/>
            </a:endParaRPr>
          </a:p>
        </p:txBody>
      </p:sp>
      <p:sp>
        <p:nvSpPr>
          <p:cNvPr id="13" name="object 13"/>
          <p:cNvSpPr txBox="1"/>
          <p:nvPr/>
        </p:nvSpPr>
        <p:spPr>
          <a:xfrm>
            <a:off x="3084632" y="3682563"/>
            <a:ext cx="837133" cy="282129"/>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err="1" smtClean="0">
                <a:solidFill>
                  <a:srgbClr val="000000"/>
                </a:solidFill>
                <a:latin typeface="MKPVUF+ArialMT"/>
                <a:cs typeface="MKPVUF+ArialMT"/>
              </a:rPr>
              <a:t>Engineering</a:t>
            </a:r>
            <a:r>
              <a:rPr lang="sv-SE" sz="1000" dirty="0" smtClean="0">
                <a:solidFill>
                  <a:srgbClr val="000000"/>
                </a:solidFill>
                <a:latin typeface="MKPVUF+ArialMT"/>
                <a:cs typeface="MKPVUF+ArialMT"/>
              </a:rPr>
              <a:t> </a:t>
            </a:r>
            <a:r>
              <a:rPr lang="sv-SE" sz="1000" dirty="0">
                <a:solidFill>
                  <a:srgbClr val="000000"/>
                </a:solidFill>
                <a:latin typeface="MKPVUF+ArialMT"/>
                <a:cs typeface="MKPVUF+ArialMT"/>
              </a:rPr>
              <a:t/>
            </a:r>
            <a:br>
              <a:rPr lang="sv-SE" sz="1000" dirty="0">
                <a:solidFill>
                  <a:srgbClr val="000000"/>
                </a:solidFill>
                <a:latin typeface="MKPVUF+ArialMT"/>
                <a:cs typeface="MKPVUF+ArialMT"/>
              </a:rPr>
            </a:br>
            <a:r>
              <a:rPr lang="sv-SE" sz="1000" dirty="0">
                <a:solidFill>
                  <a:srgbClr val="000000"/>
                </a:solidFill>
                <a:latin typeface="MKPVUF+ArialMT"/>
                <a:cs typeface="MKPVUF+ArialMT"/>
              </a:rPr>
              <a:t>Design</a:t>
            </a:r>
            <a:endParaRPr sz="1000" dirty="0">
              <a:solidFill>
                <a:srgbClr val="000000"/>
              </a:solidFill>
              <a:latin typeface="MKPVUF+ArialMT"/>
              <a:cs typeface="MKPVUF+ArialMT"/>
            </a:endParaRPr>
          </a:p>
        </p:txBody>
      </p:sp>
      <p:sp>
        <p:nvSpPr>
          <p:cNvPr id="14" name="object 14"/>
          <p:cNvSpPr txBox="1"/>
          <p:nvPr/>
        </p:nvSpPr>
        <p:spPr>
          <a:xfrm>
            <a:off x="5475122" y="3661950"/>
            <a:ext cx="703447" cy="282129"/>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Energy</a:t>
            </a:r>
            <a:br>
              <a:rPr lang="sv-SE" sz="1000" dirty="0">
                <a:solidFill>
                  <a:srgbClr val="000000"/>
                </a:solidFill>
                <a:latin typeface="MKPVUF+ArialMT"/>
                <a:cs typeface="MKPVUF+ArialMT"/>
              </a:rPr>
            </a:br>
            <a:r>
              <a:rPr lang="sv-SE" sz="1000" dirty="0" err="1">
                <a:solidFill>
                  <a:srgbClr val="000000"/>
                </a:solidFill>
                <a:latin typeface="MKPVUF+ArialMT"/>
                <a:cs typeface="MKPVUF+ArialMT"/>
              </a:rPr>
              <a:t>Technology</a:t>
            </a:r>
            <a:endParaRPr sz="1000" dirty="0">
              <a:solidFill>
                <a:srgbClr val="000000"/>
              </a:solidFill>
              <a:latin typeface="MKPVUF+ArialMT"/>
              <a:cs typeface="MKPVUF+ArialMT"/>
            </a:endParaRPr>
          </a:p>
        </p:txBody>
      </p:sp>
      <p:sp>
        <p:nvSpPr>
          <p:cNvPr id="15" name="object 15"/>
          <p:cNvSpPr txBox="1"/>
          <p:nvPr/>
        </p:nvSpPr>
        <p:spPr>
          <a:xfrm>
            <a:off x="6311468" y="3688623"/>
            <a:ext cx="745480" cy="294953"/>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err="1">
                <a:solidFill>
                  <a:srgbClr val="000000"/>
                </a:solidFill>
                <a:latin typeface="MKPVUF+ArialMT"/>
                <a:cs typeface="MKPVUF+ArialMT"/>
              </a:rPr>
              <a:t>Production</a:t>
            </a:r>
            <a:endParaRPr sz="1000" dirty="0">
              <a:solidFill>
                <a:srgbClr val="000000"/>
              </a:solidFill>
              <a:latin typeface="MKPVUF+ArialMT"/>
              <a:cs typeface="MKPVUF+ArialMT"/>
            </a:endParaRPr>
          </a:p>
          <a:p>
            <a:pPr marL="0" marR="0">
              <a:lnSpc>
                <a:spcPts val="1117"/>
              </a:lnSpc>
              <a:spcBef>
                <a:spcPts val="82"/>
              </a:spcBef>
              <a:spcAft>
                <a:spcPts val="0"/>
              </a:spcAft>
            </a:pPr>
            <a:r>
              <a:rPr lang="sv-SE" sz="1000" dirty="0" err="1">
                <a:solidFill>
                  <a:srgbClr val="000000"/>
                </a:solidFill>
                <a:latin typeface="MKPVUF+ArialMT"/>
                <a:cs typeface="MKPVUF+ArialMT"/>
              </a:rPr>
              <a:t>Engineering</a:t>
            </a:r>
            <a:endParaRPr sz="1000" dirty="0">
              <a:solidFill>
                <a:srgbClr val="000000"/>
              </a:solidFill>
              <a:latin typeface="MKPVUF+ArialMT"/>
              <a:cs typeface="MKPVUF+ArialMT"/>
            </a:endParaRPr>
          </a:p>
        </p:txBody>
      </p:sp>
      <p:sp>
        <p:nvSpPr>
          <p:cNvPr id="16" name="object 16"/>
          <p:cNvSpPr txBox="1"/>
          <p:nvPr/>
        </p:nvSpPr>
        <p:spPr>
          <a:xfrm>
            <a:off x="646350" y="3735869"/>
            <a:ext cx="509494" cy="194171"/>
          </a:xfrm>
          <a:prstGeom prst="rect">
            <a:avLst/>
          </a:prstGeom>
        </p:spPr>
        <p:txBody>
          <a:bodyPr vert="horz" wrap="square" lIns="0" tIns="0" rIns="0" bIns="0" rtlCol="0">
            <a:spAutoFit/>
          </a:bodyPr>
          <a:lstStyle/>
          <a:p>
            <a:pPr marL="0" marR="0">
              <a:lnSpc>
                <a:spcPts val="1228"/>
              </a:lnSpc>
              <a:spcBef>
                <a:spcPts val="0"/>
              </a:spcBef>
              <a:spcAft>
                <a:spcPts val="0"/>
              </a:spcAft>
            </a:pPr>
            <a:r>
              <a:rPr sz="1100" dirty="0">
                <a:solidFill>
                  <a:srgbClr val="000000"/>
                </a:solidFill>
                <a:latin typeface="MKPVUF+ArialMT"/>
                <a:cs typeface="MKPVUF+ArialMT"/>
              </a:rPr>
              <a:t>JMLA</a:t>
            </a:r>
          </a:p>
        </p:txBody>
      </p:sp>
      <p:sp>
        <p:nvSpPr>
          <p:cNvPr id="17" name="object 17"/>
          <p:cNvSpPr txBox="1"/>
          <p:nvPr/>
        </p:nvSpPr>
        <p:spPr>
          <a:xfrm>
            <a:off x="7113867" y="3726941"/>
            <a:ext cx="751666" cy="256480"/>
          </a:xfrm>
          <a:prstGeom prst="rect">
            <a:avLst/>
          </a:prstGeom>
        </p:spPr>
        <p:txBody>
          <a:bodyPr vert="horz" wrap="square" lIns="0" tIns="0" rIns="0" bIns="0" rtlCol="0">
            <a:spAutoFit/>
          </a:bodyPr>
          <a:lstStyle/>
          <a:p>
            <a:pPr marL="0" marR="0">
              <a:lnSpc>
                <a:spcPts val="1005"/>
              </a:lnSpc>
              <a:spcBef>
                <a:spcPts val="0"/>
              </a:spcBef>
              <a:spcAft>
                <a:spcPts val="0"/>
              </a:spcAft>
            </a:pPr>
            <a:r>
              <a:rPr lang="sv-SE" sz="900" dirty="0" smtClean="0">
                <a:solidFill>
                  <a:srgbClr val="000000"/>
                </a:solidFill>
                <a:latin typeface="MKPVUF+ArialMT"/>
                <a:cs typeface="MKPVUF+ArialMT"/>
              </a:rPr>
              <a:t>University</a:t>
            </a:r>
            <a:r>
              <a:rPr lang="sv-SE" sz="900" dirty="0">
                <a:solidFill>
                  <a:srgbClr val="000000"/>
                </a:solidFill>
                <a:latin typeface="MKPVUF+ArialMT"/>
                <a:cs typeface="MKPVUF+ArialMT"/>
              </a:rPr>
              <a:t/>
            </a:r>
            <a:br>
              <a:rPr lang="sv-SE" sz="900" dirty="0">
                <a:solidFill>
                  <a:srgbClr val="000000"/>
                </a:solidFill>
                <a:latin typeface="MKPVUF+ArialMT"/>
                <a:cs typeface="MKPVUF+ArialMT"/>
              </a:rPr>
            </a:br>
            <a:r>
              <a:rPr lang="sv-SE" sz="900" dirty="0" smtClean="0">
                <a:solidFill>
                  <a:srgbClr val="000000"/>
                </a:solidFill>
                <a:latin typeface="MKPVUF+ArialMT"/>
                <a:cs typeface="MKPVUF+ArialMT"/>
              </a:rPr>
              <a:t>Administration</a:t>
            </a:r>
            <a:endParaRPr lang="sv-SE" sz="900" dirty="0">
              <a:solidFill>
                <a:srgbClr val="000000"/>
              </a:solidFill>
              <a:latin typeface="MKPVUF+ArialMT"/>
              <a:cs typeface="MKPVUF+ArialMT"/>
            </a:endParaRPr>
          </a:p>
        </p:txBody>
      </p:sp>
      <p:sp>
        <p:nvSpPr>
          <p:cNvPr id="18" name="object 18"/>
          <p:cNvSpPr txBox="1"/>
          <p:nvPr/>
        </p:nvSpPr>
        <p:spPr>
          <a:xfrm>
            <a:off x="4708702" y="3777314"/>
            <a:ext cx="618480" cy="141064"/>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Learning</a:t>
            </a:r>
            <a:endParaRPr sz="1000" dirty="0">
              <a:solidFill>
                <a:srgbClr val="000000"/>
              </a:solidFill>
              <a:latin typeface="MKPVUF+ArialMT"/>
              <a:cs typeface="MKPVUF+ArialMT"/>
            </a:endParaRPr>
          </a:p>
        </p:txBody>
      </p:sp>
      <p:sp>
        <p:nvSpPr>
          <p:cNvPr id="21" name="object 21"/>
          <p:cNvSpPr txBox="1"/>
          <p:nvPr/>
        </p:nvSpPr>
        <p:spPr>
          <a:xfrm>
            <a:off x="646350" y="4011322"/>
            <a:ext cx="730089" cy="165794"/>
          </a:xfrm>
          <a:prstGeom prst="rect">
            <a:avLst/>
          </a:prstGeom>
        </p:spPr>
        <p:txBody>
          <a:bodyPr vert="horz" wrap="square" lIns="0" tIns="0" rIns="0" bIns="0" rtlCol="0">
            <a:spAutoFit/>
          </a:bodyPr>
          <a:lstStyle/>
          <a:p>
            <a:pPr marL="0" marR="0">
              <a:lnSpc>
                <a:spcPts val="1005"/>
              </a:lnSpc>
              <a:spcBef>
                <a:spcPts val="0"/>
              </a:spcBef>
              <a:spcAft>
                <a:spcPts val="0"/>
              </a:spcAft>
            </a:pPr>
            <a:r>
              <a:rPr sz="900" dirty="0">
                <a:solidFill>
                  <a:srgbClr val="000000"/>
                </a:solidFill>
                <a:latin typeface="MKPVUF+ArialMT"/>
                <a:cs typeface="MKPVUF+ArialMT"/>
              </a:rPr>
              <a:t>Martin</a:t>
            </a:r>
            <a:r>
              <a:rPr sz="900" spc="23" dirty="0">
                <a:solidFill>
                  <a:srgbClr val="000000"/>
                </a:solidFill>
                <a:latin typeface="Times New Roman"/>
                <a:cs typeface="Times New Roman"/>
              </a:rPr>
              <a:t> </a:t>
            </a:r>
            <a:r>
              <a:rPr sz="900" dirty="0">
                <a:solidFill>
                  <a:srgbClr val="000000"/>
                </a:solidFill>
                <a:latin typeface="MKPVUF+ArialMT"/>
                <a:cs typeface="MKPVUF+ArialMT"/>
              </a:rPr>
              <a:t>Edin</a:t>
            </a:r>
          </a:p>
        </p:txBody>
      </p:sp>
      <p:sp>
        <p:nvSpPr>
          <p:cNvPr id="22" name="object 22"/>
          <p:cNvSpPr txBox="1"/>
          <p:nvPr/>
        </p:nvSpPr>
        <p:spPr>
          <a:xfrm>
            <a:off x="646350" y="4107334"/>
            <a:ext cx="717816" cy="165794"/>
          </a:xfrm>
          <a:prstGeom prst="rect">
            <a:avLst/>
          </a:prstGeom>
        </p:spPr>
        <p:txBody>
          <a:bodyPr vert="horz" wrap="square" lIns="0" tIns="0" rIns="0" bIns="0" rtlCol="0">
            <a:spAutoFit/>
          </a:bodyPr>
          <a:lstStyle/>
          <a:p>
            <a:pPr marL="0" marR="0">
              <a:lnSpc>
                <a:spcPts val="1005"/>
              </a:lnSpc>
              <a:spcBef>
                <a:spcPts val="0"/>
              </a:spcBef>
              <a:spcAft>
                <a:spcPts val="0"/>
              </a:spcAft>
            </a:pPr>
            <a:r>
              <a:rPr sz="900" dirty="0">
                <a:solidFill>
                  <a:srgbClr val="000000"/>
                </a:solidFill>
                <a:latin typeface="MKPVUF+ArialMT"/>
                <a:cs typeface="MKPVUF+ArialMT"/>
              </a:rPr>
              <a:t>Grimheden</a:t>
            </a:r>
          </a:p>
        </p:txBody>
      </p:sp>
      <p:sp>
        <p:nvSpPr>
          <p:cNvPr id="23" name="object 23"/>
          <p:cNvSpPr txBox="1"/>
          <p:nvPr/>
        </p:nvSpPr>
        <p:spPr>
          <a:xfrm>
            <a:off x="2210930" y="4125740"/>
            <a:ext cx="635394" cy="243656"/>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Cali</a:t>
            </a:r>
            <a:r>
              <a:rPr sz="800" spc="21" dirty="0">
                <a:solidFill>
                  <a:srgbClr val="000000"/>
                </a:solidFill>
                <a:latin typeface="Times New Roman"/>
                <a:cs typeface="Times New Roman"/>
              </a:rPr>
              <a:t> </a:t>
            </a:r>
            <a:r>
              <a:rPr sz="800" dirty="0">
                <a:solidFill>
                  <a:srgbClr val="000000"/>
                </a:solidFill>
                <a:latin typeface="MKPVUF+ArialMT"/>
                <a:cs typeface="MKPVUF+ArialMT"/>
              </a:rPr>
              <a:t>Nuur</a:t>
            </a:r>
          </a:p>
        </p:txBody>
      </p:sp>
      <p:sp>
        <p:nvSpPr>
          <p:cNvPr id="24" name="object 24"/>
          <p:cNvSpPr txBox="1"/>
          <p:nvPr/>
        </p:nvSpPr>
        <p:spPr>
          <a:xfrm>
            <a:off x="7113865" y="4109209"/>
            <a:ext cx="801334"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t>
            </a:r>
            <a:r>
              <a:rPr lang="sv-SE" sz="800" dirty="0" err="1" smtClean="0">
                <a:solidFill>
                  <a:srgbClr val="000000"/>
                </a:solidFill>
                <a:latin typeface="MKPVUF+ArialMT"/>
                <a:cs typeface="MKPVUF+ArialMT"/>
              </a:rPr>
              <a:t>Admin</a:t>
            </a:r>
            <a:r>
              <a:rPr lang="sv-SE" sz="800" dirty="0" smtClean="0">
                <a:solidFill>
                  <a:srgbClr val="000000"/>
                </a:solidFill>
                <a:latin typeface="MKPVUF+ArialMT"/>
                <a:cs typeface="MKPVUF+ArialMT"/>
              </a:rPr>
              <a:t>. </a:t>
            </a:r>
            <a:r>
              <a:rPr sz="800" dirty="0" smtClean="0">
                <a:solidFill>
                  <a:srgbClr val="000000"/>
                </a:solidFill>
                <a:latin typeface="MKPVUF+ArialMT"/>
                <a:cs typeface="MKPVUF+ArialMT"/>
              </a:rPr>
              <a:t>Christina</a:t>
            </a:r>
            <a:r>
              <a:rPr lang="sv-SE" sz="800" dirty="0" smtClean="0">
                <a:solidFill>
                  <a:srgbClr val="000000"/>
                </a:solidFill>
                <a:latin typeface="MKPVUF+ArialMT"/>
                <a:cs typeface="MKPVUF+ArialMT"/>
              </a:rPr>
              <a:t> </a:t>
            </a:r>
            <a:r>
              <a:rPr sz="800" dirty="0">
                <a:solidFill>
                  <a:srgbClr val="000000"/>
                </a:solidFill>
                <a:latin typeface="MKPVUF+ArialMT"/>
                <a:cs typeface="MKPVUF+ArialMT"/>
              </a:rPr>
              <a:t>Carlsson</a:t>
            </a:r>
          </a:p>
        </p:txBody>
      </p:sp>
      <p:sp>
        <p:nvSpPr>
          <p:cNvPr id="25" name="object 25"/>
          <p:cNvSpPr txBox="1"/>
          <p:nvPr/>
        </p:nvSpPr>
        <p:spPr>
          <a:xfrm>
            <a:off x="7900462" y="4102746"/>
            <a:ext cx="818489"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Deputy</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Administration</a:t>
            </a:r>
            <a:endParaRPr sz="800" dirty="0">
              <a:solidFill>
                <a:srgbClr val="000000"/>
              </a:solidFill>
              <a:latin typeface="MKPVUF+ArialMT"/>
              <a:cs typeface="MKPVUF+ArialMT"/>
            </a:endParaRPr>
          </a:p>
          <a:p>
            <a:pPr marL="0" marR="0">
              <a:lnSpc>
                <a:spcPts val="893"/>
              </a:lnSpc>
              <a:spcBef>
                <a:spcPts val="16"/>
              </a:spcBef>
              <a:spcAft>
                <a:spcPts val="0"/>
              </a:spcAft>
            </a:pPr>
            <a:r>
              <a:rPr sz="800" dirty="0">
                <a:solidFill>
                  <a:srgbClr val="000000"/>
                </a:solidFill>
                <a:latin typeface="MKPVUF+ArialMT"/>
                <a:cs typeface="MKPVUF+ArialMT"/>
              </a:rPr>
              <a:t>Jenni</a:t>
            </a:r>
            <a:r>
              <a:rPr sz="800" spc="21" dirty="0">
                <a:solidFill>
                  <a:srgbClr val="000000"/>
                </a:solidFill>
                <a:latin typeface="Times New Roman"/>
                <a:cs typeface="Times New Roman"/>
              </a:rPr>
              <a:t> </a:t>
            </a:r>
            <a:r>
              <a:rPr sz="800" dirty="0">
                <a:solidFill>
                  <a:srgbClr val="000000"/>
                </a:solidFill>
                <a:latin typeface="MKPVUF+ArialMT"/>
                <a:cs typeface="MKPVUF+ArialMT"/>
              </a:rPr>
              <a:t>Hollbrink</a:t>
            </a:r>
          </a:p>
        </p:txBody>
      </p:sp>
      <p:sp>
        <p:nvSpPr>
          <p:cNvPr id="26" name="object 26"/>
          <p:cNvSpPr txBox="1"/>
          <p:nvPr/>
        </p:nvSpPr>
        <p:spPr>
          <a:xfrm>
            <a:off x="3110309" y="4134355"/>
            <a:ext cx="665901" cy="359073"/>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Martin</a:t>
            </a:r>
            <a:r>
              <a:rPr sz="800" spc="21" dirty="0">
                <a:solidFill>
                  <a:srgbClr val="000000"/>
                </a:solidFill>
                <a:latin typeface="Times New Roman"/>
                <a:cs typeface="Times New Roman"/>
              </a:rPr>
              <a:t> </a:t>
            </a:r>
            <a:r>
              <a:rPr sz="800" dirty="0">
                <a:solidFill>
                  <a:srgbClr val="000000"/>
                </a:solidFill>
                <a:latin typeface="MKPVUF+ArialMT"/>
                <a:cs typeface="MKPVUF+ArialMT"/>
              </a:rPr>
              <a:t>Edin</a:t>
            </a:r>
          </a:p>
          <a:p>
            <a:pPr marL="0" marR="0">
              <a:lnSpc>
                <a:spcPts val="893"/>
              </a:lnSpc>
              <a:spcBef>
                <a:spcPts val="16"/>
              </a:spcBef>
              <a:spcAft>
                <a:spcPts val="0"/>
              </a:spcAft>
            </a:pPr>
            <a:r>
              <a:rPr sz="800" dirty="0">
                <a:solidFill>
                  <a:srgbClr val="000000"/>
                </a:solidFill>
                <a:latin typeface="MKPVUF+ArialMT"/>
                <a:cs typeface="MKPVUF+ArialMT"/>
              </a:rPr>
              <a:t>Grimheden</a:t>
            </a:r>
          </a:p>
        </p:txBody>
      </p:sp>
      <p:sp>
        <p:nvSpPr>
          <p:cNvPr id="27" name="object 27"/>
          <p:cNvSpPr txBox="1"/>
          <p:nvPr/>
        </p:nvSpPr>
        <p:spPr>
          <a:xfrm>
            <a:off x="3914206" y="4143762"/>
            <a:ext cx="731342" cy="230832"/>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r>
              <a:rPr lang="sv-SE" sz="800" dirty="0" smtClean="0">
                <a:solidFill>
                  <a:srgbClr val="000000"/>
                </a:solidFill>
                <a:latin typeface="MKPVUF+ArialMT"/>
                <a:cs typeface="MKPVUF+ArialMT"/>
              </a:rPr>
              <a:t>.</a:t>
            </a:r>
          </a:p>
          <a:p>
            <a:pPr marL="0" marR="0">
              <a:lnSpc>
                <a:spcPts val="893"/>
              </a:lnSpc>
              <a:spcBef>
                <a:spcPts val="0"/>
              </a:spcBef>
              <a:spcAft>
                <a:spcPts val="0"/>
              </a:spcAft>
            </a:pPr>
            <a:r>
              <a:rPr lang="sv-SE" sz="800" dirty="0">
                <a:solidFill>
                  <a:srgbClr val="000000"/>
                </a:solidFill>
                <a:latin typeface="MKPVUF+ArialMT"/>
                <a:cs typeface="MKPVUF+ArialMT"/>
              </a:rPr>
              <a:t>Joakim</a:t>
            </a:r>
            <a:r>
              <a:rPr lang="sv-SE" sz="800" spc="21" dirty="0">
                <a:solidFill>
                  <a:srgbClr val="000000"/>
                </a:solidFill>
                <a:latin typeface="Times New Roman"/>
                <a:cs typeface="Times New Roman"/>
              </a:rPr>
              <a:t> </a:t>
            </a:r>
            <a:r>
              <a:rPr lang="sv-SE" sz="800" dirty="0">
                <a:solidFill>
                  <a:srgbClr val="000000"/>
                </a:solidFill>
                <a:latin typeface="MKPVUF+ArialMT"/>
                <a:cs typeface="MKPVUF+ArialMT"/>
              </a:rPr>
              <a:t>Odqvist</a:t>
            </a:r>
            <a:endParaRPr sz="800" dirty="0">
              <a:solidFill>
                <a:srgbClr val="000000"/>
              </a:solidFill>
              <a:latin typeface="MKPVUF+ArialMT"/>
              <a:cs typeface="MKPVUF+ArialMT"/>
            </a:endParaRPr>
          </a:p>
        </p:txBody>
      </p:sp>
      <p:sp>
        <p:nvSpPr>
          <p:cNvPr id="28" name="object 28"/>
          <p:cNvSpPr txBox="1"/>
          <p:nvPr/>
        </p:nvSpPr>
        <p:spPr>
          <a:xfrm>
            <a:off x="4718591" y="4148504"/>
            <a:ext cx="713554"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r>
              <a:rPr lang="sv-SE" sz="800" dirty="0" smtClean="0">
                <a:solidFill>
                  <a:srgbClr val="000000"/>
                </a:solidFill>
                <a:latin typeface="MKPVUF+ArialMT"/>
                <a:cs typeface="MKPVUF+ArialMT"/>
              </a:rPr>
              <a:t>. </a:t>
            </a:r>
          </a:p>
          <a:p>
            <a:pPr>
              <a:lnSpc>
                <a:spcPts val="893"/>
              </a:lnSpc>
              <a:spcBef>
                <a:spcPts val="0"/>
              </a:spcBef>
              <a:spcAft>
                <a:spcPts val="0"/>
              </a:spcAft>
            </a:pPr>
            <a:r>
              <a:rPr lang="sv-SE" sz="800" dirty="0">
                <a:solidFill>
                  <a:srgbClr val="000000"/>
                </a:solidFill>
                <a:latin typeface="MKPVUF+ArialMT"/>
                <a:cs typeface="MKPVUF+ArialMT"/>
              </a:rPr>
              <a:t>Arnold</a:t>
            </a:r>
            <a:r>
              <a:rPr lang="sv-SE" sz="800" spc="21" dirty="0">
                <a:solidFill>
                  <a:srgbClr val="000000"/>
                </a:solidFill>
                <a:latin typeface="Times New Roman"/>
                <a:cs typeface="Times New Roman"/>
              </a:rPr>
              <a:t> </a:t>
            </a:r>
            <a:r>
              <a:rPr lang="sv-SE" sz="800" dirty="0">
                <a:solidFill>
                  <a:srgbClr val="000000"/>
                </a:solidFill>
                <a:latin typeface="MKPVUF+ArialMT"/>
                <a:cs typeface="MKPVUF+ArialMT"/>
              </a:rPr>
              <a:t>Pears</a:t>
            </a:r>
          </a:p>
          <a:p>
            <a:pPr marL="0" marR="0">
              <a:lnSpc>
                <a:spcPts val="893"/>
              </a:lnSpc>
              <a:spcBef>
                <a:spcPts val="0"/>
              </a:spcBef>
              <a:spcAft>
                <a:spcPts val="0"/>
              </a:spcAft>
            </a:pPr>
            <a:endParaRPr sz="800" dirty="0">
              <a:solidFill>
                <a:srgbClr val="000000"/>
              </a:solidFill>
              <a:latin typeface="MKPVUF+ArialMT"/>
              <a:cs typeface="MKPVUF+ArialMT"/>
            </a:endParaRPr>
          </a:p>
        </p:txBody>
      </p:sp>
      <p:sp>
        <p:nvSpPr>
          <p:cNvPr id="29" name="object 29"/>
          <p:cNvSpPr txBox="1"/>
          <p:nvPr/>
        </p:nvSpPr>
        <p:spPr>
          <a:xfrm>
            <a:off x="5508007" y="4144560"/>
            <a:ext cx="790227" cy="243656"/>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Dep</a:t>
            </a:r>
            <a:r>
              <a:rPr sz="800" dirty="0">
                <a:solidFill>
                  <a:srgbClr val="000000"/>
                </a:solidFill>
                <a:latin typeface="MKPVUF+ArialMT"/>
                <a:cs typeface="MKPVUF+ArialMT"/>
              </a:rPr>
              <a:t>t</a:t>
            </a:r>
            <a:r>
              <a:rPr lang="sv-SE" sz="800" dirty="0">
                <a:solidFill>
                  <a:srgbClr val="000000"/>
                </a:solidFill>
                <a:latin typeface="MKPVUF+ArialMT"/>
                <a:cs typeface="MKPVUF+ArialMT"/>
              </a:rPr>
              <a: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Björn</a:t>
            </a:r>
            <a:r>
              <a:rPr sz="800" spc="21" dirty="0">
                <a:solidFill>
                  <a:srgbClr val="000000"/>
                </a:solidFill>
                <a:latin typeface="Times New Roman"/>
                <a:cs typeface="Times New Roman"/>
              </a:rPr>
              <a:t> </a:t>
            </a:r>
            <a:r>
              <a:rPr sz="800" dirty="0">
                <a:solidFill>
                  <a:srgbClr val="000000"/>
                </a:solidFill>
                <a:latin typeface="MKPVUF+ArialMT"/>
                <a:cs typeface="MKPVUF+ArialMT"/>
              </a:rPr>
              <a:t>Laumert</a:t>
            </a:r>
          </a:p>
        </p:txBody>
      </p:sp>
      <p:sp>
        <p:nvSpPr>
          <p:cNvPr id="30" name="object 30"/>
          <p:cNvSpPr txBox="1"/>
          <p:nvPr/>
        </p:nvSpPr>
        <p:spPr>
          <a:xfrm>
            <a:off x="6311468" y="4132857"/>
            <a:ext cx="654843" cy="359073"/>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Magnus</a:t>
            </a:r>
          </a:p>
          <a:p>
            <a:pPr marL="0" marR="0">
              <a:lnSpc>
                <a:spcPts val="893"/>
              </a:lnSpc>
              <a:spcBef>
                <a:spcPts val="16"/>
              </a:spcBef>
              <a:spcAft>
                <a:spcPts val="0"/>
              </a:spcAft>
            </a:pPr>
            <a:r>
              <a:rPr sz="800" dirty="0">
                <a:solidFill>
                  <a:srgbClr val="000000"/>
                </a:solidFill>
                <a:latin typeface="MKPVUF+ArialMT"/>
                <a:cs typeface="MKPVUF+ArialMT"/>
              </a:rPr>
              <a:t>Wiktorsson</a:t>
            </a:r>
          </a:p>
        </p:txBody>
      </p:sp>
      <p:sp>
        <p:nvSpPr>
          <p:cNvPr id="32" name="object 17"/>
          <p:cNvSpPr txBox="1"/>
          <p:nvPr/>
        </p:nvSpPr>
        <p:spPr>
          <a:xfrm>
            <a:off x="7908336" y="3732104"/>
            <a:ext cx="751666" cy="256480"/>
          </a:xfrm>
          <a:prstGeom prst="rect">
            <a:avLst/>
          </a:prstGeom>
        </p:spPr>
        <p:txBody>
          <a:bodyPr vert="horz" wrap="square" lIns="0" tIns="0" rIns="0" bIns="0" rtlCol="0">
            <a:spAutoFit/>
          </a:bodyPr>
          <a:lstStyle/>
          <a:p>
            <a:pPr marL="0" marR="0">
              <a:lnSpc>
                <a:spcPts val="1005"/>
              </a:lnSpc>
              <a:spcBef>
                <a:spcPts val="0"/>
              </a:spcBef>
              <a:spcAft>
                <a:spcPts val="0"/>
              </a:spcAft>
            </a:pPr>
            <a:r>
              <a:rPr lang="sv-SE" sz="900" dirty="0" smtClean="0">
                <a:solidFill>
                  <a:srgbClr val="000000"/>
                </a:solidFill>
                <a:latin typeface="MKPVUF+ArialMT"/>
                <a:cs typeface="MKPVUF+ArialMT"/>
              </a:rPr>
              <a:t>University</a:t>
            </a:r>
            <a:r>
              <a:rPr lang="sv-SE" sz="900" dirty="0">
                <a:solidFill>
                  <a:srgbClr val="000000"/>
                </a:solidFill>
                <a:latin typeface="MKPVUF+ArialMT"/>
                <a:cs typeface="MKPVUF+ArialMT"/>
              </a:rPr>
              <a:t/>
            </a:r>
            <a:br>
              <a:rPr lang="sv-SE" sz="900" dirty="0">
                <a:solidFill>
                  <a:srgbClr val="000000"/>
                </a:solidFill>
                <a:latin typeface="MKPVUF+ArialMT"/>
                <a:cs typeface="MKPVUF+ArialMT"/>
              </a:rPr>
            </a:br>
            <a:r>
              <a:rPr lang="sv-SE" sz="900" dirty="0" smtClean="0">
                <a:solidFill>
                  <a:srgbClr val="000000"/>
                </a:solidFill>
                <a:latin typeface="MKPVUF+ArialMT"/>
                <a:cs typeface="MKPVUF+ArialMT"/>
              </a:rPr>
              <a:t>Administration</a:t>
            </a:r>
            <a:endParaRPr lang="sv-SE" sz="900" dirty="0">
              <a:solidFill>
                <a:srgbClr val="000000"/>
              </a:solidFill>
              <a:latin typeface="MKPVUF+ArialMT"/>
              <a:cs typeface="MKPVUF+Arial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6</a:t>
            </a:fld>
            <a:endParaRPr lang="en-GB"/>
          </a:p>
        </p:txBody>
      </p:sp>
      <p:pic>
        <p:nvPicPr>
          <p:cNvPr id="14" name="Content Placeholder 13"/>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a:stretch/>
        </p:blipFill>
        <p:spPr>
          <a:xfrm>
            <a:off x="4343400" y="-44450"/>
            <a:ext cx="4984749" cy="5270500"/>
          </a:xfrm>
        </p:spPr>
      </p:pic>
      <p:grpSp>
        <p:nvGrpSpPr>
          <p:cNvPr id="2" name="Group 1"/>
          <p:cNvGrpSpPr/>
          <p:nvPr/>
        </p:nvGrpSpPr>
        <p:grpSpPr>
          <a:xfrm>
            <a:off x="2724182" y="1660215"/>
            <a:ext cx="532155" cy="367993"/>
            <a:chOff x="2656451" y="1660215"/>
            <a:chExt cx="532155" cy="367993"/>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95228" y="1674325"/>
              <a:ext cx="193378" cy="353883"/>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12814" y="1674325"/>
              <a:ext cx="193378" cy="353883"/>
            </a:xfrm>
            <a:prstGeom prst="rect">
              <a:avLst/>
            </a:prstGeom>
          </p:spPr>
        </p:pic>
        <p:pic>
          <p:nvPicPr>
            <p:cNvPr id="53" name="Picture 5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27362" y="1668899"/>
              <a:ext cx="193378" cy="353883"/>
            </a:xfrm>
            <a:prstGeom prst="rect">
              <a:avLst/>
            </a:prstGeom>
          </p:spPr>
        </p:pic>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6451" y="1668899"/>
              <a:ext cx="193378" cy="353883"/>
            </a:xfrm>
            <a:prstGeom prst="rect">
              <a:avLst/>
            </a:prstGeom>
          </p:spPr>
        </p:pic>
        <p:pic>
          <p:nvPicPr>
            <p:cNvPr id="55" name="Picture 5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83173" y="1660215"/>
              <a:ext cx="193378" cy="353883"/>
            </a:xfrm>
            <a:prstGeom prst="rect">
              <a:avLst/>
            </a:prstGeom>
          </p:spPr>
        </p:pic>
      </p:gr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65807" y="2776907"/>
            <a:ext cx="193378" cy="353883"/>
          </a:xfrm>
          <a:prstGeom prst="rect">
            <a:avLst/>
          </a:prstGeom>
        </p:spPr>
      </p:pic>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59185" y="2776907"/>
            <a:ext cx="193378" cy="353883"/>
          </a:xfrm>
          <a:prstGeom prst="rect">
            <a:avLst/>
          </a:prstGeom>
        </p:spPr>
      </p:pic>
      <p:sp>
        <p:nvSpPr>
          <p:cNvPr id="20" name="TextBox 19"/>
          <p:cNvSpPr txBox="1"/>
          <p:nvPr/>
        </p:nvSpPr>
        <p:spPr>
          <a:xfrm>
            <a:off x="286049" y="4144255"/>
            <a:ext cx="1123969" cy="400110"/>
          </a:xfrm>
          <a:prstGeom prst="rect">
            <a:avLst/>
          </a:prstGeom>
          <a:noFill/>
        </p:spPr>
        <p:txBody>
          <a:bodyPr wrap="square" rtlCol="0">
            <a:spAutoFit/>
          </a:bodyPr>
          <a:lstStyle/>
          <a:p>
            <a:r>
              <a:rPr lang="sv-SE" sz="1000" dirty="0" err="1"/>
              <a:t>Approx</a:t>
            </a:r>
            <a:r>
              <a:rPr lang="sv-SE" sz="1000" dirty="0"/>
              <a:t> 3200 students</a:t>
            </a:r>
          </a:p>
        </p:txBody>
      </p:sp>
      <p:sp>
        <p:nvSpPr>
          <p:cNvPr id="15" name="TextBox 14"/>
          <p:cNvSpPr txBox="1"/>
          <p:nvPr/>
        </p:nvSpPr>
        <p:spPr>
          <a:xfrm>
            <a:off x="277935" y="3628371"/>
            <a:ext cx="1854667" cy="584775"/>
          </a:xfrm>
          <a:prstGeom prst="rect">
            <a:avLst/>
          </a:prstGeom>
          <a:noFill/>
        </p:spPr>
        <p:txBody>
          <a:bodyPr wrap="square" rtlCol="0">
            <a:spAutoFit/>
          </a:bodyPr>
          <a:lstStyle/>
          <a:p>
            <a:r>
              <a:rPr lang="sv-SE" sz="1600" dirty="0" err="1"/>
              <a:t>First</a:t>
            </a:r>
            <a:r>
              <a:rPr lang="sv-SE" sz="1600" dirty="0"/>
              <a:t> and second </a:t>
            </a:r>
            <a:r>
              <a:rPr lang="sv-SE" sz="1600" dirty="0" err="1"/>
              <a:t>cycle</a:t>
            </a:r>
            <a:r>
              <a:rPr lang="sv-SE" sz="1600" dirty="0"/>
              <a:t> </a:t>
            </a:r>
            <a:r>
              <a:rPr lang="sv-SE" sz="1600" dirty="0" err="1"/>
              <a:t>education</a:t>
            </a:r>
            <a:endParaRPr lang="sv-SE" sz="1600" dirty="0">
              <a:solidFill>
                <a:srgbClr val="FF0000"/>
              </a:solidFill>
            </a:endParaRPr>
          </a:p>
        </p:txBody>
      </p:sp>
      <p:sp>
        <p:nvSpPr>
          <p:cNvPr id="19" name="TextBox 18"/>
          <p:cNvSpPr txBox="1"/>
          <p:nvPr/>
        </p:nvSpPr>
        <p:spPr>
          <a:xfrm>
            <a:off x="321303" y="3146648"/>
            <a:ext cx="1863441" cy="261610"/>
          </a:xfrm>
          <a:prstGeom prst="rect">
            <a:avLst/>
          </a:prstGeom>
          <a:noFill/>
        </p:spPr>
        <p:txBody>
          <a:bodyPr wrap="square" rtlCol="0">
            <a:spAutoFit/>
          </a:bodyPr>
          <a:lstStyle/>
          <a:p>
            <a:r>
              <a:rPr lang="sv-SE" sz="1050" dirty="0"/>
              <a:t>171 </a:t>
            </a:r>
            <a:r>
              <a:rPr lang="sv-SE" sz="1050" dirty="0" err="1"/>
              <a:t>Doctoral</a:t>
            </a:r>
            <a:r>
              <a:rPr lang="sv-SE" sz="1050" dirty="0"/>
              <a:t> Students</a:t>
            </a:r>
          </a:p>
        </p:txBody>
      </p:sp>
      <p:sp>
        <p:nvSpPr>
          <p:cNvPr id="16" name="TextBox 15"/>
          <p:cNvSpPr txBox="1"/>
          <p:nvPr/>
        </p:nvSpPr>
        <p:spPr>
          <a:xfrm>
            <a:off x="314325" y="2633258"/>
            <a:ext cx="1183077" cy="584775"/>
          </a:xfrm>
          <a:prstGeom prst="rect">
            <a:avLst/>
          </a:prstGeom>
          <a:noFill/>
        </p:spPr>
        <p:txBody>
          <a:bodyPr wrap="square" rtlCol="0">
            <a:spAutoFit/>
          </a:bodyPr>
          <a:lstStyle/>
          <a:p>
            <a:r>
              <a:rPr lang="sv-SE" sz="1600" dirty="0" err="1"/>
              <a:t>Third-cycle</a:t>
            </a:r>
            <a:r>
              <a:rPr lang="sv-SE" sz="1600" dirty="0"/>
              <a:t> </a:t>
            </a:r>
            <a:r>
              <a:rPr lang="sv-SE" sz="1600" dirty="0" err="1"/>
              <a:t>education</a:t>
            </a:r>
            <a:endParaRPr lang="sv-SE" sz="900" dirty="0"/>
          </a:p>
        </p:txBody>
      </p:sp>
      <p:sp>
        <p:nvSpPr>
          <p:cNvPr id="52" name="TextBox 51"/>
          <p:cNvSpPr txBox="1"/>
          <p:nvPr/>
        </p:nvSpPr>
        <p:spPr>
          <a:xfrm>
            <a:off x="313627" y="1887166"/>
            <a:ext cx="1994597" cy="584775"/>
          </a:xfrm>
          <a:prstGeom prst="rect">
            <a:avLst/>
          </a:prstGeom>
          <a:noFill/>
        </p:spPr>
        <p:txBody>
          <a:bodyPr wrap="square" rtlCol="0">
            <a:spAutoFit/>
          </a:bodyPr>
          <a:lstStyle/>
          <a:p>
            <a:r>
              <a:rPr lang="sv-SE" sz="800" dirty="0"/>
              <a:t>41 Professors, 14 </a:t>
            </a:r>
            <a:r>
              <a:rPr lang="sv-SE" sz="800" dirty="0" err="1"/>
              <a:t>Adjunct</a:t>
            </a:r>
            <a:r>
              <a:rPr lang="sv-SE" sz="800" dirty="0"/>
              <a:t> / </a:t>
            </a:r>
            <a:r>
              <a:rPr lang="sv-SE" sz="800" dirty="0" err="1"/>
              <a:t>Affiliated</a:t>
            </a:r>
            <a:r>
              <a:rPr lang="sv-SE" sz="800" dirty="0"/>
              <a:t> Professors, 62 </a:t>
            </a:r>
            <a:r>
              <a:rPr lang="sv-SE" sz="800" dirty="0" err="1"/>
              <a:t>Associate</a:t>
            </a:r>
            <a:r>
              <a:rPr lang="sv-SE" sz="800" dirty="0"/>
              <a:t> Professors, 10 Assistant Professors, 64 </a:t>
            </a:r>
            <a:r>
              <a:rPr lang="sv-SE" sz="800" dirty="0" err="1"/>
              <a:t>Lecturers</a:t>
            </a:r>
            <a:r>
              <a:rPr lang="sv-SE" sz="800" dirty="0"/>
              <a:t>, 19 </a:t>
            </a:r>
            <a:r>
              <a:rPr lang="sv-SE" sz="800" dirty="0" err="1"/>
              <a:t>Postdocs</a:t>
            </a:r>
            <a:r>
              <a:rPr lang="sv-SE" sz="800" dirty="0"/>
              <a:t> and 116 Researchers.</a:t>
            </a:r>
          </a:p>
        </p:txBody>
      </p:sp>
      <p:sp>
        <p:nvSpPr>
          <p:cNvPr id="18" name="TextBox 17"/>
          <p:cNvSpPr txBox="1"/>
          <p:nvPr/>
        </p:nvSpPr>
        <p:spPr>
          <a:xfrm>
            <a:off x="314324" y="1692839"/>
            <a:ext cx="2098758" cy="253916"/>
          </a:xfrm>
          <a:prstGeom prst="rect">
            <a:avLst/>
          </a:prstGeom>
          <a:noFill/>
        </p:spPr>
        <p:txBody>
          <a:bodyPr wrap="square" rtlCol="0">
            <a:spAutoFit/>
          </a:bodyPr>
          <a:lstStyle/>
          <a:p>
            <a:r>
              <a:rPr lang="sv-SE" sz="1050" dirty="0"/>
              <a:t>326 </a:t>
            </a:r>
            <a:r>
              <a:rPr lang="sv-SE" sz="1050" dirty="0" err="1"/>
              <a:t>employees</a:t>
            </a:r>
            <a:r>
              <a:rPr lang="sv-SE" sz="1050" dirty="0"/>
              <a:t> and </a:t>
            </a:r>
            <a:r>
              <a:rPr lang="sv-SE" sz="1050" dirty="0" err="1"/>
              <a:t>affiliated</a:t>
            </a:r>
            <a:endParaRPr lang="sv-SE" sz="1050" dirty="0"/>
          </a:p>
        </p:txBody>
      </p:sp>
      <p:sp>
        <p:nvSpPr>
          <p:cNvPr id="17" name="TextBox 16"/>
          <p:cNvSpPr txBox="1"/>
          <p:nvPr/>
        </p:nvSpPr>
        <p:spPr>
          <a:xfrm>
            <a:off x="314325" y="1428146"/>
            <a:ext cx="1130300" cy="338554"/>
          </a:xfrm>
          <a:prstGeom prst="rect">
            <a:avLst/>
          </a:prstGeom>
          <a:noFill/>
        </p:spPr>
        <p:txBody>
          <a:bodyPr wrap="square" rtlCol="0">
            <a:spAutoFit/>
          </a:bodyPr>
          <a:lstStyle/>
          <a:p>
            <a:r>
              <a:rPr lang="sv-SE" sz="1600" dirty="0" err="1"/>
              <a:t>Faculty</a:t>
            </a:r>
            <a:endParaRPr lang="sv-SE" sz="1600" dirty="0"/>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Core business ITM</a:t>
            </a:r>
          </a:p>
        </p:txBody>
      </p:sp>
      <p:grpSp>
        <p:nvGrpSpPr>
          <p:cNvPr id="60" name="Group 59"/>
          <p:cNvGrpSpPr/>
          <p:nvPr/>
        </p:nvGrpSpPr>
        <p:grpSpPr>
          <a:xfrm>
            <a:off x="1825953" y="3551479"/>
            <a:ext cx="2304596" cy="1085761"/>
            <a:chOff x="1894533" y="3667089"/>
            <a:chExt cx="2304596" cy="1085761"/>
          </a:xfrm>
        </p:grpSpPr>
        <p:pic>
          <p:nvPicPr>
            <p:cNvPr id="61" name="Picture 6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254311" y="3674984"/>
              <a:ext cx="193378" cy="353883"/>
            </a:xfrm>
            <a:prstGeom prst="rect">
              <a:avLst/>
            </a:prstGeom>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657878" y="4398538"/>
              <a:ext cx="193378" cy="353883"/>
            </a:xfrm>
            <a:prstGeom prst="rect">
              <a:avLst/>
            </a:prstGeom>
          </p:spPr>
        </p:pic>
        <p:pic>
          <p:nvPicPr>
            <p:cNvPr id="63" name="Picture 6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475464" y="4398538"/>
              <a:ext cx="193378" cy="353883"/>
            </a:xfrm>
            <a:prstGeom prst="rect">
              <a:avLst/>
            </a:prstGeom>
          </p:spPr>
        </p:pic>
        <p:pic>
          <p:nvPicPr>
            <p:cNvPr id="64" name="Picture 6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315275" y="4398538"/>
              <a:ext cx="193378" cy="353883"/>
            </a:xfrm>
            <a:prstGeom prst="rect">
              <a:avLst/>
            </a:prstGeom>
          </p:spPr>
        </p:pic>
        <p:pic>
          <p:nvPicPr>
            <p:cNvPr id="65" name="Picture 6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132861" y="4398538"/>
              <a:ext cx="193378" cy="353883"/>
            </a:xfrm>
            <a:prstGeom prst="rect">
              <a:avLst/>
            </a:prstGeom>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950447" y="4398538"/>
              <a:ext cx="193378" cy="353883"/>
            </a:xfrm>
            <a:prstGeom prst="rect">
              <a:avLst/>
            </a:prstGeom>
          </p:spPr>
        </p:pic>
        <p:pic>
          <p:nvPicPr>
            <p:cNvPr id="67" name="Picture 6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794884" y="4398538"/>
              <a:ext cx="193378" cy="353883"/>
            </a:xfrm>
            <a:prstGeom prst="rect">
              <a:avLst/>
            </a:prstGeom>
          </p:spPr>
        </p:pic>
        <p:pic>
          <p:nvPicPr>
            <p:cNvPr id="68" name="Picture 6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12470" y="4398538"/>
              <a:ext cx="193378" cy="353883"/>
            </a:xfrm>
            <a:prstGeom prst="rect">
              <a:avLst/>
            </a:prstGeom>
          </p:spPr>
        </p:pic>
        <p:pic>
          <p:nvPicPr>
            <p:cNvPr id="69" name="Picture 6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30056" y="4398538"/>
              <a:ext cx="193378" cy="353883"/>
            </a:xfrm>
            <a:prstGeom prst="rect">
              <a:avLst/>
            </a:prstGeom>
          </p:spPr>
        </p:pic>
        <p:pic>
          <p:nvPicPr>
            <p:cNvPr id="70" name="Picture 6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59361" y="4398538"/>
              <a:ext cx="193378" cy="353883"/>
            </a:xfrm>
            <a:prstGeom prst="rect">
              <a:avLst/>
            </a:prstGeom>
          </p:spPr>
        </p:pic>
        <p:pic>
          <p:nvPicPr>
            <p:cNvPr id="71" name="Picture 7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076947" y="4398538"/>
              <a:ext cx="193378" cy="353883"/>
            </a:xfrm>
            <a:prstGeom prst="rect">
              <a:avLst/>
            </a:prstGeom>
          </p:spPr>
        </p:pic>
        <p:pic>
          <p:nvPicPr>
            <p:cNvPr id="72" name="Picture 7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1894533" y="4398538"/>
              <a:ext cx="193378" cy="353883"/>
            </a:xfrm>
            <a:prstGeom prst="rect">
              <a:avLst/>
            </a:prstGeom>
          </p:spPr>
        </p:pic>
        <p:pic>
          <p:nvPicPr>
            <p:cNvPr id="73" name="Picture 7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46422" y="3674986"/>
              <a:ext cx="193378" cy="353883"/>
            </a:xfrm>
            <a:prstGeom prst="rect">
              <a:avLst/>
            </a:prstGeom>
          </p:spPr>
        </p:pic>
        <p:pic>
          <p:nvPicPr>
            <p:cNvPr id="74" name="Picture 7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64008" y="3674986"/>
              <a:ext cx="193378" cy="353883"/>
            </a:xfrm>
            <a:prstGeom prst="rect">
              <a:avLst/>
            </a:prstGeom>
          </p:spPr>
        </p:pic>
        <p:pic>
          <p:nvPicPr>
            <p:cNvPr id="75" name="Picture 7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046200" y="3674985"/>
              <a:ext cx="193378" cy="353883"/>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516404" y="4036762"/>
              <a:ext cx="193378" cy="353883"/>
            </a:xfrm>
            <a:prstGeom prst="rect">
              <a:avLst/>
            </a:prstGeom>
          </p:spPr>
        </p:pic>
        <p:pic>
          <p:nvPicPr>
            <p:cNvPr id="77" name="Picture 7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319922" y="4036762"/>
              <a:ext cx="193378" cy="353883"/>
            </a:xfrm>
            <a:prstGeom prst="rect">
              <a:avLst/>
            </a:prstGeom>
          </p:spPr>
        </p:pic>
        <p:pic>
          <p:nvPicPr>
            <p:cNvPr id="78" name="Picture 7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137508" y="4036762"/>
              <a:ext cx="193378" cy="353883"/>
            </a:xfrm>
            <a:prstGeom prst="rect">
              <a:avLst/>
            </a:prstGeom>
          </p:spPr>
        </p:pic>
        <p:pic>
          <p:nvPicPr>
            <p:cNvPr id="79" name="Picture 7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981945" y="4036762"/>
              <a:ext cx="193378" cy="353883"/>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799531" y="4036762"/>
              <a:ext cx="193378" cy="353883"/>
            </a:xfrm>
            <a:prstGeom prst="rect">
              <a:avLst/>
            </a:prstGeom>
          </p:spPr>
        </p:pic>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17117" y="4036762"/>
              <a:ext cx="193378" cy="353883"/>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46422" y="4036762"/>
              <a:ext cx="193378" cy="353883"/>
            </a:xfrm>
            <a:prstGeom prst="rect">
              <a:avLst/>
            </a:prstGeom>
          </p:spPr>
        </p:pic>
        <p:pic>
          <p:nvPicPr>
            <p:cNvPr id="83" name="Picture 8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64008" y="4036762"/>
              <a:ext cx="193378" cy="353883"/>
            </a:xfrm>
            <a:prstGeom prst="rect">
              <a:avLst/>
            </a:prstGeom>
          </p:spPr>
        </p:pic>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081594" y="4036762"/>
              <a:ext cx="193378" cy="353883"/>
            </a:xfrm>
            <a:prstGeom prst="rect">
              <a:avLst/>
            </a:prstGeom>
          </p:spPr>
        </p:pic>
        <p:pic>
          <p:nvPicPr>
            <p:cNvPr id="85" name="Picture 8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836650" y="3674986"/>
              <a:ext cx="193378" cy="353883"/>
            </a:xfrm>
            <a:prstGeom prst="rect">
              <a:avLst/>
            </a:prstGeom>
          </p:spPr>
        </p:pic>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54236" y="3674986"/>
              <a:ext cx="193378" cy="353883"/>
            </a:xfrm>
            <a:prstGeom prst="rect">
              <a:avLst/>
            </a:prstGeom>
          </p:spPr>
        </p:pic>
        <p:pic>
          <p:nvPicPr>
            <p:cNvPr id="87" name="Picture 8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430587" y="3667089"/>
              <a:ext cx="193378" cy="353883"/>
            </a:xfrm>
            <a:prstGeom prst="rect">
              <a:avLst/>
            </a:prstGeom>
          </p:spPr>
        </p:pic>
        <p:pic>
          <p:nvPicPr>
            <p:cNvPr id="88" name="Picture 8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626734" y="3674983"/>
              <a:ext cx="193378" cy="353883"/>
            </a:xfrm>
            <a:prstGeom prst="rect">
              <a:avLst/>
            </a:prstGeom>
          </p:spPr>
        </p:pic>
        <p:pic>
          <p:nvPicPr>
            <p:cNvPr id="89" name="Picture 8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723458" y="4032416"/>
              <a:ext cx="193378" cy="353883"/>
            </a:xfrm>
            <a:prstGeom prst="rect">
              <a:avLst/>
            </a:prstGeom>
          </p:spPr>
        </p:pic>
        <p:pic>
          <p:nvPicPr>
            <p:cNvPr id="90" name="Picture 8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920415" y="4038050"/>
              <a:ext cx="193378" cy="353883"/>
            </a:xfrm>
            <a:prstGeom prst="rect">
              <a:avLst/>
            </a:prstGeom>
          </p:spPr>
        </p:pic>
        <p:pic>
          <p:nvPicPr>
            <p:cNvPr id="91" name="Picture 9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829338" y="4398967"/>
              <a:ext cx="193378" cy="353883"/>
            </a:xfrm>
            <a:prstGeom prst="rect">
              <a:avLst/>
            </a:prstGeom>
          </p:spPr>
        </p:pic>
        <p:pic>
          <p:nvPicPr>
            <p:cNvPr id="92" name="Picture 9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4005751" y="4391504"/>
              <a:ext cx="193378" cy="353883"/>
            </a:xfrm>
            <a:prstGeom prst="rect">
              <a:avLst/>
            </a:prstGeom>
          </p:spPr>
        </p:pic>
      </p:grpSp>
    </p:spTree>
    <p:extLst>
      <p:ext uri="{BB962C8B-B14F-4D97-AF65-F5344CB8AC3E}">
        <p14:creationId xmlns:p14="http://schemas.microsoft.com/office/powerpoint/2010/main" val="314408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7</a:t>
            </a:fld>
            <a:endParaRPr lang="en-GB"/>
          </a:p>
        </p:txBody>
      </p:sp>
      <p:sp>
        <p:nvSpPr>
          <p:cNvPr id="62" name="Oval 61" title="Anna Jerbrant"/>
          <p:cNvSpPr/>
          <p:nvPr/>
        </p:nvSpPr>
        <p:spPr>
          <a:xfrm>
            <a:off x="2075648" y="3603721"/>
            <a:ext cx="754430" cy="754430"/>
          </a:xfrm>
          <a:prstGeom prst="ellipse">
            <a:avLst/>
          </a:prstGeom>
          <a:blipFill>
            <a:blip r:embed="rId4" cstate="print">
              <a:extLst>
                <a:ext uri="{28A0092B-C50C-407E-A947-70E740481C1C}">
                  <a14:useLocalDpi xmlns:a14="http://schemas.microsoft.com/office/drawing/2010/main" val="0"/>
                </a:ext>
              </a:extLst>
            </a:blip>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63" name="TextBox 62"/>
          <p:cNvSpPr txBox="1"/>
          <p:nvPr/>
        </p:nvSpPr>
        <p:spPr>
          <a:xfrm>
            <a:off x="2942236" y="3697553"/>
            <a:ext cx="1349022" cy="584775"/>
          </a:xfrm>
          <a:prstGeom prst="rect">
            <a:avLst/>
          </a:prstGeom>
          <a:noFill/>
          <a:ln>
            <a:noFill/>
          </a:ln>
        </p:spPr>
        <p:txBody>
          <a:bodyPr wrap="square" rtlCol="0">
            <a:spAutoFit/>
          </a:bodyPr>
          <a:lstStyle>
            <a:defPPr>
              <a:defRPr lang="en-US"/>
            </a:defPPr>
            <a:lvl1pPr>
              <a:defRPr sz="1000"/>
            </a:lvl1pPr>
          </a:lstStyle>
          <a:p>
            <a:r>
              <a:rPr lang="en-GB" sz="800" b="1" dirty="0"/>
              <a:t>Anna Jerbrant</a:t>
            </a:r>
          </a:p>
          <a:p>
            <a:r>
              <a:rPr lang="sv-SE" sz="800" dirty="0" err="1"/>
              <a:t>Deputy</a:t>
            </a:r>
            <a:r>
              <a:rPr lang="sv-SE" sz="800" dirty="0"/>
              <a:t> </a:t>
            </a:r>
            <a:r>
              <a:rPr lang="sv-SE" sz="800" dirty="0" err="1"/>
              <a:t>Head</a:t>
            </a:r>
            <a:r>
              <a:rPr lang="sv-SE" sz="800" dirty="0"/>
              <a:t> </a:t>
            </a:r>
            <a:r>
              <a:rPr lang="sv-SE" sz="800" dirty="0" err="1"/>
              <a:t>of</a:t>
            </a:r>
            <a:r>
              <a:rPr lang="sv-SE" sz="800" dirty="0"/>
              <a:t> </a:t>
            </a:r>
            <a:r>
              <a:rPr lang="sv-SE" sz="800" dirty="0" err="1"/>
              <a:t>School</a:t>
            </a:r>
            <a:r>
              <a:rPr lang="sv-SE" sz="800" dirty="0"/>
              <a:t> and Director </a:t>
            </a:r>
            <a:r>
              <a:rPr lang="sv-SE" sz="800" dirty="0" err="1"/>
              <a:t>of</a:t>
            </a:r>
            <a:r>
              <a:rPr lang="sv-SE" sz="800" dirty="0"/>
              <a:t> </a:t>
            </a:r>
            <a:r>
              <a:rPr lang="sv-SE" sz="800" dirty="0" err="1"/>
              <a:t>First</a:t>
            </a:r>
            <a:r>
              <a:rPr lang="sv-SE" sz="800" dirty="0"/>
              <a:t> and Second </a:t>
            </a:r>
            <a:r>
              <a:rPr lang="sv-SE" sz="800" dirty="0" err="1"/>
              <a:t>Cycle</a:t>
            </a:r>
            <a:r>
              <a:rPr lang="sv-SE" sz="800" dirty="0"/>
              <a:t> </a:t>
            </a:r>
            <a:r>
              <a:rPr lang="sv-SE" sz="800" dirty="0" err="1"/>
              <a:t>Education</a:t>
            </a:r>
            <a:endParaRPr lang="en-US" dirty="0"/>
          </a:p>
        </p:txBody>
      </p:sp>
      <p:sp>
        <p:nvSpPr>
          <p:cNvPr id="15" name="TextBox 14"/>
          <p:cNvSpPr txBox="1"/>
          <p:nvPr/>
        </p:nvSpPr>
        <p:spPr>
          <a:xfrm>
            <a:off x="277935" y="3628371"/>
            <a:ext cx="1854667" cy="584775"/>
          </a:xfrm>
          <a:prstGeom prst="rect">
            <a:avLst/>
          </a:prstGeom>
          <a:noFill/>
        </p:spPr>
        <p:txBody>
          <a:bodyPr wrap="square" rtlCol="0">
            <a:spAutoFit/>
          </a:bodyPr>
          <a:lstStyle/>
          <a:p>
            <a:r>
              <a:rPr lang="sv-SE" sz="1600" dirty="0" err="1"/>
              <a:t>First</a:t>
            </a:r>
            <a:r>
              <a:rPr lang="sv-SE" sz="1600" dirty="0"/>
              <a:t> and second </a:t>
            </a:r>
            <a:r>
              <a:rPr lang="sv-SE" sz="1600" dirty="0" err="1"/>
              <a:t>cycle</a:t>
            </a:r>
            <a:r>
              <a:rPr lang="sv-SE" sz="1600" dirty="0"/>
              <a:t> </a:t>
            </a:r>
            <a:r>
              <a:rPr lang="sv-SE" sz="1600" dirty="0" err="1"/>
              <a:t>education</a:t>
            </a:r>
            <a:endParaRPr lang="sv-SE" sz="1600" dirty="0">
              <a:solidFill>
                <a:srgbClr val="FF0000"/>
              </a:solidFill>
            </a:endParaRPr>
          </a:p>
        </p:txBody>
      </p:sp>
      <p:sp>
        <p:nvSpPr>
          <p:cNvPr id="61" name="TextBox 60" title="Mats Magnusson"/>
          <p:cNvSpPr txBox="1"/>
          <p:nvPr/>
        </p:nvSpPr>
        <p:spPr>
          <a:xfrm>
            <a:off x="2949929" y="2695129"/>
            <a:ext cx="1349022" cy="584775"/>
          </a:xfrm>
          <a:prstGeom prst="rect">
            <a:avLst/>
          </a:prstGeom>
          <a:noFill/>
          <a:ln>
            <a:noFill/>
          </a:ln>
        </p:spPr>
        <p:txBody>
          <a:bodyPr wrap="square" rtlCol="0">
            <a:spAutoFit/>
          </a:bodyPr>
          <a:lstStyle>
            <a:defPPr>
              <a:defRPr lang="en-US"/>
            </a:defPPr>
            <a:lvl1pPr>
              <a:defRPr sz="1000"/>
            </a:lvl1pPr>
          </a:lstStyle>
          <a:p>
            <a:r>
              <a:rPr lang="en-GB" sz="800" b="1" dirty="0"/>
              <a:t>Mats Magnusson</a:t>
            </a:r>
          </a:p>
          <a:p>
            <a:r>
              <a:rPr lang="en-GB" sz="800" dirty="0" smtClean="0"/>
              <a:t>Second Deputy Head of School and Director </a:t>
            </a:r>
            <a:r>
              <a:rPr lang="en-GB" sz="800" dirty="0"/>
              <a:t>of Third-Cycle Education</a:t>
            </a:r>
            <a:endParaRPr lang="en-US" dirty="0"/>
          </a:p>
        </p:txBody>
      </p:sp>
      <p:sp>
        <p:nvSpPr>
          <p:cNvPr id="16" name="TextBox 15"/>
          <p:cNvSpPr txBox="1"/>
          <p:nvPr/>
        </p:nvSpPr>
        <p:spPr>
          <a:xfrm>
            <a:off x="314325" y="2633258"/>
            <a:ext cx="1183077" cy="584775"/>
          </a:xfrm>
          <a:prstGeom prst="rect">
            <a:avLst/>
          </a:prstGeom>
          <a:noFill/>
        </p:spPr>
        <p:txBody>
          <a:bodyPr wrap="square" rtlCol="0">
            <a:spAutoFit/>
          </a:bodyPr>
          <a:lstStyle/>
          <a:p>
            <a:r>
              <a:rPr lang="sv-SE" sz="1600" dirty="0" err="1"/>
              <a:t>Third-cycle</a:t>
            </a:r>
            <a:r>
              <a:rPr lang="sv-SE" sz="1600" dirty="0"/>
              <a:t> </a:t>
            </a:r>
            <a:r>
              <a:rPr lang="sv-SE" sz="1600" dirty="0" err="1"/>
              <a:t>education</a:t>
            </a:r>
            <a:endParaRPr lang="sv-SE" sz="900" dirty="0"/>
          </a:p>
        </p:txBody>
      </p:sp>
      <p:sp>
        <p:nvSpPr>
          <p:cNvPr id="59" name="TextBox 58"/>
          <p:cNvSpPr txBox="1"/>
          <p:nvPr/>
        </p:nvSpPr>
        <p:spPr>
          <a:xfrm>
            <a:off x="2949929" y="1493015"/>
            <a:ext cx="1341329" cy="461665"/>
          </a:xfrm>
          <a:prstGeom prst="rect">
            <a:avLst/>
          </a:prstGeom>
          <a:noFill/>
          <a:ln>
            <a:noFill/>
          </a:ln>
        </p:spPr>
        <p:txBody>
          <a:bodyPr wrap="square" rtlCol="0">
            <a:spAutoFit/>
          </a:bodyPr>
          <a:lstStyle>
            <a:defPPr>
              <a:defRPr lang="en-US"/>
            </a:defPPr>
            <a:lvl1pPr>
              <a:defRPr sz="1000"/>
            </a:lvl1pPr>
          </a:lstStyle>
          <a:p>
            <a:r>
              <a:rPr lang="sv-SE" sz="800" b="1" dirty="0"/>
              <a:t>Andrew Martin </a:t>
            </a:r>
            <a:r>
              <a:rPr lang="sv-SE" sz="800" dirty="0" err="1"/>
              <a:t>Responsible</a:t>
            </a:r>
            <a:r>
              <a:rPr lang="sv-SE" sz="800" dirty="0"/>
              <a:t> for </a:t>
            </a:r>
            <a:br>
              <a:rPr lang="sv-SE" sz="800" dirty="0"/>
            </a:br>
            <a:r>
              <a:rPr lang="sv-SE" sz="800" dirty="0" err="1"/>
              <a:t>Future</a:t>
            </a:r>
            <a:r>
              <a:rPr lang="sv-SE" sz="800" dirty="0"/>
              <a:t> </a:t>
            </a:r>
            <a:r>
              <a:rPr lang="sv-SE" sz="800" dirty="0" err="1"/>
              <a:t>Faculty</a:t>
            </a:r>
            <a:endParaRPr lang="sv-SE" sz="800" dirty="0"/>
          </a:p>
        </p:txBody>
      </p:sp>
      <p:sp>
        <p:nvSpPr>
          <p:cNvPr id="17" name="TextBox 16"/>
          <p:cNvSpPr txBox="1"/>
          <p:nvPr/>
        </p:nvSpPr>
        <p:spPr>
          <a:xfrm>
            <a:off x="314325" y="1428146"/>
            <a:ext cx="1130300" cy="338554"/>
          </a:xfrm>
          <a:prstGeom prst="rect">
            <a:avLst/>
          </a:prstGeom>
          <a:noFill/>
        </p:spPr>
        <p:txBody>
          <a:bodyPr wrap="square" rtlCol="0">
            <a:spAutoFit/>
          </a:bodyPr>
          <a:lstStyle/>
          <a:p>
            <a:r>
              <a:rPr lang="sv-SE" sz="1600" dirty="0" err="1"/>
              <a:t>Faculty</a:t>
            </a:r>
            <a:endParaRPr lang="sv-SE" sz="1600" dirty="0"/>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Core business ITM</a:t>
            </a:r>
          </a:p>
        </p:txBody>
      </p:sp>
      <p:sp>
        <p:nvSpPr>
          <p:cNvPr id="2" name="Ellips 1">
            <a:extLst>
              <a:ext uri="{FF2B5EF4-FFF2-40B4-BE49-F238E27FC236}">
                <a16:creationId xmlns:a16="http://schemas.microsoft.com/office/drawing/2014/main" id="{CFAEA244-2D18-33FD-7D62-9226D89F9311}"/>
              </a:ext>
            </a:extLst>
          </p:cNvPr>
          <p:cNvSpPr/>
          <p:nvPr/>
        </p:nvSpPr>
        <p:spPr>
          <a:xfrm>
            <a:off x="2075648" y="1493015"/>
            <a:ext cx="758435" cy="734282"/>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10" name="Ellips 9">
            <a:extLst>
              <a:ext uri="{FF2B5EF4-FFF2-40B4-BE49-F238E27FC236}">
                <a16:creationId xmlns:a16="http://schemas.microsoft.com/office/drawing/2014/main" id="{97DC52E4-F82D-6182-2C0F-9409FD1D5AB1}"/>
              </a:ext>
            </a:extLst>
          </p:cNvPr>
          <p:cNvSpPr/>
          <p:nvPr/>
        </p:nvSpPr>
        <p:spPr>
          <a:xfrm>
            <a:off x="2071643" y="2544810"/>
            <a:ext cx="758435" cy="73428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pic>
        <p:nvPicPr>
          <p:cNvPr id="11" name="Content Placeholder 13">
            <a:extLst>
              <a:ext uri="{FF2B5EF4-FFF2-40B4-BE49-F238E27FC236}">
                <a16:creationId xmlns:a16="http://schemas.microsoft.com/office/drawing/2014/main" id="{CD06DE05-9D76-8641-902C-F0EAD20CA488}"/>
              </a:ext>
            </a:extLst>
          </p:cNvPr>
          <p:cNvPicPr>
            <a:picLocks noGrp="1" noChangeAspect="1"/>
          </p:cNvPicPr>
          <p:nvPr>
            <p:ph sz="quarter" idx="14"/>
          </p:nvPr>
        </p:nvPicPr>
        <p:blipFill rotWithShape="1">
          <a:blip r:embed="rId7" cstate="print">
            <a:extLst>
              <a:ext uri="{28A0092B-C50C-407E-A947-70E740481C1C}">
                <a14:useLocalDpi xmlns:a14="http://schemas.microsoft.com/office/drawing/2010/main" val="0"/>
              </a:ext>
            </a:extLst>
          </a:blip>
          <a:srcRect/>
          <a:stretch/>
        </p:blipFill>
        <p:spPr>
          <a:xfrm>
            <a:off x="4343400" y="-44450"/>
            <a:ext cx="4984749" cy="5270500"/>
          </a:xfrm>
        </p:spPr>
      </p:pic>
    </p:spTree>
    <p:extLst>
      <p:ext uri="{BB962C8B-B14F-4D97-AF65-F5344CB8AC3E}">
        <p14:creationId xmlns:p14="http://schemas.microsoft.com/office/powerpoint/2010/main" val="27536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D66186E-55EE-574F-9820-60F3DBCBFE78}"/>
              </a:ext>
            </a:extLst>
          </p:cNvPr>
          <p:cNvSpPr>
            <a:spLocks noGrp="1"/>
          </p:cNvSpPr>
          <p:nvPr>
            <p:ph type="dt" sz="half" idx="11"/>
          </p:nvPr>
        </p:nvSpPr>
        <p:spPr/>
        <p:txBody>
          <a:bodyPr/>
          <a:lstStyle/>
          <a:p>
            <a:fld id="{A7A7FA62-242B-154F-BDED-F228A40489AE}"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248F9FF4-FF86-B647-AB69-EA70FD578FA0}"/>
              </a:ext>
            </a:extLst>
          </p:cNvPr>
          <p:cNvSpPr>
            <a:spLocks noGrp="1"/>
          </p:cNvSpPr>
          <p:nvPr>
            <p:ph type="sldNum" sz="quarter" idx="12"/>
          </p:nvPr>
        </p:nvSpPr>
        <p:spPr/>
        <p:txBody>
          <a:bodyPr/>
          <a:lstStyle/>
          <a:p>
            <a:fld id="{C338348D-F2D3-AB47-AE2A-1D59B1E58D64}" type="slidenum">
              <a:rPr lang="en-GB" smtClean="0"/>
              <a:pPr/>
              <a:t>8</a:t>
            </a:fld>
            <a:endParaRPr lang="en-GB"/>
          </a:p>
        </p:txBody>
      </p:sp>
      <p:graphicFrame>
        <p:nvGraphicFramePr>
          <p:cNvPr id="2" name="Content Placeholder 1" descr="Finance, Service Center, HR, Communications, School's Office for student affairs, Operations controllers." title="Illustration of the administration organisation at ITM"/>
          <p:cNvGraphicFramePr>
            <a:graphicFrameLocks noGrp="1"/>
          </p:cNvGraphicFramePr>
          <p:nvPr>
            <p:ph sz="quarter" idx="13"/>
            <p:extLst>
              <p:ext uri="{D42A27DB-BD31-4B8C-83A1-F6EECF244321}">
                <p14:modId xmlns:p14="http://schemas.microsoft.com/office/powerpoint/2010/main" val="221316774"/>
              </p:ext>
            </p:extLst>
          </p:nvPr>
        </p:nvGraphicFramePr>
        <p:xfrm>
          <a:off x="1382078" y="1051200"/>
          <a:ext cx="5773102" cy="413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txBox="1">
            <a:spLocks/>
          </p:cNvSpPr>
          <p:nvPr/>
        </p:nvSpPr>
        <p:spPr>
          <a:xfrm>
            <a:off x="1062000" y="1141165"/>
            <a:ext cx="3427343" cy="237757"/>
          </a:xfrm>
          <a:prstGeom prst="rect">
            <a:avLst/>
          </a:prstGeom>
          <a:noFill/>
        </p:spPr>
        <p:txBody>
          <a:bodyPr vert="horz" wrap="square" lIns="91440" tIns="45720" rIns="91440" bIns="45720" rtlCol="0" anchor="b">
            <a:spAutoFit/>
          </a:bodyPr>
          <a:lstStyle>
            <a:lvl1pPr marL="0" indent="0" algn="l" rtl="0" eaLnBrk="1" fontAlgn="base" hangingPunct="1">
              <a:lnSpc>
                <a:spcPct val="90000"/>
              </a:lnSpc>
              <a:spcBef>
                <a:spcPts val="1000"/>
              </a:spcBef>
              <a:spcAft>
                <a:spcPts val="200"/>
              </a:spcAft>
              <a:buClr>
                <a:schemeClr val="tx1"/>
              </a:buClr>
              <a:buFont typeface="Arial" panose="020B0604020202020204" pitchFamily="34" charset="0"/>
              <a:buNone/>
              <a:tabLst/>
              <a:defRPr sz="1600" b="0" kern="1200">
                <a:solidFill>
                  <a:schemeClr val="tx1"/>
                </a:solidFill>
                <a:latin typeface="+mn-lt"/>
                <a:ea typeface="+mn-ea"/>
                <a:cs typeface="+mn-cs"/>
              </a:defRPr>
            </a:lvl1pPr>
            <a:lvl2pPr marL="457189" indent="0" algn="l" rtl="0" eaLnBrk="1" fontAlgn="base" hangingPunct="1">
              <a:lnSpc>
                <a:spcPct val="90000"/>
              </a:lnSpc>
              <a:spcBef>
                <a:spcPts val="600"/>
              </a:spcBef>
              <a:spcAft>
                <a:spcPct val="0"/>
              </a:spcAft>
              <a:buFont typeface="Systemtypsnitt"/>
              <a:buNone/>
              <a:tabLst/>
              <a:defRPr sz="2000" b="1" kern="1200">
                <a:solidFill>
                  <a:schemeClr val="tx1"/>
                </a:solidFill>
                <a:latin typeface="+mn-lt"/>
                <a:ea typeface="+mn-ea"/>
                <a:cs typeface="+mn-cs"/>
              </a:defRPr>
            </a:lvl2pPr>
            <a:lvl3pPr marL="914377" indent="0" algn="l" rtl="0" eaLnBrk="1" fontAlgn="base" hangingPunct="1">
              <a:lnSpc>
                <a:spcPct val="90000"/>
              </a:lnSpc>
              <a:spcBef>
                <a:spcPts val="600"/>
              </a:spcBef>
              <a:spcAft>
                <a:spcPct val="0"/>
              </a:spcAft>
              <a:buFont typeface="Systemtypsnitt"/>
              <a:buNone/>
              <a:tabLst/>
              <a:defRPr sz="1800" b="1" i="1" kern="1200">
                <a:solidFill>
                  <a:schemeClr val="tx1"/>
                </a:solidFill>
                <a:latin typeface="+mn-lt"/>
                <a:ea typeface="+mn-ea"/>
                <a:cs typeface="+mn-cs"/>
              </a:defRPr>
            </a:lvl3pPr>
            <a:lvl4pPr marL="1371566" indent="0" algn="l" rtl="0" eaLnBrk="1" fontAlgn="base" hangingPunct="1">
              <a:lnSpc>
                <a:spcPct val="90000"/>
              </a:lnSpc>
              <a:spcBef>
                <a:spcPts val="600"/>
              </a:spcBef>
              <a:spcAft>
                <a:spcPct val="0"/>
              </a:spcAft>
              <a:buFont typeface="Arial" panose="020B0604020202020204" pitchFamily="34" charset="0"/>
              <a:buNone/>
              <a:tabLst/>
              <a:defRPr sz="1600" b="1" kern="1200">
                <a:solidFill>
                  <a:schemeClr val="tx1"/>
                </a:solidFill>
                <a:latin typeface="+mn-lt"/>
                <a:ea typeface="+mn-ea"/>
                <a:cs typeface="+mn-cs"/>
              </a:defRPr>
            </a:lvl4pPr>
            <a:lvl5pPr marL="1828754" indent="0" algn="l" rtl="0" eaLnBrk="1" fontAlgn="base" hangingPunct="1">
              <a:lnSpc>
                <a:spcPct val="90000"/>
              </a:lnSpc>
              <a:spcBef>
                <a:spcPts val="600"/>
              </a:spcBef>
              <a:spcAft>
                <a:spcPct val="0"/>
              </a:spcAft>
              <a:buFont typeface="Arial" panose="020B0604020202020204" pitchFamily="34" charset="0"/>
              <a:buNone/>
              <a:tabLst/>
              <a:defRPr sz="1600" b="1" kern="1200">
                <a:solidFill>
                  <a:schemeClr val="tx1"/>
                </a:solidFill>
                <a:latin typeface="+mn-lt"/>
                <a:ea typeface="+mn-ea"/>
                <a:cs typeface="+mn-cs"/>
              </a:defRPr>
            </a:lvl5pPr>
            <a:lvl6pPr marL="2285943"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sv-SE" sz="1050" dirty="0"/>
              <a:t>85 </a:t>
            </a:r>
            <a:r>
              <a:rPr lang="sv-SE" sz="1050" dirty="0" err="1"/>
              <a:t>employees</a:t>
            </a:r>
            <a:endParaRPr lang="sv-SE" sz="1050" dirty="0"/>
          </a:p>
        </p:txBody>
      </p:sp>
      <p:sp>
        <p:nvSpPr>
          <p:cNvPr id="11" name="Rubrik 10">
            <a:extLst>
              <a:ext uri="{FF2B5EF4-FFF2-40B4-BE49-F238E27FC236}">
                <a16:creationId xmlns:a16="http://schemas.microsoft.com/office/drawing/2014/main" id="{CC240040-8262-424E-B1F5-E715C0D81871}"/>
              </a:ext>
            </a:extLst>
          </p:cNvPr>
          <p:cNvSpPr>
            <a:spLocks noGrp="1"/>
          </p:cNvSpPr>
          <p:nvPr>
            <p:ph type="title"/>
          </p:nvPr>
        </p:nvSpPr>
        <p:spPr/>
        <p:txBody>
          <a:bodyPr/>
          <a:lstStyle/>
          <a:p>
            <a:r>
              <a:rPr lang="en-GB" dirty="0"/>
              <a:t>Administration</a:t>
            </a:r>
          </a:p>
        </p:txBody>
      </p:sp>
    </p:spTree>
    <p:extLst>
      <p:ext uri="{BB962C8B-B14F-4D97-AF65-F5344CB8AC3E}">
        <p14:creationId xmlns:p14="http://schemas.microsoft.com/office/powerpoint/2010/main" val="236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2023-06-28</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smtClean="0"/>
              <a:pPr/>
              <a:t>9</a:t>
            </a:fld>
            <a:endParaRPr lang="en-GB"/>
          </a:p>
        </p:txBody>
      </p:sp>
      <p:sp>
        <p:nvSpPr>
          <p:cNvPr id="17" name="Arc 16"/>
          <p:cNvSpPr/>
          <p:nvPr/>
        </p:nvSpPr>
        <p:spPr>
          <a:xfrm rot="17899359">
            <a:off x="921214" y="2940199"/>
            <a:ext cx="4952885" cy="2012950"/>
          </a:xfrm>
          <a:prstGeom prst="arc">
            <a:avLst>
              <a:gd name="adj1" fmla="val 1532858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Arc 22"/>
          <p:cNvSpPr/>
          <p:nvPr/>
        </p:nvSpPr>
        <p:spPr>
          <a:xfrm rot="1504340" flipH="1">
            <a:off x="4222080" y="2479438"/>
            <a:ext cx="6339546"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Arc 29"/>
          <p:cNvSpPr/>
          <p:nvPr/>
        </p:nvSpPr>
        <p:spPr>
          <a:xfrm rot="3159704" flipH="1">
            <a:off x="3462797" y="3267001"/>
            <a:ext cx="5403004" cy="1198947"/>
          </a:xfrm>
          <a:prstGeom prst="arc">
            <a:avLst>
              <a:gd name="adj1" fmla="val 1944318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5" name="Group 4" descr="World map with arches illustrating the connection with different parts of the world." title="World map"/>
          <p:cNvGrpSpPr/>
          <p:nvPr/>
        </p:nvGrpSpPr>
        <p:grpSpPr>
          <a:xfrm>
            <a:off x="304161" y="1166435"/>
            <a:ext cx="10594869" cy="3614321"/>
            <a:chOff x="304161" y="1166435"/>
            <a:chExt cx="10594869" cy="3614321"/>
          </a:xfrm>
        </p:grpSpPr>
        <p:pic>
          <p:nvPicPr>
            <p:cNvPr id="6" name="Picture 5" descr="World map with arches illustrating the connection with different parts of the world." title="World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166435"/>
              <a:ext cx="7073900" cy="3614321"/>
            </a:xfrm>
            <a:prstGeom prst="rect">
              <a:avLst/>
            </a:prstGeom>
          </p:spPr>
        </p:pic>
        <p:sp>
          <p:nvSpPr>
            <p:cNvPr id="14" name="Arc 13"/>
            <p:cNvSpPr/>
            <p:nvPr/>
          </p:nvSpPr>
          <p:spPr>
            <a:xfrm rot="1644207" flipH="1">
              <a:off x="4239490" y="2382796"/>
              <a:ext cx="5403004"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Arc 14"/>
            <p:cNvSpPr/>
            <p:nvPr/>
          </p:nvSpPr>
          <p:spPr>
            <a:xfrm rot="20121515">
              <a:off x="304161" y="2174987"/>
              <a:ext cx="4445996" cy="10350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8" name="Arc 17"/>
            <p:cNvSpPr/>
            <p:nvPr/>
          </p:nvSpPr>
          <p:spPr>
            <a:xfrm flipH="1">
              <a:off x="4360383" y="1727200"/>
              <a:ext cx="337546" cy="805857"/>
            </a:xfrm>
            <a:prstGeom prst="arc">
              <a:avLst>
                <a:gd name="adj1" fmla="val 16200000"/>
                <a:gd name="adj2" fmla="val 190268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Arc 9"/>
            <p:cNvSpPr/>
            <p:nvPr/>
          </p:nvSpPr>
          <p:spPr>
            <a:xfrm flipH="1">
              <a:off x="3970020" y="1727200"/>
              <a:ext cx="1184910" cy="1034457"/>
            </a:xfrm>
            <a:prstGeom prst="arc">
              <a:avLst>
                <a:gd name="adj1" fmla="val 16298424"/>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Arc 10"/>
            <p:cNvSpPr/>
            <p:nvPr/>
          </p:nvSpPr>
          <p:spPr>
            <a:xfrm rot="3617769" flipH="1">
              <a:off x="3317853" y="1313114"/>
              <a:ext cx="965266" cy="1659983"/>
            </a:xfrm>
            <a:prstGeom prst="arc">
              <a:avLst>
                <a:gd name="adj1" fmla="val 16189231"/>
                <a:gd name="adj2" fmla="val 1807236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Arc 11"/>
            <p:cNvSpPr/>
            <p:nvPr/>
          </p:nvSpPr>
          <p:spPr>
            <a:xfrm flipH="1">
              <a:off x="4529156" y="1464385"/>
              <a:ext cx="231413" cy="805857"/>
            </a:xfrm>
            <a:prstGeom prst="arc">
              <a:avLst>
                <a:gd name="adj1" fmla="val 15085301"/>
                <a:gd name="adj2" fmla="val 190268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Arc 12"/>
            <p:cNvSpPr/>
            <p:nvPr/>
          </p:nvSpPr>
          <p:spPr>
            <a:xfrm rot="20729438" flipH="1">
              <a:off x="4464696" y="1731348"/>
              <a:ext cx="337546" cy="805857"/>
            </a:xfrm>
            <a:prstGeom prst="arc">
              <a:avLst>
                <a:gd name="adj1" fmla="val 16200000"/>
                <a:gd name="adj2" fmla="val 212452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6" name="Arc 15"/>
            <p:cNvSpPr/>
            <p:nvPr/>
          </p:nvSpPr>
          <p:spPr>
            <a:xfrm rot="20729438" flipH="1">
              <a:off x="4294391" y="1714189"/>
              <a:ext cx="672973" cy="978333"/>
            </a:xfrm>
            <a:prstGeom prst="arc">
              <a:avLst>
                <a:gd name="adj1" fmla="val 16200000"/>
                <a:gd name="adj2" fmla="val 212452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9" name="Arc 18"/>
            <p:cNvSpPr/>
            <p:nvPr/>
          </p:nvSpPr>
          <p:spPr>
            <a:xfrm flipH="1">
              <a:off x="4038422" y="1731893"/>
              <a:ext cx="1040766" cy="931699"/>
            </a:xfrm>
            <a:prstGeom prst="arc">
              <a:avLst>
                <a:gd name="adj1" fmla="val 16298424"/>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1" name="Arc 20"/>
            <p:cNvSpPr/>
            <p:nvPr/>
          </p:nvSpPr>
          <p:spPr>
            <a:xfrm flipH="1">
              <a:off x="4177546" y="1732281"/>
              <a:ext cx="727168" cy="719064"/>
            </a:xfrm>
            <a:prstGeom prst="arc">
              <a:avLst>
                <a:gd name="adj1" fmla="val 16331363"/>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Arc 21"/>
            <p:cNvSpPr/>
            <p:nvPr/>
          </p:nvSpPr>
          <p:spPr>
            <a:xfrm rot="20729438">
              <a:off x="4381379" y="1741892"/>
              <a:ext cx="391993" cy="637620"/>
            </a:xfrm>
            <a:prstGeom prst="arc">
              <a:avLst>
                <a:gd name="adj1" fmla="val 16200000"/>
                <a:gd name="adj2" fmla="val 13761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4" name="Arc 23"/>
            <p:cNvSpPr/>
            <p:nvPr/>
          </p:nvSpPr>
          <p:spPr>
            <a:xfrm rot="1324569" flipH="1">
              <a:off x="4290820" y="2374121"/>
              <a:ext cx="6608210"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Arc 24"/>
            <p:cNvSpPr/>
            <p:nvPr/>
          </p:nvSpPr>
          <p:spPr>
            <a:xfrm rot="5085736" flipH="1">
              <a:off x="2613586" y="602501"/>
              <a:ext cx="1280963" cy="2502988"/>
            </a:xfrm>
            <a:prstGeom prst="arc">
              <a:avLst>
                <a:gd name="adj1" fmla="val 16189231"/>
                <a:gd name="adj2" fmla="val 46142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 name="Arc 25"/>
            <p:cNvSpPr/>
            <p:nvPr/>
          </p:nvSpPr>
          <p:spPr>
            <a:xfrm rot="5085736" flipH="1">
              <a:off x="2529853" y="583374"/>
              <a:ext cx="1280963" cy="3164664"/>
            </a:xfrm>
            <a:prstGeom prst="arc">
              <a:avLst>
                <a:gd name="adj1" fmla="val 17005762"/>
                <a:gd name="adj2" fmla="val 46142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8" name="Arc 27"/>
            <p:cNvSpPr/>
            <p:nvPr/>
          </p:nvSpPr>
          <p:spPr>
            <a:xfrm rot="20877660">
              <a:off x="4469419" y="1712128"/>
              <a:ext cx="457020" cy="2110936"/>
            </a:xfrm>
            <a:prstGeom prst="arc">
              <a:avLst>
                <a:gd name="adj1" fmla="val 16200000"/>
                <a:gd name="adj2" fmla="val 47723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9" name="Arc 28"/>
            <p:cNvSpPr/>
            <p:nvPr/>
          </p:nvSpPr>
          <p:spPr>
            <a:xfrm rot="210723" flipH="1">
              <a:off x="4034332" y="1752770"/>
              <a:ext cx="872943" cy="2110936"/>
            </a:xfrm>
            <a:prstGeom prst="arc">
              <a:avLst>
                <a:gd name="adj1" fmla="val 16200000"/>
                <a:gd name="adj2" fmla="val 25297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1" name="Arc 30"/>
            <p:cNvSpPr/>
            <p:nvPr/>
          </p:nvSpPr>
          <p:spPr>
            <a:xfrm rot="8056810" flipH="1" flipV="1">
              <a:off x="4841081" y="1495687"/>
              <a:ext cx="619675" cy="1774524"/>
            </a:xfrm>
            <a:prstGeom prst="arc">
              <a:avLst>
                <a:gd name="adj1" fmla="val 16189231"/>
                <a:gd name="adj2" fmla="val 31825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2" name="Arc 31"/>
            <p:cNvSpPr/>
            <p:nvPr/>
          </p:nvSpPr>
          <p:spPr>
            <a:xfrm rot="20603312">
              <a:off x="4531688" y="1695972"/>
              <a:ext cx="717404" cy="2426333"/>
            </a:xfrm>
            <a:prstGeom prst="arc">
              <a:avLst>
                <a:gd name="adj1" fmla="val 16116948"/>
                <a:gd name="adj2" fmla="val 48833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3" name="Arc 32"/>
            <p:cNvSpPr/>
            <p:nvPr/>
          </p:nvSpPr>
          <p:spPr>
            <a:xfrm rot="21324030" flipH="1">
              <a:off x="4177472" y="1717210"/>
              <a:ext cx="872943" cy="2110936"/>
            </a:xfrm>
            <a:prstGeom prst="arc">
              <a:avLst>
                <a:gd name="adj1" fmla="val 16200000"/>
                <a:gd name="adj2" fmla="val 2110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a:t>Internationalisation</a:t>
            </a:r>
          </a:p>
        </p:txBody>
      </p:sp>
    </p:spTree>
    <p:extLst>
      <p:ext uri="{BB962C8B-B14F-4D97-AF65-F5344CB8AC3E}">
        <p14:creationId xmlns:p14="http://schemas.microsoft.com/office/powerpoint/2010/main" val="3575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0">
          <a:solidFill>
            <a:schemeClr val="accent1"/>
          </a:solidFill>
        </a:ln>
        <a:effectLst>
          <a:softEdge rad="0"/>
        </a:effectLst>
      </a:spPr>
      <a:bodyPr rtlCol="0" anchor="ctr"/>
      <a:lstStyle>
        <a:defPPr algn="ctr">
          <a:defRPr sz="14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2B428C8B21A141B5825E5B86F557DB" ma:contentTypeVersion="16" ma:contentTypeDescription="Skapa ett nytt dokument." ma:contentTypeScope="" ma:versionID="225c4fe7cabea8dce6586e708dca134c">
  <xsd:schema xmlns:xsd="http://www.w3.org/2001/XMLSchema" xmlns:xs="http://www.w3.org/2001/XMLSchema" xmlns:p="http://schemas.microsoft.com/office/2006/metadata/properties" xmlns:ns3="6707e3d7-8225-4321-a0ab-c333d198a7fc" xmlns:ns4="977cb6ed-b1a4-473b-8ba2-0f8e0a4901ff" targetNamespace="http://schemas.microsoft.com/office/2006/metadata/properties" ma:root="true" ma:fieldsID="4b745ea31b15a29312294d102fa5741a" ns3:_="" ns4:_="">
    <xsd:import namespace="6707e3d7-8225-4321-a0ab-c333d198a7fc"/>
    <xsd:import namespace="977cb6ed-b1a4-473b-8ba2-0f8e0a4901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Location" minOccurs="0"/>
                <xsd:element ref="ns4:MediaServiceOCR" minOccurs="0"/>
                <xsd:element ref="ns4:MediaServiceAutoKeyPoints" minOccurs="0"/>
                <xsd:element ref="ns4:MediaServiceKeyPoint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7e3d7-8225-4321-a0ab-c333d198a7f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7cb6ed-b1a4-473b-8ba2-0f8e0a4901f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77cb6ed-b1a4-473b-8ba2-0f8e0a4901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869F18-903C-4B3C-B0A8-0E60019D1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07e3d7-8225-4321-a0ab-c333d198a7fc"/>
    <ds:schemaRef ds:uri="977cb6ed-b1a4-473b-8ba2-0f8e0a490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B4C276-66E7-4786-969C-22C17AFDD104}">
  <ds:schemaRefs>
    <ds:schemaRef ds:uri="http://purl.org/dc/terms/"/>
    <ds:schemaRef ds:uri="http://schemas.openxmlformats.org/package/2006/metadata/core-properties"/>
    <ds:schemaRef ds:uri="6707e3d7-8225-4321-a0ab-c333d198a7fc"/>
    <ds:schemaRef ds:uri="http://schemas.microsoft.com/office/2006/documentManagement/types"/>
    <ds:schemaRef ds:uri="http://schemas.microsoft.com/office/infopath/2007/PartnerControls"/>
    <ds:schemaRef ds:uri="http://purl.org/dc/elements/1.1/"/>
    <ds:schemaRef ds:uri="http://schemas.microsoft.com/office/2006/metadata/properties"/>
    <ds:schemaRef ds:uri="977cb6ed-b1a4-473b-8ba2-0f8e0a4901ff"/>
    <ds:schemaRef ds:uri="http://www.w3.org/XML/1998/namespace"/>
    <ds:schemaRef ds:uri="http://purl.org/dc/dcmitype/"/>
  </ds:schemaRefs>
</ds:datastoreItem>
</file>

<file path=customXml/itemProps3.xml><?xml version="1.0" encoding="utf-8"?>
<ds:datastoreItem xmlns:ds="http://schemas.openxmlformats.org/officeDocument/2006/customXml" ds:itemID="{0E2DE105-C491-4293-ABEA-D41ECFC3E7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KTH_PPT template 2014 blue_16_9_181002 (002)</Template>
  <TotalTime>6359</TotalTime>
  <Words>1460</Words>
  <Application>Microsoft Office PowerPoint</Application>
  <PresentationFormat>On-screen Show (16:9)</PresentationFormat>
  <Paragraphs>268</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MKPVUF+ArialMT</vt:lpstr>
      <vt:lpstr>MRMKVU+Arial-BoldMT</vt:lpstr>
      <vt:lpstr>Systemtypsnitt</vt:lpstr>
      <vt:lpstr>Times New Roman</vt:lpstr>
      <vt:lpstr>KTH_PPT-mall</vt:lpstr>
      <vt:lpstr>PowerPoint Presentation</vt:lpstr>
      <vt:lpstr>PowerPoint Presentation</vt:lpstr>
      <vt:lpstr>KTH in figures</vt:lpstr>
      <vt:lpstr>KTH's organisation</vt:lpstr>
      <vt:lpstr>PowerPoint Presentation</vt:lpstr>
      <vt:lpstr>Core business ITM</vt:lpstr>
      <vt:lpstr>Core business ITM</vt:lpstr>
      <vt:lpstr>Administration</vt:lpstr>
      <vt:lpstr>Internationalisation</vt:lpstr>
      <vt:lpstr>Studies</vt:lpstr>
      <vt:lpstr>Programmes in first and second cycle</vt:lpstr>
      <vt:lpstr>Programmes in third cycle</vt:lpstr>
      <vt:lpstr>Our campuses</vt:lpstr>
      <vt:lpstr>Research areas</vt:lpstr>
      <vt:lpstr>Research Initiative on Sustainable Industry and Society (IRIS)</vt:lpstr>
      <vt:lpstr>Co-operation</vt:lpstr>
      <vt:lpstr>Co-operation - Competence centres</vt:lpstr>
      <vt:lpstr>Co-operation Other center like organisations</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about the ITM School</dc:title>
  <dc:creator>Malin Söderkvist</dc:creator>
  <cp:lastModifiedBy>Ulrika Georgsson</cp:lastModifiedBy>
  <cp:revision>219</cp:revision>
  <cp:lastPrinted>2013-05-27T09:10:21Z</cp:lastPrinted>
  <dcterms:created xsi:type="dcterms:W3CDTF">2019-02-11T09:39:15Z</dcterms:created>
  <dcterms:modified xsi:type="dcterms:W3CDTF">2023-06-28T12:58:58Z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0x0101004F2B428C8B21A141B5825E5B86F557DB</vt:lpwstr>
  </property>
</Properties>
</file>