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7" r:id="rId5"/>
  </p:sldMasterIdLst>
  <p:notesMasterIdLst>
    <p:notesMasterId r:id="rId7"/>
  </p:notesMasterIdLst>
  <p:sldIdLst>
    <p:sldId id="141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6FF"/>
    <a:srgbClr val="76D6FF"/>
    <a:srgbClr val="008F00"/>
    <a:srgbClr val="3E7094"/>
    <a:srgbClr val="355F8C"/>
    <a:srgbClr val="FFFFA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8" autoAdjust="0"/>
    <p:restoredTop sz="95921" autoAdjust="0"/>
  </p:normalViewPr>
  <p:slideViewPr>
    <p:cSldViewPr>
      <p:cViewPr varScale="1">
        <p:scale>
          <a:sx n="109" d="100"/>
          <a:sy n="109" d="100"/>
        </p:scale>
        <p:origin x="75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89" d="100"/>
        <a:sy n="189" d="100"/>
      </p:scale>
      <p:origin x="0" y="-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A5D61-DED6-974F-ABDD-AC679BF3218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B29C9-1CF9-8947-8D6C-B789D40E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4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B29C9-1CF9-8947-8D6C-B789D40E68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3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7" name="Bildobjekt 6" descr="MAX logga15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9072" y="1988840"/>
            <a:ext cx="8753856" cy="21092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2725"/>
            <a:ext cx="11379200" cy="6477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86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B24E2D3-D2A9-49E1-9DA1-EF16FC1D8378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02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7437E9-6E86-4A85-9F42-8339F2D3D4BB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06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5B55D5A-26DA-47AA-BC6D-367453F944DB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6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Inledningsida 15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" y="0"/>
            <a:ext cx="12200128" cy="68640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950720" y="4086442"/>
            <a:ext cx="829056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085107" y="5597191"/>
            <a:ext cx="6021787" cy="864096"/>
          </a:xfrm>
        </p:spPr>
        <p:txBody>
          <a:bodyPr/>
          <a:lstStyle>
            <a:lvl1pPr marL="0" indent="0" algn="ctr">
              <a:lnSpc>
                <a:spcPts val="2400"/>
              </a:lnSpc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0" name="Bildobjekt 9" descr="logone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7526" y="6375528"/>
            <a:ext cx="1240636" cy="2888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C29A369-2684-4DE3-926E-E581368F7B31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5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1B17B1-7D8F-4083-BE5D-1E9AD41F4BC3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32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96B9B64-BDAB-4797-A512-17AD1E4CBFA5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72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FC4BD8A-7655-4DCB-B8FF-DD4287D2EE86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95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B1FD69-E45F-4610-86F5-96DBDD5E52FB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0054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8EF642D-F02B-4C0E-B704-6E1837622CE8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858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46021F9-FDDC-41D6-8220-A713A01CFBAB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8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CA38BF-D297-4BE5-9904-E4FAB43C64C6}" type="datetime1">
              <a:rPr lang="en-GB" smtClean="0">
                <a:solidFill>
                  <a:srgbClr val="19230A"/>
                </a:solidFill>
              </a:rPr>
              <a:pPr/>
              <a:t>21/09/2021</a:t>
            </a:fld>
            <a:endParaRPr lang="en-GB">
              <a:solidFill>
                <a:srgbClr val="19230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19230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CB77A6-74DC-4CC8-8221-D6BCCF2FF28B}" type="slidenum">
              <a:rPr lang="en-GB" smtClean="0">
                <a:solidFill>
                  <a:srgbClr val="19230A"/>
                </a:solidFill>
              </a:rPr>
              <a:pPr/>
              <a:t>‹#›</a:t>
            </a:fld>
            <a:endParaRPr lang="en-GB">
              <a:solidFill>
                <a:srgbClr val="1923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5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green bkg 15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" y="0"/>
            <a:ext cx="12200128" cy="68640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Bildobjekt 8" descr="logone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7526" y="6375528"/>
            <a:ext cx="1240636" cy="2888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 bkg ny15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" y="0"/>
            <a:ext cx="12200128" cy="68640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Bildobjekt 8" descr="logone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7526" y="6375528"/>
            <a:ext cx="1240636" cy="2888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Bildobjekt 7" descr="Max IV-3 bild 15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48517"/>
            <a:ext cx="12192000" cy="457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8.jp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07435" y="176664"/>
            <a:ext cx="10124392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07435" y="1600201"/>
            <a:ext cx="10124392" cy="3845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484243" y="6419959"/>
            <a:ext cx="1251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66FBE-9439-4651-A25C-66B99989ABB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4199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39254" y="6419959"/>
            <a:ext cx="9647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7F8AF-116E-4927-BE41-2C2BA9D33A9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Bildobjekt 8" descr="logo RGB150.png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4477" y="6375980"/>
            <a:ext cx="1243200" cy="2894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4000" indent="-254000" algn="l" defTabSz="914400" rtl="0" eaLnBrk="1" latinLnBrk="0" hangingPunct="1">
        <a:spcBef>
          <a:spcPts val="1000"/>
        </a:spcBef>
        <a:buSzPct val="100000"/>
        <a:buFont typeface="Arial" pitchFamily="34" charset="0"/>
        <a:buChar char="●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3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815414" y="6525344"/>
            <a:ext cx="9121013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18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3.png"/><Relationship Id="rId3" Type="http://schemas.openxmlformats.org/officeDocument/2006/relationships/image" Target="../media/image9.emf"/><Relationship Id="rId7" Type="http://schemas.openxmlformats.org/officeDocument/2006/relationships/image" Target="../media/image13.jpeg"/><Relationship Id="rId12" Type="http://schemas.openxmlformats.org/officeDocument/2006/relationships/image" Target="../media/image18.png"/><Relationship Id="rId17" Type="http://schemas.microsoft.com/office/2007/relationships/hdphoto" Target="../media/hdphoto1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hyperlink" Target="https://www.maxiv.lu.se/education-training/swedish-phd-synchrotron-programme/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B900EE3-A66D-6D4A-AD8C-213D11E9C317}"/>
              </a:ext>
            </a:extLst>
          </p:cNvPr>
          <p:cNvSpPr/>
          <p:nvPr/>
        </p:nvSpPr>
        <p:spPr>
          <a:xfrm>
            <a:off x="539680" y="1643748"/>
            <a:ext cx="4908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0" i="0" u="none" strike="noStrike" baseline="0" dirty="0">
                <a:latin typeface="Calibri" panose="020F0502020204030204" pitchFamily="34" charset="0"/>
              </a:rPr>
              <a:t>The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programme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will be designed to strengthen the network surrounding Swedish academia and MAX IV with regard to synchrotron methods for research. We invite you to get involved.</a:t>
            </a:r>
            <a:endParaRPr lang="en-GB" sz="20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DFA422F-9BBC-7345-A2AD-CAA2218330DF}"/>
              </a:ext>
            </a:extLst>
          </p:cNvPr>
          <p:cNvSpPr/>
          <p:nvPr/>
        </p:nvSpPr>
        <p:spPr>
          <a:xfrm>
            <a:off x="571612" y="505433"/>
            <a:ext cx="110487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boto"/>
                <a:ea typeface="+mj-ea"/>
                <a:cs typeface="+mj-cs"/>
              </a:rPr>
              <a:t>INVITATION TO PARTICIPATE IN THE COFUND APPLICATION </a:t>
            </a:r>
            <a:r>
              <a:rPr kumimoji="0" lang="en-US" sz="220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boto"/>
                <a:ea typeface="+mj-ea"/>
                <a:cs typeface="+mj-cs"/>
              </a:rPr>
              <a:t>“SWEDISH PHD PROGRAMME FOR SYNCHROTRON SCIENCE AND APPLICATIONS”</a:t>
            </a:r>
            <a:endParaRPr kumimoji="0" lang="sv-SE" sz="2200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F90DD3-6E6B-44CB-A089-E6AF17FECCD2}"/>
              </a:ext>
            </a:extLst>
          </p:cNvPr>
          <p:cNvGrpSpPr/>
          <p:nvPr/>
        </p:nvGrpSpPr>
        <p:grpSpPr>
          <a:xfrm>
            <a:off x="863990" y="5392767"/>
            <a:ext cx="11057165" cy="1344141"/>
            <a:chOff x="727467" y="5377637"/>
            <a:chExt cx="11057165" cy="1344141"/>
          </a:xfrm>
        </p:grpSpPr>
        <p:pic>
          <p:nvPicPr>
            <p:cNvPr id="2" name="Bildobjekt 1">
              <a:extLst>
                <a:ext uri="{FF2B5EF4-FFF2-40B4-BE49-F238E27FC236}">
                  <a16:creationId xmlns:a16="http://schemas.microsoft.com/office/drawing/2014/main" id="{AAD630F2-F81D-BE47-A675-FA20C8B4FD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272464" y="6258676"/>
              <a:ext cx="1512168" cy="46310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DCB2218-912E-0C44-80D1-7A078A4EB3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1952" y="5530444"/>
              <a:ext cx="625243" cy="567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11">
              <a:extLst>
                <a:ext uri="{FF2B5EF4-FFF2-40B4-BE49-F238E27FC236}">
                  <a16:creationId xmlns:a16="http://schemas.microsoft.com/office/drawing/2014/main" id="{D8BBC3BE-2F49-ED45-A447-1654F9ED85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0915" y="5530444"/>
              <a:ext cx="613039" cy="5733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3">
              <a:extLst>
                <a:ext uri="{FF2B5EF4-FFF2-40B4-BE49-F238E27FC236}">
                  <a16:creationId xmlns:a16="http://schemas.microsoft.com/office/drawing/2014/main" id="{98EFF917-99AF-7840-A8F8-8A505D643E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00256" y="5540081"/>
              <a:ext cx="577010" cy="6040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F5CECBF-D13F-A946-9A8F-2B4EB7F0D4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6261" y="5576932"/>
              <a:ext cx="647912" cy="4805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D77AB04-893C-A549-B563-5984E5A42F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467" y="5377637"/>
              <a:ext cx="675604" cy="7604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69CF22F-5BA5-2C42-B625-2AB609EF99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1382" y="5392415"/>
              <a:ext cx="781516" cy="7309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9">
              <a:extLst>
                <a:ext uri="{FF2B5EF4-FFF2-40B4-BE49-F238E27FC236}">
                  <a16:creationId xmlns:a16="http://schemas.microsoft.com/office/drawing/2014/main" id="{CFF32CCA-1AAD-AF4C-9EFE-1DFAB48770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1380" y="5555904"/>
              <a:ext cx="536201" cy="4910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2">
              <a:extLst>
                <a:ext uri="{FF2B5EF4-FFF2-40B4-BE49-F238E27FC236}">
                  <a16:creationId xmlns:a16="http://schemas.microsoft.com/office/drawing/2014/main" id="{2B971F21-77C2-DB41-82A4-317E273D4D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353" y="5530444"/>
              <a:ext cx="552253" cy="516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8">
              <a:extLst>
                <a:ext uri="{FF2B5EF4-FFF2-40B4-BE49-F238E27FC236}">
                  <a16:creationId xmlns:a16="http://schemas.microsoft.com/office/drawing/2014/main" id="{D885A3F5-4A1E-2043-AF7C-161BAABA61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8714" y="5625411"/>
              <a:ext cx="774513" cy="4457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0">
              <a:extLst>
                <a:ext uri="{FF2B5EF4-FFF2-40B4-BE49-F238E27FC236}">
                  <a16:creationId xmlns:a16="http://schemas.microsoft.com/office/drawing/2014/main" id="{525405D8-9B0E-754A-B660-23D40C7435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9878" y="5514948"/>
              <a:ext cx="612613" cy="5729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1">
              <a:extLst>
                <a:ext uri="{FF2B5EF4-FFF2-40B4-BE49-F238E27FC236}">
                  <a16:creationId xmlns:a16="http://schemas.microsoft.com/office/drawing/2014/main" id="{F9F71E33-935F-A84F-9AF8-A56ED1FCB9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2562" y="5564872"/>
              <a:ext cx="558543" cy="529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7359CAC0-BD58-9740-BAC6-4ED242C00B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8544" y="5469007"/>
              <a:ext cx="589839" cy="6619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7" descr="Linneuniversitetet_logo.png">
              <a:extLst>
                <a:ext uri="{FF2B5EF4-FFF2-40B4-BE49-F238E27FC236}">
                  <a16:creationId xmlns:a16="http://schemas.microsoft.com/office/drawing/2014/main" id="{F885C432-0186-4A4F-963B-25523ABAA4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0" b="100000" l="0" r="99476">
                          <a14:foregroundMark x1="41434" y1="15020" x2="41434" y2="15020"/>
                          <a14:foregroundMark x1="49650" y1="9289" x2="49650" y2="9289"/>
                          <a14:foregroundMark x1="58217" y1="14625" x2="58217" y2="14625"/>
                          <a14:foregroundMark x1="49126" y1="22134" x2="49126" y2="22134"/>
                          <a14:foregroundMark x1="56643" y1="31818" x2="56643" y2="31818"/>
                          <a14:foregroundMark x1="66608" y1="23123" x2="66608" y2="23123"/>
                          <a14:foregroundMark x1="67657" y1="36957" x2="67657" y2="36957"/>
                          <a14:foregroundMark x1="73601" y1="42095" x2="73601" y2="42095"/>
                          <a14:foregroundMark x1="68182" y1="49802" x2="68182" y2="49802"/>
                          <a14:foregroundMark x1="58916" y1="42885" x2="58916" y2="42885"/>
                          <a14:foregroundMark x1="57867" y1="57312" x2="57867" y2="57312"/>
                          <a14:foregroundMark x1="41608" y1="55929" x2="41608" y2="55929"/>
                          <a14:foregroundMark x1="43007" y1="41502" x2="43007" y2="41502"/>
                          <a14:foregroundMark x1="40035" y1="29644" x2="40035" y2="29644"/>
                          <a14:foregroundMark x1="32692" y1="37549" x2="32692" y2="37549"/>
                          <a14:foregroundMark x1="33217" y1="47431" x2="33217" y2="47431"/>
                          <a14:foregroundMark x1="24476" y1="88933" x2="24476" y2="88933"/>
                          <a14:foregroundMark x1="27622" y1="90119" x2="27622" y2="90119"/>
                          <a14:foregroundMark x1="27797" y1="87549" x2="27797" y2="87549"/>
                          <a14:foregroundMark x1="29021" y1="90514" x2="29021" y2="90514"/>
                          <a14:foregroundMark x1="34091" y1="88933" x2="34091" y2="88933"/>
                          <a14:foregroundMark x1="38112" y1="88933" x2="38112" y2="88933"/>
                          <a14:foregroundMark x1="38811" y1="87154" x2="38811" y2="87154"/>
                          <a14:foregroundMark x1="40734" y1="92095" x2="40734" y2="92095"/>
                          <a14:foregroundMark x1="45804" y1="89328" x2="45804" y2="89328"/>
                          <a14:foregroundMark x1="48077" y1="90316" x2="48077" y2="90316"/>
                          <a14:foregroundMark x1="48077" y1="87352" x2="48077" y2="87352"/>
                          <a14:foregroundMark x1="49650" y1="90514" x2="49650" y2="90514"/>
                          <a14:foregroundMark x1="53147" y1="92095" x2="53147" y2="92095"/>
                          <a14:foregroundMark x1="53147" y1="92095" x2="53147" y2="92095"/>
                          <a14:foregroundMark x1="57168" y1="89723" x2="57168" y2="89723"/>
                          <a14:foregroundMark x1="60140" y1="90514" x2="60140" y2="90514"/>
                          <a14:foregroundMark x1="62937" y1="90514" x2="62937" y2="90514"/>
                          <a14:foregroundMark x1="62762" y1="87747" x2="62762" y2="87747"/>
                          <a14:foregroundMark x1="64685" y1="90514" x2="64685" y2="90514"/>
                          <a14:foregroundMark x1="66783" y1="90514" x2="66783" y2="90514"/>
                          <a14:foregroundMark x1="70455" y1="90514" x2="70455" y2="90514"/>
                          <a14:foregroundMark x1="72378" y1="90514" x2="72378" y2="90514"/>
                          <a14:foregroundMark x1="76748" y1="90514" x2="76748" y2="90514"/>
                          <a14:backgroundMark x1="54371" y1="89921" x2="54371" y2="89921"/>
                          <a14:backgroundMark x1="60315" y1="91502" x2="60315" y2="91502"/>
                          <a14:backgroundMark x1="68007" y1="89723" x2="68007" y2="89723"/>
                          <a14:backgroundMark x1="73427" y1="89723" x2="73427" y2="897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6516" y="5530444"/>
              <a:ext cx="593768" cy="491253"/>
            </a:xfrm>
            <a:prstGeom prst="rect">
              <a:avLst/>
            </a:prstGeom>
          </p:spPr>
        </p:pic>
        <p:pic>
          <p:nvPicPr>
            <p:cNvPr id="26" name="Picture 28">
              <a:extLst>
                <a:ext uri="{FF2B5EF4-FFF2-40B4-BE49-F238E27FC236}">
                  <a16:creationId xmlns:a16="http://schemas.microsoft.com/office/drawing/2014/main" id="{EFBEA01E-D0C2-9B44-9CBF-75DAC7C71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58769" y="5478195"/>
              <a:ext cx="585122" cy="648585"/>
            </a:xfrm>
            <a:prstGeom prst="rect">
              <a:avLst/>
            </a:prstGeom>
          </p:spPr>
        </p:pic>
      </p:grpSp>
      <p:sp>
        <p:nvSpPr>
          <p:cNvPr id="28" name="Rektangel 4">
            <a:extLst>
              <a:ext uri="{FF2B5EF4-FFF2-40B4-BE49-F238E27FC236}">
                <a16:creationId xmlns:a16="http://schemas.microsoft.com/office/drawing/2014/main" id="{79684DDE-FF41-4283-9E24-D31000CAC3F0}"/>
              </a:ext>
            </a:extLst>
          </p:cNvPr>
          <p:cNvSpPr/>
          <p:nvPr/>
        </p:nvSpPr>
        <p:spPr>
          <a:xfrm>
            <a:off x="5955262" y="1474140"/>
            <a:ext cx="5982516" cy="4826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750" b="1" dirty="0"/>
              <a:t>WHAT DO WE NEED FROM YOU</a:t>
            </a:r>
            <a:r>
              <a:rPr lang="en-GB" sz="1750" dirty="0"/>
              <a:t>? – (BRIEF) PROPOSALS FOR PHD PROJECTS TO INCLUDE, TEMPLATE CAN BE FOUND ON INFORMATION WEBSITE, ONLY ONE PAGE NEEDED</a:t>
            </a:r>
          </a:p>
          <a:p>
            <a:pPr marL="342900" indent="-34290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750" dirty="0"/>
              <a:t>COFUND provides </a:t>
            </a:r>
            <a:r>
              <a:rPr lang="en-GB" sz="1750" b="1" dirty="0"/>
              <a:t>part of the funding for a PhD</a:t>
            </a:r>
            <a:r>
              <a:rPr lang="en-GB" sz="1750" dirty="0"/>
              <a:t>, </a:t>
            </a:r>
            <a:br>
              <a:rPr lang="en-GB" sz="1750" dirty="0"/>
            </a:br>
            <a:r>
              <a:rPr lang="en-GB" sz="1750" dirty="0"/>
              <a:t>about 50% depending on the country and university.</a:t>
            </a:r>
          </a:p>
          <a:p>
            <a:pPr marL="342900" indent="-34290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750" dirty="0"/>
              <a:t>The size of the programme will be 40-50 PhD students divided across the partner universities (currently 14), </a:t>
            </a:r>
            <a:br>
              <a:rPr lang="en-GB" sz="1750" dirty="0"/>
            </a:br>
            <a:r>
              <a:rPr lang="en-GB" sz="1750" dirty="0"/>
              <a:t>so about </a:t>
            </a:r>
            <a:r>
              <a:rPr lang="en-GB" sz="1750" b="1" dirty="0"/>
              <a:t>2-6 students per partner depending on the capacity of the participating university</a:t>
            </a:r>
            <a:r>
              <a:rPr lang="en-GB" sz="1750" dirty="0"/>
              <a:t>.</a:t>
            </a:r>
          </a:p>
          <a:p>
            <a:pPr marL="342900" indent="-34290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750" dirty="0"/>
              <a:t>PhD students must be recruited in the framework</a:t>
            </a:r>
            <a:br>
              <a:rPr lang="en-GB" sz="1750" dirty="0"/>
            </a:br>
            <a:r>
              <a:rPr lang="en-GB" sz="1750" dirty="0"/>
              <a:t>of MSCA mobility rules (as in other Marie-Curie programmes) </a:t>
            </a:r>
          </a:p>
          <a:p>
            <a:pPr marL="342900" indent="-34290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br>
              <a:rPr lang="en-GB" sz="1750" dirty="0"/>
            </a:br>
            <a:endParaRPr lang="en-GB" sz="1750" dirty="0"/>
          </a:p>
          <a:p>
            <a:pPr marL="342900" indent="-34290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750" dirty="0"/>
          </a:p>
        </p:txBody>
      </p:sp>
      <p:sp>
        <p:nvSpPr>
          <p:cNvPr id="29" name="TextBox 13">
            <a:extLst>
              <a:ext uri="{FF2B5EF4-FFF2-40B4-BE49-F238E27FC236}">
                <a16:creationId xmlns:a16="http://schemas.microsoft.com/office/drawing/2014/main" id="{648760A5-EEAB-4ACF-BFAD-0F159F6B7BE6}"/>
              </a:ext>
            </a:extLst>
          </p:cNvPr>
          <p:cNvSpPr txBox="1"/>
          <p:nvPr/>
        </p:nvSpPr>
        <p:spPr>
          <a:xfrm>
            <a:off x="623392" y="2844077"/>
            <a:ext cx="4608512" cy="2077300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 anchor="ctr">
            <a:spAutoFit/>
          </a:bodyPr>
          <a:lstStyle/>
          <a:p>
            <a:pPr>
              <a:lnSpc>
                <a:spcPct val="108000"/>
              </a:lnSpc>
            </a:pPr>
            <a:r>
              <a:rPr lang="sv-SE" sz="1200" b="1" dirty="0"/>
              <a:t>KEY DATES</a:t>
            </a:r>
          </a:p>
          <a:p>
            <a:pPr>
              <a:lnSpc>
                <a:spcPct val="108000"/>
              </a:lnSpc>
            </a:pPr>
            <a:r>
              <a:rPr lang="sv-SE" sz="1200" b="1" dirty="0">
                <a:solidFill>
                  <a:srgbClr val="0070C0"/>
                </a:solidFill>
              </a:rPr>
              <a:t>Sep/</a:t>
            </a:r>
            <a:r>
              <a:rPr lang="sv-SE" sz="1200" b="1" dirty="0" err="1">
                <a:solidFill>
                  <a:srgbClr val="0070C0"/>
                </a:solidFill>
              </a:rPr>
              <a:t>Oct</a:t>
            </a:r>
            <a:r>
              <a:rPr lang="sv-SE" sz="1200" b="1" dirty="0">
                <a:solidFill>
                  <a:srgbClr val="0070C0"/>
                </a:solidFill>
              </a:rPr>
              <a:t> 2021 </a:t>
            </a:r>
            <a:r>
              <a:rPr lang="sv-SE" sz="1200" b="1" dirty="0">
                <a:solidFill>
                  <a:srgbClr val="C00000"/>
                </a:solidFill>
              </a:rPr>
              <a:t>	</a:t>
            </a:r>
            <a:r>
              <a:rPr lang="sv-SE" sz="1200" dirty="0" err="1"/>
              <a:t>Local</a:t>
            </a:r>
            <a:r>
              <a:rPr lang="sv-SE" sz="1200" dirty="0"/>
              <a:t> information meetings</a:t>
            </a:r>
          </a:p>
          <a:p>
            <a:pPr>
              <a:lnSpc>
                <a:spcPct val="108000"/>
              </a:lnSpc>
            </a:pPr>
            <a:r>
              <a:rPr lang="sv-SE" sz="1200" b="1" dirty="0">
                <a:solidFill>
                  <a:srgbClr val="0070C0"/>
                </a:solidFill>
              </a:rPr>
              <a:t>14 </a:t>
            </a:r>
            <a:r>
              <a:rPr lang="sv-SE" sz="1200" b="1" dirty="0" err="1">
                <a:solidFill>
                  <a:srgbClr val="0070C0"/>
                </a:solidFill>
              </a:rPr>
              <a:t>Oct</a:t>
            </a:r>
            <a:r>
              <a:rPr lang="sv-SE" sz="1200" b="1" dirty="0">
                <a:solidFill>
                  <a:srgbClr val="0070C0"/>
                </a:solidFill>
              </a:rPr>
              <a:t> 2021 </a:t>
            </a:r>
            <a:r>
              <a:rPr lang="sv-SE" sz="12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sv-SE" sz="1200" dirty="0"/>
              <a:t>Short information at the VR Summit in Uppsala</a:t>
            </a:r>
          </a:p>
          <a:p>
            <a:pPr>
              <a:lnSpc>
                <a:spcPct val="108000"/>
              </a:lnSpc>
            </a:pPr>
            <a:r>
              <a:rPr lang="sv-SE" sz="1200" b="1" dirty="0">
                <a:solidFill>
                  <a:srgbClr val="0070C0"/>
                </a:solidFill>
              </a:rPr>
              <a:t>25 </a:t>
            </a:r>
            <a:r>
              <a:rPr lang="sv-SE" sz="1200" b="1" dirty="0" err="1">
                <a:solidFill>
                  <a:srgbClr val="0070C0"/>
                </a:solidFill>
              </a:rPr>
              <a:t>Oct</a:t>
            </a:r>
            <a:r>
              <a:rPr lang="sv-SE" sz="1200" b="1" dirty="0">
                <a:solidFill>
                  <a:srgbClr val="0070C0"/>
                </a:solidFill>
              </a:rPr>
              <a:t> 2021</a:t>
            </a:r>
            <a:r>
              <a:rPr lang="sv-SE" sz="1200" b="1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sv-SE" sz="1200" b="1" dirty="0" err="1">
                <a:solidFill>
                  <a:srgbClr val="0070C0"/>
                </a:solidFill>
              </a:rPr>
              <a:t>User</a:t>
            </a:r>
            <a:r>
              <a:rPr lang="sv-SE" sz="1200" b="1" dirty="0">
                <a:solidFill>
                  <a:srgbClr val="0070C0"/>
                </a:solidFill>
              </a:rPr>
              <a:t> meeting workshop at Scandic Star in Lund:</a:t>
            </a:r>
            <a:br>
              <a:rPr lang="sv-SE" sz="1200" b="1" dirty="0">
                <a:solidFill>
                  <a:srgbClr val="0070C0"/>
                </a:solidFill>
              </a:rPr>
            </a:br>
            <a:r>
              <a:rPr lang="sv-SE" sz="1200" b="1" dirty="0">
                <a:solidFill>
                  <a:srgbClr val="0070C0"/>
                </a:solidFill>
              </a:rPr>
              <a:t>	</a:t>
            </a:r>
            <a:r>
              <a:rPr lang="sv-SE" sz="1200" dirty="0"/>
              <a:t>Present </a:t>
            </a:r>
            <a:r>
              <a:rPr lang="sv-SE" sz="1200" dirty="0" err="1"/>
              <a:t>your</a:t>
            </a:r>
            <a:r>
              <a:rPr lang="sv-SE" sz="1200" dirty="0"/>
              <a:t> research interests. </a:t>
            </a:r>
            <a:r>
              <a:rPr lang="sv-SE" sz="1200" dirty="0" err="1"/>
              <a:t>Please</a:t>
            </a:r>
            <a:r>
              <a:rPr lang="sv-SE" sz="1200" dirty="0"/>
              <a:t> register </a:t>
            </a:r>
            <a:br>
              <a:rPr lang="sv-SE" sz="1200" dirty="0"/>
            </a:br>
            <a:r>
              <a:rPr lang="sv-SE" sz="1200" dirty="0"/>
              <a:t>	for the session to get an </a:t>
            </a:r>
            <a:r>
              <a:rPr lang="sv-SE" sz="1200" dirty="0" err="1"/>
              <a:t>opportunity</a:t>
            </a:r>
            <a:r>
              <a:rPr lang="sv-SE" sz="1200" dirty="0"/>
              <a:t> to </a:t>
            </a:r>
            <a:r>
              <a:rPr lang="sv-SE" sz="1200" dirty="0" err="1"/>
              <a:t>find</a:t>
            </a:r>
            <a:r>
              <a:rPr lang="sv-SE" sz="1200" dirty="0"/>
              <a:t> partners!</a:t>
            </a:r>
          </a:p>
          <a:p>
            <a:pPr>
              <a:lnSpc>
                <a:spcPct val="108000"/>
              </a:lnSpc>
            </a:pPr>
            <a:r>
              <a:rPr lang="sv-SE" sz="1200" b="1" dirty="0">
                <a:solidFill>
                  <a:srgbClr val="0070C0"/>
                </a:solidFill>
              </a:rPr>
              <a:t>30 Nov 2021 </a:t>
            </a:r>
            <a:r>
              <a:rPr lang="sv-SE" sz="1200" b="1" dirty="0">
                <a:solidFill>
                  <a:srgbClr val="76D6FF"/>
                </a:solidFill>
              </a:rPr>
              <a:t>	</a:t>
            </a:r>
            <a:r>
              <a:rPr lang="sv-SE" sz="1200" dirty="0"/>
              <a:t>Deadline for </a:t>
            </a:r>
            <a:r>
              <a:rPr lang="sv-SE" sz="1200" dirty="0" err="1"/>
              <a:t>sending</a:t>
            </a:r>
            <a:r>
              <a:rPr lang="sv-SE" sz="1200" dirty="0"/>
              <a:t> in </a:t>
            </a:r>
            <a:r>
              <a:rPr lang="sv-SE" sz="1200" dirty="0" err="1"/>
              <a:t>project</a:t>
            </a:r>
            <a:r>
              <a:rPr lang="sv-SE" sz="1200" dirty="0"/>
              <a:t> </a:t>
            </a:r>
            <a:r>
              <a:rPr lang="sv-SE" sz="1200" dirty="0" err="1"/>
              <a:t>proposal</a:t>
            </a:r>
            <a:r>
              <a:rPr lang="sv-SE" sz="1200" dirty="0"/>
              <a:t> </a:t>
            </a:r>
          </a:p>
          <a:p>
            <a:pPr>
              <a:lnSpc>
                <a:spcPct val="108000"/>
              </a:lnSpc>
            </a:pPr>
            <a:r>
              <a:rPr lang="sv-SE" sz="1200" b="1" dirty="0">
                <a:solidFill>
                  <a:srgbClr val="0070C0"/>
                </a:solidFill>
              </a:rPr>
              <a:t>Mid-Dec 2021</a:t>
            </a:r>
            <a:r>
              <a:rPr lang="sv-SE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sv-SE" sz="1200" dirty="0" err="1"/>
              <a:t>Applicants</a:t>
            </a:r>
            <a:r>
              <a:rPr lang="sv-SE" sz="1200" dirty="0"/>
              <a:t> </a:t>
            </a:r>
            <a:r>
              <a:rPr lang="sv-SE" sz="1200" dirty="0" err="1"/>
              <a:t>will</a:t>
            </a:r>
            <a:r>
              <a:rPr lang="sv-SE" sz="1200" dirty="0"/>
              <a:t> </a:t>
            </a:r>
            <a:r>
              <a:rPr lang="sv-SE" sz="1200" dirty="0" err="1"/>
              <a:t>receive</a:t>
            </a:r>
            <a:r>
              <a:rPr lang="sv-SE" sz="1200" dirty="0"/>
              <a:t> </a:t>
            </a:r>
            <a:r>
              <a:rPr lang="sv-SE" sz="1200" dirty="0" err="1"/>
              <a:t>answers</a:t>
            </a:r>
            <a:endParaRPr lang="sv-SE" sz="1200" dirty="0"/>
          </a:p>
          <a:p>
            <a:pPr>
              <a:lnSpc>
                <a:spcPct val="108000"/>
              </a:lnSpc>
            </a:pPr>
            <a:r>
              <a:rPr lang="sv-SE" sz="1200" b="1" dirty="0">
                <a:solidFill>
                  <a:srgbClr val="0070C0"/>
                </a:solidFill>
              </a:rPr>
              <a:t>23 Dec 2021 </a:t>
            </a:r>
            <a:r>
              <a:rPr lang="sv-SE" sz="1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sv-SE" sz="1200" dirty="0"/>
              <a:t>Deadline for Letters </a:t>
            </a:r>
            <a:r>
              <a:rPr lang="sv-SE" sz="1200" dirty="0" err="1"/>
              <a:t>of</a:t>
            </a:r>
            <a:r>
              <a:rPr lang="sv-SE" sz="1200" dirty="0"/>
              <a:t> </a:t>
            </a:r>
            <a:r>
              <a:rPr lang="sv-SE" sz="1200" dirty="0" err="1"/>
              <a:t>Intent</a:t>
            </a:r>
            <a:endParaRPr lang="sv-SE" sz="1200" dirty="0"/>
          </a:p>
          <a:p>
            <a:pPr>
              <a:lnSpc>
                <a:spcPct val="108000"/>
              </a:lnSpc>
            </a:pPr>
            <a:r>
              <a:rPr lang="sv-SE" sz="1200" b="1" dirty="0">
                <a:solidFill>
                  <a:srgbClr val="0070C0"/>
                </a:solidFill>
              </a:rPr>
              <a:t>Nov – Feb	Writing </a:t>
            </a:r>
            <a:r>
              <a:rPr lang="sv-SE" sz="1200" b="1" dirty="0" err="1">
                <a:solidFill>
                  <a:srgbClr val="0070C0"/>
                </a:solidFill>
              </a:rPr>
              <a:t>of</a:t>
            </a:r>
            <a:r>
              <a:rPr lang="sv-SE" sz="1200" b="1" dirty="0">
                <a:solidFill>
                  <a:srgbClr val="0070C0"/>
                </a:solidFill>
              </a:rPr>
              <a:t> </a:t>
            </a:r>
            <a:r>
              <a:rPr lang="sv-SE" sz="1200" b="1" dirty="0" err="1">
                <a:solidFill>
                  <a:srgbClr val="0070C0"/>
                </a:solidFill>
              </a:rPr>
              <a:t>application</a:t>
            </a:r>
            <a:r>
              <a:rPr lang="sv-SE" sz="1100" dirty="0">
                <a:solidFill>
                  <a:srgbClr val="FFFFFF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sv-SE" sz="1100" dirty="0">
                <a:solidFill>
                  <a:srgbClr val="0070C0"/>
                </a:solidFill>
              </a:rPr>
              <a:t>	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32" name="TextBox 13">
            <a:extLst>
              <a:ext uri="{FF2B5EF4-FFF2-40B4-BE49-F238E27FC236}">
                <a16:creationId xmlns:a16="http://schemas.microsoft.com/office/drawing/2014/main" id="{AB9805DF-DEFF-4093-99DD-A7F83757021A}"/>
              </a:ext>
            </a:extLst>
          </p:cNvPr>
          <p:cNvSpPr txBox="1"/>
          <p:nvPr/>
        </p:nvSpPr>
        <p:spPr>
          <a:xfrm>
            <a:off x="623392" y="4946604"/>
            <a:ext cx="4608512" cy="441596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 anchor="ctr">
            <a:spAutoFit/>
          </a:bodyPr>
          <a:lstStyle/>
          <a:p>
            <a:pPr>
              <a:lnSpc>
                <a:spcPct val="108000"/>
              </a:lnSpc>
            </a:pPr>
            <a:r>
              <a:rPr lang="sv-SE" sz="1100" b="1" dirty="0" err="1">
                <a:solidFill>
                  <a:srgbClr val="0070C0"/>
                </a:solidFill>
              </a:rPr>
              <a:t>More</a:t>
            </a:r>
            <a:r>
              <a:rPr lang="sv-SE" sz="1100" b="1" dirty="0">
                <a:solidFill>
                  <a:srgbClr val="0070C0"/>
                </a:solidFill>
              </a:rPr>
              <a:t> information </a:t>
            </a:r>
            <a:r>
              <a:rPr lang="sv-SE" sz="1100" b="1" dirty="0" err="1">
                <a:solidFill>
                  <a:srgbClr val="0070C0"/>
                </a:solidFill>
              </a:rPr>
              <a:t>here</a:t>
            </a:r>
            <a:r>
              <a:rPr lang="sv-SE" sz="1100" b="1" dirty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108000"/>
              </a:lnSpc>
            </a:pPr>
            <a:r>
              <a:rPr lang="sv-SE" sz="1050" dirty="0">
                <a:solidFill>
                  <a:srgbClr val="0070C0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https://www.maxiv.lu.se/education-training/swedish-phd-synchrotron-programme/</a:t>
            </a:r>
            <a:endParaRPr lang="en-US" sz="105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16986"/>
      </p:ext>
    </p:extLst>
  </p:cSld>
  <p:clrMapOvr>
    <a:masterClrMapping/>
  </p:clrMapOvr>
</p:sld>
</file>

<file path=ppt/theme/theme1.xml><?xml version="1.0" encoding="utf-8"?>
<a:theme xmlns:a="http://schemas.openxmlformats.org/drawingml/2006/main" name="MAX IV template">
  <a:themeElements>
    <a:clrScheme name="MAX IV 2013">
      <a:dk1>
        <a:sysClr val="windowText" lastClr="000000"/>
      </a:dk1>
      <a:lt1>
        <a:srgbClr val="FFFFFF"/>
      </a:lt1>
      <a:dk2>
        <a:srgbClr val="97BF0D"/>
      </a:dk2>
      <a:lt2>
        <a:srgbClr val="F8B323"/>
      </a:lt2>
      <a:accent1>
        <a:srgbClr val="868689"/>
      </a:accent1>
      <a:accent2>
        <a:srgbClr val="A5A4A6"/>
      </a:accent2>
      <a:accent3>
        <a:srgbClr val="E0E0E0"/>
      </a:accent3>
      <a:accent4>
        <a:srgbClr val="97BF0D"/>
      </a:accent4>
      <a:accent5>
        <a:srgbClr val="FFDB9D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ptmall_medlinje">
  <a:themeElements>
    <a:clrScheme name="MAXIV">
      <a:dk1>
        <a:srgbClr val="19230A"/>
      </a:dk1>
      <a:lt1>
        <a:srgbClr val="19230A"/>
      </a:lt1>
      <a:dk2>
        <a:srgbClr val="8DC73F"/>
      </a:dk2>
      <a:lt2>
        <a:srgbClr val="FFFFFF"/>
      </a:lt2>
      <a:accent1>
        <a:srgbClr val="E8F3D8"/>
      </a:accent1>
      <a:accent2>
        <a:srgbClr val="8DC73F"/>
      </a:accent2>
      <a:accent3>
        <a:srgbClr val="46651D"/>
      </a:accent3>
      <a:accent4>
        <a:srgbClr val="A5A5A5"/>
      </a:accent4>
      <a:accent5>
        <a:srgbClr val="D8D8D8"/>
      </a:accent5>
      <a:accent6>
        <a:srgbClr val="6A982C"/>
      </a:accent6>
      <a:hlink>
        <a:srgbClr val="6A982C"/>
      </a:hlink>
      <a:folHlink>
        <a:srgbClr val="FDCF8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7CF109A5D7B3E4BAA04FBE2AAD010F9" ma:contentTypeVersion="4" ma:contentTypeDescription="Skapa ett nytt dokument." ma:contentTypeScope="" ma:versionID="8d58bf874d56d4460da8ce894d979fb2">
  <xsd:schema xmlns:xsd="http://www.w3.org/2001/XMLSchema" xmlns:xs="http://www.w3.org/2001/XMLSchema" xmlns:p="http://schemas.microsoft.com/office/2006/metadata/properties" xmlns:ns2="fff13133-6429-477b-992b-28ff851837a3" targetNamespace="http://schemas.microsoft.com/office/2006/metadata/properties" ma:root="true" ma:fieldsID="31645b6c183ad7aabbdbdec4d6a2eb44" ns2:_="">
    <xsd:import namespace="fff13133-6429-477b-992b-28ff851837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13133-6429-477b-992b-28ff851837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F19B3B-C0FC-47E4-91F5-F4EB67A45C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B6FECA-6FBD-4D75-985D-6D04FF6E3F1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4D37BC3-82A7-422A-ABA6-FEFB407629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13133-6429-477b-992b-28ff851837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ULF</Template>
  <TotalTime>184711</TotalTime>
  <Words>265</Words>
  <Application>Microsoft Macintosh PowerPoint</Application>
  <PresentationFormat>Bredbild</PresentationFormat>
  <Paragraphs>18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Roboto</vt:lpstr>
      <vt:lpstr>Wingdings</vt:lpstr>
      <vt:lpstr>MAX IV template</vt:lpstr>
      <vt:lpstr>pptmall_medlinje</vt:lpstr>
      <vt:lpstr>PowerPoint-presentation</vt:lpstr>
    </vt:vector>
  </TitlesOfParts>
  <Company>MAX-lab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division BLs &gt; 2016</dc:title>
  <dc:creator>Jesper</dc:creator>
  <cp:lastModifiedBy>Selma Maric</cp:lastModifiedBy>
  <cp:revision>870</cp:revision>
  <dcterms:created xsi:type="dcterms:W3CDTF">2014-09-04T08:08:53Z</dcterms:created>
  <dcterms:modified xsi:type="dcterms:W3CDTF">2021-09-21T16:35:16Z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0x01010007CF109A5D7B3E4BAA04FBE2AAD010F9</vt:lpwstr>
  </property>
</Properties>
</file>