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81" r:id="rId2"/>
    <p:sldId id="542" r:id="rId3"/>
    <p:sldId id="257" r:id="rId4"/>
    <p:sldId id="644" r:id="rId5"/>
    <p:sldId id="647" r:id="rId6"/>
    <p:sldId id="682" r:id="rId7"/>
    <p:sldId id="646" r:id="rId8"/>
    <p:sldId id="632" r:id="rId9"/>
    <p:sldId id="633" r:id="rId10"/>
    <p:sldId id="645" r:id="rId11"/>
    <p:sldId id="652" r:id="rId12"/>
    <p:sldId id="655" r:id="rId13"/>
    <p:sldId id="584" r:id="rId14"/>
    <p:sldId id="680" r:id="rId15"/>
    <p:sldId id="653" r:id="rId16"/>
    <p:sldId id="650" r:id="rId17"/>
    <p:sldId id="656" r:id="rId18"/>
    <p:sldId id="657" r:id="rId19"/>
    <p:sldId id="658" r:id="rId20"/>
    <p:sldId id="659" r:id="rId21"/>
    <p:sldId id="642" r:id="rId22"/>
    <p:sldId id="643" r:id="rId23"/>
    <p:sldId id="660" r:id="rId24"/>
    <p:sldId id="661" r:id="rId25"/>
    <p:sldId id="662" r:id="rId26"/>
    <p:sldId id="665" r:id="rId27"/>
    <p:sldId id="591" r:id="rId28"/>
    <p:sldId id="666" r:id="rId29"/>
    <p:sldId id="667" r:id="rId30"/>
    <p:sldId id="668" r:id="rId31"/>
    <p:sldId id="669" r:id="rId32"/>
    <p:sldId id="664" r:id="rId33"/>
    <p:sldId id="670" r:id="rId34"/>
    <p:sldId id="654" r:id="rId35"/>
    <p:sldId id="671" r:id="rId36"/>
    <p:sldId id="672" r:id="rId37"/>
    <p:sldId id="673" r:id="rId38"/>
    <p:sldId id="674" r:id="rId39"/>
    <p:sldId id="679" r:id="rId40"/>
    <p:sldId id="676" r:id="rId41"/>
    <p:sldId id="553" r:id="rId42"/>
    <p:sldId id="677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FA235-9CA5-118F-F343-EBBEC9966022}" name="Karin Dahlman-Wright" initials="KDW" userId="S::karin.dahlman-wright@ki.se::77ebb202-c119-4363-92d4-6386ddf812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B4C7E7"/>
    <a:srgbClr val="00A09F"/>
    <a:srgbClr val="9C66A2"/>
    <a:srgbClr val="B45474"/>
    <a:srgbClr val="B1578F"/>
    <a:srgbClr val="CC3C95"/>
    <a:srgbClr val="C3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4" autoAdjust="0"/>
    <p:restoredTop sz="81491" autoAdjust="0"/>
  </p:normalViewPr>
  <p:slideViewPr>
    <p:cSldViewPr snapToGrid="0">
      <p:cViewPr varScale="1">
        <p:scale>
          <a:sx n="105" d="100"/>
          <a:sy n="105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kalkylblad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kdahlm\AppData\Local\Microsoft\Windows\INetCache\Content.Outlook\UGU4OPJL\Alla%20diagram%20(002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 2 i Microsoft PowerPoint]Blad1'!$A$2:$A$5</c:f>
              <c:strCache>
                <c:ptCount val="4"/>
                <c:pt idx="0">
                  <c:v>Totalt</c:v>
                </c:pt>
                <c:pt idx="1">
                  <c:v>Student</c:v>
                </c:pt>
                <c:pt idx="2">
                  <c:v>Doktorand</c:v>
                </c:pt>
                <c:pt idx="3">
                  <c:v>Anställd</c:v>
                </c:pt>
              </c:strCache>
            </c:strRef>
          </c:cat>
          <c:val>
            <c:numRef>
              <c:f>'[Diagram 2 i Microsoft PowerPoint]Blad1'!$B$2:$B$5</c:f>
              <c:numCache>
                <c:formatCode>General</c:formatCode>
                <c:ptCount val="4"/>
                <c:pt idx="0">
                  <c:v>31.9</c:v>
                </c:pt>
                <c:pt idx="1">
                  <c:v>24.3</c:v>
                </c:pt>
                <c:pt idx="2">
                  <c:v>37.700000000000003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6-413C-A5F5-83DADC8961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4867536"/>
        <c:axId val="864876064"/>
      </c:barChart>
      <c:catAx>
        <c:axId val="8648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4876064"/>
        <c:crosses val="autoZero"/>
        <c:auto val="1"/>
        <c:lblAlgn val="ctr"/>
        <c:lblOffset val="100"/>
        <c:noMultiLvlLbl val="0"/>
      </c:catAx>
      <c:valAx>
        <c:axId val="8648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486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70325991859711E-2"/>
          <c:y val="0.11566833006307484"/>
          <c:w val="0.90236873616604374"/>
          <c:h val="0.51064699960450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'Diagram 3a'!$B$4</c:f>
              <c:strCache>
                <c:ptCount val="1"/>
                <c:pt idx="0">
                  <c:v>En eller två gånger</c:v>
                </c:pt>
              </c:strCache>
            </c:strRef>
          </c:tx>
          <c:spPr>
            <a:solidFill>
              <a:srgbClr val="00A09F"/>
            </a:solidFill>
            <a:ln>
              <a:solidFill>
                <a:srgbClr val="00A09F"/>
              </a:solidFill>
            </a:ln>
            <a:effectLst/>
          </c:spPr>
          <c:invertIfNegative val="0"/>
          <c:cat>
            <c:strRef>
              <c:f>'Diagram 3a'!$A$5:$A$12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3a'!$B$5:$B$12</c:f>
              <c:numCache>
                <c:formatCode>General</c:formatCode>
                <c:ptCount val="8"/>
                <c:pt idx="0">
                  <c:v>15</c:v>
                </c:pt>
                <c:pt idx="2">
                  <c:v>12</c:v>
                </c:pt>
                <c:pt idx="3">
                  <c:v>18</c:v>
                </c:pt>
                <c:pt idx="4">
                  <c:v>15</c:v>
                </c:pt>
                <c:pt idx="5">
                  <c:v>23</c:v>
                </c:pt>
                <c:pt idx="6">
                  <c:v>14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7-49A6-8908-F937DD277412}"/>
            </c:ext>
          </c:extLst>
        </c:ser>
        <c:ser>
          <c:idx val="1"/>
          <c:order val="1"/>
          <c:tx>
            <c:strRef>
              <c:f>'Diagram 3a'!$C$4</c:f>
              <c:strCache>
                <c:ptCount val="1"/>
                <c:pt idx="0">
                  <c:v>Ibland 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cat>
            <c:strRef>
              <c:f>'Diagram 3a'!$A$5:$A$12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3a'!$C$5:$C$12</c:f>
              <c:numCache>
                <c:formatCode>General</c:formatCode>
                <c:ptCount val="8"/>
                <c:pt idx="0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7-49A6-8908-F937DD277412}"/>
            </c:ext>
          </c:extLst>
        </c:ser>
        <c:ser>
          <c:idx val="2"/>
          <c:order val="2"/>
          <c:tx>
            <c:strRef>
              <c:f>'Diagram 3a'!$D$4</c:f>
              <c:strCache>
                <c:ptCount val="1"/>
                <c:pt idx="0">
                  <c:v>Ofta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'Diagram 3a'!$A$5:$A$12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3a'!$D$5:$D$12</c:f>
              <c:numCache>
                <c:formatCode>General</c:formatCode>
                <c:ptCount val="8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7-49A6-8908-F937DD277412}"/>
            </c:ext>
          </c:extLst>
        </c:ser>
        <c:ser>
          <c:idx val="3"/>
          <c:order val="3"/>
          <c:tx>
            <c:strRef>
              <c:f>'Diagram 3a'!$E$4</c:f>
              <c:strCache>
                <c:ptCount val="1"/>
                <c:pt idx="0">
                  <c:v>Många gånger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cat>
            <c:strRef>
              <c:f>'Diagram 3a'!$A$5:$A$12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3a'!$E$5:$E$12</c:f>
              <c:numCache>
                <c:formatCode>General</c:formatCode>
                <c:ptCount val="8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97-49A6-8908-F937DD277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786511"/>
        <c:axId val="840818623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'Diagram 3a'!$F$4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'Diagram 3a'!$A$5:$A$12</c15:sqref>
                        </c15:formulaRef>
                      </c:ext>
                    </c:extLst>
                    <c:strCache>
                      <c:ptCount val="8"/>
                      <c:pt idx="0">
                        <c:v>Totalt</c:v>
                      </c:pt>
                      <c:pt idx="2">
                        <c:v>Man, anställd</c:v>
                      </c:pt>
                      <c:pt idx="3">
                        <c:v>Kvinna, anställd</c:v>
                      </c:pt>
                      <c:pt idx="4">
                        <c:v>Man, doktorand</c:v>
                      </c:pt>
                      <c:pt idx="5">
                        <c:v>Kvinna, doktorand</c:v>
                      </c:pt>
                      <c:pt idx="6">
                        <c:v>Man, student</c:v>
                      </c:pt>
                      <c:pt idx="7">
                        <c:v>Kvinna, student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'Diagram 3a'!$F$5:$F$12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197-49A6-8908-F937DD277412}"/>
                  </c:ext>
                </c:extLst>
              </c15:ser>
            </c15:filteredBarSeries>
          </c:ext>
        </c:extLst>
      </c:barChart>
      <c:catAx>
        <c:axId val="8407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0818623"/>
        <c:crosses val="autoZero"/>
        <c:auto val="1"/>
        <c:lblAlgn val="ctr"/>
        <c:lblOffset val="100"/>
        <c:noMultiLvlLbl val="0"/>
      </c:catAx>
      <c:valAx>
        <c:axId val="84081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078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4435695538063"/>
          <c:y val="0.73843246838393817"/>
          <c:w val="0.44428520628469831"/>
          <c:h val="3.969467345993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'Diagram 3b'!$B$3:$B$4</c:f>
              <c:strCache>
                <c:ptCount val="2"/>
                <c:pt idx="1">
                  <c:v>En eller två gånger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cat>
            <c:strRef>
              <c:f>'Diagram 3b'!$A$5:$A$13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3b'!$B$5:$B$13</c:f>
              <c:numCache>
                <c:formatCode>General</c:formatCode>
                <c:ptCount val="9"/>
                <c:pt idx="0">
                  <c:v>15</c:v>
                </c:pt>
                <c:pt idx="2">
                  <c:v>7</c:v>
                </c:pt>
                <c:pt idx="3">
                  <c:v>19</c:v>
                </c:pt>
                <c:pt idx="4">
                  <c:v>8</c:v>
                </c:pt>
                <c:pt idx="5">
                  <c:v>20</c:v>
                </c:pt>
                <c:pt idx="6">
                  <c:v>9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8-4083-B599-238AD4DB7448}"/>
            </c:ext>
          </c:extLst>
        </c:ser>
        <c:ser>
          <c:idx val="1"/>
          <c:order val="1"/>
          <c:tx>
            <c:strRef>
              <c:f>'Diagram 3b'!$C$3:$C$4</c:f>
              <c:strCache>
                <c:ptCount val="2"/>
                <c:pt idx="1">
                  <c:v>Ibland 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cat>
            <c:strRef>
              <c:f>'Diagram 3b'!$A$5:$A$13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3b'!$C$5:$C$13</c:f>
              <c:numCache>
                <c:formatCode>General</c:formatCode>
                <c:ptCount val="9"/>
                <c:pt idx="0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8-4083-B599-238AD4DB7448}"/>
            </c:ext>
          </c:extLst>
        </c:ser>
        <c:ser>
          <c:idx val="2"/>
          <c:order val="2"/>
          <c:tx>
            <c:strRef>
              <c:f>'Diagram 3b'!$D$3:$D$4</c:f>
              <c:strCache>
                <c:ptCount val="2"/>
                <c:pt idx="1">
                  <c:v>Ofta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'Diagram 3b'!$A$5:$A$13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3b'!$D$5:$D$13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8-4083-B599-238AD4DB7448}"/>
            </c:ext>
          </c:extLst>
        </c:ser>
        <c:ser>
          <c:idx val="3"/>
          <c:order val="3"/>
          <c:tx>
            <c:strRef>
              <c:f>'Diagram 3b'!$E$3:$E$4</c:f>
              <c:strCache>
                <c:ptCount val="2"/>
                <c:pt idx="1">
                  <c:v>Många gånger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cat>
            <c:strRef>
              <c:f>'Diagram 3b'!$A$5:$A$13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3b'!$E$5:$E$13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8-4083-B599-238AD4DB7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552287"/>
        <c:axId val="784418351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'Diagram 3b'!$F$3:$F$4</c15:sqref>
                        </c15:formulaRef>
                      </c:ext>
                    </c:extLst>
                    <c:strCache>
                      <c:ptCount val="2"/>
                      <c:pt idx="1">
                        <c:v>Många gånger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'Diagram 3b'!$A$5:$A$13</c15:sqref>
                        </c15:formulaRef>
                      </c:ext>
                    </c:extLst>
                    <c:strCache>
                      <c:ptCount val="8"/>
                      <c:pt idx="0">
                        <c:v>Totalt</c:v>
                      </c:pt>
                      <c:pt idx="2">
                        <c:v>Man, anställd</c:v>
                      </c:pt>
                      <c:pt idx="3">
                        <c:v>Kvinna, anställd</c:v>
                      </c:pt>
                      <c:pt idx="4">
                        <c:v>Man, doktorand</c:v>
                      </c:pt>
                      <c:pt idx="5">
                        <c:v>Kvinna, doktorand</c:v>
                      </c:pt>
                      <c:pt idx="6">
                        <c:v>Man, student</c:v>
                      </c:pt>
                      <c:pt idx="7">
                        <c:v>Kvinna, student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'Diagram 3b'!$F$5:$F$13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758-4083-B599-238AD4DB7448}"/>
                  </c:ext>
                </c:extLst>
              </c15:ser>
            </c15:filteredBarSeries>
          </c:ext>
        </c:extLst>
      </c:barChart>
      <c:catAx>
        <c:axId val="84055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4418351"/>
        <c:crosses val="autoZero"/>
        <c:auto val="1"/>
        <c:lblAlgn val="ctr"/>
        <c:lblOffset val="100"/>
        <c:noMultiLvlLbl val="0"/>
      </c:catAx>
      <c:valAx>
        <c:axId val="78441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055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'Diagram 3c'!$B$3:$B$4</c:f>
              <c:strCache>
                <c:ptCount val="2"/>
                <c:pt idx="1">
                  <c:v>En eller två gånger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cat>
            <c:strRef>
              <c:f>'Diagram 3c'!$A$5:$A$12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3c'!$B$5:$B$12</c:f>
              <c:numCache>
                <c:formatCode>General</c:formatCode>
                <c:ptCount val="8"/>
                <c:pt idx="0">
                  <c:v>10</c:v>
                </c:pt>
                <c:pt idx="2">
                  <c:v>7</c:v>
                </c:pt>
                <c:pt idx="3">
                  <c:v>15</c:v>
                </c:pt>
                <c:pt idx="4">
                  <c:v>7</c:v>
                </c:pt>
                <c:pt idx="5">
                  <c:v>18</c:v>
                </c:pt>
                <c:pt idx="6">
                  <c:v>6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B-493A-B413-9A7D1FFE7AB1}"/>
            </c:ext>
          </c:extLst>
        </c:ser>
        <c:ser>
          <c:idx val="1"/>
          <c:order val="1"/>
          <c:tx>
            <c:strRef>
              <c:f>'Diagram 3c'!$C$3:$C$4</c:f>
              <c:strCache>
                <c:ptCount val="2"/>
                <c:pt idx="1">
                  <c:v>Ibland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cat>
            <c:strRef>
              <c:f>'Diagram 3c'!$A$5:$A$12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3c'!$C$5:$C$12</c:f>
              <c:numCache>
                <c:formatCode>General</c:formatCode>
                <c:ptCount val="8"/>
                <c:pt idx="0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B-493A-B413-9A7D1FFE7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5735455"/>
        <c:axId val="85573103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'Diagram 3c'!$D$3:$D$4</c15:sqref>
                        </c15:formulaRef>
                      </c:ext>
                    </c:extLst>
                    <c:strCache>
                      <c:ptCount val="2"/>
                      <c:pt idx="1">
                        <c:v>Ibland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'Diagram 3c'!$A$5:$A$12</c15:sqref>
                        </c15:formulaRef>
                      </c:ext>
                    </c:extLst>
                    <c:strCache>
                      <c:ptCount val="8"/>
                      <c:pt idx="0">
                        <c:v>Totalt</c:v>
                      </c:pt>
                      <c:pt idx="2">
                        <c:v>Man, anställd</c:v>
                      </c:pt>
                      <c:pt idx="3">
                        <c:v>Kvinna, anställd</c:v>
                      </c:pt>
                      <c:pt idx="4">
                        <c:v>Man, doktorand</c:v>
                      </c:pt>
                      <c:pt idx="5">
                        <c:v>Kvinna, doktorand</c:v>
                      </c:pt>
                      <c:pt idx="6">
                        <c:v>Man, student</c:v>
                      </c:pt>
                      <c:pt idx="7">
                        <c:v>Kvinna, student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'Diagram 3c'!$D$5:$D$12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70B-493A-B413-9A7D1FFE7AB1}"/>
                  </c:ext>
                </c:extLst>
              </c15:ser>
            </c15:filteredBarSeries>
          </c:ext>
        </c:extLst>
      </c:barChart>
      <c:catAx>
        <c:axId val="85573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5731039"/>
        <c:crosses val="autoZero"/>
        <c:auto val="1"/>
        <c:lblAlgn val="ctr"/>
        <c:lblOffset val="100"/>
        <c:noMultiLvlLbl val="0"/>
      </c:catAx>
      <c:valAx>
        <c:axId val="85573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573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'Diagram 3d'!$B$3:$B$4</c:f>
              <c:strCache>
                <c:ptCount val="2"/>
                <c:pt idx="1">
                  <c:v>En eller två gånger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cat>
            <c:strRef>
              <c:f>'Diagram 3d'!$A$5:$A$12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3d'!$B$5:$B$12</c:f>
              <c:numCache>
                <c:formatCode>General</c:formatCode>
                <c:ptCount val="8"/>
                <c:pt idx="0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B-411C-8DC5-EE074A2A6965}"/>
            </c:ext>
          </c:extLst>
        </c:ser>
        <c:ser>
          <c:idx val="1"/>
          <c:order val="1"/>
          <c:tx>
            <c:strRef>
              <c:f>'Diagram 3d'!$C$3:$C$4</c:f>
              <c:strCache>
                <c:ptCount val="2"/>
                <c:pt idx="1">
                  <c:v>Ibland 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cat>
            <c:strRef>
              <c:f>'Diagram 3d'!$A$5:$A$12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3d'!$C$5:$C$12</c:f>
              <c:numCache>
                <c:formatCode>General</c:formatCode>
                <c:ptCount val="8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B-411C-8DC5-EE074A2A6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162863"/>
        <c:axId val="865838591"/>
      </c:barChart>
      <c:catAx>
        <c:axId val="77716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838591"/>
        <c:crosses val="autoZero"/>
        <c:auto val="1"/>
        <c:lblAlgn val="ctr"/>
        <c:lblOffset val="100"/>
        <c:noMultiLvlLbl val="0"/>
      </c:catAx>
      <c:valAx>
        <c:axId val="86583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716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'Diagram 3e'!$B$3:$B$4</c:f>
              <c:strCache>
                <c:ptCount val="2"/>
                <c:pt idx="1">
                  <c:v>En eller två gånger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cat>
            <c:strRef>
              <c:f>'Diagram 3e'!$A$5:$A$13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3e'!$B$5:$B$13</c:f>
              <c:numCache>
                <c:formatCode>General</c:formatCode>
                <c:ptCount val="9"/>
                <c:pt idx="0">
                  <c:v>5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10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2-4088-B747-00EEDB158E35}"/>
            </c:ext>
          </c:extLst>
        </c:ser>
        <c:ser>
          <c:idx val="1"/>
          <c:order val="1"/>
          <c:tx>
            <c:strRef>
              <c:f>'Diagram 3e'!$C$3:$C$4</c:f>
              <c:strCache>
                <c:ptCount val="2"/>
                <c:pt idx="1">
                  <c:v>Ibland 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cat>
            <c:strRef>
              <c:f>'Diagram 3e'!$A$5:$A$13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3e'!$C$5:$C$13</c:f>
              <c:numCache>
                <c:formatCode>General</c:formatCode>
                <c:ptCount val="9"/>
                <c:pt idx="0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2-4088-B747-00EEDB15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910991"/>
        <c:axId val="859791871"/>
      </c:barChart>
      <c:catAx>
        <c:axId val="86891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9791871"/>
        <c:crosses val="autoZero"/>
        <c:auto val="1"/>
        <c:lblAlgn val="ctr"/>
        <c:lblOffset val="100"/>
        <c:noMultiLvlLbl val="0"/>
      </c:catAx>
      <c:valAx>
        <c:axId val="85979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91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3f'!$A$5:$A$12</c:f>
              <c:strCache>
                <c:ptCount val="8"/>
                <c:pt idx="0">
                  <c:v>Totalt</c:v>
                </c:pt>
                <c:pt idx="2">
                  <c:v>Man, anställd</c:v>
                </c:pt>
                <c:pt idx="3">
                  <c:v>Kvinna, anställd</c:v>
                </c:pt>
                <c:pt idx="4">
                  <c:v>Man, doktorand</c:v>
                </c:pt>
                <c:pt idx="5">
                  <c:v>Kvinna, doktorand</c:v>
                </c:pt>
                <c:pt idx="6">
                  <c:v>Man, student</c:v>
                </c:pt>
                <c:pt idx="7">
                  <c:v>Kvinna, student</c:v>
                </c:pt>
              </c:strCache>
            </c:strRef>
          </c:cat>
          <c:val>
            <c:numRef>
              <c:f>'Diagram 3f'!$B$5:$B$12</c:f>
              <c:numCache>
                <c:formatCode>General</c:formatCode>
                <c:ptCount val="8"/>
                <c:pt idx="0">
                  <c:v>38</c:v>
                </c:pt>
                <c:pt idx="2">
                  <c:v>30</c:v>
                </c:pt>
                <c:pt idx="3">
                  <c:v>45</c:v>
                </c:pt>
                <c:pt idx="4">
                  <c:v>32</c:v>
                </c:pt>
                <c:pt idx="5">
                  <c:v>53</c:v>
                </c:pt>
                <c:pt idx="6">
                  <c:v>31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7-4497-9957-AB67C8ECF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302783"/>
        <c:axId val="426094831"/>
      </c:barChart>
      <c:catAx>
        <c:axId val="41230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6094831"/>
        <c:crosses val="autoZero"/>
        <c:auto val="1"/>
        <c:lblAlgn val="ctr"/>
        <c:lblOffset val="100"/>
        <c:noMultiLvlLbl val="0"/>
      </c:catAx>
      <c:valAx>
        <c:axId val="42609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30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E-2"/>
          <c:y val="1.6030701361282439E-2"/>
          <c:w val="0.95776674654798588"/>
          <c:h val="0.90018748256283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4'!$B$29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4'!$A$30:$A$38</c:f>
              <c:strCache>
                <c:ptCount val="8"/>
                <c:pt idx="0">
                  <c:v>Totalt</c:v>
                </c:pt>
                <c:pt idx="2">
                  <c:v>Man</c:v>
                </c:pt>
                <c:pt idx="3">
                  <c:v>Kvinna</c:v>
                </c:pt>
                <c:pt idx="5">
                  <c:v>Under 30 år</c:v>
                </c:pt>
                <c:pt idx="6">
                  <c:v>30-49 år</c:v>
                </c:pt>
                <c:pt idx="7">
                  <c:v>50 år eller äldre</c:v>
                </c:pt>
              </c:strCache>
            </c:strRef>
          </c:cat>
          <c:val>
            <c:numRef>
              <c:f>'Diagram 4'!$B$30:$B$38</c:f>
              <c:numCache>
                <c:formatCode>General</c:formatCode>
                <c:ptCount val="9"/>
                <c:pt idx="0">
                  <c:v>7</c:v>
                </c:pt>
                <c:pt idx="2">
                  <c:v>6</c:v>
                </c:pt>
                <c:pt idx="3">
                  <c:v>8</c:v>
                </c:pt>
                <c:pt idx="5">
                  <c:v>5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0-43B3-BF8A-3120ABB7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858799"/>
        <c:axId val="859673423"/>
      </c:barChart>
      <c:catAx>
        <c:axId val="85885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9673423"/>
        <c:crosses val="autoZero"/>
        <c:auto val="1"/>
        <c:lblAlgn val="ctr"/>
        <c:lblOffset val="100"/>
        <c:noMultiLvlLbl val="0"/>
      </c:catAx>
      <c:valAx>
        <c:axId val="85967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885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E-2"/>
          <c:y val="1.6030701361282439E-2"/>
          <c:w val="0.95776674654798588"/>
          <c:h val="0.900187482562834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4'!$A$44:$A$54</c:f>
              <c:strCache>
                <c:ptCount val="11"/>
                <c:pt idx="0">
                  <c:v>Totalt, anställda</c:v>
                </c:pt>
                <c:pt idx="1">
                  <c:v>Man</c:v>
                </c:pt>
                <c:pt idx="2">
                  <c:v>Kvinna</c:v>
                </c:pt>
                <c:pt idx="4">
                  <c:v>Totalt, doktorander</c:v>
                </c:pt>
                <c:pt idx="5">
                  <c:v>Man</c:v>
                </c:pt>
                <c:pt idx="6">
                  <c:v>Kvinna</c:v>
                </c:pt>
                <c:pt idx="8">
                  <c:v>Totalt, studenter</c:v>
                </c:pt>
                <c:pt idx="9">
                  <c:v>Man</c:v>
                </c:pt>
                <c:pt idx="10">
                  <c:v>Kvinna, student</c:v>
                </c:pt>
              </c:strCache>
            </c:strRef>
          </c:cat>
          <c:val>
            <c:numRef>
              <c:f>'Diagram 4'!$B$44:$B$54</c:f>
              <c:numCache>
                <c:formatCode>General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14</c:v>
                </c:pt>
                <c:pt idx="4">
                  <c:v>12</c:v>
                </c:pt>
                <c:pt idx="5">
                  <c:v>9</c:v>
                </c:pt>
                <c:pt idx="6">
                  <c:v>15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5-4142-B5C4-B266636AD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4904959"/>
        <c:axId val="884901055"/>
      </c:barChart>
      <c:catAx>
        <c:axId val="8849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4901055"/>
        <c:crosses val="autoZero"/>
        <c:auto val="1"/>
        <c:lblAlgn val="ctr"/>
        <c:lblOffset val="100"/>
        <c:noMultiLvlLbl val="0"/>
      </c:catAx>
      <c:valAx>
        <c:axId val="88490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490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1417703221889E-2"/>
          <c:y val="3.9229417738801356E-2"/>
          <c:w val="0.95776674654798588"/>
          <c:h val="0.8400745932595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5'!$B$20</c:f>
              <c:strCache>
                <c:ptCount val="1"/>
                <c:pt idx="0">
                  <c:v>Ja, själv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5'!$A$21:$A$31</c:f>
              <c:strCache>
                <c:ptCount val="11"/>
                <c:pt idx="0">
                  <c:v>Totalt, anställda</c:v>
                </c:pt>
                <c:pt idx="1">
                  <c:v>Man</c:v>
                </c:pt>
                <c:pt idx="2">
                  <c:v>Kvinna</c:v>
                </c:pt>
                <c:pt idx="4">
                  <c:v>Totalt, doktorander</c:v>
                </c:pt>
                <c:pt idx="5">
                  <c:v>Man</c:v>
                </c:pt>
                <c:pt idx="6">
                  <c:v>Kvinna</c:v>
                </c:pt>
                <c:pt idx="8">
                  <c:v>Totalt, studenter</c:v>
                </c:pt>
                <c:pt idx="9">
                  <c:v>Man</c:v>
                </c:pt>
                <c:pt idx="10">
                  <c:v>Kvinna</c:v>
                </c:pt>
              </c:strCache>
            </c:strRef>
          </c:cat>
          <c:val>
            <c:numRef>
              <c:f>'Diagram 5'!$B$21:$B$31</c:f>
              <c:numCache>
                <c:formatCode>General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14</c:v>
                </c:pt>
                <c:pt idx="4">
                  <c:v>12</c:v>
                </c:pt>
                <c:pt idx="5">
                  <c:v>9</c:v>
                </c:pt>
                <c:pt idx="6">
                  <c:v>15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C-41C2-814E-75B96DBED7D1}"/>
            </c:ext>
          </c:extLst>
        </c:ser>
        <c:ser>
          <c:idx val="1"/>
          <c:order val="1"/>
          <c:tx>
            <c:strRef>
              <c:f>'Diagram 5'!$C$20</c:f>
              <c:strCache>
                <c:ptCount val="1"/>
                <c:pt idx="0">
                  <c:v>Ja, annan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5'!$A$21:$A$31</c:f>
              <c:strCache>
                <c:ptCount val="11"/>
                <c:pt idx="0">
                  <c:v>Totalt, anställda</c:v>
                </c:pt>
                <c:pt idx="1">
                  <c:v>Man</c:v>
                </c:pt>
                <c:pt idx="2">
                  <c:v>Kvinna</c:v>
                </c:pt>
                <c:pt idx="4">
                  <c:v>Totalt, doktorander</c:v>
                </c:pt>
                <c:pt idx="5">
                  <c:v>Man</c:v>
                </c:pt>
                <c:pt idx="6">
                  <c:v>Kvinna</c:v>
                </c:pt>
                <c:pt idx="8">
                  <c:v>Totalt, studenter</c:v>
                </c:pt>
                <c:pt idx="9">
                  <c:v>Man</c:v>
                </c:pt>
                <c:pt idx="10">
                  <c:v>Kvinna</c:v>
                </c:pt>
              </c:strCache>
            </c:strRef>
          </c:cat>
          <c:val>
            <c:numRef>
              <c:f>'Diagram 5'!$C$21:$C$31</c:f>
              <c:numCache>
                <c:formatCode>General</c:formatCode>
                <c:ptCount val="11"/>
                <c:pt idx="0">
                  <c:v>25</c:v>
                </c:pt>
                <c:pt idx="1">
                  <c:v>21</c:v>
                </c:pt>
                <c:pt idx="2">
                  <c:v>28</c:v>
                </c:pt>
                <c:pt idx="4">
                  <c:v>26</c:v>
                </c:pt>
                <c:pt idx="5">
                  <c:v>21</c:v>
                </c:pt>
                <c:pt idx="6">
                  <c:v>31</c:v>
                </c:pt>
                <c:pt idx="8">
                  <c:v>14</c:v>
                </c:pt>
                <c:pt idx="9">
                  <c:v>12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5C-41C2-814E-75B96DBED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498783"/>
        <c:axId val="882718751"/>
      </c:barChart>
      <c:catAx>
        <c:axId val="88049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2718751"/>
        <c:crosses val="autoZero"/>
        <c:auto val="1"/>
        <c:lblAlgn val="ctr"/>
        <c:lblOffset val="100"/>
        <c:noMultiLvlLbl val="0"/>
      </c:catAx>
      <c:valAx>
        <c:axId val="88271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49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01084103617485"/>
          <c:y val="0.95271421016156654"/>
          <c:w val="0.11828740157480315"/>
          <c:h val="4.7285789838433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6'!$B$42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6'!$A$43:$A$53</c:f>
              <c:strCache>
                <c:ptCount val="11"/>
                <c:pt idx="0">
                  <c:v>Totalt, anställda</c:v>
                </c:pt>
                <c:pt idx="1">
                  <c:v>Man</c:v>
                </c:pt>
                <c:pt idx="2">
                  <c:v>Kvinna</c:v>
                </c:pt>
                <c:pt idx="4">
                  <c:v>Totalt, doktorander</c:v>
                </c:pt>
                <c:pt idx="5">
                  <c:v>Man</c:v>
                </c:pt>
                <c:pt idx="6">
                  <c:v>Kvinna</c:v>
                </c:pt>
                <c:pt idx="8">
                  <c:v>Totalt, studenter</c:v>
                </c:pt>
                <c:pt idx="9">
                  <c:v>Man</c:v>
                </c:pt>
                <c:pt idx="10">
                  <c:v>Kvinna</c:v>
                </c:pt>
              </c:strCache>
            </c:strRef>
          </c:cat>
          <c:val>
            <c:numRef>
              <c:f>'Diagram 6'!$B$43:$B$53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A-4D66-9182-36ACE8391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207679"/>
        <c:axId val="411832863"/>
      </c:barChart>
      <c:catAx>
        <c:axId val="41120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832863"/>
        <c:crosses val="autoZero"/>
        <c:auto val="1"/>
        <c:lblAlgn val="ctr"/>
        <c:lblOffset val="100"/>
        <c:noMultiLvlLbl val="0"/>
      </c:catAx>
      <c:valAx>
        <c:axId val="411832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20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Blad2!$A$7</c:f>
              <c:strCache>
                <c:ptCount val="1"/>
                <c:pt idx="0">
                  <c:v>Antal i gruppen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Blad2!$B$6:$E$6</c:f>
              <c:strCache>
                <c:ptCount val="4"/>
                <c:pt idx="0">
                  <c:v>Totalt</c:v>
                </c:pt>
                <c:pt idx="1">
                  <c:v>Student</c:v>
                </c:pt>
                <c:pt idx="2">
                  <c:v>Doktorand</c:v>
                </c:pt>
                <c:pt idx="3">
                  <c:v>Anställd</c:v>
                </c:pt>
              </c:strCache>
            </c:strRef>
          </c:cat>
          <c:val>
            <c:numRef>
              <c:f>Blad2!$B$7:$E$7</c:f>
              <c:numCache>
                <c:formatCode>General</c:formatCode>
                <c:ptCount val="4"/>
                <c:pt idx="0">
                  <c:v>453599</c:v>
                </c:pt>
                <c:pt idx="1">
                  <c:v>372396</c:v>
                </c:pt>
                <c:pt idx="2">
                  <c:v>16561</c:v>
                </c:pt>
                <c:pt idx="3">
                  <c:v>64642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A-460E-AEF6-71AB82E9E5FE}"/>
            </c:ext>
          </c:extLst>
        </c:ser>
        <c:ser>
          <c:idx val="1"/>
          <c:order val="1"/>
          <c:tx>
            <c:strRef>
              <c:f>Blad2!$A$8</c:f>
              <c:strCache>
                <c:ptCount val="1"/>
                <c:pt idx="0">
                  <c:v>Utvalda från gruppen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Blad2!$B$6:$E$6</c:f>
              <c:strCache>
                <c:ptCount val="4"/>
                <c:pt idx="0">
                  <c:v>Totalt</c:v>
                </c:pt>
                <c:pt idx="1">
                  <c:v>Student</c:v>
                </c:pt>
                <c:pt idx="2">
                  <c:v>Doktorand</c:v>
                </c:pt>
                <c:pt idx="3">
                  <c:v>Anställd</c:v>
                </c:pt>
              </c:strCache>
            </c:strRef>
          </c:cat>
          <c:val>
            <c:numRef>
              <c:f>Blad2!$B$8:$E$8</c:f>
              <c:numCache>
                <c:formatCode>General</c:formatCode>
                <c:ptCount val="4"/>
                <c:pt idx="0">
                  <c:v>123499</c:v>
                </c:pt>
                <c:pt idx="1">
                  <c:v>77102</c:v>
                </c:pt>
                <c:pt idx="2">
                  <c:v>14341</c:v>
                </c:pt>
                <c:pt idx="3">
                  <c:v>32056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A-460E-AEF6-71AB82E9E5FE}"/>
            </c:ext>
          </c:extLst>
        </c:ser>
        <c:ser>
          <c:idx val="2"/>
          <c:order val="2"/>
          <c:tx>
            <c:strRef>
              <c:f>Blad2!$A$9</c:f>
              <c:strCache>
                <c:ptCount val="1"/>
                <c:pt idx="0">
                  <c:v>Tillgängliga i gruppen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Blad2!$B$6:$E$6</c:f>
              <c:strCache>
                <c:ptCount val="4"/>
                <c:pt idx="0">
                  <c:v>Totalt</c:v>
                </c:pt>
                <c:pt idx="1">
                  <c:v>Student</c:v>
                </c:pt>
                <c:pt idx="2">
                  <c:v>Doktorand</c:v>
                </c:pt>
                <c:pt idx="3">
                  <c:v>Anställd</c:v>
                </c:pt>
              </c:strCache>
            </c:strRef>
          </c:cat>
          <c:val>
            <c:numRef>
              <c:f>Blad2!$B$9:$E$9</c:f>
              <c:numCache>
                <c:formatCode>General</c:formatCode>
                <c:ptCount val="4"/>
                <c:pt idx="0">
                  <c:v>122119</c:v>
                </c:pt>
                <c:pt idx="1">
                  <c:v>76459</c:v>
                </c:pt>
                <c:pt idx="2">
                  <c:v>13939</c:v>
                </c:pt>
                <c:pt idx="3">
                  <c:v>31721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BA-460E-AEF6-71AB82E9E5FE}"/>
            </c:ext>
          </c:extLst>
        </c:ser>
        <c:ser>
          <c:idx val="3"/>
          <c:order val="3"/>
          <c:tx>
            <c:strRef>
              <c:f>Blad2!$A$10</c:f>
              <c:strCache>
                <c:ptCount val="1"/>
                <c:pt idx="0">
                  <c:v>Svarade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Blad2!$B$6:$E$6</c:f>
              <c:strCache>
                <c:ptCount val="4"/>
                <c:pt idx="0">
                  <c:v>Totalt</c:v>
                </c:pt>
                <c:pt idx="1">
                  <c:v>Student</c:v>
                </c:pt>
                <c:pt idx="2">
                  <c:v>Doktorand</c:v>
                </c:pt>
                <c:pt idx="3">
                  <c:v>Anställd</c:v>
                </c:pt>
              </c:strCache>
            </c:strRef>
          </c:cat>
          <c:val>
            <c:numRef>
              <c:f>Blad2!$B$10:$E$10</c:f>
              <c:numCache>
                <c:formatCode>General</c:formatCode>
                <c:ptCount val="4"/>
                <c:pt idx="0">
                  <c:v>38918</c:v>
                </c:pt>
                <c:pt idx="1">
                  <c:v>18582</c:v>
                </c:pt>
                <c:pt idx="2">
                  <c:v>5256</c:v>
                </c:pt>
                <c:pt idx="3">
                  <c:v>15080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A-460E-AEF6-71AB82E9E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662792"/>
        <c:axId val="742664760"/>
      </c:barChart>
      <c:catAx>
        <c:axId val="74266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2664760"/>
        <c:crosses val="autoZero"/>
        <c:auto val="1"/>
        <c:lblAlgn val="ctr"/>
        <c:lblOffset val="100"/>
        <c:noMultiLvlLbl val="0"/>
      </c:catAx>
      <c:valAx>
        <c:axId val="74266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266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79147171820921E-2"/>
          <c:y val="2.3349139965684117E-2"/>
          <c:w val="0.95776674654798588"/>
          <c:h val="0.83342319075190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8'!$B$11</c:f>
              <c:strCache>
                <c:ptCount val="1"/>
                <c:pt idx="0">
                  <c:v>Kvinna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8'!$B$12:$B$14</c:f>
              <c:numCache>
                <c:formatCode>General</c:formatCode>
                <c:ptCount val="3"/>
                <c:pt idx="0">
                  <c:v>21.9</c:v>
                </c:pt>
                <c:pt idx="1">
                  <c:v>21.1</c:v>
                </c:pt>
                <c:pt idx="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4-4269-BDAD-2E445F1E2DE5}"/>
            </c:ext>
          </c:extLst>
        </c:ser>
        <c:ser>
          <c:idx val="1"/>
          <c:order val="1"/>
          <c:tx>
            <c:strRef>
              <c:f>'Diagram 8'!$C$11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8'!$C$12:$C$14</c:f>
              <c:numCache>
                <c:formatCode>General</c:formatCode>
                <c:ptCount val="3"/>
                <c:pt idx="0">
                  <c:v>67.400000000000006</c:v>
                </c:pt>
                <c:pt idx="1">
                  <c:v>66.400000000000006</c:v>
                </c:pt>
                <c:pt idx="2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4-4269-BDAD-2E445F1E2DE5}"/>
            </c:ext>
          </c:extLst>
        </c:ser>
        <c:ser>
          <c:idx val="2"/>
          <c:order val="2"/>
          <c:tx>
            <c:strRef>
              <c:f>'Diagram 8'!$D$11</c:f>
              <c:strCache>
                <c:ptCount val="1"/>
                <c:pt idx="0">
                  <c:v>Både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8'!$D$12:$D$14</c:f>
              <c:numCache>
                <c:formatCode>General</c:formatCode>
                <c:ptCount val="3"/>
                <c:pt idx="0">
                  <c:v>3</c:v>
                </c:pt>
                <c:pt idx="1">
                  <c:v>6.6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4-4269-BDAD-2E445F1E2DE5}"/>
            </c:ext>
          </c:extLst>
        </c:ser>
        <c:ser>
          <c:idx val="3"/>
          <c:order val="3"/>
          <c:tx>
            <c:strRef>
              <c:f>'Diagram 8'!$E$11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7109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8'!$E$12:$E$14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0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64-4269-BDAD-2E445F1E2DE5}"/>
            </c:ext>
          </c:extLst>
        </c:ser>
        <c:ser>
          <c:idx val="4"/>
          <c:order val="4"/>
          <c:tx>
            <c:strRef>
              <c:f>'Diagram 8'!$F$11</c:f>
              <c:strCache>
                <c:ptCount val="1"/>
                <c:pt idx="0">
                  <c:v>Vill inte svara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8'!$F$12:$F$14</c:f>
              <c:numCache>
                <c:formatCode>General</c:formatCode>
                <c:ptCount val="3"/>
                <c:pt idx="0">
                  <c:v>5.6</c:v>
                </c:pt>
                <c:pt idx="1">
                  <c:v>5.9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4-4269-BDAD-2E445F1E2DE5}"/>
            </c:ext>
          </c:extLst>
        </c:ser>
        <c:ser>
          <c:idx val="5"/>
          <c:order val="5"/>
          <c:tx>
            <c:strRef>
              <c:f>'Diagram 8'!$G$11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'Diagram 8'!$A$12:$A$14</c:f>
              <c:strCache>
                <c:ptCount val="3"/>
                <c:pt idx="0">
                  <c:v>Anställda</c:v>
                </c:pt>
                <c:pt idx="1">
                  <c:v>Doktorand</c:v>
                </c:pt>
                <c:pt idx="2">
                  <c:v>Studenter</c:v>
                </c:pt>
              </c:strCache>
            </c:strRef>
          </c:cat>
          <c:val>
            <c:numRef>
              <c:f>'Diagram 8'!$G$12:$G$14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7A64-4269-BDAD-2E445F1E2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844207"/>
        <c:axId val="421239247"/>
      </c:barChart>
      <c:catAx>
        <c:axId val="44784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1239247"/>
        <c:crosses val="autoZero"/>
        <c:auto val="1"/>
        <c:lblAlgn val="ctr"/>
        <c:lblOffset val="100"/>
        <c:noMultiLvlLbl val="0"/>
      </c:catAx>
      <c:valAx>
        <c:axId val="42123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784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4E-2"/>
          <c:y val="1.7511854974263087E-2"/>
          <c:w val="0.95776674654798588"/>
          <c:h val="0.70752605290602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9 abc'!$A$4:$D$4</c:f>
              <c:strCache>
                <c:ptCount val="4"/>
                <c:pt idx="0">
                  <c:v>Medarbetare/kollega inom organisationen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abc'!$E$4:$F$4</c:f>
              <c:numCache>
                <c:formatCode>General</c:formatCode>
                <c:ptCount val="2"/>
                <c:pt idx="0">
                  <c:v>66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5-4C75-B780-127B1201279C}"/>
            </c:ext>
          </c:extLst>
        </c:ser>
        <c:ser>
          <c:idx val="1"/>
          <c:order val="1"/>
          <c:tx>
            <c:strRef>
              <c:f>'Diagram 9 abc'!$A$5:$D$5</c:f>
              <c:strCache>
                <c:ptCount val="4"/>
                <c:pt idx="0">
                  <c:v>Medarbetare/kollega utanför organisationen</c:v>
                </c:pt>
              </c:strCache>
            </c:strRef>
          </c:tx>
          <c:spPr>
            <a:solidFill>
              <a:srgbClr val="7109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abc'!$E$5:$F$5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5-4C75-B780-127B1201279C}"/>
            </c:ext>
          </c:extLst>
        </c:ser>
        <c:ser>
          <c:idx val="2"/>
          <c:order val="2"/>
          <c:tx>
            <c:strRef>
              <c:f>'Diagram 9 abc'!$A$6:$D$6</c:f>
              <c:strCache>
                <c:ptCount val="4"/>
                <c:pt idx="0">
                  <c:v>Chef/ledare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abc'!$E$6:$F$6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5-4C75-B780-127B1201279C}"/>
            </c:ext>
          </c:extLst>
        </c:ser>
        <c:ser>
          <c:idx val="3"/>
          <c:order val="3"/>
          <c:tx>
            <c:strRef>
              <c:f>'Diagram 9 abc'!$A$7:$D$7</c:f>
              <c:strCache>
                <c:ptCount val="4"/>
                <c:pt idx="0">
                  <c:v>Handledare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abc'!$E$7:$F$7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05-4C75-B780-127B1201279C}"/>
            </c:ext>
          </c:extLst>
        </c:ser>
        <c:ser>
          <c:idx val="4"/>
          <c:order val="4"/>
          <c:tx>
            <c:strRef>
              <c:f>'Diagram 9 abc'!$A$8:$D$8</c:f>
              <c:strCache>
                <c:ptCount val="4"/>
                <c:pt idx="0">
                  <c:v>Doktorand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abc'!$E$8:$F$8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05-4C75-B780-127B1201279C}"/>
            </c:ext>
          </c:extLst>
        </c:ser>
        <c:ser>
          <c:idx val="5"/>
          <c:order val="5"/>
          <c:tx>
            <c:strRef>
              <c:f>'Diagram 9 abc'!$A$9:$D$9</c:f>
              <c:strCache>
                <c:ptCount val="4"/>
                <c:pt idx="0">
                  <c:v>Student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abc'!$E$9:$F$9</c:f>
              <c:numCache>
                <c:formatCode>General</c:formatCode>
                <c:ptCount val="2"/>
                <c:pt idx="0">
                  <c:v>16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05-4C75-B780-127B1201279C}"/>
            </c:ext>
          </c:extLst>
        </c:ser>
        <c:ser>
          <c:idx val="6"/>
          <c:order val="6"/>
          <c:tx>
            <c:strRef>
              <c:f>'Diagram 9 abc'!$A$10:$D$10</c:f>
              <c:strCache>
                <c:ptCount val="4"/>
                <c:pt idx="0">
                  <c:v>Patient/klient/kund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abc'!$E$10:$F$10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05-4C75-B780-127B1201279C}"/>
            </c:ext>
          </c:extLst>
        </c:ser>
        <c:ser>
          <c:idx val="7"/>
          <c:order val="7"/>
          <c:tx>
            <c:strRef>
              <c:f>'Diagram 9 abc'!$A$11:$D$11</c:f>
              <c:strCache>
                <c:ptCount val="4"/>
                <c:pt idx="0">
                  <c:v>Annan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9 abc'!$E$3:$F$3</c:f>
              <c:strCache>
                <c:ptCount val="2"/>
                <c:pt idx="0">
                  <c:v>Doktorand</c:v>
                </c:pt>
                <c:pt idx="1">
                  <c:v>Anställd</c:v>
                </c:pt>
              </c:strCache>
            </c:strRef>
          </c:cat>
          <c:val>
            <c:numRef>
              <c:f>'Diagram 9 abc'!$E$11:$F$11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05-4C75-B780-127B12012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908495"/>
        <c:axId val="459963199"/>
      </c:barChart>
      <c:catAx>
        <c:axId val="48090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9963199"/>
        <c:crosses val="autoZero"/>
        <c:auto val="1"/>
        <c:lblAlgn val="ctr"/>
        <c:lblOffset val="100"/>
        <c:noMultiLvlLbl val="0"/>
      </c:catAx>
      <c:valAx>
        <c:axId val="45996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90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33253452014154E-2"/>
          <c:y val="4.229848382267707E-2"/>
          <c:w val="0.95776674654798588"/>
          <c:h val="0.83342319075190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9 abc'!$A$29:$B$29</c:f>
              <c:strCache>
                <c:ptCount val="2"/>
                <c:pt idx="0">
                  <c:v>Lärare/handledare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99-44A0-B460-5D2683F772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99-44A0-B460-5D2683F7722A}"/>
              </c:ext>
            </c:extLst>
          </c:dPt>
          <c:cat>
            <c:strRef>
              <c:f>'Diagram 9 abc'!$C$28:$D$28</c:f>
              <c:strCache>
                <c:ptCount val="2"/>
                <c:pt idx="0">
                  <c:v>Man </c:v>
                </c:pt>
                <c:pt idx="1">
                  <c:v>Kvinna </c:v>
                </c:pt>
              </c:strCache>
            </c:strRef>
          </c:cat>
          <c:val>
            <c:numRef>
              <c:f>'Diagram 9 abc'!$C$29:$D$29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3-4608-9DA2-6490E0532E26}"/>
            </c:ext>
          </c:extLst>
        </c:ser>
        <c:ser>
          <c:idx val="1"/>
          <c:order val="1"/>
          <c:tx>
            <c:strRef>
              <c:f>'Diagram 9 abc'!$A$30:$B$30</c:f>
              <c:strCache>
                <c:ptCount val="2"/>
                <c:pt idx="0">
                  <c:v>Student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99-44A0-B460-5D2683F772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99-44A0-B460-5D2683F7722A}"/>
              </c:ext>
            </c:extLst>
          </c:dPt>
          <c:cat>
            <c:strRef>
              <c:f>'Diagram 9 abc'!$C$28:$D$28</c:f>
              <c:strCache>
                <c:ptCount val="2"/>
                <c:pt idx="0">
                  <c:v>Man </c:v>
                </c:pt>
                <c:pt idx="1">
                  <c:v>Kvinna </c:v>
                </c:pt>
              </c:strCache>
            </c:strRef>
          </c:cat>
          <c:val>
            <c:numRef>
              <c:f>'Diagram 9 abc'!$C$30:$D$30</c:f>
              <c:numCache>
                <c:formatCode>General</c:formatCode>
                <c:ptCount val="2"/>
                <c:pt idx="0">
                  <c:v>65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3-4608-9DA2-6490E0532E26}"/>
            </c:ext>
          </c:extLst>
        </c:ser>
        <c:ser>
          <c:idx val="2"/>
          <c:order val="2"/>
          <c:tx>
            <c:strRef>
              <c:f>'Diagram 9 abc'!$A$31:$B$31</c:f>
              <c:strCache>
                <c:ptCount val="2"/>
                <c:pt idx="0">
                  <c:v>Patient/klient/kund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/>
          </c:spPr>
          <c:invertIfNegative val="0"/>
          <c:cat>
            <c:strRef>
              <c:f>'Diagram 9 abc'!$C$28:$D$28</c:f>
              <c:strCache>
                <c:ptCount val="2"/>
                <c:pt idx="0">
                  <c:v>Man </c:v>
                </c:pt>
                <c:pt idx="1">
                  <c:v>Kvinna </c:v>
                </c:pt>
              </c:strCache>
            </c:strRef>
          </c:cat>
          <c:val>
            <c:numRef>
              <c:f>'Diagram 9 abc'!$C$31:$D$31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3-4608-9DA2-6490E0532E26}"/>
            </c:ext>
          </c:extLst>
        </c:ser>
        <c:ser>
          <c:idx val="3"/>
          <c:order val="3"/>
          <c:tx>
            <c:strRef>
              <c:f>'Diagram 9 abc'!$A$32:$B$32</c:f>
              <c:strCache>
                <c:ptCount val="2"/>
                <c:pt idx="0">
                  <c:v>Annan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cat>
            <c:strRef>
              <c:f>'Diagram 9 abc'!$C$28:$D$28</c:f>
              <c:strCache>
                <c:ptCount val="2"/>
                <c:pt idx="0">
                  <c:v>Man </c:v>
                </c:pt>
                <c:pt idx="1">
                  <c:v>Kvinna </c:v>
                </c:pt>
              </c:strCache>
            </c:strRef>
          </c:cat>
          <c:val>
            <c:numRef>
              <c:f>'Diagram 9 abc'!$C$32:$D$32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23-4608-9DA2-6490E0532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348592"/>
        <c:axId val="582343672"/>
      </c:barChart>
      <c:catAx>
        <c:axId val="5823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2343672"/>
        <c:crosses val="autoZero"/>
        <c:auto val="1"/>
        <c:lblAlgn val="ctr"/>
        <c:lblOffset val="100"/>
        <c:noMultiLvlLbl val="0"/>
      </c:catAx>
      <c:valAx>
        <c:axId val="58234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234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E-2"/>
          <c:y val="1.6402794600704648E-2"/>
          <c:w val="0.95776674654798588"/>
          <c:h val="0.6816745594313541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'Diagram 10'!$D$2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10'!$A$3:$A$10</c:f>
              <c:strCache>
                <c:ptCount val="8"/>
                <c:pt idx="0">
                  <c:v>Jag hanterade det själv</c:v>
                </c:pt>
                <c:pt idx="1">
                  <c:v>Jag visste inte vem jag skulle vända mig till</c:v>
                </c:pt>
                <c:pt idx="2">
                  <c:v>Jag var rädd för repressalier</c:v>
                </c:pt>
                <c:pt idx="3">
                  <c:v>Jag var rädd för att det skulle påverka mig negativt</c:v>
                </c:pt>
                <c:pt idx="4">
                  <c:v>Det hade inte gjort någon skillnad</c:v>
                </c:pt>
                <c:pt idx="5">
                  <c:v>Det var inte så allvarligt</c:v>
                </c:pt>
                <c:pt idx="6">
                  <c:v>Jag vill inte vara krånglig</c:v>
                </c:pt>
                <c:pt idx="7">
                  <c:v>Annat</c:v>
                </c:pt>
              </c:strCache>
            </c:strRef>
          </c:cat>
          <c:val>
            <c:numRef>
              <c:f>'Diagram 10'!$D$3:$D$10</c:f>
              <c:numCache>
                <c:formatCode>General</c:formatCode>
                <c:ptCount val="8"/>
                <c:pt idx="0">
                  <c:v>49</c:v>
                </c:pt>
                <c:pt idx="1">
                  <c:v>11</c:v>
                </c:pt>
                <c:pt idx="2">
                  <c:v>13</c:v>
                </c:pt>
                <c:pt idx="3">
                  <c:v>15</c:v>
                </c:pt>
                <c:pt idx="4">
                  <c:v>23</c:v>
                </c:pt>
                <c:pt idx="5">
                  <c:v>48</c:v>
                </c:pt>
                <c:pt idx="6">
                  <c:v>23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E-46B5-944F-1310E43C9F17}"/>
            </c:ext>
          </c:extLst>
        </c:ser>
        <c:ser>
          <c:idx val="3"/>
          <c:order val="3"/>
          <c:tx>
            <c:strRef>
              <c:f>'Diagram 10'!$E$2</c:f>
              <c:strCache>
                <c:ptCount val="1"/>
                <c:pt idx="0">
                  <c:v>Kvinna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10'!$A$3:$A$10</c:f>
              <c:strCache>
                <c:ptCount val="8"/>
                <c:pt idx="0">
                  <c:v>Jag hanterade det själv</c:v>
                </c:pt>
                <c:pt idx="1">
                  <c:v>Jag visste inte vem jag skulle vända mig till</c:v>
                </c:pt>
                <c:pt idx="2">
                  <c:v>Jag var rädd för repressalier</c:v>
                </c:pt>
                <c:pt idx="3">
                  <c:v>Jag var rädd för att det skulle påverka mig negativt</c:v>
                </c:pt>
                <c:pt idx="4">
                  <c:v>Det hade inte gjort någon skillnad</c:v>
                </c:pt>
                <c:pt idx="5">
                  <c:v>Det var inte så allvarligt</c:v>
                </c:pt>
                <c:pt idx="6">
                  <c:v>Jag vill inte vara krånglig</c:v>
                </c:pt>
                <c:pt idx="7">
                  <c:v>Annat</c:v>
                </c:pt>
              </c:strCache>
            </c:strRef>
          </c:cat>
          <c:val>
            <c:numRef>
              <c:f>'Diagram 10'!$E$3:$E$10</c:f>
              <c:numCache>
                <c:formatCode>General</c:formatCode>
                <c:ptCount val="8"/>
                <c:pt idx="0">
                  <c:v>37</c:v>
                </c:pt>
                <c:pt idx="1">
                  <c:v>19</c:v>
                </c:pt>
                <c:pt idx="2">
                  <c:v>11</c:v>
                </c:pt>
                <c:pt idx="3">
                  <c:v>25</c:v>
                </c:pt>
                <c:pt idx="4">
                  <c:v>42</c:v>
                </c:pt>
                <c:pt idx="5">
                  <c:v>52</c:v>
                </c:pt>
                <c:pt idx="6">
                  <c:v>31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E-46B5-944F-1310E43C9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111871"/>
        <c:axId val="42144846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'Diagram 10'!$B$2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'Diagram 10'!$A$3:$A$10</c15:sqref>
                        </c15:formulaRef>
                      </c:ext>
                    </c:extLst>
                    <c:strCache>
                      <c:ptCount val="8"/>
                      <c:pt idx="0">
                        <c:v>Jag hanterade det själv</c:v>
                      </c:pt>
                      <c:pt idx="1">
                        <c:v>Jag visste inte vem jag skulle vända mig till</c:v>
                      </c:pt>
                      <c:pt idx="2">
                        <c:v>Jag var rädd för repressalier</c:v>
                      </c:pt>
                      <c:pt idx="3">
                        <c:v>Jag var rädd för att det skulle påverka mig negativt</c:v>
                      </c:pt>
                      <c:pt idx="4">
                        <c:v>Det hade inte gjort någon skillnad</c:v>
                      </c:pt>
                      <c:pt idx="5">
                        <c:v>Det var inte så allvarligt</c:v>
                      </c:pt>
                      <c:pt idx="6">
                        <c:v>Jag vill inte vara krånglig</c:v>
                      </c:pt>
                      <c:pt idx="7">
                        <c:v>Annat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'Diagram 10'!$B$3:$B$10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B4E-46B5-944F-1310E43C9F1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'Diagram 10'!$C$2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'Diagram 10'!$A$3:$A$10</c15:sqref>
                        </c15:formulaRef>
                      </c:ext>
                    </c:extLst>
                    <c:strCache>
                      <c:ptCount val="8"/>
                      <c:pt idx="0">
                        <c:v>Jag hanterade det själv</c:v>
                      </c:pt>
                      <c:pt idx="1">
                        <c:v>Jag visste inte vem jag skulle vända mig till</c:v>
                      </c:pt>
                      <c:pt idx="2">
                        <c:v>Jag var rädd för repressalier</c:v>
                      </c:pt>
                      <c:pt idx="3">
                        <c:v>Jag var rädd för att det skulle påverka mig negativt</c:v>
                      </c:pt>
                      <c:pt idx="4">
                        <c:v>Det hade inte gjort någon skillnad</c:v>
                      </c:pt>
                      <c:pt idx="5">
                        <c:v>Det var inte så allvarligt</c:v>
                      </c:pt>
                      <c:pt idx="6">
                        <c:v>Jag vill inte vara krånglig</c:v>
                      </c:pt>
                      <c:pt idx="7">
                        <c:v>Annat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'Diagram 10'!$C$3:$C$10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B4E-46B5-944F-1310E43C9F17}"/>
                  </c:ext>
                </c:extLst>
              </c15:ser>
            </c15:filteredBarSeries>
          </c:ext>
        </c:extLst>
      </c:barChart>
      <c:catAx>
        <c:axId val="39711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1448463"/>
        <c:crosses val="autoZero"/>
        <c:auto val="1"/>
        <c:lblAlgn val="ctr"/>
        <c:lblOffset val="100"/>
        <c:noMultiLvlLbl val="0"/>
      </c:catAx>
      <c:valAx>
        <c:axId val="42144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711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Distansarbete!$B$30</c:f>
              <c:strCache>
                <c:ptCount val="1"/>
                <c:pt idx="0">
                  <c:v>Inte alls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Distansarbete!$A$31:$A$33</c:f>
              <c:strCache>
                <c:ptCount val="3"/>
                <c:pt idx="0">
                  <c:v>Totalt, anställd</c:v>
                </c:pt>
                <c:pt idx="1">
                  <c:v>Totalt, doktorand</c:v>
                </c:pt>
                <c:pt idx="2">
                  <c:v>Totalt, student</c:v>
                </c:pt>
              </c:strCache>
            </c:strRef>
          </c:cat>
          <c:val>
            <c:numRef>
              <c:f>Distansarbete!$B$31:$B$33</c:f>
              <c:numCache>
                <c:formatCode>0.0</c:formatCode>
                <c:ptCount val="3"/>
                <c:pt idx="0">
                  <c:v>10.199999999999999</c:v>
                </c:pt>
                <c:pt idx="1">
                  <c:v>12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F-456E-A425-55CFD395EE00}"/>
            </c:ext>
          </c:extLst>
        </c:ser>
        <c:ser>
          <c:idx val="1"/>
          <c:order val="1"/>
          <c:tx>
            <c:strRef>
              <c:f>Distansarbete!$C$30</c:f>
              <c:strCache>
                <c:ptCount val="1"/>
                <c:pt idx="0">
                  <c:v>1-2 dagar/vecka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Distansarbete!$A$31:$A$33</c:f>
              <c:strCache>
                <c:ptCount val="3"/>
                <c:pt idx="0">
                  <c:v>Totalt, anställd</c:v>
                </c:pt>
                <c:pt idx="1">
                  <c:v>Totalt, doktorand</c:v>
                </c:pt>
                <c:pt idx="2">
                  <c:v>Totalt, student</c:v>
                </c:pt>
              </c:strCache>
            </c:strRef>
          </c:cat>
          <c:val>
            <c:numRef>
              <c:f>Distansarbete!$C$31:$C$33</c:f>
              <c:numCache>
                <c:formatCode>0.0</c:formatCode>
                <c:ptCount val="3"/>
                <c:pt idx="0">
                  <c:v>14.7</c:v>
                </c:pt>
                <c:pt idx="1">
                  <c:v>20.399999999999999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7F-456E-A425-55CFD395EE00}"/>
            </c:ext>
          </c:extLst>
        </c:ser>
        <c:ser>
          <c:idx val="2"/>
          <c:order val="2"/>
          <c:tx>
            <c:strRef>
              <c:f>Distansarbete!$D$30</c:f>
              <c:strCache>
                <c:ptCount val="1"/>
                <c:pt idx="0">
                  <c:v>3-4 dagar/vecka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Distansarbete!$A$31:$A$33</c:f>
              <c:strCache>
                <c:ptCount val="3"/>
                <c:pt idx="0">
                  <c:v>Totalt, anställd</c:v>
                </c:pt>
                <c:pt idx="1">
                  <c:v>Totalt, doktorand</c:v>
                </c:pt>
                <c:pt idx="2">
                  <c:v>Totalt, student</c:v>
                </c:pt>
              </c:strCache>
            </c:strRef>
          </c:cat>
          <c:val>
            <c:numRef>
              <c:f>Distansarbete!$D$31:$D$33</c:f>
              <c:numCache>
                <c:formatCode>0.0</c:formatCode>
                <c:ptCount val="3"/>
                <c:pt idx="0">
                  <c:v>27.6</c:v>
                </c:pt>
                <c:pt idx="1">
                  <c:v>22.2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7F-456E-A425-55CFD395EE00}"/>
            </c:ext>
          </c:extLst>
        </c:ser>
        <c:ser>
          <c:idx val="3"/>
          <c:order val="3"/>
          <c:tx>
            <c:strRef>
              <c:f>Distansarbete!$E$30</c:f>
              <c:strCache>
                <c:ptCount val="1"/>
                <c:pt idx="0">
                  <c:v>5 dagar eller mer</c:v>
                </c:pt>
              </c:strCache>
            </c:strRef>
          </c:tx>
          <c:spPr>
            <a:solidFill>
              <a:schemeClr val="accent4"/>
            </a:solidFill>
            <a:ln w="571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Distansarbete!$A$31:$A$33</c:f>
              <c:strCache>
                <c:ptCount val="3"/>
                <c:pt idx="0">
                  <c:v>Totalt, anställd</c:v>
                </c:pt>
                <c:pt idx="1">
                  <c:v>Totalt, doktorand</c:v>
                </c:pt>
                <c:pt idx="2">
                  <c:v>Totalt, student</c:v>
                </c:pt>
              </c:strCache>
            </c:strRef>
          </c:cat>
          <c:val>
            <c:numRef>
              <c:f>Distansarbete!$E$31:$E$33</c:f>
              <c:numCache>
                <c:formatCode>0.0</c:formatCode>
                <c:ptCount val="3"/>
                <c:pt idx="0">
                  <c:v>46.3</c:v>
                </c:pt>
                <c:pt idx="1">
                  <c:v>44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7F-456E-A425-55CFD395EE00}"/>
            </c:ext>
          </c:extLst>
        </c:ser>
        <c:ser>
          <c:idx val="4"/>
          <c:order val="4"/>
          <c:tx>
            <c:strRef>
              <c:f>Distansarbete!$F$30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Distansarbete!$A$31:$A$33</c:f>
              <c:strCache>
                <c:ptCount val="3"/>
                <c:pt idx="0">
                  <c:v>Totalt, anställd</c:v>
                </c:pt>
                <c:pt idx="1">
                  <c:v>Totalt, doktorand</c:v>
                </c:pt>
                <c:pt idx="2">
                  <c:v>Totalt, student</c:v>
                </c:pt>
              </c:strCache>
            </c:strRef>
          </c:cat>
          <c:val>
            <c:numRef>
              <c:f>Distansarbete!$F$31:$F$33</c:f>
              <c:numCache>
                <c:formatCode>0.0</c:formatCode>
                <c:ptCount val="3"/>
                <c:pt idx="0">
                  <c:v>1.2</c:v>
                </c:pt>
                <c:pt idx="1">
                  <c:v>1.5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7F-456E-A425-55CFD395E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64674312"/>
        <c:axId val="664673000"/>
      </c:barChart>
      <c:catAx>
        <c:axId val="66467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4673000"/>
        <c:crosses val="autoZero"/>
        <c:auto val="1"/>
        <c:lblAlgn val="ctr"/>
        <c:lblOffset val="100"/>
        <c:noMultiLvlLbl val="0"/>
      </c:catAx>
      <c:valAx>
        <c:axId val="66467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467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dirty="0"/>
              <a:t>Upplever du att din utsatthet för icke-önskvärd sexuell uppmärksamhet </a:t>
            </a:r>
          </a:p>
          <a:p>
            <a:pPr algn="ctr" rtl="0">
              <a:defRPr/>
            </a:pPr>
            <a:r>
              <a:rPr lang="sv-SE" sz="1800" b="0" dirty="0"/>
              <a:t>har påverkats av covid-19?  </a:t>
            </a:r>
          </a:p>
          <a:p>
            <a:pPr algn="ctr" rtl="0">
              <a:defRPr/>
            </a:pPr>
            <a:endParaRPr lang="sv-SE" dirty="0"/>
          </a:p>
        </c:rich>
      </c:tx>
      <c:layout>
        <c:manualLayout>
          <c:xMode val="edge"/>
          <c:yMode val="edge"/>
          <c:x val="0.18305127619917075"/>
          <c:y val="2.77383497153476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0237438705942812E-2"/>
          <c:y val="0.19986268104591537"/>
          <c:w val="0.94871310031054501"/>
          <c:h val="0.64627332713633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7 ab'!$B$15</c:f>
              <c:strCache>
                <c:ptCount val="1"/>
                <c:pt idx="0">
                  <c:v>har ökat</c:v>
                </c:pt>
              </c:strCache>
            </c:strRef>
          </c:tx>
          <c:spPr>
            <a:solidFill>
              <a:srgbClr val="7109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 ab'!$A$16:$A$26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7 ab'!$B$16:$B$26</c:f>
              <c:numCache>
                <c:formatCode>0.0</c:formatCode>
                <c:ptCount val="11"/>
                <c:pt idx="0">
                  <c:v>0.1</c:v>
                </c:pt>
                <c:pt idx="1">
                  <c:v>0</c:v>
                </c:pt>
                <c:pt idx="2">
                  <c:v>0.2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6-4004-91FC-B02A5E5CA993}"/>
            </c:ext>
          </c:extLst>
        </c:ser>
        <c:ser>
          <c:idx val="1"/>
          <c:order val="1"/>
          <c:tx>
            <c:strRef>
              <c:f>'Diagram 7 ab'!$C$15</c:f>
              <c:strCache>
                <c:ptCount val="1"/>
                <c:pt idx="0">
                  <c:v>har minskat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 ab'!$A$16:$A$26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7 ab'!$C$16:$C$26</c:f>
              <c:numCache>
                <c:formatCode>0.0</c:formatCode>
                <c:ptCount val="11"/>
                <c:pt idx="0">
                  <c:v>3.5</c:v>
                </c:pt>
                <c:pt idx="1">
                  <c:v>1.4</c:v>
                </c:pt>
                <c:pt idx="2">
                  <c:v>5.0999999999999996</c:v>
                </c:pt>
                <c:pt idx="4">
                  <c:v>4.7</c:v>
                </c:pt>
                <c:pt idx="5">
                  <c:v>1.9</c:v>
                </c:pt>
                <c:pt idx="6">
                  <c:v>7.2</c:v>
                </c:pt>
                <c:pt idx="8">
                  <c:v>8.4</c:v>
                </c:pt>
                <c:pt idx="9">
                  <c:v>4.3</c:v>
                </c:pt>
                <c:pt idx="1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6-4004-91FC-B02A5E5CA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344751"/>
        <c:axId val="897261711"/>
      </c:barChart>
      <c:catAx>
        <c:axId val="8973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7261711"/>
        <c:crosses val="autoZero"/>
        <c:auto val="1"/>
        <c:lblAlgn val="ctr"/>
        <c:lblOffset val="100"/>
        <c:noMultiLvlLbl val="0"/>
      </c:catAx>
      <c:valAx>
        <c:axId val="89726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73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40126731420568"/>
          <c:y val="0.94747186342099488"/>
          <c:w val="0.18729638733861309"/>
          <c:h val="5.2528136579005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64171326410279E-2"/>
          <c:y val="7.0047419897052349E-2"/>
          <c:w val="0.96327399292479743"/>
          <c:h val="0.76921305584627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7c'!$B$1</c:f>
              <c:strCache>
                <c:ptCount val="1"/>
                <c:pt idx="0">
                  <c:v>Tidig fas 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7c'!$A$2:$A$9</c:f>
              <c:strCache>
                <c:ptCount val="8"/>
                <c:pt idx="0">
                  <c:v>Totalt</c:v>
                </c:pt>
                <c:pt idx="2">
                  <c:v>Man</c:v>
                </c:pt>
                <c:pt idx="3">
                  <c:v>Kvinna</c:v>
                </c:pt>
                <c:pt idx="5">
                  <c:v>Anställd </c:v>
                </c:pt>
                <c:pt idx="6">
                  <c:v>Doktorand</c:v>
                </c:pt>
                <c:pt idx="7">
                  <c:v>Student </c:v>
                </c:pt>
              </c:strCache>
            </c:strRef>
          </c:cat>
          <c:val>
            <c:numRef>
              <c:f>'Diagram 7c'!$B$2:$B$9</c:f>
              <c:numCache>
                <c:formatCode>General</c:formatCode>
                <c:ptCount val="8"/>
                <c:pt idx="0">
                  <c:v>5.2</c:v>
                </c:pt>
                <c:pt idx="2">
                  <c:v>2.8</c:v>
                </c:pt>
                <c:pt idx="3">
                  <c:v>6.9</c:v>
                </c:pt>
                <c:pt idx="5">
                  <c:v>2.8</c:v>
                </c:pt>
                <c:pt idx="6">
                  <c:v>2.1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F-4D2D-98E9-F818025DF875}"/>
            </c:ext>
          </c:extLst>
        </c:ser>
        <c:ser>
          <c:idx val="1"/>
          <c:order val="1"/>
          <c:tx>
            <c:strRef>
              <c:f>'Diagram 7c'!$C$1</c:f>
              <c:strCache>
                <c:ptCount val="1"/>
                <c:pt idx="0">
                  <c:v>Senare fas</c:v>
                </c:pt>
              </c:strCache>
            </c:strRef>
          </c:tx>
          <c:spPr>
            <a:solidFill>
              <a:srgbClr val="7109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7c'!$A$2:$A$9</c:f>
              <c:strCache>
                <c:ptCount val="8"/>
                <c:pt idx="0">
                  <c:v>Totalt</c:v>
                </c:pt>
                <c:pt idx="2">
                  <c:v>Man</c:v>
                </c:pt>
                <c:pt idx="3">
                  <c:v>Kvinna</c:v>
                </c:pt>
                <c:pt idx="5">
                  <c:v>Anställd </c:v>
                </c:pt>
                <c:pt idx="6">
                  <c:v>Doktorand</c:v>
                </c:pt>
                <c:pt idx="7">
                  <c:v>Student </c:v>
                </c:pt>
              </c:strCache>
            </c:strRef>
          </c:cat>
          <c:val>
            <c:numRef>
              <c:f>'Diagram 7c'!$C$2:$C$9</c:f>
              <c:numCache>
                <c:formatCode>General</c:formatCode>
                <c:ptCount val="8"/>
                <c:pt idx="0">
                  <c:v>3.5</c:v>
                </c:pt>
                <c:pt idx="2">
                  <c:v>2.2999999999999998</c:v>
                </c:pt>
                <c:pt idx="3">
                  <c:v>4.3</c:v>
                </c:pt>
                <c:pt idx="5">
                  <c:v>2.1</c:v>
                </c:pt>
                <c:pt idx="6">
                  <c:v>3</c:v>
                </c:pt>
                <c:pt idx="7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F-4D2D-98E9-F818025DF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867599"/>
        <c:axId val="883081647"/>
      </c:barChart>
      <c:catAx>
        <c:axId val="86486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3081647"/>
        <c:crosses val="autoZero"/>
        <c:auto val="1"/>
        <c:lblAlgn val="ctr"/>
        <c:lblOffset val="100"/>
        <c:noMultiLvlLbl val="0"/>
      </c:catAx>
      <c:valAx>
        <c:axId val="88308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486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93951842976147"/>
          <c:y val="0.95074756316333042"/>
          <c:w val="0.18809197763323066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760514291926218E-2"/>
          <c:y val="1.4432296896275121E-2"/>
          <c:w val="0.96024342558216913"/>
          <c:h val="0.82116779637416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7de'!$B$15</c:f>
              <c:strCache>
                <c:ptCount val="1"/>
                <c:pt idx="0">
                  <c:v>har ökat</c:v>
                </c:pt>
              </c:strCache>
            </c:strRef>
          </c:tx>
          <c:spPr>
            <a:solidFill>
              <a:srgbClr val="7109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7de'!$A$16:$A$26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7de'!$B$16:$B$26</c:f>
              <c:numCache>
                <c:formatCode>General</c:formatCode>
                <c:ptCount val="11"/>
                <c:pt idx="0">
                  <c:v>1.9</c:v>
                </c:pt>
                <c:pt idx="1">
                  <c:v>1.4</c:v>
                </c:pt>
                <c:pt idx="2">
                  <c:v>2.2999999999999998</c:v>
                </c:pt>
                <c:pt idx="4">
                  <c:v>1.9</c:v>
                </c:pt>
                <c:pt idx="5">
                  <c:v>1.3</c:v>
                </c:pt>
                <c:pt idx="6">
                  <c:v>2.6</c:v>
                </c:pt>
                <c:pt idx="8">
                  <c:v>1.9</c:v>
                </c:pt>
                <c:pt idx="9">
                  <c:v>1.7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E5F-AE34-89A1058FA39E}"/>
            </c:ext>
          </c:extLst>
        </c:ser>
        <c:ser>
          <c:idx val="1"/>
          <c:order val="1"/>
          <c:tx>
            <c:strRef>
              <c:f>'Diagram 7de'!$C$15</c:f>
              <c:strCache>
                <c:ptCount val="1"/>
                <c:pt idx="0">
                  <c:v>har minskat</c:v>
                </c:pt>
              </c:strCache>
            </c:strRef>
          </c:tx>
          <c:spPr>
            <a:solidFill>
              <a:srgbClr val="00A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7de'!$A$16:$A$26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7de'!$C$16:$C$26</c:f>
              <c:numCache>
                <c:formatCode>General</c:formatCode>
                <c:ptCount val="11"/>
                <c:pt idx="0">
                  <c:v>3.9</c:v>
                </c:pt>
                <c:pt idx="1">
                  <c:v>3.1</c:v>
                </c:pt>
                <c:pt idx="2">
                  <c:v>4.5</c:v>
                </c:pt>
                <c:pt idx="4">
                  <c:v>5.3</c:v>
                </c:pt>
                <c:pt idx="5">
                  <c:v>4</c:v>
                </c:pt>
                <c:pt idx="6">
                  <c:v>6.6</c:v>
                </c:pt>
                <c:pt idx="8">
                  <c:v>5.2</c:v>
                </c:pt>
                <c:pt idx="9">
                  <c:v>4.7</c:v>
                </c:pt>
                <c:pt idx="1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E5F-AE34-89A1058FA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622687"/>
        <c:axId val="398624335"/>
      </c:barChart>
      <c:catAx>
        <c:axId val="39862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8624335"/>
        <c:crosses val="autoZero"/>
        <c:auto val="1"/>
        <c:lblAlgn val="ctr"/>
        <c:lblOffset val="100"/>
        <c:noMultiLvlLbl val="0"/>
      </c:catAx>
      <c:valAx>
        <c:axId val="39862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862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8.9385484423142744E-2"/>
          <c:y val="8.057291803118955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2.1025523983415114E-2"/>
          <c:y val="9.0740595191639919E-2"/>
          <c:w val="0.96327399292479743"/>
          <c:h val="0.82404009984974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1a och 1b'!$B$27:$B$29</c:f>
              <c:strCache>
                <c:ptCount val="3"/>
                <c:pt idx="1">
                  <c:v>Diagram 1a</c:v>
                </c:pt>
                <c:pt idx="2">
                  <c:v>JA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1a och 1b'!$A$30:$A$37</c:f>
              <c:strCache>
                <c:ptCount val="8"/>
                <c:pt idx="0">
                  <c:v>Totalt</c:v>
                </c:pt>
                <c:pt idx="2">
                  <c:v>Man</c:v>
                </c:pt>
                <c:pt idx="3">
                  <c:v>Kvinna</c:v>
                </c:pt>
                <c:pt idx="5">
                  <c:v>Under 30 år</c:v>
                </c:pt>
                <c:pt idx="6">
                  <c:v>30-49 år</c:v>
                </c:pt>
                <c:pt idx="7">
                  <c:v>50 år eller äldre</c:v>
                </c:pt>
              </c:strCache>
            </c:strRef>
          </c:cat>
          <c:val>
            <c:numRef>
              <c:f>'Diagram 1a och 1b'!$B$30:$B$37</c:f>
              <c:numCache>
                <c:formatCode>General</c:formatCode>
                <c:ptCount val="8"/>
                <c:pt idx="0">
                  <c:v>4</c:v>
                </c:pt>
                <c:pt idx="2">
                  <c:v>3</c:v>
                </c:pt>
                <c:pt idx="3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4-425C-A3CD-E6BF7D25E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789743"/>
        <c:axId val="768797679"/>
      </c:barChart>
      <c:catAx>
        <c:axId val="76878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797679"/>
        <c:crosses val="autoZero"/>
        <c:auto val="1"/>
        <c:lblAlgn val="ctr"/>
        <c:lblOffset val="100"/>
        <c:noMultiLvlLbl val="0"/>
      </c:catAx>
      <c:valAx>
        <c:axId val="76879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789743"/>
        <c:crosses val="autoZero"/>
        <c:crossBetween val="between"/>
      </c:valAx>
      <c:spPr>
        <a:noFill/>
        <a:ln w="25400"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1a och 1b'!$B$46:$B$48</c:f>
              <c:strCache>
                <c:ptCount val="3"/>
                <c:pt idx="1">
                  <c:v>Diagram 1b</c:v>
                </c:pt>
                <c:pt idx="2">
                  <c:v>JA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1a och 1b'!$A$49:$A$61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1a och 1b'!$B$49:$B$61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5-4602-B0C3-F6D6EE6E9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673967"/>
        <c:axId val="783675615"/>
      </c:barChart>
      <c:catAx>
        <c:axId val="78367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675615"/>
        <c:crosses val="autoZero"/>
        <c:auto val="1"/>
        <c:lblAlgn val="ctr"/>
        <c:lblOffset val="100"/>
        <c:noMultiLvlLbl val="0"/>
      </c:catAx>
      <c:valAx>
        <c:axId val="78367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673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43908098444216E-2"/>
          <c:y val="3.7657200638416433E-2"/>
          <c:w val="0.94898496538603816"/>
          <c:h val="0.67496080431686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 2a och 2b'!$B$45:$B$47</c:f>
              <c:strCache>
                <c:ptCount val="3"/>
                <c:pt idx="2">
                  <c:v>Ja, själv</c:v>
                </c:pt>
              </c:strCache>
            </c:strRef>
          </c:tx>
          <c:spPr>
            <a:solidFill>
              <a:srgbClr val="BFC0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2a och 2b'!$A$48:$A$59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2a och 2b'!$B$48:$B$59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9-4BF3-B8B7-0AA6795365A3}"/>
            </c:ext>
          </c:extLst>
        </c:ser>
        <c:ser>
          <c:idx val="1"/>
          <c:order val="1"/>
          <c:tx>
            <c:strRef>
              <c:f>'Diagram 2a och 2b'!$C$45:$C$47</c:f>
              <c:strCache>
                <c:ptCount val="3"/>
                <c:pt idx="2">
                  <c:v>Ja, annan</c:v>
                </c:pt>
              </c:strCache>
            </c:strRef>
          </c:tx>
          <c:spPr>
            <a:solidFill>
              <a:srgbClr val="CF13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2a och 2b'!$A$48:$A$59</c:f>
              <c:strCache>
                <c:ptCount val="11"/>
                <c:pt idx="0">
                  <c:v>Totalt, anställda</c:v>
                </c:pt>
                <c:pt idx="1">
                  <c:v>Man, anställd</c:v>
                </c:pt>
                <c:pt idx="2">
                  <c:v>Kvinna, anställd</c:v>
                </c:pt>
                <c:pt idx="4">
                  <c:v>Totalt, doktorander</c:v>
                </c:pt>
                <c:pt idx="5">
                  <c:v>Man, doktorand</c:v>
                </c:pt>
                <c:pt idx="6">
                  <c:v>Kvinna, doktorand</c:v>
                </c:pt>
                <c:pt idx="8">
                  <c:v>Totalt, studenter</c:v>
                </c:pt>
                <c:pt idx="9">
                  <c:v>Man, student</c:v>
                </c:pt>
                <c:pt idx="10">
                  <c:v>Kvinna, student</c:v>
                </c:pt>
              </c:strCache>
            </c:strRef>
          </c:cat>
          <c:val>
            <c:numRef>
              <c:f>'Diagram 2a och 2b'!$C$48:$C$59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9-4BF3-B8B7-0AA67953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225151"/>
        <c:axId val="81922679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'Diagram 2a och 2b'!$D$45:$D$47</c15:sqref>
                        </c15:formulaRef>
                      </c:ext>
                    </c:extLst>
                    <c:strCache>
                      <c:ptCount val="3"/>
                      <c:pt idx="2">
                        <c:v>Ja, annan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'Diagram 2a och 2b'!$A$48:$A$59</c15:sqref>
                        </c15:formulaRef>
                      </c:ext>
                    </c:extLst>
                    <c:strCache>
                      <c:ptCount val="11"/>
                      <c:pt idx="0">
                        <c:v>Totalt, anställda</c:v>
                      </c:pt>
                      <c:pt idx="1">
                        <c:v>Man, anställd</c:v>
                      </c:pt>
                      <c:pt idx="2">
                        <c:v>Kvinna, anställd</c:v>
                      </c:pt>
                      <c:pt idx="4">
                        <c:v>Totalt, doktorander</c:v>
                      </c:pt>
                      <c:pt idx="5">
                        <c:v>Man, doktorand</c:v>
                      </c:pt>
                      <c:pt idx="6">
                        <c:v>Kvinna, doktorand</c:v>
                      </c:pt>
                      <c:pt idx="8">
                        <c:v>Totalt, studenter</c:v>
                      </c:pt>
                      <c:pt idx="9">
                        <c:v>Man, student</c:v>
                      </c:pt>
                      <c:pt idx="10">
                        <c:v>Kvinna, student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'Diagram 2a och 2b'!$D$48:$D$59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959-4BF3-B8B7-0AA6795365A3}"/>
                  </c:ext>
                </c:extLst>
              </c15:ser>
            </c15:filteredBarSeries>
          </c:ext>
        </c:extLst>
      </c:barChart>
      <c:catAx>
        <c:axId val="81922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19226799"/>
        <c:crosses val="autoZero"/>
        <c:auto val="1"/>
        <c:lblAlgn val="ctr"/>
        <c:lblOffset val="100"/>
        <c:noMultiLvlLbl val="0"/>
      </c:catAx>
      <c:valAx>
        <c:axId val="81922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1922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48726417587062"/>
          <c:y val="0.84187251809662123"/>
          <c:w val="0.16431406225228559"/>
          <c:h val="4.8617395448047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0.02233</cdr:x>
      <cdr:y>0</cdr:y>
    </cdr:from>
    <cdr:to>
      <cdr:x>0.57034</cdr:x>
      <cdr:y>0.14646</cdr:y>
    </cdr:to>
    <cdr:sp macro="" textlink="">
      <cdr:nvSpPr>
        <cdr:cNvPr id="2" name="textruta 4">
          <a:extLst xmlns:a="http://schemas.openxmlformats.org/drawingml/2006/main">
            <a:ext uri="{FF2B5EF4-FFF2-40B4-BE49-F238E27FC236}">
              <a16:creationId xmlns:a16="http://schemas.microsoft.com/office/drawing/2014/main" id="{A6DB2C9F-F1CE-461F-BB4D-24AE281E1F68}"/>
            </a:ext>
          </a:extLst>
        </cdr:cNvPr>
        <cdr:cNvSpPr txBox="1"/>
      </cdr:nvSpPr>
      <cdr:spPr>
        <a:xfrm xmlns:a="http://schemas.openxmlformats.org/drawingml/2006/main">
          <a:off x="216914" y="0"/>
          <a:ext cx="5323378" cy="7078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lang="sv-SE" sz="2000" dirty="0"/>
            <a:t>Upplever du att din utsatthet för mobbning i arbetet/studierna har påverkats av covid-19?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0.21802</cdr:x>
      <cdr:y>0.10634</cdr:y>
    </cdr:from>
    <cdr:to>
      <cdr:x>0.60649</cdr:x>
      <cdr:y>0.27308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75A17C4-0BBC-4237-85C5-CAEC6B02DDF0}"/>
            </a:ext>
          </a:extLst>
        </cdr:cNvPr>
        <cdr:cNvSpPr txBox="1"/>
      </cdr:nvSpPr>
      <cdr:spPr>
        <a:xfrm xmlns:a="http://schemas.openxmlformats.org/drawingml/2006/main">
          <a:off x="2292626" y="462706"/>
          <a:ext cx="4084983" cy="72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0.10587</cdr:x>
      <cdr:y>0.0853</cdr:y>
    </cdr:from>
    <cdr:to>
      <cdr:x>0.5258</cdr:x>
      <cdr:y>0.16987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B3236AD1-7645-46AB-8F57-97720D79883B}"/>
            </a:ext>
          </a:extLst>
        </cdr:cNvPr>
        <cdr:cNvSpPr txBox="1"/>
      </cdr:nvSpPr>
      <cdr:spPr>
        <a:xfrm xmlns:a="http://schemas.openxmlformats.org/drawingml/2006/main">
          <a:off x="1113264" y="371165"/>
          <a:ext cx="4415883" cy="36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0.22312</cdr:x>
      <cdr:y>0.08017</cdr:y>
    </cdr:from>
    <cdr:to>
      <cdr:x>0.79092</cdr:x>
      <cdr:y>0.20062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F61055CF-9A85-47A5-A6AE-1AEB5483C255}"/>
            </a:ext>
          </a:extLst>
        </cdr:cNvPr>
        <cdr:cNvSpPr txBox="1"/>
      </cdr:nvSpPr>
      <cdr:spPr>
        <a:xfrm xmlns:a="http://schemas.openxmlformats.org/drawingml/2006/main">
          <a:off x="2346208" y="348863"/>
          <a:ext cx="5970743" cy="52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0.03719</cdr:x>
      <cdr:y>0.04218</cdr:y>
    </cdr:from>
    <cdr:to>
      <cdr:x>0.67477</cdr:x>
      <cdr:y>0.20486</cdr:y>
    </cdr:to>
    <cdr:sp macro="" textlink="">
      <cdr:nvSpPr>
        <cdr:cNvPr id="4" name="textruta 5">
          <a:extLst xmlns:a="http://schemas.openxmlformats.org/drawingml/2006/main">
            <a:ext uri="{FF2B5EF4-FFF2-40B4-BE49-F238E27FC236}">
              <a16:creationId xmlns:a16="http://schemas.microsoft.com/office/drawing/2014/main" id="{1C523819-249A-47DF-BC81-C6D0CBD9F713}"/>
            </a:ext>
          </a:extLst>
        </cdr:cNvPr>
        <cdr:cNvSpPr txBox="1"/>
      </cdr:nvSpPr>
      <cdr:spPr>
        <a:xfrm xmlns:a="http://schemas.openxmlformats.org/drawingml/2006/main">
          <a:off x="391094" y="183550"/>
          <a:ext cx="6704476" cy="7078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Har du under de </a:t>
          </a:r>
          <a:r>
            <a:rPr kumimoji="0" lang="sv-SE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senaste 12 månaderna </a:t>
          </a:r>
          <a:r>
            <a: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blivit utsatt för icke önskvärd sexuell uppmärksamhet på arbetet/din studieplats?</a:t>
          </a:r>
          <a:endParaRPr kumimoji="0" lang="en-US" sz="20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0.04983</cdr:x>
      <cdr:y>0</cdr:y>
    </cdr:from>
    <cdr:to>
      <cdr:x>0.6874</cdr:x>
      <cdr:y>0.21114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EEE8EA04-9EC1-4552-B163-E030DC7249A8}"/>
            </a:ext>
          </a:extLst>
        </cdr:cNvPr>
        <cdr:cNvSpPr txBox="1"/>
      </cdr:nvSpPr>
      <cdr:spPr>
        <a:xfrm xmlns:a="http://schemas.openxmlformats.org/drawingml/2006/main">
          <a:off x="523980" y="-1756001"/>
          <a:ext cx="6704476" cy="10772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l" rtl="0">
            <a:defRPr/>
          </a:pPr>
          <a:r>
            <a:rPr lang="sv-SE" sz="1600" kern="1200" dirty="0">
              <a:solidFill>
                <a:prstClr val="black"/>
              </a:solidFill>
            </a:rPr>
            <a:t>Har du under de </a:t>
          </a:r>
          <a:r>
            <a:rPr lang="sv-SE" sz="1600" u="sng" kern="1200" dirty="0">
              <a:solidFill>
                <a:prstClr val="black"/>
              </a:solidFill>
            </a:rPr>
            <a:t>senaste 12 månaderna </a:t>
          </a:r>
          <a:r>
            <a:rPr lang="sv-SE" sz="1600" kern="1200" dirty="0">
              <a:solidFill>
                <a:prstClr val="black"/>
              </a:solidFill>
            </a:rPr>
            <a:t>blivit utsatt för icke önskvärd sexuell uppmärksamhet på arbetet/din studieplats? resp. Under de </a:t>
          </a:r>
          <a:r>
            <a:rPr lang="sv-SE" sz="1600" u="sng" kern="1200" dirty="0">
              <a:solidFill>
                <a:prstClr val="black"/>
              </a:solidFill>
            </a:rPr>
            <a:t>senaste 12 månaderna,</a:t>
          </a:r>
          <a:r>
            <a:rPr lang="sv-SE" sz="1600" kern="1200" dirty="0">
              <a:solidFill>
                <a:prstClr val="black"/>
              </a:solidFill>
            </a:rPr>
            <a:t> har du fått kännedom om att någon annan har blivit utsatt </a:t>
          </a:r>
        </a:p>
        <a:p xmlns:a="http://schemas.openxmlformats.org/drawingml/2006/main">
          <a:pPr lvl="0" algn="l" rtl="0">
            <a:defRPr/>
          </a:pPr>
          <a:r>
            <a:rPr lang="sv-SE" sz="1600" kern="1200" dirty="0">
              <a:solidFill>
                <a:prstClr val="black"/>
              </a:solidFill>
            </a:rPr>
            <a:t>för icke önskvärd sexuell uppmärksamhet?</a:t>
          </a:r>
          <a:endParaRPr lang="en-US" sz="1600" kern="1200" dirty="0">
            <a:solidFill>
              <a:prstClr val="black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0.63122</cdr:x>
      <cdr:y>0.15256</cdr:y>
    </cdr:from>
    <cdr:to>
      <cdr:x>0.97062</cdr:x>
      <cdr:y>0.45671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D5A7504A-FDB4-4B5A-9561-44E29C912701}"/>
            </a:ext>
          </a:extLst>
        </cdr:cNvPr>
        <cdr:cNvSpPr txBox="1"/>
      </cdr:nvSpPr>
      <cdr:spPr>
        <a:xfrm xmlns:a="http://schemas.openxmlformats.org/drawingml/2006/main">
          <a:off x="6637637" y="663843"/>
          <a:ext cx="3569043" cy="132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Har du under de </a:t>
          </a:r>
          <a:r>
            <a:rPr kumimoji="0" lang="sv-SE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senaste 12 månaderna </a:t>
          </a:r>
          <a:r>
            <a: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blivit utsatt mobbning på arbetet/din studieplats?</a:t>
          </a:r>
          <a:endParaRPr kumimoji="0" lang="en-US" sz="20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0.11677</cdr:x>
      <cdr:y>0</cdr:y>
    </cdr:from>
    <cdr:to>
      <cdr:x>0.73616</cdr:x>
      <cdr:y>0.09108</cdr:y>
    </cdr:to>
    <cdr:sp macro="" textlink="">
      <cdr:nvSpPr>
        <cdr:cNvPr id="3" name="textruta 5">
          <a:extLst xmlns:a="http://schemas.openxmlformats.org/drawingml/2006/main">
            <a:ext uri="{FF2B5EF4-FFF2-40B4-BE49-F238E27FC236}">
              <a16:creationId xmlns:a16="http://schemas.microsoft.com/office/drawing/2014/main" id="{55D03AA0-64CC-4406-8ECF-F8562CF46355}"/>
            </a:ext>
          </a:extLst>
        </cdr:cNvPr>
        <cdr:cNvSpPr txBox="1"/>
      </cdr:nvSpPr>
      <cdr:spPr>
        <a:xfrm xmlns:a="http://schemas.openxmlformats.org/drawingml/2006/main">
          <a:off x="1227938" y="-1754504"/>
          <a:ext cx="6513266" cy="3963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91440" marR="978535">
            <a:lnSpc>
              <a:spcPct val="117000"/>
            </a:lnSpc>
            <a:spcBef>
              <a:spcPts val="280"/>
            </a:spcBef>
            <a:spcAft>
              <a:spcPts val="0"/>
            </a:spcAft>
          </a:pPr>
          <a:r>
            <a:rPr lang="sv-SE" dirty="0">
              <a:solidFill>
                <a:prstClr val="black"/>
              </a:solidFill>
              <a:latin typeface="Calibri" panose="020F0502020204030204"/>
            </a:rPr>
            <a:t>Personen/ personerna som utsatte mig var…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0.21242</cdr:x>
      <cdr:y>0.12351</cdr:y>
    </cdr:from>
    <cdr:to>
      <cdr:x>0.25639</cdr:x>
      <cdr:y>0.16601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ACDF6EE-4D9F-4B6B-B6F8-0E784FC17608}"/>
            </a:ext>
          </a:extLst>
        </cdr:cNvPr>
        <cdr:cNvSpPr txBox="1"/>
      </cdr:nvSpPr>
      <cdr:spPr>
        <a:xfrm xmlns:a="http://schemas.openxmlformats.org/drawingml/2006/main">
          <a:off x="2233772" y="537430"/>
          <a:ext cx="462337" cy="184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b="1" dirty="0"/>
            <a:t>65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0.29917</cdr:x>
      <cdr:y>0.69954</cdr:y>
    </cdr:from>
    <cdr:to>
      <cdr:x>0.3346</cdr:x>
      <cdr:y>0.73122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CB10C7A5-E7DF-4660-A2F3-8EB300867D27}"/>
            </a:ext>
          </a:extLst>
        </cdr:cNvPr>
        <cdr:cNvSpPr txBox="1"/>
      </cdr:nvSpPr>
      <cdr:spPr>
        <a:xfrm xmlns:a="http://schemas.openxmlformats.org/drawingml/2006/main">
          <a:off x="3145971" y="3043923"/>
          <a:ext cx="372585" cy="13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0.31017</cdr:x>
      <cdr:y>0.67612</cdr:y>
    </cdr:from>
    <cdr:to>
      <cdr:x>0.3456</cdr:x>
      <cdr:y>0.73978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4C3B7697-1125-4754-BD4F-A95F4A589728}"/>
            </a:ext>
          </a:extLst>
        </cdr:cNvPr>
        <cdr:cNvSpPr txBox="1"/>
      </cdr:nvSpPr>
      <cdr:spPr>
        <a:xfrm xmlns:a="http://schemas.openxmlformats.org/drawingml/2006/main">
          <a:off x="3261635" y="2942026"/>
          <a:ext cx="372567" cy="277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b="1" dirty="0"/>
            <a:t>12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0.69449</cdr:x>
      <cdr:y>0.08815</cdr:y>
    </cdr:from>
    <cdr:to>
      <cdr:x>0.75046</cdr:x>
      <cdr:y>0.13404</cdr:y>
    </cdr:to>
    <cdr:sp macro="" textlink="">
      <cdr:nvSpPr>
        <cdr:cNvPr id="5" name="textruta 4">
          <a:extLst xmlns:a="http://schemas.openxmlformats.org/drawingml/2006/main">
            <a:ext uri="{FF2B5EF4-FFF2-40B4-BE49-F238E27FC236}">
              <a16:creationId xmlns:a16="http://schemas.microsoft.com/office/drawing/2014/main" id="{4F67E246-E94D-47E3-B8A5-623F21E85720}"/>
            </a:ext>
          </a:extLst>
        </cdr:cNvPr>
        <cdr:cNvSpPr txBox="1"/>
      </cdr:nvSpPr>
      <cdr:spPr>
        <a:xfrm xmlns:a="http://schemas.openxmlformats.org/drawingml/2006/main">
          <a:off x="7302935" y="383573"/>
          <a:ext cx="588558" cy="199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b="1" dirty="0"/>
            <a:t>69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0.02237</cdr:x>
      <cdr:y>0</cdr:y>
    </cdr:from>
    <cdr:to>
      <cdr:x>0.64176</cdr:x>
      <cdr:y>0.09885</cdr:y>
    </cdr:to>
    <cdr:sp macro="" textlink="">
      <cdr:nvSpPr>
        <cdr:cNvPr id="7" name="textruta 5">
          <a:extLst xmlns:a="http://schemas.openxmlformats.org/drawingml/2006/main">
            <a:ext uri="{FF2B5EF4-FFF2-40B4-BE49-F238E27FC236}">
              <a16:creationId xmlns:a16="http://schemas.microsoft.com/office/drawing/2014/main" id="{45C4D6CA-E0E9-418E-8657-3F4D533E1AA2}"/>
            </a:ext>
          </a:extLst>
        </cdr:cNvPr>
        <cdr:cNvSpPr txBox="1"/>
      </cdr:nvSpPr>
      <cdr:spPr>
        <a:xfrm xmlns:a="http://schemas.openxmlformats.org/drawingml/2006/main">
          <a:off x="235226" y="-1825625"/>
          <a:ext cx="6513266" cy="4301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91440" marR="978535">
            <a:lnSpc>
              <a:spcPct val="117000"/>
            </a:lnSpc>
            <a:spcBef>
              <a:spcPts val="280"/>
            </a:spcBef>
            <a:spcAft>
              <a:spcPts val="0"/>
            </a:spcAft>
          </a:pPr>
          <a:r>
            <a:rPr lang="sv-SE" sz="2000" dirty="0">
              <a:solidFill>
                <a:prstClr val="black"/>
              </a:solidFill>
              <a:latin typeface="Calibri" panose="020F0502020204030204"/>
            </a:rPr>
            <a:t>Personen/ personerna som utsatte mig var…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E6118-F9DA-45CF-A8FA-3C078F9A9A82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256FA-A054-4F72-BAF9-A133577825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0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64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61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37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85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76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01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05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32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66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92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20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210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95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97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13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988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2537D-ABC5-3D44-8797-4C5432170CB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26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24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37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26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256FA-A054-4F72-BAF9-A133577825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1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09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63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60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256FA-A054-4F72-BAF9-A133577825D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63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CEF3D7-CE9C-486C-9B4F-D2163A3F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0A6923-63F3-47E2-91E5-B45E8E079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2B3F5C-DB28-4747-B820-7390793F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F4850C-A25B-4E3E-A542-BB932456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F4CE53-B81D-4A19-8135-FA732C2F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41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841A9-AEC3-4836-8B4E-2F98AB9B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D1083B-2DB7-4A23-9F25-68994EF9D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AC14FC-0363-4D35-9932-337824E8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EA7A42-0B8F-499B-8368-A82F0293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B06C24-01FE-40D5-A97E-A0B1CC0F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73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2E2B82C-6912-4E04-8EC6-BFA3C450D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83B2F6-206C-420E-8BB5-4021A229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8CCE5E-9C02-4C18-BB72-0748E04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609E6-ED98-439E-A3C1-046C62F9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B74E2A-3A43-480D-B386-7D0CA701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67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76735E-519F-4782-9F3D-41F0B583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FF45FC-86DF-448E-8B8E-B17FC09A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B1FEC2-5F09-416E-98EF-E6582D3B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45495D-0AD9-41DC-B104-BA2CAE35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77BEB2-3185-4308-BF9E-6B3A9B4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9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40A8A-B3C5-4F8F-9F9E-02BC6780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056BC0-2EAA-4741-9E4B-07BFC4E3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00A1E3-F983-41FB-A6BD-E9E4B001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F38EB6-A905-4CA9-A60E-8B86D9BD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A79E23-AF75-4335-9558-665FA1DB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8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891CE-6EC2-43E8-9E1E-3DE7A038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A9D3B2-8691-49E7-8BC6-5AE02CCA6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512C61-5009-44B5-8EEE-01ADD498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B66CAF-A698-482C-A78B-3E16EA5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FE5032-4A49-4CC8-AA43-D71F9A8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200DA8-37B8-4A56-AA8B-DAEB0FBC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0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ADD77-DDA4-483A-9EF8-5F8FB023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0845E9-3B51-4A8D-9F09-89804CB7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7DBC3C-EF18-4537-8D08-8BD1B3E44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78885A-3B88-4C9D-8C66-238C37A30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510F1D-91DA-4552-BEE3-DAF4EDE85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AEC3A9D-B385-468E-AD19-B31E5B4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E14EE0-4F25-48CF-A44F-5D2006D9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B03F5FC-5012-43D8-B94D-808FC0A2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5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48521F-ABC7-4FF9-87AF-8F35FDD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3915B6-2F5E-44CD-9820-44A52CA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C2BB4C-257F-4E33-8706-4DD96D96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D14B846-EB75-4CF3-BC2F-0E835BA0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1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461327-B400-4298-A17F-2E441B2C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31FD00C-7C50-4D48-84DD-968EF492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FE9DF6-447E-45DB-B7B3-B428A915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5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700C6-E0BB-4411-9286-9C806739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23D6A2-81DD-492C-8F6F-DE28876D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4C9A91-CE3E-43B8-905D-53EE5418E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C40DFA-1FC0-4C1E-9559-7BA3150F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8BC0A2-7E28-4C50-9D35-286FF9BB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D3CAD5-62F2-430E-9110-D1297959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1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4613D-F5D4-48DC-A720-3ECFB740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A4559A-6496-4631-AD19-2F6366FC7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5DBD15-15AE-4F6C-8714-9D1CEC34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1FA9BB-C512-4207-82D7-4FBFA1F8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AB76CD-A466-45AF-8CF7-8E33FF80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9D66E6-E15E-4B57-81AE-A90D83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A44B59A-FAC3-4943-B725-CD33445A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58B262-631F-4C89-9AF4-55B408947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D880AB-70BB-468E-8977-57F2449EA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4F0-A211-476F-9E5D-148B4406E883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69F06B-92E5-487B-A121-A7E1A62F7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0C5E93-C916-4191-BDAC-60F4D5D51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204-1070-41F5-815D-8072E52CE9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7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belem.com/topical-anesthetic-use-corneal-abrasions/take-home-messag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D22D8EB-3A42-FB8A-BA9F-2620461C8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"/>
            <a:ext cx="11973125" cy="6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51B82D-FC0C-4D4E-150D-85FF73CB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Data föreligger som…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7F53AE-EAD5-6BDF-875C-EB5BF9AF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Skattade andelar av </a:t>
            </a:r>
            <a:r>
              <a:rPr lang="sv-SE" u="sng" dirty="0"/>
              <a:t>hur det ser ut för hela sektorn</a:t>
            </a:r>
            <a:r>
              <a:rPr lang="sv-SE" dirty="0"/>
              <a:t>, även om bara ett urval tillfrågats och inte alla av dessa svarat. Skattningarna har beräknats av SCB enligt väletablerat protokoll</a:t>
            </a:r>
          </a:p>
          <a:p>
            <a:endParaRPr lang="sv-SE" dirty="0"/>
          </a:p>
          <a:p>
            <a:r>
              <a:rPr lang="sv-SE" dirty="0"/>
              <a:t>Primärdata för </a:t>
            </a:r>
            <a:r>
              <a:rPr lang="sv-SE" u="sng" dirty="0"/>
              <a:t>en kohort </a:t>
            </a:r>
            <a:r>
              <a:rPr lang="sv-SE" dirty="0"/>
              <a:t>om nästan 39 000 individer</a:t>
            </a:r>
          </a:p>
          <a:p>
            <a:pPr lvl="1"/>
            <a:r>
              <a:rPr lang="sv-SE" dirty="0"/>
              <a:t>I del 1 innefattar detta diagram 3f samt frågor om covid-19</a:t>
            </a:r>
          </a:p>
          <a:p>
            <a:pPr lvl="1"/>
            <a:r>
              <a:rPr lang="sv-SE" dirty="0"/>
              <a:t>I del 2 innefattar detta samtliga resultat</a:t>
            </a:r>
          </a:p>
        </p:txBody>
      </p:sp>
    </p:spTree>
    <p:extLst>
      <p:ext uri="{BB962C8B-B14F-4D97-AF65-F5344CB8AC3E}">
        <p14:creationId xmlns:p14="http://schemas.microsoft.com/office/powerpoint/2010/main" val="240825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DE07A-6BD7-D80D-E2D6-AA0FFB74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Data redovisas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3CDB7C-1527-CFBD-D62F-A0F8CEDC4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2" y="1577997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/>
              <a:t>Totalt</a:t>
            </a:r>
          </a:p>
          <a:p>
            <a:endParaRPr lang="sv-SE" sz="2400" dirty="0"/>
          </a:p>
          <a:p>
            <a:r>
              <a:rPr lang="sv-SE" sz="2400" dirty="0"/>
              <a:t>Man</a:t>
            </a:r>
          </a:p>
          <a:p>
            <a:r>
              <a:rPr lang="sv-SE" sz="2400" dirty="0"/>
              <a:t>Kvinna</a:t>
            </a:r>
          </a:p>
          <a:p>
            <a:endParaRPr lang="sv-SE" sz="2400" dirty="0"/>
          </a:p>
          <a:p>
            <a:r>
              <a:rPr lang="sv-SE" sz="2400" dirty="0"/>
              <a:t>Under 30 år</a:t>
            </a:r>
          </a:p>
          <a:p>
            <a:r>
              <a:rPr lang="sv-SE" sz="2400" dirty="0"/>
              <a:t>30-50 år</a:t>
            </a:r>
          </a:p>
          <a:p>
            <a:r>
              <a:rPr lang="sv-SE" sz="2400" dirty="0"/>
              <a:t>50 år eller äldre </a:t>
            </a:r>
          </a:p>
          <a:p>
            <a:endParaRPr lang="sv-SE" sz="24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5BE2E3D-EEDC-5590-4871-3197972AD855}"/>
              </a:ext>
            </a:extLst>
          </p:cNvPr>
          <p:cNvSpPr txBox="1">
            <a:spLocks/>
          </p:cNvSpPr>
          <p:nvPr/>
        </p:nvSpPr>
        <p:spPr>
          <a:xfrm>
            <a:off x="4178643" y="10279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Totalt, anställd</a:t>
            </a:r>
          </a:p>
          <a:p>
            <a:r>
              <a:rPr lang="sv-SE" sz="2400" dirty="0"/>
              <a:t>Man, anställd</a:t>
            </a:r>
          </a:p>
          <a:p>
            <a:r>
              <a:rPr lang="sv-SE" sz="2400" dirty="0"/>
              <a:t>Kvinna, anställd</a:t>
            </a:r>
          </a:p>
          <a:p>
            <a:endParaRPr lang="sv-SE" sz="2400" dirty="0"/>
          </a:p>
          <a:p>
            <a:r>
              <a:rPr lang="sv-SE" sz="2400" dirty="0"/>
              <a:t>Totalt, doktorand</a:t>
            </a:r>
          </a:p>
          <a:p>
            <a:r>
              <a:rPr lang="sv-SE" sz="2400" dirty="0"/>
              <a:t>Man, doktorand</a:t>
            </a:r>
          </a:p>
          <a:p>
            <a:r>
              <a:rPr lang="sv-SE" sz="2400" dirty="0"/>
              <a:t>Kvinna, doktorand</a:t>
            </a:r>
          </a:p>
          <a:p>
            <a:endParaRPr lang="sv-SE" sz="2400" dirty="0"/>
          </a:p>
          <a:p>
            <a:r>
              <a:rPr lang="sv-SE" sz="2400" dirty="0"/>
              <a:t>Totalt, student</a:t>
            </a:r>
          </a:p>
          <a:p>
            <a:r>
              <a:rPr lang="sv-SE" sz="2400" dirty="0"/>
              <a:t>Man, student</a:t>
            </a:r>
          </a:p>
          <a:p>
            <a:r>
              <a:rPr lang="sv-SE" sz="2400" dirty="0"/>
              <a:t>Kvinna, student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4714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n bild som visar växt, nära&#10;&#10;Automatiskt genererad beskrivning">
            <a:extLst>
              <a:ext uri="{FF2B5EF4-FFF2-40B4-BE49-F238E27FC236}">
                <a16:creationId xmlns:a16="http://schemas.microsoft.com/office/drawing/2014/main" id="{2050FDDE-7687-47B8-A1E6-CFBA88EF4B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r="348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BCB34A-CE4F-42C7-8123-C0614BC2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723067"/>
            <a:ext cx="6039778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800" b="1" dirty="0"/>
              <a:t>Hur påverkade pandemin utsattheten?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EBF90-B69D-49D4-801B-2E05A6DD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3600" b="1" dirty="0"/>
              <a:t>Omfattande distans- studier/arbete under observationstiden (senaste 12 månaderna)</a:t>
            </a:r>
            <a:endParaRPr lang="en-US" sz="3600" b="1" dirty="0"/>
          </a:p>
        </p:txBody>
      </p:sp>
      <p:graphicFrame>
        <p:nvGraphicFramePr>
          <p:cNvPr id="3" name="Chart 33">
            <a:extLst>
              <a:ext uri="{FF2B5EF4-FFF2-40B4-BE49-F238E27FC236}">
                <a16:creationId xmlns:a16="http://schemas.microsoft.com/office/drawing/2014/main" id="{3EEDB001-9A93-4796-BE0C-E9A7EDAF5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118844"/>
              </p:ext>
            </p:extLst>
          </p:nvPr>
        </p:nvGraphicFramePr>
        <p:xfrm>
          <a:off x="917326" y="1750687"/>
          <a:ext cx="10515600" cy="460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B3A7ACDD-1B5E-48BB-A9E8-41BDD3B188A4}"/>
              </a:ext>
            </a:extLst>
          </p:cNvPr>
          <p:cNvSpPr txBox="1"/>
          <p:nvPr/>
        </p:nvSpPr>
        <p:spPr>
          <a:xfrm>
            <a:off x="-968472" y="6090096"/>
            <a:ext cx="4425053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Primärdata, N=38 918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74A9EA4-9AB6-4CB1-0268-EBFDA867E133}"/>
              </a:ext>
            </a:extLst>
          </p:cNvPr>
          <p:cNvSpPr txBox="1"/>
          <p:nvPr/>
        </p:nvSpPr>
        <p:spPr>
          <a:xfrm>
            <a:off x="3020291" y="1682644"/>
            <a:ext cx="61514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/>
              <a:t>Hur stor del av tiden arbetar du på distans, </a:t>
            </a:r>
          </a:p>
          <a:p>
            <a:pPr algn="ctr"/>
            <a:r>
              <a:rPr lang="sv-SE" dirty="0"/>
              <a:t>dvs. utanför din ordinarie studieplats/ arbetsplats?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5B536C1-751B-A9EE-73A1-9F42B700973D}"/>
              </a:ext>
            </a:extLst>
          </p:cNvPr>
          <p:cNvSpPr txBox="1"/>
          <p:nvPr/>
        </p:nvSpPr>
        <p:spPr>
          <a:xfrm>
            <a:off x="917326" y="145181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1039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068F3101-088E-4ACE-B90F-4718F898F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04032"/>
              </p:ext>
            </p:extLst>
          </p:nvPr>
        </p:nvGraphicFramePr>
        <p:xfrm>
          <a:off x="838200" y="1381585"/>
          <a:ext cx="10515600" cy="506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1">
            <a:extLst>
              <a:ext uri="{FF2B5EF4-FFF2-40B4-BE49-F238E27FC236}">
                <a16:creationId xmlns:a16="http://schemas.microsoft.com/office/drawing/2014/main" id="{D70E89EB-EBDB-4E38-AA91-D7E8E9BD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62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u="sng" dirty="0"/>
              <a:t>I de fall </a:t>
            </a:r>
            <a:r>
              <a:rPr lang="sv-SE" sz="3600" b="1" dirty="0"/>
              <a:t>utsattheten för icke-önskvärd sexuell uppmärksamhet påverkats av covid-19 har den minskat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1BF30D2-0B5D-4B30-8DBF-C2A8AC06B588}"/>
              </a:ext>
            </a:extLst>
          </p:cNvPr>
          <p:cNvSpPr txBox="1"/>
          <p:nvPr/>
        </p:nvSpPr>
        <p:spPr>
          <a:xfrm>
            <a:off x="-968472" y="6090096"/>
            <a:ext cx="4425053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Primärdata, N=38 918 </a:t>
            </a:r>
          </a:p>
        </p:txBody>
      </p:sp>
    </p:spTree>
    <p:extLst>
      <p:ext uri="{BB962C8B-B14F-4D97-AF65-F5344CB8AC3E}">
        <p14:creationId xmlns:p14="http://schemas.microsoft.com/office/powerpoint/2010/main" val="230128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2F117C4-BA2B-5875-8B41-12A0B0EA3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148009"/>
              </p:ext>
            </p:extLst>
          </p:nvPr>
        </p:nvGraphicFramePr>
        <p:xfrm>
          <a:off x="838200" y="186929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FE3C533E-7F68-442A-ADF9-B22EB9F17BEC}"/>
              </a:ext>
            </a:extLst>
          </p:cNvPr>
          <p:cNvSpPr txBox="1"/>
          <p:nvPr/>
        </p:nvSpPr>
        <p:spPr>
          <a:xfrm>
            <a:off x="-802054" y="6322059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Tidig fas, N= 3 172; </a:t>
            </a: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Senare 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as,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FAB7FEE-9659-42B7-B401-DA41D91FB081}"/>
              </a:ext>
            </a:extLst>
          </p:cNvPr>
          <p:cNvSpPr txBox="1">
            <a:spLocks/>
          </p:cNvSpPr>
          <p:nvPr/>
        </p:nvSpPr>
        <p:spPr>
          <a:xfrm>
            <a:off x="589313" y="194309"/>
            <a:ext cx="11013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Utsattheten för icke-önskvärd sexuell uppmärksamhet minskar under covid-19-pandemin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AE71DB-1E5F-0BF5-CC2F-D8E753C4A1DB}"/>
              </a:ext>
            </a:extLst>
          </p:cNvPr>
          <p:cNvSpPr txBox="1"/>
          <p:nvPr/>
        </p:nvSpPr>
        <p:spPr>
          <a:xfrm>
            <a:off x="1959429" y="1519872"/>
            <a:ext cx="8467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under de </a:t>
            </a:r>
            <a:r>
              <a:rPr kumimoji="0" lang="sv-S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senaste 12 månaderna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blivit utsatt för icke önskvärd sexuell uppmärksamhet på arbetet/din studieplats? 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306C4CE-BD11-9406-9DB1-96F6BA1DD506}"/>
              </a:ext>
            </a:extLst>
          </p:cNvPr>
          <p:cNvSpPr txBox="1"/>
          <p:nvPr/>
        </p:nvSpPr>
        <p:spPr>
          <a:xfrm>
            <a:off x="783276" y="1638466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48660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87888-EE60-2096-36C5-EB66439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u="sng" dirty="0"/>
              <a:t>I de fall </a:t>
            </a:r>
            <a:r>
              <a:rPr lang="sv-SE" sz="3600" b="1" dirty="0"/>
              <a:t>utsattheten för mobbning påverkats av covid-19 har den minskat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1A8260-64F6-7874-B190-DC22CE055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752034"/>
              </p:ext>
            </p:extLst>
          </p:nvPr>
        </p:nvGraphicFramePr>
        <p:xfrm>
          <a:off x="1639784" y="1867015"/>
          <a:ext cx="9714016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2AB782A1-7157-721F-CF5B-11218F605EF8}"/>
              </a:ext>
            </a:extLst>
          </p:cNvPr>
          <p:cNvSpPr txBox="1"/>
          <p:nvPr/>
        </p:nvSpPr>
        <p:spPr>
          <a:xfrm>
            <a:off x="-776656" y="6220891"/>
            <a:ext cx="4425053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Primärdata, N=38 918 </a:t>
            </a:r>
          </a:p>
        </p:txBody>
      </p:sp>
    </p:spTree>
    <p:extLst>
      <p:ext uri="{BB962C8B-B14F-4D97-AF65-F5344CB8AC3E}">
        <p14:creationId xmlns:p14="http://schemas.microsoft.com/office/powerpoint/2010/main" val="110914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ll se krafttag mot sexuella trakasserier i skolan | SVT Nyheter">
            <a:extLst>
              <a:ext uri="{FF2B5EF4-FFF2-40B4-BE49-F238E27FC236}">
                <a16:creationId xmlns:a16="http://schemas.microsoft.com/office/drawing/2014/main" id="{A000BB1A-F289-454A-BD57-6573393B2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9" y="92478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B7EE1F-9C6C-4A29-BCB9-8EA26016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0" dirty="0">
                <a:solidFill>
                  <a:srgbClr val="FFFFFF"/>
                </a:solidFill>
                <a:effectLst/>
              </a:rPr>
              <a:t>#</a:t>
            </a:r>
            <a:r>
              <a:rPr lang="en-US" sz="6600" b="1" i="0" dirty="0" err="1">
                <a:solidFill>
                  <a:srgbClr val="FFFFFF"/>
                </a:solidFill>
                <a:effectLst/>
              </a:rPr>
              <a:t>Akademiuppropet</a:t>
            </a:r>
            <a:br>
              <a:rPr lang="en-US" sz="5200" b="1" i="0" dirty="0">
                <a:solidFill>
                  <a:srgbClr val="FFFFFF"/>
                </a:solidFill>
                <a:effectLst/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79A24-4BF7-4E43-91C4-DD4EB580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Kvinna och unga rapporterar hög utsatthet för icke önskvärd sexuell uppmärksamhet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05A331C-D148-3721-4729-7D17EFD17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33097"/>
              </p:ext>
            </p:extLst>
          </p:nvPr>
        </p:nvGraphicFramePr>
        <p:xfrm>
          <a:off x="617121" y="173912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BF7BF53-2118-46C3-B673-6F2BB33F2D7E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 95% Konfidensintervall ca: ±0,5- ± 1   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C523819-249A-47DF-BC81-C6D0CBD9F713}"/>
              </a:ext>
            </a:extLst>
          </p:cNvPr>
          <p:cNvSpPr txBox="1"/>
          <p:nvPr/>
        </p:nvSpPr>
        <p:spPr>
          <a:xfrm>
            <a:off x="871634" y="1912123"/>
            <a:ext cx="67044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under de </a:t>
            </a:r>
            <a:r>
              <a:rPr kumimoji="0" lang="sv-SE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senaste 12 månaderna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blivit utsatt för icke önskvärd sexuell uppmärksamhet på arbetet/din studieplats?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6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F7B7C-8A30-43DB-A3C2-BCBB1F38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/>
              <a:t>Studenter rapporterar hög utsatthet för icke önskvärd sexuell uppmärksamhet</a:t>
            </a:r>
            <a:endParaRPr lang="en-US" sz="36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6582EA4-BADC-6B91-72A1-C55298F1A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403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F5A4FE7C-9BFF-4A6E-9BD8-171BFDD49C0F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Sektorn;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79846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878ADA-0CB8-4138-AAE1-0F6617D0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4000" b="1" dirty="0"/>
              <a:t>Enkätstudie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CF8072-41FA-4467-A1BC-21A542C1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Forskningsstudie med Karolinska Institutet som forskningshuvudman </a:t>
            </a:r>
          </a:p>
          <a:p>
            <a:endParaRPr lang="sv-SE" dirty="0"/>
          </a:p>
          <a:p>
            <a:r>
              <a:rPr lang="sv-SE" dirty="0"/>
              <a:t>Etiktillstånd Dnr 2020-03499 samt 2021-06509-02 </a:t>
            </a:r>
          </a:p>
          <a:p>
            <a:pPr marL="0" indent="0">
              <a:buNone/>
            </a:pPr>
            <a:r>
              <a:rPr lang="sv-SE" dirty="0"/>
              <a:t>  (Prevalensstudie: sexuella trakasserier och genusbaserad utsatthet vid  	svenska universitet och högskolor)</a:t>
            </a:r>
          </a:p>
          <a:p>
            <a:endParaRPr lang="sv-SE" dirty="0"/>
          </a:p>
          <a:p>
            <a:r>
              <a:rPr lang="sv-SE" dirty="0"/>
              <a:t>Inte en medarbetarundersökning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532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9B5DF5-51E7-4CE5-A25E-0E158F41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59"/>
            <a:ext cx="10715368" cy="1077218"/>
          </a:xfrm>
        </p:spPr>
        <p:txBody>
          <a:bodyPr>
            <a:noAutofit/>
          </a:bodyPr>
          <a:lstStyle/>
          <a:p>
            <a:r>
              <a:rPr lang="sv-SE" sz="3200" b="1" dirty="0"/>
              <a:t>Dubbelt så många har fått kännedom om att någon har varit utsatt för icke önskvärd sexuell uppmärksamhet jämfört med de som rapporterar utsatthet</a:t>
            </a:r>
            <a:br>
              <a:rPr lang="sv-SE" sz="3600" dirty="0"/>
            </a:br>
            <a:br>
              <a:rPr lang="sv-SE" sz="3600" dirty="0"/>
            </a:br>
            <a:endParaRPr lang="en-US" sz="3600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3DA4606-3BBD-1F07-1F73-32635DB97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070623"/>
              </p:ext>
            </p:extLst>
          </p:nvPr>
        </p:nvGraphicFramePr>
        <p:xfrm>
          <a:off x="838200" y="1756001"/>
          <a:ext cx="10515600" cy="510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C5997F9-BA07-48B5-B528-FAB423EF7987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257057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2F68D-B8C1-4254-8264-48678B39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52" y="806940"/>
            <a:ext cx="11096501" cy="1325563"/>
          </a:xfrm>
        </p:spPr>
        <p:txBody>
          <a:bodyPr>
            <a:normAutofit fontScale="90000"/>
          </a:bodyPr>
          <a:lstStyle/>
          <a:p>
            <a:r>
              <a:rPr lang="sv-SE" sz="4000" b="1" i="0" u="none" strike="noStrike" baseline="0" dirty="0">
                <a:effectLst/>
              </a:rPr>
              <a:t>I ditt arbete/dina studier, har det hänt att någon ställt frågor om ditt privatliv på ett obekvämt eller obehagligt sätt?</a:t>
            </a:r>
            <a:r>
              <a:rPr lang="sv-SE" sz="4000" b="1" dirty="0"/>
              <a:t> </a:t>
            </a:r>
            <a:br>
              <a:rPr lang="en-US" sz="5400" b="0" i="0" baseline="0" dirty="0">
                <a:effectLst/>
              </a:rPr>
            </a:br>
            <a:br>
              <a:rPr lang="sv-SE" sz="4400" dirty="0"/>
            </a:br>
            <a:endParaRPr lang="en-US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D192B43-176A-FF76-B86B-717FE299B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845722"/>
              </p:ext>
            </p:extLst>
          </p:nvPr>
        </p:nvGraphicFramePr>
        <p:xfrm>
          <a:off x="499555" y="1989999"/>
          <a:ext cx="10854245" cy="50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BDE99CEC-4135-4010-BC43-2D1715FEC163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 </a:t>
            </a:r>
          </a:p>
        </p:txBody>
      </p:sp>
    </p:spTree>
    <p:extLst>
      <p:ext uri="{BB962C8B-B14F-4D97-AF65-F5344CB8AC3E}">
        <p14:creationId xmlns:p14="http://schemas.microsoft.com/office/powerpoint/2010/main" val="243458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B1B0E-F4EF-41EA-A520-37A84E15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4000" b="1" dirty="0"/>
              <a:t>I ditt arbete/dina studier, har det hänt att någon tittat på dig på ett obekvämt eller obehagligt sätt? </a:t>
            </a:r>
            <a:br>
              <a:rPr lang="en-US" sz="4000" b="1" dirty="0"/>
            </a:br>
            <a:br>
              <a:rPr lang="sv-SE" sz="3200" b="1" dirty="0"/>
            </a:br>
            <a:endParaRPr lang="en-US" sz="32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4F445E12-E4F0-7F4A-CE06-826E8D403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43475"/>
              </p:ext>
            </p:extLst>
          </p:nvPr>
        </p:nvGraphicFramePr>
        <p:xfrm>
          <a:off x="838200" y="1538242"/>
          <a:ext cx="10515600" cy="453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CF86B9B8-7256-40A2-8DF4-776C6A8E3521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81506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938403-4639-4C8C-84EA-FD5DB4A97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91102"/>
            <a:ext cx="11013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v-SE" sz="4000" b="1" dirty="0"/>
              <a:t>I ditt arbete/dina studier, har det hänt att någon gjort sexuella anspelningar på ett obekvämt eller obehagligt sätt? </a:t>
            </a:r>
            <a:br>
              <a:rPr lang="sv-SE" sz="3200" b="1" dirty="0"/>
            </a:br>
            <a:br>
              <a:rPr lang="en-US" sz="4000" b="0" i="0" baseline="0" dirty="0">
                <a:effectLst/>
              </a:rPr>
            </a:br>
            <a:br>
              <a:rPr lang="sv-SE" sz="2900" b="1" dirty="0"/>
            </a:br>
            <a:endParaRPr lang="en-US" sz="2900" b="1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A8536BA-27DF-D01E-13F3-1E4ABA82D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541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BE5B8E5-794D-40A6-98DF-BE1CDBBA359F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4007406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6F67B-9BEE-4397-992F-37673DF2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I ditt arbete/dina studier, har det hänt att någon kontaktat dig via mail, sms eller meddelanden på sociala medier på ett obekvämt eller obehagligt sätt? </a:t>
            </a:r>
            <a:br>
              <a:rPr lang="sv-SE" sz="3600" b="1" dirty="0"/>
            </a:br>
            <a:endParaRPr lang="en-US" sz="36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C898910-6182-A0E6-54FF-D3506B550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2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1844205-FD73-416C-A8E3-069E6B70D4F2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45213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4EAB539-84E0-4BBB-BDB7-E7D608D23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v-SE" sz="3600" b="1" dirty="0"/>
              <a:t>I ditt arbete/dina studier, har det hänt att någon tagit i dig på ett sexuellt sätt t.ex. genom att ta tag i, hålla fast, kyssa, krama eller smeka på ett obekvämt eller obehagligt sätt? </a:t>
            </a:r>
            <a:br>
              <a:rPr lang="en-US" sz="3600" b="1" dirty="0"/>
            </a:br>
            <a:r>
              <a:rPr lang="sv-SE" sz="3600" b="1" dirty="0"/>
              <a:t> </a:t>
            </a:r>
            <a:br>
              <a:rPr lang="sv-SE" sz="2600" b="1" dirty="0"/>
            </a:br>
            <a:endParaRPr lang="en-US" sz="2600" b="1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55CCFEE-B938-A8C8-960B-898A97132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24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CB682BBF-3D27-4493-9A88-58D1439ADFCA}"/>
              </a:ext>
            </a:extLst>
          </p:cNvPr>
          <p:cNvSpPr txBox="1"/>
          <p:nvPr/>
        </p:nvSpPr>
        <p:spPr>
          <a:xfrm>
            <a:off x="272816" y="6176963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375733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77A14-1932-4618-8757-0C9FB81B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6" y="354965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Något av Ja-alternativen på minst en beteendefråga (</a:t>
            </a:r>
            <a:r>
              <a:rPr lang="sv-SE" sz="3600" b="1" dirty="0" err="1"/>
              <a:t>Latcheva</a:t>
            </a:r>
            <a:r>
              <a:rPr lang="sv-SE" sz="3600" b="1" dirty="0"/>
              <a:t>)</a:t>
            </a:r>
            <a:endParaRPr lang="en-US" sz="3600" b="1" dirty="0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73D352F6-CA64-8FD0-02B3-0241866C1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66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E413E106-C8CD-4173-B0F9-2289AF3997B6}"/>
              </a:ext>
            </a:extLst>
          </p:cNvPr>
          <p:cNvSpPr txBox="1"/>
          <p:nvPr/>
        </p:nvSpPr>
        <p:spPr>
          <a:xfrm>
            <a:off x="-1110950" y="6322059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Primärdata, 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C84C681-45B8-7FE9-7373-B626EB786DF0}"/>
              </a:ext>
            </a:extLst>
          </p:cNvPr>
          <p:cNvSpPr txBox="1"/>
          <p:nvPr/>
        </p:nvSpPr>
        <p:spPr>
          <a:xfrm>
            <a:off x="838200" y="1449696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3495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47E25F-13C4-448C-9999-6889AD00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65" y="4539286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v-SE" b="1" dirty="0"/>
              <a:t>Mobbning &amp; ohövlighet inom akademin  </a:t>
            </a:r>
          </a:p>
        </p:txBody>
      </p:sp>
      <p:pic>
        <p:nvPicPr>
          <p:cNvPr id="1026" name="Picture 2" descr="Kränkande särbehandling och trakasserier - Försvarsförbundet">
            <a:extLst>
              <a:ext uri="{FF2B5EF4-FFF2-40B4-BE49-F238E27FC236}">
                <a16:creationId xmlns:a16="http://schemas.microsoft.com/office/drawing/2014/main" id="{2269F9C3-079B-466C-A10E-2C29AF19E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" r="2" b="2418"/>
          <a:stretch/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38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372DA-0DFB-4D47-9E19-6EEE9375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16038"/>
            <a:ext cx="11538857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Kvinnor och personer från 30 och äldre rapporterar högst utsatthet för mobbning </a:t>
            </a:r>
            <a:endParaRPr lang="en-US" sz="36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06B5750-5784-394A-C735-B4BCE861A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65639"/>
              </p:ext>
            </p:extLst>
          </p:nvPr>
        </p:nvGraphicFramePr>
        <p:xfrm>
          <a:off x="838200" y="145986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17813BF6-06B6-4DB4-923F-B954418D5985}"/>
              </a:ext>
            </a:extLst>
          </p:cNvPr>
          <p:cNvSpPr txBox="1"/>
          <p:nvPr/>
        </p:nvSpPr>
        <p:spPr>
          <a:xfrm>
            <a:off x="272816" y="5998656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D5A7504A-FDB4-4B5A-9561-44E29C912701}"/>
              </a:ext>
            </a:extLst>
          </p:cNvPr>
          <p:cNvSpPr txBox="1"/>
          <p:nvPr/>
        </p:nvSpPr>
        <p:spPr>
          <a:xfrm>
            <a:off x="1113568" y="1344936"/>
            <a:ext cx="67044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under de </a:t>
            </a:r>
            <a:r>
              <a:rPr kumimoji="0" lang="sv-SE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senaste 12 månaderna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blivit utsatt mobbning på arbetet/din studieplats?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DA919-B61A-447C-B3E3-1C00BD16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5309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Kvinnor anställda och doktorander rapporterar högst utsatthet för mobbning</a:t>
            </a:r>
            <a:endParaRPr lang="en-US" sz="36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0E0EDCB-EBC6-A2E5-44D9-D86F4E459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039745"/>
              </p:ext>
            </p:extLst>
          </p:nvPr>
        </p:nvGraphicFramePr>
        <p:xfrm>
          <a:off x="739346" y="15078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1032B180-A121-4C6F-B991-7FD4477F44E3}"/>
              </a:ext>
            </a:extLst>
          </p:cNvPr>
          <p:cNvSpPr txBox="1"/>
          <p:nvPr/>
        </p:nvSpPr>
        <p:spPr>
          <a:xfrm>
            <a:off x="272816" y="5998656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406314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40A84-B519-4E5D-89A8-B1645B83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8" y="329499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Vilka inkluderades i studien?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00EDA8-71BD-4058-B7FF-087135710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Från de 38 lärosätena inom SUHF:</a:t>
            </a:r>
          </a:p>
          <a:p>
            <a:pPr lvl="1"/>
            <a:r>
              <a:rPr lang="sv-SE" dirty="0"/>
              <a:t>Studenter och examina i högskoleutbildning på grundnivå och avancerad nivå, höstterminen 2020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Doktorander och examina i högskoleutbildning på forskarnivå, höstterminen 2020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Anställda vid universitet och högskolor, 2020.</a:t>
            </a:r>
          </a:p>
          <a:p>
            <a:pPr lvl="1"/>
            <a:endParaRPr lang="sv-SE" dirty="0"/>
          </a:p>
          <a:p>
            <a:r>
              <a:rPr lang="sv-SE" dirty="0"/>
              <a:t>De 38 lärosätena är olika i många dimensioner</a:t>
            </a:r>
          </a:p>
          <a:p>
            <a:pPr lvl="1"/>
            <a:r>
              <a:rPr lang="sv-SE" dirty="0"/>
              <a:t>Antal anställda</a:t>
            </a:r>
          </a:p>
          <a:p>
            <a:pPr lvl="1"/>
            <a:r>
              <a:rPr lang="sv-SE" dirty="0"/>
              <a:t>Antal studenter</a:t>
            </a:r>
          </a:p>
          <a:p>
            <a:pPr lvl="1"/>
            <a:r>
              <a:rPr lang="sv-SE" dirty="0"/>
              <a:t>Bredduniversitet – En fakultetsuniversitet</a:t>
            </a:r>
          </a:p>
        </p:txBody>
      </p:sp>
    </p:spTree>
    <p:extLst>
      <p:ext uri="{BB962C8B-B14F-4D97-AF65-F5344CB8AC3E}">
        <p14:creationId xmlns:p14="http://schemas.microsoft.com/office/powerpoint/2010/main" val="192730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D6D9F4-0598-467B-8BD5-CF837A0F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br>
              <a:rPr lang="en-US" sz="4400" b="0" i="0" baseline="0" dirty="0">
                <a:effectLst/>
              </a:rPr>
            </a:br>
            <a:endParaRPr lang="en-US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DC0CCD7-5A83-D57A-ADCE-F17276ABA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27391"/>
              </p:ext>
            </p:extLst>
          </p:nvPr>
        </p:nvGraphicFramePr>
        <p:xfrm>
          <a:off x="629479" y="1627066"/>
          <a:ext cx="10515600" cy="45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B37D1BAB-F13D-463B-8A48-35B949254A16}"/>
              </a:ext>
            </a:extLst>
          </p:cNvPr>
          <p:cNvSpPr txBox="1"/>
          <p:nvPr/>
        </p:nvSpPr>
        <p:spPr>
          <a:xfrm>
            <a:off x="272816" y="5998656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ECEC6A1-BDC5-45DD-8ACF-0C1D01D9C8F1}"/>
              </a:ext>
            </a:extLst>
          </p:cNvPr>
          <p:cNvSpPr txBox="1">
            <a:spLocks/>
          </p:cNvSpPr>
          <p:nvPr/>
        </p:nvSpPr>
        <p:spPr>
          <a:xfrm>
            <a:off x="629479" y="754691"/>
            <a:ext cx="10951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dirty="0"/>
              <a:t>Dubbelt så många har fått kännedom om att någon har varit utsatt för mobbning jämfört med de som rapporterar utsatthet</a:t>
            </a:r>
            <a:br>
              <a:rPr lang="sv-SE" sz="3600" dirty="0"/>
            </a:br>
            <a:b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E72CB565-5CCB-4D87-972E-425EAAFB99E4}"/>
              </a:ext>
            </a:extLst>
          </p:cNvPr>
          <p:cNvSpPr txBox="1"/>
          <p:nvPr/>
        </p:nvSpPr>
        <p:spPr>
          <a:xfrm>
            <a:off x="7722972" y="2031084"/>
            <a:ext cx="420500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defRPr/>
            </a:pPr>
            <a:r>
              <a:rPr lang="sv-SE" sz="1400" kern="1200" dirty="0">
                <a:solidFill>
                  <a:prstClr val="black"/>
                </a:solidFill>
              </a:rPr>
              <a:t>Har du under de </a:t>
            </a:r>
            <a:r>
              <a:rPr lang="sv-SE" sz="1400" u="sng" kern="1200" dirty="0">
                <a:solidFill>
                  <a:prstClr val="black"/>
                </a:solidFill>
              </a:rPr>
              <a:t>senaste 12 månaderna </a:t>
            </a:r>
            <a:r>
              <a:rPr lang="sv-SE" sz="1400" kern="1200" dirty="0">
                <a:solidFill>
                  <a:prstClr val="black"/>
                </a:solidFill>
              </a:rPr>
              <a:t>blivit utsatt för mobbning på arbetet/din studieplats? Under de </a:t>
            </a:r>
            <a:r>
              <a:rPr lang="sv-SE" sz="1400" u="sng" kern="1200" dirty="0">
                <a:solidFill>
                  <a:prstClr val="black"/>
                </a:solidFill>
              </a:rPr>
              <a:t>senaste 12 månaderna,</a:t>
            </a:r>
            <a:r>
              <a:rPr lang="sv-SE" sz="1400" kern="1200" dirty="0">
                <a:solidFill>
                  <a:prstClr val="black"/>
                </a:solidFill>
              </a:rPr>
              <a:t> har du fått kännedom om att någon annan har blivit utsatt för mobbning?</a:t>
            </a:r>
            <a:endParaRPr lang="en-US" sz="1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7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A2622-CC11-48BA-B174-C75DE564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br>
              <a:rPr lang="sv-SE" sz="4400" b="1" i="0" baseline="0" dirty="0">
                <a:effectLst/>
              </a:rPr>
            </a:br>
            <a:endParaRPr lang="en-US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2FEB469-962F-8B4D-C63A-ACA740579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5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E512BA7A-0E97-40CC-B751-D0D16053D2DC}"/>
              </a:ext>
            </a:extLst>
          </p:cNvPr>
          <p:cNvSpPr txBox="1"/>
          <p:nvPr/>
        </p:nvSpPr>
        <p:spPr>
          <a:xfrm>
            <a:off x="272816" y="5998656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Sektorn; 95% Konfidensintervall ca: ±0,5- ± 1   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4989349-71ED-4C37-A537-60A6789D0B0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05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/>
              <a:t>De olika grupperna skiljer sig inte markant åt gällande utsatthet för kränkningar på social media </a:t>
            </a:r>
            <a:endParaRPr lang="en-US" sz="3600" b="1" dirty="0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95AA577E-09FF-45A4-B586-FD85E0B87DF3}"/>
              </a:ext>
            </a:extLst>
          </p:cNvPr>
          <p:cNvSpPr txBox="1"/>
          <p:nvPr/>
        </p:nvSpPr>
        <p:spPr>
          <a:xfrm>
            <a:off x="3807340" y="1690688"/>
            <a:ext cx="670447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under de senaste 12 månaderna blivit utsatt för kränkningar på sociala medier (t.ex. Facebook), via e-post eller SMS?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753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ED17D-E453-4614-A73B-B77BE659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607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b="1" dirty="0"/>
              <a:t>Andelen som har upplevt beteenden relaterade till ohövlighet (workplace incivility)</a:t>
            </a:r>
            <a:endParaRPr lang="en-US" sz="3200" b="1" dirty="0"/>
          </a:p>
        </p:txBody>
      </p:sp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63C15915-A7BB-4EA2-9103-1D3A1F39AF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4887" y="1003853"/>
          <a:ext cx="10853531" cy="463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897">
                  <a:extLst>
                    <a:ext uri="{9D8B030D-6E8A-4147-A177-3AD203B41FA5}">
                      <a16:colId xmlns:a16="http://schemas.microsoft.com/office/drawing/2014/main" val="2522804816"/>
                    </a:ext>
                  </a:extLst>
                </a:gridCol>
                <a:gridCol w="1114873">
                  <a:extLst>
                    <a:ext uri="{9D8B030D-6E8A-4147-A177-3AD203B41FA5}">
                      <a16:colId xmlns:a16="http://schemas.microsoft.com/office/drawing/2014/main" val="775154246"/>
                    </a:ext>
                  </a:extLst>
                </a:gridCol>
                <a:gridCol w="1033114">
                  <a:extLst>
                    <a:ext uri="{9D8B030D-6E8A-4147-A177-3AD203B41FA5}">
                      <a16:colId xmlns:a16="http://schemas.microsoft.com/office/drawing/2014/main" val="206965916"/>
                    </a:ext>
                  </a:extLst>
                </a:gridCol>
                <a:gridCol w="1139647">
                  <a:extLst>
                    <a:ext uri="{9D8B030D-6E8A-4147-A177-3AD203B41FA5}">
                      <a16:colId xmlns:a16="http://schemas.microsoft.com/office/drawing/2014/main" val="3260753068"/>
                    </a:ext>
                  </a:extLst>
                </a:gridCol>
              </a:tblGrid>
              <a:tr h="989106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Under de SENASTE 12 MÅNADERNA</a:t>
                      </a:r>
                    </a:p>
                    <a:p>
                      <a:pPr algn="ctr"/>
                      <a:r>
                        <a:rPr lang="sv-SE" dirty="0"/>
                        <a:t>har du befunnit dig i en situation där någon av dina chefer eller kollegor/dina lärare eller studiekamrater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Totalt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Man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Kvinna (%)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79968"/>
                  </a:ext>
                </a:extLst>
              </a:tr>
              <a:tr h="422634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 …inte uppmärksammat dina uttalanden eller varit ointresserad av dina åsikter?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94063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… ifrågasatt ditt kunnande i en fråga som du har ansvar för?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73542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r>
                        <a:rPr lang="sv-SE" dirty="0"/>
                        <a:t>… gett dig fientliga blickar, stirrat eller hånlett åt dig?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19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7450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r>
                        <a:rPr lang="sv-SE" dirty="0"/>
                        <a:t>…  avbrutit eller pratat över dig?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55422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r>
                        <a:rPr lang="sv-SE" dirty="0"/>
                        <a:t>… fällt kränkande eller respektlösa kommentarer om dig?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28505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r>
                        <a:rPr lang="sv-SE" dirty="0"/>
                        <a:t>…  ignorerat dig eller undvikit att prata med dig?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75694"/>
                  </a:ext>
                </a:extLst>
              </a:tr>
              <a:tr h="580394">
                <a:tc>
                  <a:txBody>
                    <a:bodyPr/>
                    <a:lstStyle/>
                    <a:p>
                      <a:r>
                        <a:rPr lang="sv-SE" dirty="0"/>
                        <a:t>… skämtat på din bekostnad?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35036"/>
                  </a:ext>
                </a:extLst>
              </a:tr>
              <a:tr h="661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… angripit dig med ilska eller vredesutbrott?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26559"/>
                  </a:ext>
                </a:extLst>
              </a:tr>
            </a:tbl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E12F7132-201B-4A9E-983E-362635C07633}"/>
              </a:ext>
            </a:extLst>
          </p:cNvPr>
          <p:cNvSpPr txBox="1"/>
          <p:nvPr/>
        </p:nvSpPr>
        <p:spPr>
          <a:xfrm>
            <a:off x="834887" y="5759254"/>
            <a:ext cx="91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Inkluderat svarsalternativ: En/två gånger, ibland,  ofta, många gånger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59769DC-195C-482E-A1C9-58286ED8E902}"/>
              </a:ext>
            </a:extLst>
          </p:cNvPr>
          <p:cNvSpPr txBox="1"/>
          <p:nvPr/>
        </p:nvSpPr>
        <p:spPr>
          <a:xfrm>
            <a:off x="-166163" y="6090096"/>
            <a:ext cx="5823184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Viktade värden. 95% Konfidensintervall ca: ±0,5- ± 1    </a:t>
            </a:r>
          </a:p>
        </p:txBody>
      </p:sp>
    </p:spTree>
    <p:extLst>
      <p:ext uri="{BB962C8B-B14F-4D97-AF65-F5344CB8AC3E}">
        <p14:creationId xmlns:p14="http://schemas.microsoft.com/office/powerpoint/2010/main" val="74095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nds of behaviours that are considered sexual harassment at workplace -  Times of India">
            <a:extLst>
              <a:ext uri="{FF2B5EF4-FFF2-40B4-BE49-F238E27FC236}">
                <a16:creationId xmlns:a16="http://schemas.microsoft.com/office/drawing/2014/main" id="{4241B5AD-2104-44C9-9EDD-968B8D0B2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5" b="14475"/>
          <a:stretch/>
        </p:blipFill>
        <p:spPr bwMode="auto">
          <a:xfrm>
            <a:off x="0" y="1651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044FC3D-D881-43CE-8F7E-0CDE0FDB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/>
              <a:t>Relation till den </a:t>
            </a:r>
            <a:r>
              <a:rPr lang="sv-SE" sz="3600" b="1" dirty="0"/>
              <a:t>som utsatte..icke önskvärd sexuell uppmärksamhet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1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DB5D1-BEFE-4368-BA9F-63B5200A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2874" cy="1325563"/>
          </a:xfrm>
        </p:spPr>
        <p:txBody>
          <a:bodyPr>
            <a:normAutofit/>
          </a:bodyPr>
          <a:lstStyle/>
          <a:p>
            <a:br>
              <a:rPr lang="sv-SE" sz="4400" dirty="0">
                <a:effectLst/>
              </a:rPr>
            </a:br>
            <a:endParaRPr lang="en-US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102492B-496D-9189-98CC-8A7BDAF0C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518974"/>
              </p:ext>
            </p:extLst>
          </p:nvPr>
        </p:nvGraphicFramePr>
        <p:xfrm>
          <a:off x="685800" y="175450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ubrik 1">
            <a:extLst>
              <a:ext uri="{FF2B5EF4-FFF2-40B4-BE49-F238E27FC236}">
                <a16:creationId xmlns:a16="http://schemas.microsoft.com/office/drawing/2014/main" id="{E61F3C76-6CD9-487C-B6B4-9038B52F5E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C6CF859-4F8C-424D-9237-05E509CFC568}"/>
              </a:ext>
            </a:extLst>
          </p:cNvPr>
          <p:cNvSpPr txBox="1">
            <a:spLocks/>
          </p:cNvSpPr>
          <p:nvPr/>
        </p:nvSpPr>
        <p:spPr>
          <a:xfrm>
            <a:off x="878774" y="3208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3600" b="1" dirty="0"/>
              <a:t>Majoriteten i samtliga grupper uppger att de är män som utsatt de för icke önskvärd sexuell uppmärksamhet </a:t>
            </a:r>
            <a:endParaRPr lang="en-US" sz="3600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3DB1668-0205-40A0-9D71-1D9AE58C09AB}"/>
              </a:ext>
            </a:extLst>
          </p:cNvPr>
          <p:cNvSpPr txBox="1"/>
          <p:nvPr/>
        </p:nvSpPr>
        <p:spPr>
          <a:xfrm>
            <a:off x="-719781" y="6322059"/>
            <a:ext cx="609805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94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8F384-D1D1-4E1F-B7CA-F9298B97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35" y="365125"/>
            <a:ext cx="11697195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3200" b="1" dirty="0"/>
              <a:t>Det var främst medarbetare/kollegor inom organisationen som utsatt dem för icke sexuell uppmärksamhet (doktorand, anställda)</a:t>
            </a:r>
            <a:br>
              <a:rPr lang="sv-SE" sz="3200" b="1" dirty="0"/>
            </a:br>
            <a:endParaRPr lang="en-US" sz="3200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0B59D27-97FF-592B-A3D4-27E7AB33B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09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12D78D0B-D6CC-4630-B625-044D6E18A1A3}"/>
              </a:ext>
            </a:extLst>
          </p:cNvPr>
          <p:cNvSpPr txBox="1"/>
          <p:nvPr/>
        </p:nvSpPr>
        <p:spPr>
          <a:xfrm>
            <a:off x="-661520" y="6322059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Primärdata,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45C4D6CA-E0E9-418E-8657-3F4D533E1AA2}"/>
              </a:ext>
            </a:extLst>
          </p:cNvPr>
          <p:cNvSpPr txBox="1"/>
          <p:nvPr/>
        </p:nvSpPr>
        <p:spPr>
          <a:xfrm>
            <a:off x="4630469" y="1698488"/>
            <a:ext cx="6513266" cy="430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1440" marR="978535">
              <a:lnSpc>
                <a:spcPct val="117000"/>
              </a:lnSpc>
              <a:spcBef>
                <a:spcPts val="280"/>
              </a:spcBef>
              <a:spcAft>
                <a:spcPts val="0"/>
              </a:spcAft>
            </a:pPr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Personen/ personerna som utsatte mig var… </a:t>
            </a:r>
          </a:p>
        </p:txBody>
      </p:sp>
    </p:spTree>
    <p:extLst>
      <p:ext uri="{BB962C8B-B14F-4D97-AF65-F5344CB8AC3E}">
        <p14:creationId xmlns:p14="http://schemas.microsoft.com/office/powerpoint/2010/main" val="50783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36D0E-2758-4B96-B2C8-493F1317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sv-SE" sz="3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3220725C-93D0-45EB-9FFE-40CE3EFF7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96917"/>
              </p:ext>
            </p:extLst>
          </p:nvPr>
        </p:nvGraphicFramePr>
        <p:xfrm>
          <a:off x="838200" y="183236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F43D43B0-8C36-4882-BA0B-B5344B8F0F9B}"/>
              </a:ext>
            </a:extLst>
          </p:cNvPr>
          <p:cNvSpPr txBox="1"/>
          <p:nvPr/>
        </p:nvSpPr>
        <p:spPr>
          <a:xfrm>
            <a:off x="-527250" y="6368892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7402BCD-7D21-49C2-AACD-09EA001114F5}"/>
              </a:ext>
            </a:extLst>
          </p:cNvPr>
          <p:cNvSpPr txBox="1"/>
          <p:nvPr/>
        </p:nvSpPr>
        <p:spPr>
          <a:xfrm>
            <a:off x="2233308" y="4592549"/>
            <a:ext cx="37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55282E1-98EB-4A0F-A176-931A9CEA5032}"/>
              </a:ext>
            </a:extLst>
          </p:cNvPr>
          <p:cNvSpPr txBox="1"/>
          <p:nvPr/>
        </p:nvSpPr>
        <p:spPr>
          <a:xfrm>
            <a:off x="4999549" y="4448431"/>
            <a:ext cx="56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14AAE98-BD3E-4487-93E7-2FFD33F16889}"/>
              </a:ext>
            </a:extLst>
          </p:cNvPr>
          <p:cNvSpPr txBox="1"/>
          <p:nvPr/>
        </p:nvSpPr>
        <p:spPr>
          <a:xfrm>
            <a:off x="7251767" y="4448432"/>
            <a:ext cx="37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66487B9-4E06-4E41-A0F0-7AF3D1513ED8}"/>
              </a:ext>
            </a:extLst>
          </p:cNvPr>
          <p:cNvSpPr txBox="1"/>
          <p:nvPr/>
        </p:nvSpPr>
        <p:spPr>
          <a:xfrm>
            <a:off x="9128766" y="4725430"/>
            <a:ext cx="37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111DFD-C7D5-42B4-A703-9A245DC00885}"/>
              </a:ext>
            </a:extLst>
          </p:cNvPr>
          <p:cNvSpPr txBox="1"/>
          <p:nvPr/>
        </p:nvSpPr>
        <p:spPr>
          <a:xfrm>
            <a:off x="9806152" y="4592549"/>
            <a:ext cx="451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51D2FA5D-2368-4771-BF12-351E2B5B62E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197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3600" b="1" dirty="0"/>
              <a:t>Det var främst andra studenter som utsatt dem för icke sexuell uppmärksamhet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9620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A8A40-3719-4343-808C-C22C5667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1" dirty="0"/>
              <a:t>Få rapporterar att de blivit utsatta för icke önskvärd sexuell uppmärksamhet </a:t>
            </a:r>
            <a:endParaRPr lang="en-US" sz="3600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70128B6-8B09-4168-B3AF-AD0E9A11FDE1}"/>
              </a:ext>
            </a:extLst>
          </p:cNvPr>
          <p:cNvSpPr txBox="1"/>
          <p:nvPr/>
        </p:nvSpPr>
        <p:spPr>
          <a:xfrm>
            <a:off x="-381485" y="6151243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A7C4D59-292A-4DE8-AA60-21E11BDD5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411" y="2444420"/>
            <a:ext cx="10515600" cy="2619477"/>
          </a:xfrm>
        </p:spPr>
      </p:pic>
    </p:spTree>
    <p:extLst>
      <p:ext uri="{BB962C8B-B14F-4D97-AF65-F5344CB8AC3E}">
        <p14:creationId xmlns:p14="http://schemas.microsoft.com/office/powerpoint/2010/main" val="3482327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2F4C3-03DF-42B1-9760-54F1DBDF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9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4000" b="1" dirty="0"/>
              <a:t>Anledningar till att </a:t>
            </a:r>
            <a:r>
              <a:rPr lang="sv-SE" sz="4000" b="1" u="sng" dirty="0"/>
              <a:t>inte</a:t>
            </a:r>
            <a:r>
              <a:rPr lang="sv-SE" sz="4000" b="1" dirty="0"/>
              <a:t> göra en formell rapportering </a:t>
            </a:r>
            <a:br>
              <a:rPr lang="sv-SE" sz="4400" dirty="0">
                <a:effectLst/>
              </a:rPr>
            </a:br>
            <a:endParaRPr lang="en-US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BAAF08B-5713-0ACF-862F-49B7F3304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26920"/>
              </p:ext>
            </p:extLst>
          </p:nvPr>
        </p:nvGraphicFramePr>
        <p:xfrm>
          <a:off x="838199" y="1618736"/>
          <a:ext cx="10801865" cy="494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7D142769-1F6B-4586-A17D-5CD909925C85}"/>
              </a:ext>
            </a:extLst>
          </p:cNvPr>
          <p:cNvSpPr txBox="1"/>
          <p:nvPr/>
        </p:nvSpPr>
        <p:spPr>
          <a:xfrm>
            <a:off x="-660885" y="6322059"/>
            <a:ext cx="6093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Primärdata N= 38 917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F279BC88-7FE9-45A4-AE5F-11EDF4B9BC9A}"/>
              </a:ext>
            </a:extLst>
          </p:cNvPr>
          <p:cNvSpPr txBox="1"/>
          <p:nvPr/>
        </p:nvSpPr>
        <p:spPr>
          <a:xfrm>
            <a:off x="1729946" y="1940111"/>
            <a:ext cx="54369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solidFill>
                  <a:prstClr val="black"/>
                </a:solidFill>
                <a:latin typeface="Calibri" panose="020F0502020204030204"/>
              </a:rPr>
              <a:t>Varför rapporterade du inte det du utsattes för? </a:t>
            </a:r>
          </a:p>
        </p:txBody>
      </p:sp>
    </p:spTree>
    <p:extLst>
      <p:ext uri="{BB962C8B-B14F-4D97-AF65-F5344CB8AC3E}">
        <p14:creationId xmlns:p14="http://schemas.microsoft.com/office/powerpoint/2010/main" val="254490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vinnor utsätts för övergrepp och trakasserier | Forskning &amp; Framsteg">
            <a:extLst>
              <a:ext uri="{FF2B5EF4-FFF2-40B4-BE49-F238E27FC236}">
                <a16:creationId xmlns:a16="http://schemas.microsoft.com/office/drawing/2014/main" id="{DAF5158E-2F03-43C4-8E30-99A4D67ABB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8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EDC762C-0426-4BBE-81F9-534D0491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Konsekvenser av att vara utsatt för icke önskvärd sexuell uppmärksamhet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5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1D0E630B-A7F0-6686-0024-134DBD46A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3" y="1001108"/>
            <a:ext cx="3765384" cy="520868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1BB91F4-4540-6C75-667E-9939E576ABEA}"/>
              </a:ext>
            </a:extLst>
          </p:cNvPr>
          <p:cNvSpPr/>
          <p:nvPr/>
        </p:nvSpPr>
        <p:spPr>
          <a:xfrm>
            <a:off x="727758" y="5806647"/>
            <a:ext cx="3896630" cy="4031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1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7895B8B-9086-BA89-7DA2-B4A348FEA295}"/>
              </a:ext>
            </a:extLst>
          </p:cNvPr>
          <p:cNvSpPr txBox="1"/>
          <p:nvPr/>
        </p:nvSpPr>
        <p:spPr>
          <a:xfrm>
            <a:off x="1447549" y="3499479"/>
            <a:ext cx="2739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v-SE" sz="16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Drygt 100 frågor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Två versioner</a:t>
            </a:r>
            <a:endParaRPr lang="sv-S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174625">
              <a:buFontTx/>
              <a:buChar char="-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Studenter</a:t>
            </a:r>
          </a:p>
          <a:p>
            <a:pPr marL="446088" indent="-174625">
              <a:buFontTx/>
              <a:buChar char="-"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Doktorander/Anställda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Svenska &amp; engelska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569D42-007D-3C61-52B0-FF0D85234CD3}"/>
              </a:ext>
            </a:extLst>
          </p:cNvPr>
          <p:cNvSpPr/>
          <p:nvPr/>
        </p:nvSpPr>
        <p:spPr>
          <a:xfrm rot="16200000">
            <a:off x="-1656420" y="3491728"/>
            <a:ext cx="4602774" cy="3864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21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09544C9-B1A0-D313-CE7A-6635DA6A4D6F}"/>
              </a:ext>
            </a:extLst>
          </p:cNvPr>
          <p:cNvSpPr/>
          <p:nvPr/>
        </p:nvSpPr>
        <p:spPr>
          <a:xfrm>
            <a:off x="877660" y="1215674"/>
            <a:ext cx="3681785" cy="386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1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510BA02-3478-E353-18DF-F1630A42DD08}"/>
              </a:ext>
            </a:extLst>
          </p:cNvPr>
          <p:cNvSpPr/>
          <p:nvPr/>
        </p:nvSpPr>
        <p:spPr>
          <a:xfrm rot="16200000">
            <a:off x="2421125" y="3486744"/>
            <a:ext cx="4602777" cy="371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1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EEC13E6B-E500-EA10-119D-0450A8E93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88" y="2053796"/>
            <a:ext cx="2948113" cy="123562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6C60777-8C7A-8DFA-47C2-7B4487585A38}"/>
              </a:ext>
            </a:extLst>
          </p:cNvPr>
          <p:cNvSpPr txBox="1"/>
          <p:nvPr/>
        </p:nvSpPr>
        <p:spPr>
          <a:xfrm>
            <a:off x="1308987" y="2249060"/>
            <a:ext cx="305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Sexuella trakasserier och </a:t>
            </a:r>
          </a:p>
          <a:p>
            <a:r>
              <a:rPr lang="sv-SE" b="1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genusbaserad utsatthet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83FF725-ED68-A55E-D0A5-F4C3423B96F2}"/>
              </a:ext>
            </a:extLst>
          </p:cNvPr>
          <p:cNvSpPr/>
          <p:nvPr/>
        </p:nvSpPr>
        <p:spPr>
          <a:xfrm>
            <a:off x="2217450" y="125219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ENKÄT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Bildobjekt 12" descr="En bild som visar övergångsställe, ritning&#10;&#10;Automatiskt genererad beskrivning">
            <a:extLst>
              <a:ext uri="{FF2B5EF4-FFF2-40B4-BE49-F238E27FC236}">
                <a16:creationId xmlns:a16="http://schemas.microsoft.com/office/drawing/2014/main" id="{8E440D9C-9B91-23D4-5099-D92AC3C675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02" y="3604117"/>
            <a:ext cx="2632771" cy="2625132"/>
          </a:xfrm>
          <a:prstGeom prst="rect">
            <a:avLst/>
          </a:prstGeom>
          <a:effectLst/>
        </p:spPr>
      </p:pic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9A2CA2AE-080A-1AD2-92B6-E8699DFD8CA8}"/>
              </a:ext>
            </a:extLst>
          </p:cNvPr>
          <p:cNvSpPr txBox="1">
            <a:spLocks/>
          </p:cNvSpPr>
          <p:nvPr/>
        </p:nvSpPr>
        <p:spPr>
          <a:xfrm>
            <a:off x="5004772" y="1370874"/>
            <a:ext cx="6841538" cy="446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sv-SE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aliderade eller tidigare använda skalor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Copenhagen </a:t>
            </a:r>
            <a:r>
              <a:rPr lang="sv-SE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Psychosocial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Questionnaire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(COPSOC)</a:t>
            </a:r>
            <a:endParaRPr lang="sv-SE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sv-SE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Workplace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Incivility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(WIS)</a:t>
            </a:r>
            <a:endParaRPr lang="sv-SE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 Union Agency for Fundamental Rights – Violence against Women Survey 2014 (FRA)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lang="sv-SE" sz="2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lang="sv-SE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80FCC3AC-F9F0-788E-6945-81F7E7F002B9}"/>
              </a:ext>
            </a:extLst>
          </p:cNvPr>
          <p:cNvCxnSpPr/>
          <p:nvPr/>
        </p:nvCxnSpPr>
        <p:spPr>
          <a:xfrm flipH="1">
            <a:off x="4117442" y="4821381"/>
            <a:ext cx="10138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34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CB5FFC2-B2A0-4F11-9369-C5E70C214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r>
              <a:rPr lang="sv-SE" b="1" dirty="0"/>
              <a:t>De som är utsatta för icke önskad sexuell uppmärksamhet… </a:t>
            </a:r>
            <a:endParaRPr lang="en-US" b="1" dirty="0"/>
          </a:p>
        </p:txBody>
      </p:sp>
      <p:pic>
        <p:nvPicPr>
          <p:cNvPr id="5" name="Picture 2" descr="Lunds universitet stäms för sexuella trakasserier – Universitetsläraren">
            <a:extLst>
              <a:ext uri="{FF2B5EF4-FFF2-40B4-BE49-F238E27FC236}">
                <a16:creationId xmlns:a16="http://schemas.microsoft.com/office/drawing/2014/main" id="{442CEF0F-0917-4418-B070-269A9917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-2" b="2627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BD134FA-DF79-EE30-8DFA-F9DC3083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333297"/>
            <a:ext cx="5562598" cy="384366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600" b="1" dirty="0">
                <a:latin typeface="+mj-lt"/>
                <a:ea typeface="+mj-ea"/>
                <a:cs typeface="+mj-cs"/>
              </a:rPr>
              <a:t>Upplever lägre stöd från (kollegor/studiekamrat)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600" b="1" dirty="0">
                <a:latin typeface="+mj-lt"/>
                <a:ea typeface="+mj-ea"/>
                <a:cs typeface="+mj-cs"/>
              </a:rPr>
              <a:t>Upplever lägre stöd från chef/lärare/handledare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600" b="1" dirty="0">
                <a:latin typeface="+mj-lt"/>
                <a:ea typeface="+mj-ea"/>
                <a:cs typeface="+mj-cs"/>
              </a:rPr>
              <a:t> Upplever lägre erkännande (blir lyssnad på &amp; uppmuntran) från ledningen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532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 Piotr Marcinski">
            <a:extLst>
              <a:ext uri="{FF2B5EF4-FFF2-40B4-BE49-F238E27FC236}">
                <a16:creationId xmlns:a16="http://schemas.microsoft.com/office/drawing/2014/main" id="{4F2B22B1-48D0-484E-B9DE-4E22B6736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" b="7697"/>
          <a:stretch/>
        </p:blipFill>
        <p:spPr bwMode="auto">
          <a:xfrm>
            <a:off x="0" y="1524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4DA24-E8D8-456A-986F-1FE9D76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1065862"/>
            <a:ext cx="4590535" cy="4726276"/>
          </a:xfrm>
        </p:spPr>
        <p:txBody>
          <a:bodyPr>
            <a:normAutofit/>
          </a:bodyPr>
          <a:lstStyle/>
          <a:p>
            <a:r>
              <a:rPr lang="sv-SE" b="1" dirty="0"/>
              <a:t>Den som är utsatta för icke önskvärd sexuell uppmärksamhet…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2FFB-E41C-41DD-A26C-7B579361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198421" cy="4726276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sv-SE" sz="3600" b="1" dirty="0">
                <a:latin typeface="+mj-lt"/>
                <a:ea typeface="+mj-ea"/>
                <a:cs typeface="+mj-cs"/>
              </a:rPr>
              <a:t>Skattar sämre allmän hälsa</a:t>
            </a:r>
          </a:p>
          <a:p>
            <a:pPr>
              <a:spcBef>
                <a:spcPct val="0"/>
              </a:spcBef>
            </a:pPr>
            <a:r>
              <a:rPr lang="sv-SE" sz="3600" b="1" dirty="0">
                <a:latin typeface="+mj-lt"/>
                <a:ea typeface="+mj-ea"/>
                <a:cs typeface="+mj-cs"/>
              </a:rPr>
              <a:t>Upplever i högre grad stress</a:t>
            </a:r>
          </a:p>
          <a:p>
            <a:pPr>
              <a:spcBef>
                <a:spcPct val="0"/>
              </a:spcBef>
            </a:pPr>
            <a:r>
              <a:rPr lang="sv-SE" sz="3600" b="1" dirty="0">
                <a:latin typeface="+mj-lt"/>
                <a:ea typeface="+mj-ea"/>
                <a:cs typeface="+mj-cs"/>
              </a:rPr>
              <a:t>Upplever i högre grad utbrändhet</a:t>
            </a:r>
          </a:p>
          <a:p>
            <a:pPr>
              <a:spcBef>
                <a:spcPct val="0"/>
              </a:spcBef>
            </a:pPr>
            <a:r>
              <a:rPr lang="sv-SE" sz="3600" b="1" dirty="0">
                <a:latin typeface="+mj-lt"/>
                <a:ea typeface="+mj-ea"/>
                <a:cs typeface="+mj-cs"/>
              </a:rPr>
              <a:t>Överväger i högre grad att lämna sitt arbete/studier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14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B031E082-7CD7-4D91-A2FB-A57E4FBF111E}"/>
              </a:ext>
            </a:extLst>
          </p:cNvPr>
          <p:cNvSpPr txBox="1">
            <a:spLocks/>
          </p:cNvSpPr>
          <p:nvPr/>
        </p:nvSpPr>
        <p:spPr>
          <a:xfrm>
            <a:off x="885898" y="2125034"/>
            <a:ext cx="9980023" cy="3434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Sektorn har initierat frågeställningen för att det har saknats kunskap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viktig kunskap kan bidra till det fortsatta arbetet för förändring i sektorn.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Utsattheten varierar vilket kan ge vägledning om fokus för åtgärder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Utsattheten har konsekvenser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pandemin har påverkat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7AA0D9E-B913-4202-A01D-E9D901489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3430" y="-256216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3D1B7-82E2-AA84-872D-51F4B6B6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B33089-FD6C-D258-2397-A18F057E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01" y="1253331"/>
            <a:ext cx="1063831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beskriva genomförandet av en enkätundersökning om genusbaserad utsatthet och sexuella trakasserier i den svenska högskolesektorn 2021, samt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utgöra en första redovisning av ett urval av data från enkätstudien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Programmet syftar till att förbättra studie- och arbetsmiljön vid lärosäten utifrån forskningsbaserad kunskap och att i förlängningen öka kvaliteten i utbildning och forskning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9634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06160-A975-65BA-AF9F-3D502B0F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Utsatthet </a:t>
            </a:r>
            <a:r>
              <a:rPr lang="sv-SE" sz="3600" b="1"/>
              <a:t>baseras på</a:t>
            </a:r>
            <a:endParaRPr lang="sv-SE" sz="36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CF6528-DF0B-6F5D-C5BE-89E7D6BD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Enskild fråga</a:t>
            </a:r>
          </a:p>
          <a:p>
            <a:endParaRPr lang="sv-SE" dirty="0"/>
          </a:p>
          <a:p>
            <a:r>
              <a:rPr lang="sv-SE" dirty="0"/>
              <a:t>Olika beteenden</a:t>
            </a:r>
          </a:p>
        </p:txBody>
      </p:sp>
    </p:spTree>
    <p:extLst>
      <p:ext uri="{BB962C8B-B14F-4D97-AF65-F5344CB8AC3E}">
        <p14:creationId xmlns:p14="http://schemas.microsoft.com/office/powerpoint/2010/main" val="180425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32FD8-588C-4371-6187-1ABEFCA0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Observationstid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DFC7AA-3485-1477-C644-7FF8C86A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12 månader</a:t>
            </a:r>
          </a:p>
          <a:p>
            <a:endParaRPr lang="sv-SE" dirty="0"/>
          </a:p>
          <a:p>
            <a:r>
              <a:rPr lang="sv-SE" dirty="0"/>
              <a:t>I ditt arbete/dina studier – </a:t>
            </a:r>
            <a:r>
              <a:rPr lang="sv-SE" dirty="0" err="1"/>
              <a:t>Latcheva</a:t>
            </a:r>
            <a:r>
              <a:rPr lang="sv-SE" dirty="0"/>
              <a:t> skalan</a:t>
            </a:r>
          </a:p>
        </p:txBody>
      </p:sp>
    </p:spTree>
    <p:extLst>
      <p:ext uri="{BB962C8B-B14F-4D97-AF65-F5344CB8AC3E}">
        <p14:creationId xmlns:p14="http://schemas.microsoft.com/office/powerpoint/2010/main" val="36725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35BB0-DFD6-E722-72BB-B82D66ED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8181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b="1" dirty="0"/>
              <a:t>Svarsfrekvens (%)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41701A-8B1B-7EB9-A5DE-CFE1A517A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373863"/>
              </p:ext>
            </p:extLst>
          </p:nvPr>
        </p:nvGraphicFramePr>
        <p:xfrm>
          <a:off x="2466603" y="1499258"/>
          <a:ext cx="7258793" cy="44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16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A7AAF2-AA9A-922E-F091-01586CB60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98259"/>
              </p:ext>
            </p:extLst>
          </p:nvPr>
        </p:nvGraphicFramePr>
        <p:xfrm>
          <a:off x="1933698" y="1144965"/>
          <a:ext cx="8324603" cy="550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8DBA6E15-D4BD-2E03-F018-E2EBC18B8377}"/>
              </a:ext>
            </a:extLst>
          </p:cNvPr>
          <p:cNvSpPr txBox="1">
            <a:spLocks/>
          </p:cNvSpPr>
          <p:nvPr/>
        </p:nvSpPr>
        <p:spPr>
          <a:xfrm>
            <a:off x="683820" y="35256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Urval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FBDDD9F-E877-7A63-5784-51D16B860894}"/>
              </a:ext>
            </a:extLst>
          </p:cNvPr>
          <p:cNvSpPr txBox="1"/>
          <p:nvPr/>
        </p:nvSpPr>
        <p:spPr>
          <a:xfrm>
            <a:off x="992579" y="3158836"/>
            <a:ext cx="85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antal</a:t>
            </a:r>
          </a:p>
        </p:txBody>
      </p:sp>
    </p:spTree>
    <p:extLst>
      <p:ext uri="{BB962C8B-B14F-4D97-AF65-F5344CB8AC3E}">
        <p14:creationId xmlns:p14="http://schemas.microsoft.com/office/powerpoint/2010/main" val="76889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7723</TotalTime>
  <Words>1546</Words>
  <Application>Microsoft Macintosh PowerPoint</Application>
  <PresentationFormat>Bredbild</PresentationFormat>
  <Paragraphs>242</Paragraphs>
  <Slides>42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Wingdings</vt:lpstr>
      <vt:lpstr>Office-tema</vt:lpstr>
      <vt:lpstr>PowerPoint-presentation</vt:lpstr>
      <vt:lpstr>Enkätstudie  </vt:lpstr>
      <vt:lpstr>Vilka inkluderades i studien?</vt:lpstr>
      <vt:lpstr>PowerPoint-presentation</vt:lpstr>
      <vt:lpstr>Syfte</vt:lpstr>
      <vt:lpstr>Utsatthet baseras på</vt:lpstr>
      <vt:lpstr>Observationstid</vt:lpstr>
      <vt:lpstr>Svarsfrekvens (%)</vt:lpstr>
      <vt:lpstr>PowerPoint-presentation</vt:lpstr>
      <vt:lpstr>Data föreligger som…</vt:lpstr>
      <vt:lpstr>Data redovisas</vt:lpstr>
      <vt:lpstr>Hur påverkade pandemin utsattheten? </vt:lpstr>
      <vt:lpstr>Omfattande distans- studier/arbete under observationstiden (senaste 12 månaderna)</vt:lpstr>
      <vt:lpstr>I de fall utsattheten för icke-önskvärd sexuell uppmärksamhet påverkats av covid-19 har den minskat</vt:lpstr>
      <vt:lpstr>PowerPoint-presentation</vt:lpstr>
      <vt:lpstr>I de fall utsattheten för mobbning påverkats av covid-19 har den minskat</vt:lpstr>
      <vt:lpstr>#Akademiuppropet </vt:lpstr>
      <vt:lpstr>Kvinna och unga rapporterar hög utsatthet för icke önskvärd sexuell uppmärksamhet</vt:lpstr>
      <vt:lpstr>Studenter rapporterar hög utsatthet för icke önskvärd sexuell uppmärksamhet</vt:lpstr>
      <vt:lpstr>Dubbelt så många har fått kännedom om att någon har varit utsatt för icke önskvärd sexuell uppmärksamhet jämfört med de som rapporterar utsatthet  </vt:lpstr>
      <vt:lpstr>I ditt arbete/dina studier, har det hänt att någon ställt frågor om ditt privatliv på ett obekvämt eller obehagligt sätt?   </vt:lpstr>
      <vt:lpstr>I ditt arbete/dina studier, har det hänt att någon tittat på dig på ett obekvämt eller obehagligt sätt?   </vt:lpstr>
      <vt:lpstr>I ditt arbete/dina studier, har det hänt att någon gjort sexuella anspelningar på ett obekvämt eller obehagligt sätt?    </vt:lpstr>
      <vt:lpstr>I ditt arbete/dina studier, har det hänt att någon kontaktat dig via mail, sms eller meddelanden på sociala medier på ett obekvämt eller obehagligt sätt?  </vt:lpstr>
      <vt:lpstr>I ditt arbete/dina studier, har det hänt att någon tagit i dig på ett sexuellt sätt t.ex. genom att ta tag i, hålla fast, kyssa, krama eller smeka på ett obekvämt eller obehagligt sätt?    </vt:lpstr>
      <vt:lpstr>Något av Ja-alternativen på minst en beteendefråga (Latcheva)</vt:lpstr>
      <vt:lpstr>Mobbning &amp; ohövlighet inom akademin  </vt:lpstr>
      <vt:lpstr>Kvinnor och personer från 30 och äldre rapporterar högst utsatthet för mobbning </vt:lpstr>
      <vt:lpstr>Kvinnor anställda och doktorander rapporterar högst utsatthet för mobbning</vt:lpstr>
      <vt:lpstr> </vt:lpstr>
      <vt:lpstr> </vt:lpstr>
      <vt:lpstr>Andelen som har upplevt beteenden relaterade till ohövlighet (workplace incivility)</vt:lpstr>
      <vt:lpstr>Relation till den som utsatte..icke önskvärd sexuell uppmärksamhet  </vt:lpstr>
      <vt:lpstr> </vt:lpstr>
      <vt:lpstr>Det var främst medarbetare/kollegor inom organisationen som utsatt dem för icke sexuell uppmärksamhet (doktorand, anställda) </vt:lpstr>
      <vt:lpstr> </vt:lpstr>
      <vt:lpstr>Få rapporterar att de blivit utsatta för icke önskvärd sexuell uppmärksamhet </vt:lpstr>
      <vt:lpstr>Anledningar till att inte göra en formell rapportering  </vt:lpstr>
      <vt:lpstr>Konsekvenser av att vara utsatt för icke önskvärd sexuell uppmärksamhet </vt:lpstr>
      <vt:lpstr>De som är utsatta för icke önskad sexuell uppmärksamhet… </vt:lpstr>
      <vt:lpstr>Den som är utsatta för icke önskvärd sexuell uppmärksamhet…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Dahlman-Wright</dc:creator>
  <cp:lastModifiedBy>Lotta Delin</cp:lastModifiedBy>
  <cp:revision>18</cp:revision>
  <dcterms:created xsi:type="dcterms:W3CDTF">2021-09-25T18:10:16Z</dcterms:created>
  <dcterms:modified xsi:type="dcterms:W3CDTF">2022-10-10T06:15:56Z</dcterms:modified>
</cp:coreProperties>
</file>