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52" d="100"/>
          <a:sy n="152" d="100"/>
        </p:scale>
        <p:origin x="3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2022-10-27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2022-10-27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2022-10-27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2022-10-27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2022-10-27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2022-10-27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2022-10-27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2022-10-27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2022-10-27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2022-10-27</a:t>
            </a:fld>
            <a:endParaRPr lang="sv-SE" dirty="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utbildning/systemstod/ladok/lathundar/olika-typer-av-grund-och-mal-i-tillgodoraknande-1.117293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kth.se/utbildning/systemstod/ladok/lathundar/andra-meriter-forskarutbildningsniva-1.105905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46A919-5EDA-8448-9EC7-04EDDB67C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Ladokträff</a:t>
            </a:r>
            <a:r>
              <a:rPr lang="sv-SE" dirty="0"/>
              <a:t>: tillgodoräknande på forskarnivå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2E08D81-344D-5640-BC09-C6F8DF74B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2022-10-19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4705-AE8B-4A42-AB7F-E934F3FD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57DF-C448-9E4A-AC1B-538968DD2481}" type="datetime1">
              <a:rPr lang="sv-SE" smtClean="0"/>
              <a:pPr/>
              <a:t>2022-10-27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B2698-B4E9-7A4C-9527-FEC214F6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620A-5648-0C4A-8D32-82D4B46D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4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100747"/>
            <a:ext cx="3065425" cy="354171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2: Underlag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330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2: I annan merit</a:t>
            </a:r>
            <a:endParaRPr lang="sv-SE" dirty="0"/>
          </a:p>
        </p:txBody>
      </p:sp>
      <p:pic>
        <p:nvPicPr>
          <p:cNvPr id="7" name="Picture 6" descr="Graphical user interface, text, application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968586" y="1065214"/>
            <a:ext cx="4120728" cy="215084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2715766"/>
            <a:ext cx="6264776" cy="1939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3352" y="1068085"/>
            <a:ext cx="40324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100" b="1" dirty="0" smtClean="0"/>
              <a:t>Benämning</a:t>
            </a:r>
            <a:r>
              <a:rPr lang="sv-SE" sz="1100" dirty="0" smtClean="0"/>
              <a:t>: Kursens namn</a:t>
            </a:r>
          </a:p>
          <a:p>
            <a:pPr algn="l"/>
            <a:r>
              <a:rPr lang="sv-SE" sz="1100" b="1" dirty="0" smtClean="0"/>
              <a:t>Omfattning</a:t>
            </a:r>
            <a:r>
              <a:rPr lang="sv-SE" sz="1100" dirty="0" smtClean="0"/>
              <a:t>: Omfattning och enhet </a:t>
            </a:r>
          </a:p>
          <a:p>
            <a:pPr algn="l"/>
            <a:r>
              <a:rPr lang="sv-SE" sz="1100" b="1" dirty="0" smtClean="0"/>
              <a:t>Ursprung</a:t>
            </a:r>
            <a:r>
              <a:rPr lang="sv-SE" sz="1100" dirty="0" smtClean="0"/>
              <a:t>: Extern part. Lärosätet meriten tillkom vid</a:t>
            </a:r>
          </a:p>
          <a:p>
            <a:pPr algn="l"/>
            <a:r>
              <a:rPr lang="sv-SE" sz="1100" b="1" dirty="0" smtClean="0"/>
              <a:t>Examinationsdatum</a:t>
            </a:r>
            <a:r>
              <a:rPr lang="sv-SE" sz="1100" dirty="0" smtClean="0"/>
              <a:t>: Enligt underlag 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64312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2: I bevis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80" y="1166232"/>
            <a:ext cx="4759235" cy="35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7732"/>
            <a:ext cx="3847512" cy="354171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3: Underlag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448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3: I annan merit</a:t>
            </a:r>
            <a:endParaRPr lang="sv-SE" dirty="0"/>
          </a:p>
        </p:txBody>
      </p:sp>
      <p:pic>
        <p:nvPicPr>
          <p:cNvPr id="8" name="Picture 7" descr="Graphical user interface, text, application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065214"/>
            <a:ext cx="4104456" cy="2226616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 with medium confidence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2859782"/>
            <a:ext cx="6624776" cy="1803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2276" y="1075820"/>
            <a:ext cx="36202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200" b="1" dirty="0" smtClean="0"/>
              <a:t>Benämning</a:t>
            </a:r>
            <a:r>
              <a:rPr lang="sv-SE" sz="1200" dirty="0" smtClean="0"/>
              <a:t>: Kursens namn</a:t>
            </a:r>
          </a:p>
          <a:p>
            <a:pPr algn="l"/>
            <a:r>
              <a:rPr lang="sv-SE" sz="1200" b="1" dirty="0" smtClean="0"/>
              <a:t>Omfattning</a:t>
            </a:r>
            <a:r>
              <a:rPr lang="sv-SE" sz="1200" dirty="0" smtClean="0"/>
              <a:t>: Studieperiod</a:t>
            </a:r>
          </a:p>
          <a:p>
            <a:pPr algn="l"/>
            <a:r>
              <a:rPr lang="sv-SE" sz="1200" b="1" dirty="0" smtClean="0"/>
              <a:t>Ursprung</a:t>
            </a:r>
            <a:r>
              <a:rPr lang="sv-SE" sz="1200" dirty="0" smtClean="0"/>
              <a:t>: Eget lärosäte</a:t>
            </a:r>
          </a:p>
          <a:p>
            <a:pPr algn="l"/>
            <a:r>
              <a:rPr lang="sv-SE" sz="1200" b="1" dirty="0" smtClean="0"/>
              <a:t>Examinationsdatum</a:t>
            </a:r>
            <a:r>
              <a:rPr lang="sv-SE" sz="1200" dirty="0" smtClean="0"/>
              <a:t>: Enligt </a:t>
            </a:r>
            <a:r>
              <a:rPr lang="sv-SE" sz="1200" dirty="0" err="1" smtClean="0"/>
              <a:t>kompetterande</a:t>
            </a:r>
            <a:r>
              <a:rPr lang="sv-SE" sz="1200" dirty="0" smtClean="0"/>
              <a:t> underlag ej i denna presentation</a:t>
            </a:r>
            <a:endParaRPr lang="sv-SE" sz="1200" dirty="0"/>
          </a:p>
          <a:p>
            <a:pPr algn="l"/>
            <a:r>
              <a:rPr lang="sv-SE" sz="1200" dirty="0" smtClean="0"/>
              <a:t>Vad hade hänt om omfattningen i underlaget hade varit angiven i </a:t>
            </a:r>
            <a:r>
              <a:rPr lang="sv-SE" sz="1200" dirty="0" err="1" smtClean="0"/>
              <a:t>hp</a:t>
            </a:r>
            <a:r>
              <a:rPr lang="sv-SE" sz="1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27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3680" y="1131591"/>
            <a:ext cx="4981370" cy="30988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3: I bevis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21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7AB7781-EB32-CA48-82CD-DCA02282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B273-EE96-A44E-A02A-C7AA1160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D38B-7A85-7E4E-9C9B-12F394E7FE78}" type="datetime1">
              <a:rPr lang="sv-SE" smtClean="0"/>
              <a:pPr/>
              <a:t>2022-10-27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A7F8-2F17-5E4B-966E-C438E616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B103-04C0-4846-BB5C-19A08F41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8E8EBC3-06C1-9D44-A112-5549F82743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Olika grund för tillgodoräknande på forskarnivå: Annan merit och Annat resultat, vad passar till vad? </a:t>
            </a:r>
          </a:p>
          <a:p>
            <a:r>
              <a:rPr lang="sv-SE" dirty="0"/>
              <a:t>Inläggning av andra meriter på forskarnivå i Ladok </a:t>
            </a:r>
          </a:p>
          <a:p>
            <a:r>
              <a:rPr lang="sv-SE" dirty="0"/>
              <a:t>Paus!</a:t>
            </a:r>
          </a:p>
          <a:p>
            <a:r>
              <a:rPr lang="sv-SE" dirty="0"/>
              <a:t>Kluriga ärenden utifrån inskickade exempel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0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grund för tillgodoräknande på forskarnivå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5616" y="1059582"/>
            <a:ext cx="3286731" cy="1656184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0" y="1129706"/>
            <a:ext cx="4088184" cy="35409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‒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 smtClean="0"/>
              <a:t>Kurs eller del av kurs: ger </a:t>
            </a:r>
            <a:r>
              <a:rPr lang="sv-SE" sz="1100" dirty="0" err="1" smtClean="0"/>
              <a:t>hp</a:t>
            </a:r>
            <a:r>
              <a:rPr lang="sv-SE" sz="1100" dirty="0" smtClean="0"/>
              <a:t> och finns i Ladok</a:t>
            </a:r>
          </a:p>
          <a:p>
            <a:pPr lvl="1"/>
            <a:r>
              <a:rPr lang="sv-SE" sz="1050" dirty="0" smtClean="0"/>
              <a:t>Kurser på avancerad nivå som ska tillgodoräknas in i forskarutbildningen</a:t>
            </a:r>
          </a:p>
          <a:p>
            <a:pPr lvl="1"/>
            <a:r>
              <a:rPr lang="sv-SE" sz="1050" dirty="0" smtClean="0"/>
              <a:t>Kurser lästa vid andra svenska lärosäten som finns inrättade som kurser i Ladok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sv-SE" sz="1050" dirty="0" smtClean="0"/>
          </a:p>
          <a:p>
            <a:r>
              <a:rPr lang="sv-SE" sz="1100" dirty="0" smtClean="0"/>
              <a:t>Andra meriter: meriter som ej ger </a:t>
            </a:r>
            <a:r>
              <a:rPr lang="sv-SE" sz="1100" dirty="0" err="1" smtClean="0"/>
              <a:t>hp</a:t>
            </a:r>
            <a:endParaRPr lang="sv-SE" sz="1100" dirty="0" smtClean="0"/>
          </a:p>
          <a:p>
            <a:pPr lvl="1"/>
            <a:r>
              <a:rPr lang="sv-SE" sz="1050" dirty="0" smtClean="0"/>
              <a:t>Kurser lästa vid utländska lärosäten</a:t>
            </a:r>
          </a:p>
          <a:p>
            <a:pPr lvl="1"/>
            <a:r>
              <a:rPr lang="sv-SE" sz="1050" dirty="0" smtClean="0"/>
              <a:t>Seminarier, konferenser, sommarskolor och </a:t>
            </a:r>
            <a:r>
              <a:rPr lang="sv-SE" sz="1050" dirty="0" err="1" smtClean="0"/>
              <a:t>dyl</a:t>
            </a:r>
            <a:r>
              <a:rPr lang="sv-SE" sz="1050" dirty="0" smtClean="0"/>
              <a:t> 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sv-SE" sz="1050" dirty="0" smtClean="0"/>
          </a:p>
          <a:p>
            <a:r>
              <a:rPr lang="sv-SE" sz="1100" i="1" dirty="0" smtClean="0"/>
              <a:t>Annat resultat: ger </a:t>
            </a:r>
            <a:r>
              <a:rPr lang="sv-SE" sz="1100" i="1" dirty="0" err="1" smtClean="0"/>
              <a:t>hp</a:t>
            </a:r>
            <a:r>
              <a:rPr lang="sv-SE" sz="1100" i="1" dirty="0" smtClean="0"/>
              <a:t> men finns inte i Ladok </a:t>
            </a:r>
          </a:p>
          <a:p>
            <a:pPr lvl="1"/>
            <a:r>
              <a:rPr lang="sv-SE" sz="1050" i="1" dirty="0" smtClean="0"/>
              <a:t>Kurser lästa vid andra svenska lärosäten och som ger </a:t>
            </a:r>
            <a:r>
              <a:rPr lang="sv-SE" sz="1050" i="1" dirty="0" err="1" smtClean="0"/>
              <a:t>hp</a:t>
            </a:r>
            <a:r>
              <a:rPr lang="sv-SE" sz="1050" i="1" dirty="0" smtClean="0"/>
              <a:t>, men finns inte i Ladok (används för närvarande endast för kurser från lärosäten som inte finns i Ladok)</a:t>
            </a:r>
          </a:p>
          <a:p>
            <a:pPr lvl="1"/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100" i="1" dirty="0" smtClean="0"/>
              <a:t>Ny sida på intranätet (alla nivåer): </a:t>
            </a:r>
            <a:r>
              <a:rPr lang="sv-SE" sz="1100" i="1" dirty="0" smtClean="0">
                <a:hlinkClick r:id="rId3"/>
              </a:rPr>
              <a:t>olika typer av grund och mål i tillgodoräknande</a:t>
            </a:r>
            <a:endParaRPr lang="sv-SE" sz="1100" i="1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Uppdateringar i lathund: förtydliganden och exempel på fritext. </a:t>
            </a:r>
            <a:r>
              <a:rPr lang="sv-SE" dirty="0">
                <a:hlinkClick r:id="rId2"/>
              </a:rPr>
              <a:t>Andra meriter forskarnivå</a:t>
            </a:r>
            <a:endParaRPr lang="sv-SE" dirty="0"/>
          </a:p>
          <a:p>
            <a:r>
              <a:rPr lang="sv-SE" dirty="0"/>
              <a:t>Varför och på vilket sätt är det viktigt hur en annan merit läggs in? </a:t>
            </a:r>
          </a:p>
          <a:p>
            <a:pPr lvl="1"/>
            <a:r>
              <a:rPr lang="sv-SE" dirty="0"/>
              <a:t>Spårbarhet och korrekthet: Det ska gå att förstå och spåra utifrån beviset vad en doktorand gjort</a:t>
            </a:r>
          </a:p>
          <a:p>
            <a:pPr lvl="1"/>
            <a:r>
              <a:rPr lang="sv-SE" dirty="0"/>
              <a:t>Kosmetik i intyg och bevis: För doktorandens skull </a:t>
            </a:r>
          </a:p>
          <a:p>
            <a:r>
              <a:rPr lang="sv-SE" dirty="0"/>
              <a:t>Vad i en annan merit kommer ut i beviset och hur ser det ut? </a:t>
            </a:r>
          </a:p>
          <a:p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Inläggning av andra meriter</a:t>
            </a:r>
          </a:p>
        </p:txBody>
      </p:sp>
    </p:spTree>
    <p:extLst>
      <p:ext uri="{BB962C8B-B14F-4D97-AF65-F5344CB8AC3E}">
        <p14:creationId xmlns:p14="http://schemas.microsoft.com/office/powerpoint/2010/main" val="35924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Annan merit i bevis, exempel 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3109"/>
            <a:ext cx="4312033" cy="3688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98" y="1023109"/>
            <a:ext cx="4166665" cy="19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Annan merit i bevis, exempel 2</a:t>
            </a:r>
          </a:p>
        </p:txBody>
      </p:sp>
      <p:pic>
        <p:nvPicPr>
          <p:cNvPr id="7" name="Picture 10" descr="C:\Users\nannah\AppData\Local\Temp\SNAGHTML58b54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6008"/>
            <a:ext cx="4415823" cy="30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43" y="1028002"/>
            <a:ext cx="4181417" cy="25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97" y="1193800"/>
            <a:ext cx="5020631" cy="354171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1: </a:t>
            </a:r>
            <a:r>
              <a:rPr lang="sv-SE" dirty="0" smtClean="0"/>
              <a:t>Underlag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33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1: I annan </a:t>
            </a:r>
            <a:r>
              <a:rPr lang="sv-SE" dirty="0" smtClean="0"/>
              <a:t>merit</a:t>
            </a:r>
            <a:endParaRPr lang="sv-SE" dirty="0"/>
          </a:p>
        </p:txBody>
      </p:sp>
      <p:pic>
        <p:nvPicPr>
          <p:cNvPr id="8" name="Picture 7" descr="Graphical user interface, text, application, email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026716"/>
            <a:ext cx="4104456" cy="2193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715766"/>
            <a:ext cx="6286073" cy="1983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1026716"/>
            <a:ext cx="33843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100" b="1" dirty="0" smtClean="0"/>
              <a:t>Benämning</a:t>
            </a:r>
            <a:r>
              <a:rPr lang="sv-SE" sz="1100" dirty="0" smtClean="0"/>
              <a:t>: Var, vad och när</a:t>
            </a:r>
          </a:p>
          <a:p>
            <a:pPr algn="l"/>
            <a:r>
              <a:rPr lang="sv-SE" sz="1100" b="1" dirty="0" smtClean="0"/>
              <a:t>Omfattning</a:t>
            </a:r>
            <a:r>
              <a:rPr lang="sv-SE" sz="1100" dirty="0" smtClean="0"/>
              <a:t>: Omfattning och enhet</a:t>
            </a:r>
          </a:p>
          <a:p>
            <a:pPr algn="l"/>
            <a:r>
              <a:rPr lang="sv-SE" sz="1100" b="1" dirty="0" smtClean="0"/>
              <a:t>Ursprung</a:t>
            </a:r>
            <a:r>
              <a:rPr lang="sv-SE" sz="1100" dirty="0" smtClean="0"/>
              <a:t>: Annat ursprung. </a:t>
            </a:r>
            <a:r>
              <a:rPr lang="sv-SE" sz="1100" dirty="0"/>
              <a:t>O</a:t>
            </a:r>
            <a:r>
              <a:rPr lang="sv-SE" sz="1100" dirty="0" smtClean="0"/>
              <a:t>rganisation och plats</a:t>
            </a:r>
            <a:endParaRPr lang="sv-SE" sz="1100" dirty="0"/>
          </a:p>
          <a:p>
            <a:pPr algn="l"/>
            <a:r>
              <a:rPr lang="sv-SE" sz="1100" b="1" dirty="0" smtClean="0"/>
              <a:t>Examinationsdatum</a:t>
            </a:r>
            <a:r>
              <a:rPr lang="sv-SE" sz="1100" dirty="0" smtClean="0"/>
              <a:t>: Sista dag på sommarskolan</a:t>
            </a:r>
          </a:p>
        </p:txBody>
      </p:sp>
    </p:spTree>
    <p:extLst>
      <p:ext uri="{BB962C8B-B14F-4D97-AF65-F5344CB8AC3E}">
        <p14:creationId xmlns:p14="http://schemas.microsoft.com/office/powerpoint/2010/main" val="78216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2022-10-27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1: I bevis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1214780"/>
            <a:ext cx="5947819" cy="30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KTH 16x9</Template>
  <TotalTime>86</TotalTime>
  <Words>401</Words>
  <Application>Microsoft Office PowerPoint</Application>
  <PresentationFormat>On-screen Show (16:9)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Ladokträff: tillgodoräknande på forskarnivå</vt:lpstr>
      <vt:lpstr>Agenda</vt:lpstr>
      <vt:lpstr>Olika grund för tillgodoräknande på forskarnivå</vt:lpstr>
      <vt:lpstr>Inläggning av andra meriter</vt:lpstr>
      <vt:lpstr>Annan merit i bevis, exempel 1 </vt:lpstr>
      <vt:lpstr>Annan merit i bevis, exempel 2</vt:lpstr>
      <vt:lpstr>Exempel 1: Underlag</vt:lpstr>
      <vt:lpstr>Exempel 1: I annan merit</vt:lpstr>
      <vt:lpstr>Exempel 1: I bevis </vt:lpstr>
      <vt:lpstr>Exempel 2: Underlag</vt:lpstr>
      <vt:lpstr>Exempel 2: I annan merit</vt:lpstr>
      <vt:lpstr>Exempel 2: I bevis</vt:lpstr>
      <vt:lpstr>Exempel 3: Underlag</vt:lpstr>
      <vt:lpstr>Exempel 3: I annan merit</vt:lpstr>
      <vt:lpstr>Exempel 3: I bevis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Ladokträff: tillgodoräknande på forskarnivå</dc:title>
  <dc:creator>Nanna Hübinette</dc:creator>
  <cp:lastModifiedBy>Nanna Hübinette</cp:lastModifiedBy>
  <cp:revision>5</cp:revision>
  <dcterms:created xsi:type="dcterms:W3CDTF">2022-10-19T08:47:26Z</dcterms:created>
  <dcterms:modified xsi:type="dcterms:W3CDTF">2022-10-27T06:41:42Z</dcterms:modified>
</cp:coreProperties>
</file>