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7"/>
  </p:notesMasterIdLst>
  <p:sldIdLst>
    <p:sldId id="256" r:id="rId6"/>
    <p:sldId id="260" r:id="rId7"/>
    <p:sldId id="269" r:id="rId8"/>
    <p:sldId id="262" r:id="rId9"/>
    <p:sldId id="271" r:id="rId10"/>
    <p:sldId id="270" r:id="rId11"/>
    <p:sldId id="266" r:id="rId12"/>
    <p:sldId id="267" r:id="rId13"/>
    <p:sldId id="328" r:id="rId14"/>
    <p:sldId id="268" r:id="rId15"/>
    <p:sldId id="264" r:id="rId16"/>
  </p:sldIdLst>
  <p:sldSz cx="12192000" cy="6858000"/>
  <p:notesSz cx="6858000" cy="9144000"/>
  <p:embeddedFontLst>
    <p:embeddedFont>
      <p:font typeface="Figtree" pitchFamily="2" charset="0"/>
      <p:regular r:id="rId18"/>
      <p:bold r:id="rId19"/>
      <p:italic r:id="rId20"/>
      <p:boldItalic r:id="rId2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70698" autoAdjust="0"/>
  </p:normalViewPr>
  <p:slideViewPr>
    <p:cSldViewPr snapToGrid="0">
      <p:cViewPr varScale="1">
        <p:scale>
          <a:sx n="64" d="100"/>
          <a:sy n="64" d="100"/>
        </p:scale>
        <p:origin x="1094" y="41"/>
      </p:cViewPr>
      <p:guideLst/>
    </p:cSldViewPr>
  </p:slideViewPr>
  <p:notesTextViewPr>
    <p:cViewPr>
      <p:scale>
        <a:sx n="1" d="1"/>
        <a:sy n="1" d="1"/>
      </p:scale>
      <p:origin x="0" y="-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2026-02-11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Considering the event's purpose to offer a deeper understanding of the programme and early engagement with admitted students, these elements help in conveying the value and uniqueness of the programme effectively. Each component serves to inform, inspire, and address potential concerns, thereby enhancing students' confidence in their decision to join the programme at KTH.</a:t>
            </a:r>
          </a:p>
        </p:txBody>
      </p:sp>
      <p:sp>
        <p:nvSpPr>
          <p:cNvPr id="4" name="Slide Number Placeholder 3"/>
          <p:cNvSpPr>
            <a:spLocks noGrp="1"/>
          </p:cNvSpPr>
          <p:nvPr>
            <p:ph type="sldNum" sz="quarter" idx="5"/>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372416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133718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400562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2</a:t>
            </a:fld>
            <a:endParaRPr lang="sv-SE"/>
          </a:p>
        </p:txBody>
      </p:sp>
    </p:spTree>
    <p:extLst>
      <p:ext uri="{BB962C8B-B14F-4D97-AF65-F5344CB8AC3E}">
        <p14:creationId xmlns:p14="http://schemas.microsoft.com/office/powerpoint/2010/main" val="426402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3</a:t>
            </a:fld>
            <a:endParaRPr lang="sv-SE"/>
          </a:p>
        </p:txBody>
      </p:sp>
    </p:spTree>
    <p:extLst>
      <p:ext uri="{BB962C8B-B14F-4D97-AF65-F5344CB8AC3E}">
        <p14:creationId xmlns:p14="http://schemas.microsoft.com/office/powerpoint/2010/main" val="19537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21464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313537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200613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378078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Figtree" pitchFamily="2" charset="0"/>
              </a:rPr>
              <a:t>Note: this slide does not need updates; it’s information you can provide to your </a:t>
            </a:r>
            <a:r>
              <a:rPr lang="en-US" b="1" i="0" dirty="0" err="1">
                <a:effectLst/>
                <a:latin typeface="Figtree" pitchFamily="2" charset="0"/>
              </a:rPr>
              <a:t>programme</a:t>
            </a:r>
            <a:r>
              <a:rPr lang="en-US" b="1" i="0" dirty="0">
                <a:effectLst/>
                <a:latin typeface="Figtree" pitchFamily="2" charset="0"/>
              </a:rPr>
              <a:t>-admitted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KTH's digital student community is an app powered by Goin' Connect. In the app, you can find a group specifically for this </a:t>
            </a:r>
            <a:r>
              <a:rPr lang="en-US" b="0" i="0" dirty="0" err="1">
                <a:effectLst/>
                <a:latin typeface="Figtree" pitchFamily="2" charset="0"/>
              </a:rPr>
              <a:t>programme</a:t>
            </a:r>
            <a:r>
              <a:rPr lang="en-US" b="0" i="0" dirty="0">
                <a:effectLst/>
                <a:latin typeface="Figtree" pitchFamily="2" charset="0"/>
              </a:rPr>
              <a:t>, so make sure to join and get to know each other before coming to Sweden! You can also find groups related to interests and hobbies and you can connect with both newly admitted and current students at KTH.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Joining is a great way of building a network, but it's also a place to raise questions and wonderings. You can find useful tips and tricks about being a student in Stockholm and at KTH. Additionally, you can find upcoming events and useful information about preparing for your move and how KTH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You should have received the registration link via email from us already. If you haven’t joined yet, scan the QR code or go to the link to register and join.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en-US" dirty="0"/>
              <a:t>All admitted students will use the same link</a:t>
            </a:r>
            <a:r>
              <a:rPr lang="sv-SE" dirty="0"/>
              <a:t>. If </a:t>
            </a:r>
            <a:r>
              <a:rPr lang="sv-SE" dirty="0" err="1"/>
              <a:t>someone</a:t>
            </a:r>
            <a:r>
              <a:rPr lang="sv-SE" dirty="0"/>
              <a:t> is </a:t>
            </a:r>
            <a:r>
              <a:rPr lang="sv-SE" dirty="0" err="1"/>
              <a:t>joining</a:t>
            </a:r>
            <a:r>
              <a:rPr lang="sv-SE" dirty="0"/>
              <a:t> from </a:t>
            </a:r>
            <a:r>
              <a:rPr lang="sv-SE" dirty="0" err="1"/>
              <a:t>their</a:t>
            </a:r>
            <a:r>
              <a:rPr lang="sv-SE" dirty="0"/>
              <a:t> </a:t>
            </a:r>
            <a:r>
              <a:rPr lang="sv-SE" dirty="0" err="1"/>
              <a:t>phone</a:t>
            </a:r>
            <a:r>
              <a:rPr lang="sv-SE" dirty="0"/>
              <a:t> and </a:t>
            </a:r>
            <a:r>
              <a:rPr lang="sv-SE" dirty="0" err="1"/>
              <a:t>can’t</a:t>
            </a:r>
            <a:r>
              <a:rPr lang="sv-SE" dirty="0"/>
              <a:t> </a:t>
            </a:r>
            <a:r>
              <a:rPr lang="sv-SE" dirty="0" err="1"/>
              <a:t>scan</a:t>
            </a:r>
            <a:r>
              <a:rPr lang="sv-SE" dirty="0"/>
              <a:t> the </a:t>
            </a:r>
            <a:r>
              <a:rPr lang="sv-SE" dirty="0" err="1"/>
              <a:t>link</a:t>
            </a:r>
            <a:r>
              <a:rPr lang="sv-SE" dirty="0"/>
              <a:t> is</a:t>
            </a:r>
            <a:r>
              <a:rPr lang="sv-SE"/>
              <a:t>: </a:t>
            </a:r>
            <a:r>
              <a:rPr lang="sv-SE" sz="1200" b="1">
                <a:solidFill>
                  <a:schemeClr val="tx2"/>
                </a:solidFill>
              </a:rPr>
              <a:t>: </a:t>
            </a:r>
            <a:r>
              <a:rPr lang="sv-SE" sz="1200">
                <a:solidFill>
                  <a:schemeClr val="tx2"/>
                </a:solidFill>
              </a:rPr>
              <a:t>https://register.goinconnect.com/university/17393</a:t>
            </a:r>
            <a:r>
              <a:rPr lang="sv-SE"/>
              <a:t>)</a:t>
            </a:r>
            <a:endParaRPr lang="sv-SE" dirty="0"/>
          </a:p>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143028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5c1fd06f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55c1fd06f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230" marR="0" lvl="0" indent="0" algn="l" defTabSz="914400" rtl="0" eaLnBrk="1" fontAlgn="auto" latinLnBrk="0" hangingPunct="1">
              <a:lnSpc>
                <a:spcPct val="100000"/>
              </a:lnSpc>
              <a:spcBef>
                <a:spcPts val="0"/>
              </a:spcBef>
              <a:spcAft>
                <a:spcPts val="0"/>
              </a:spcAft>
              <a:buClr>
                <a:schemeClr val="dk1"/>
              </a:buClr>
              <a:buSzPts val="1000"/>
              <a:buFont typeface="Figtree"/>
              <a:buNone/>
              <a:tabLst/>
              <a:defRPr/>
            </a:pPr>
            <a:r>
              <a:rPr lang="en-US" sz="1000" b="1" i="0" dirty="0">
                <a:effectLst/>
                <a:latin typeface="Figtree" pitchFamily="2" charset="0"/>
              </a:rPr>
              <a:t>Note: this slide does not need updates; it’s information you can provide to your </a:t>
            </a:r>
            <a:r>
              <a:rPr lang="en-US" sz="1000" b="1" i="0" dirty="0" err="1">
                <a:effectLst/>
                <a:latin typeface="Figtree" pitchFamily="2" charset="0"/>
              </a:rPr>
              <a:t>programme</a:t>
            </a:r>
            <a:r>
              <a:rPr lang="en-US" sz="1000" b="1" i="0" dirty="0">
                <a:effectLst/>
                <a:latin typeface="Figtree" pitchFamily="2" charset="0"/>
              </a:rPr>
              <a:t>-admitted students.</a:t>
            </a:r>
            <a:endParaRPr lang="en" sz="1000" dirty="0">
              <a:solidFill>
                <a:schemeClr val="dk1"/>
              </a:solidFill>
              <a:latin typeface="Figtree"/>
              <a:ea typeface="Figtree"/>
              <a:cs typeface="Figtree"/>
              <a:sym typeface="Figtree"/>
            </a:endParaRPr>
          </a:p>
          <a:p>
            <a:pPr marL="62230" indent="0">
              <a:buClr>
                <a:schemeClr val="dk1"/>
              </a:buClr>
              <a:buSzPts val="1000"/>
              <a:buFont typeface="Figtree"/>
              <a:buNone/>
            </a:pPr>
            <a:endParaRPr lang="en" sz="1000" dirty="0">
              <a:solidFill>
                <a:schemeClr val="dk1"/>
              </a:solidFill>
              <a:latin typeface="Figtree"/>
              <a:ea typeface="Figtree"/>
              <a:cs typeface="Figtree"/>
              <a:sym typeface="Figtree"/>
            </a:endParaRPr>
          </a:p>
          <a:p>
            <a:r>
              <a:rPr lang="en-GB" sz="1200" dirty="0"/>
              <a:t>If you want to hear directly from current KTH students about their experiences, follow KTH on social media, including Instagram and WeChat.</a:t>
            </a:r>
          </a:p>
          <a:p>
            <a:endParaRPr lang="en-GB" sz="1200" dirty="0"/>
          </a:p>
          <a:p>
            <a:r>
              <a:rPr lang="en-GB" sz="1200" dirty="0"/>
              <a:t>Don't forget to join our other activities for admitted students, where you'll receive practical information to help you prepare for your start at KTH. If you missed any sessions, you can find the recordings on our website.</a:t>
            </a:r>
          </a:p>
          <a:p>
            <a:pPr marL="270510" indent="-208280">
              <a:buClr>
                <a:schemeClr val="dk1"/>
              </a:buClr>
              <a:buSzPts val="1000"/>
              <a:buFont typeface="Figtree"/>
              <a:buChar char="●"/>
            </a:pPr>
            <a:endParaRPr lang="en-US" dirty="0">
              <a:solidFill>
                <a:schemeClr val="dk1"/>
              </a:solidFill>
            </a:endParaRPr>
          </a:p>
          <a:p>
            <a:pPr marL="270510" lvl="0" indent="-208280" algn="l" rtl="0">
              <a:spcBef>
                <a:spcPts val="0"/>
              </a:spcBef>
              <a:spcAft>
                <a:spcPts val="0"/>
              </a:spcAft>
              <a:buClr>
                <a:schemeClr val="dk1"/>
              </a:buClr>
              <a:buSzPts val="1000"/>
              <a:buFont typeface="Figtree"/>
              <a:buChar char="●"/>
            </a:pPr>
            <a:endParaRPr lang="en" sz="1000" dirty="0">
              <a:latin typeface="Figtree"/>
              <a:ea typeface="Figtree"/>
              <a:cs typeface="Figtree"/>
            </a:endParaRPr>
          </a:p>
          <a:p>
            <a:pPr marL="270510" indent="-208280">
              <a:buClr>
                <a:schemeClr val="dk1"/>
              </a:buClr>
              <a:buSzPts val="1000"/>
              <a:buFont typeface="Figtree"/>
              <a:buChar char="●"/>
            </a:pPr>
            <a:endParaRPr lang="en-US" sz="1000" dirty="0">
              <a:latin typeface="Figtree"/>
              <a:ea typeface="Figtree"/>
              <a:cs typeface="Figtre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2026-02-11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2026-02-11</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2026-02-11</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2026-02-11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2026-02-11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2026-02-11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2026-02-11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2026-02-11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2026-02-11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2026-02-11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2026-02-11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2026-02-11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2026-02-11</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2026-02-11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2026-02-11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2026-02-11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2026-02-11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2026-02-11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2026-02-11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2026-02-11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2026-02-11</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a:xfrm>
            <a:off x="1928202" y="4246431"/>
            <a:ext cx="8798701" cy="1654175"/>
          </a:xfrm>
        </p:spPr>
        <p:txBody>
          <a:bodyPr/>
          <a:lstStyle/>
          <a:p>
            <a:r>
              <a:rPr lang="sv-SE" dirty="0"/>
              <a:t>MSc XXX</a:t>
            </a:r>
          </a:p>
        </p:txBody>
      </p:sp>
      <p:sp>
        <p:nvSpPr>
          <p:cNvPr id="2" name="Subtitle 1">
            <a:extLst>
              <a:ext uri="{FF2B5EF4-FFF2-40B4-BE49-F238E27FC236}">
                <a16:creationId xmlns:a16="http://schemas.microsoft.com/office/drawing/2014/main" id="{4E8C693B-22DA-48A9-A121-E32E4AFFA218}"/>
              </a:ext>
            </a:extLst>
          </p:cNvPr>
          <p:cNvSpPr>
            <a:spLocks noGrp="1"/>
          </p:cNvSpPr>
          <p:nvPr>
            <p:ph type="subTitle" idx="1"/>
          </p:nvPr>
        </p:nvSpPr>
        <p:spPr>
          <a:xfrm>
            <a:off x="2147001" y="3492708"/>
            <a:ext cx="8046310" cy="1142101"/>
          </a:xfrm>
        </p:spPr>
        <p:txBody>
          <a:bodyPr>
            <a:normAutofit/>
          </a:bodyPr>
          <a:lstStyle/>
          <a:p>
            <a:r>
              <a:rPr lang="sv-SE" sz="2400" dirty="0" err="1"/>
              <a:t>Congratulations</a:t>
            </a:r>
            <a:r>
              <a:rPr lang="sv-SE" sz="2400" dirty="0"/>
              <a:t> on </a:t>
            </a:r>
            <a:r>
              <a:rPr lang="sv-SE" sz="2400" dirty="0" err="1"/>
              <a:t>your</a:t>
            </a:r>
            <a:r>
              <a:rPr lang="sv-SE" sz="2400" dirty="0"/>
              <a:t> </a:t>
            </a:r>
            <a:r>
              <a:rPr lang="sv-SE" sz="2400" dirty="0" err="1"/>
              <a:t>acceptance</a:t>
            </a:r>
            <a:r>
              <a:rPr lang="sv-SE" sz="2400" dirty="0"/>
              <a:t> </a:t>
            </a:r>
            <a:br>
              <a:rPr lang="sv-SE" sz="2400" dirty="0"/>
            </a:br>
            <a:r>
              <a:rPr lang="sv-SE" sz="2400" dirty="0"/>
              <a:t>and </a:t>
            </a:r>
            <a:r>
              <a:rPr lang="sv-SE" sz="2400" dirty="0" err="1"/>
              <a:t>welcome</a:t>
            </a:r>
            <a:r>
              <a:rPr lang="sv-SE" sz="2400" dirty="0"/>
              <a:t> to </a:t>
            </a:r>
            <a:r>
              <a:rPr lang="sv-SE" sz="2400" dirty="0" err="1"/>
              <a:t>this</a:t>
            </a:r>
            <a:r>
              <a:rPr lang="sv-SE" sz="2400" dirty="0"/>
              <a:t> </a:t>
            </a:r>
            <a:r>
              <a:rPr lang="sv-SE" sz="2400" dirty="0" err="1"/>
              <a:t>gathering</a:t>
            </a:r>
            <a:r>
              <a:rPr lang="sv-SE" sz="2400" dirty="0"/>
              <a:t> </a:t>
            </a:r>
            <a:r>
              <a:rPr lang="sv-SE" sz="2400" dirty="0" err="1"/>
              <a:t>about</a:t>
            </a:r>
            <a:endParaRPr lang="sv-SE" sz="2400" dirty="0"/>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92D50E-677C-4F50-9874-2E5BD2543E3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854010" y="0"/>
            <a:ext cx="7337989" cy="3973794"/>
          </a:xfrm>
          <a:prstGeom prst="rect">
            <a:avLst/>
          </a:prstGeom>
        </p:spPr>
      </p:pic>
      <p:sp>
        <p:nvSpPr>
          <p:cNvPr id="5" name="Title 4">
            <a:extLst>
              <a:ext uri="{FF2B5EF4-FFF2-40B4-BE49-F238E27FC236}">
                <a16:creationId xmlns:a16="http://schemas.microsoft.com/office/drawing/2014/main" id="{773914DE-D518-455F-B61A-1D64CBC4C734}"/>
              </a:ext>
            </a:extLst>
          </p:cNvPr>
          <p:cNvSpPr>
            <a:spLocks noGrp="1"/>
          </p:cNvSpPr>
          <p:nvPr>
            <p:ph type="title"/>
          </p:nvPr>
        </p:nvSpPr>
        <p:spPr>
          <a:xfrm>
            <a:off x="755412" y="2141885"/>
            <a:ext cx="5314951" cy="2852737"/>
          </a:xfrm>
        </p:spPr>
        <p:txBody>
          <a:bodyPr/>
          <a:lstStyle/>
          <a:p>
            <a:r>
              <a:rPr lang="sv-SE" dirty="0" err="1"/>
              <a:t>Questions</a:t>
            </a:r>
            <a:endParaRPr lang="sv-SE" dirty="0"/>
          </a:p>
        </p:txBody>
      </p:sp>
      <p:sp>
        <p:nvSpPr>
          <p:cNvPr id="4" name="Text Placeholder 5">
            <a:extLst>
              <a:ext uri="{FF2B5EF4-FFF2-40B4-BE49-F238E27FC236}">
                <a16:creationId xmlns:a16="http://schemas.microsoft.com/office/drawing/2014/main" id="{C045D054-4EC6-8C7E-55F3-F41BA08815B4}"/>
              </a:ext>
            </a:extLst>
          </p:cNvPr>
          <p:cNvSpPr>
            <a:spLocks noGrp="1"/>
          </p:cNvSpPr>
          <p:nvPr>
            <p:ph type="body" idx="1"/>
          </p:nvPr>
        </p:nvSpPr>
        <p:spPr>
          <a:xfrm>
            <a:off x="755412" y="4918401"/>
            <a:ext cx="7218363" cy="863600"/>
          </a:xfrm>
        </p:spPr>
        <p:txBody>
          <a:bodyPr/>
          <a:lstStyle/>
          <a:p>
            <a:r>
              <a:rPr lang="sv-SE" sz="1800" dirty="0" err="1"/>
              <a:t>Open</a:t>
            </a:r>
            <a:r>
              <a:rPr lang="sv-SE" sz="1800" dirty="0"/>
              <a:t> </a:t>
            </a:r>
            <a:r>
              <a:rPr lang="sv-SE" sz="1800" dirty="0" err="1"/>
              <a:t>up</a:t>
            </a:r>
            <a:r>
              <a:rPr lang="sv-SE" sz="1800" dirty="0"/>
              <a:t> the </a:t>
            </a:r>
            <a:r>
              <a:rPr lang="sv-SE" sz="1800" dirty="0" err="1"/>
              <a:t>floor</a:t>
            </a:r>
            <a:r>
              <a:rPr lang="sv-SE" sz="1800" dirty="0"/>
              <a:t> for </a:t>
            </a:r>
            <a:r>
              <a:rPr lang="sv-SE" sz="1800" dirty="0" err="1"/>
              <a:t>questions</a:t>
            </a:r>
            <a:r>
              <a:rPr lang="sv-SE" sz="1800" dirty="0"/>
              <a:t>. </a:t>
            </a:r>
            <a:r>
              <a:rPr lang="en-GB" sz="1800" dirty="0"/>
              <a:t>This can be related solely to the programme, as they receive more general information and practical preparation in our other activities (you can refer these questions to the website, where they can find webinar recordings and more). The student ambassador can also help answering.</a:t>
            </a:r>
            <a:endParaRPr lang="en-GB" sz="2000" dirty="0"/>
          </a:p>
          <a:p>
            <a:endParaRPr lang="en-GB" sz="1800" dirty="0"/>
          </a:p>
        </p:txBody>
      </p:sp>
    </p:spTree>
    <p:extLst>
      <p:ext uri="{BB962C8B-B14F-4D97-AF65-F5344CB8AC3E}">
        <p14:creationId xmlns:p14="http://schemas.microsoft.com/office/powerpoint/2010/main" val="307538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FF30-F57B-DBA8-077B-BF774EB5E730}"/>
              </a:ext>
            </a:extLst>
          </p:cNvPr>
          <p:cNvSpPr>
            <a:spLocks noGrp="1"/>
          </p:cNvSpPr>
          <p:nvPr>
            <p:ph type="ctrTitle"/>
          </p:nvPr>
        </p:nvSpPr>
        <p:spPr/>
        <p:txBody>
          <a:bodyPr/>
          <a:lstStyle/>
          <a:p>
            <a:r>
              <a:rPr lang="sv-SE" sz="5400" dirty="0" err="1"/>
              <a:t>Thank</a:t>
            </a:r>
            <a:r>
              <a:rPr lang="sv-SE" sz="5400" dirty="0"/>
              <a:t> </a:t>
            </a:r>
            <a:r>
              <a:rPr lang="sv-SE" sz="5400" dirty="0" err="1"/>
              <a:t>you</a:t>
            </a:r>
            <a:r>
              <a:rPr lang="sv-SE" sz="5400" dirty="0"/>
              <a:t>!</a:t>
            </a:r>
            <a:endParaRPr lang="en-GB" sz="5400" dirty="0"/>
          </a:p>
        </p:txBody>
      </p:sp>
      <p:sp>
        <p:nvSpPr>
          <p:cNvPr id="3" name="Subtitle 2">
            <a:extLst>
              <a:ext uri="{FF2B5EF4-FFF2-40B4-BE49-F238E27FC236}">
                <a16:creationId xmlns:a16="http://schemas.microsoft.com/office/drawing/2014/main" id="{F888A3A6-1877-320C-3BBE-240ED22123A1}"/>
              </a:ext>
            </a:extLst>
          </p:cNvPr>
          <p:cNvSpPr>
            <a:spLocks noGrp="1"/>
          </p:cNvSpPr>
          <p:nvPr>
            <p:ph type="subTitle" idx="1"/>
          </p:nvPr>
        </p:nvSpPr>
        <p:spPr>
          <a:xfrm>
            <a:off x="2132009" y="4995069"/>
            <a:ext cx="7926387" cy="461962"/>
          </a:xfrm>
        </p:spPr>
        <p:txBody>
          <a:bodyPr/>
          <a:lstStyle/>
          <a:p>
            <a:r>
              <a:rPr lang="sv-SE" dirty="0" err="1"/>
              <a:t>See</a:t>
            </a:r>
            <a:r>
              <a:rPr lang="sv-SE" dirty="0"/>
              <a:t> </a:t>
            </a:r>
            <a:r>
              <a:rPr lang="sv-SE" dirty="0" err="1"/>
              <a:t>you</a:t>
            </a:r>
            <a:r>
              <a:rPr lang="sv-SE" dirty="0"/>
              <a:t> on campus </a:t>
            </a:r>
            <a:r>
              <a:rPr lang="sv-SE" dirty="0" err="1"/>
              <a:t>this</a:t>
            </a:r>
            <a:r>
              <a:rPr lang="sv-SE" dirty="0"/>
              <a:t> </a:t>
            </a:r>
            <a:r>
              <a:rPr lang="sv-SE" dirty="0" err="1"/>
              <a:t>autumn</a:t>
            </a:r>
            <a:r>
              <a:rPr lang="sv-SE" dirty="0"/>
              <a:t> </a:t>
            </a:r>
            <a:r>
              <a:rPr lang="sv-SE" dirty="0">
                <a:sym typeface="Wingdings" panose="05000000000000000000" pitchFamily="2" charset="2"/>
              </a:rPr>
              <a:t></a:t>
            </a:r>
            <a:endParaRPr lang="en-GB" dirty="0"/>
          </a:p>
        </p:txBody>
      </p:sp>
    </p:spTree>
    <p:extLst>
      <p:ext uri="{BB962C8B-B14F-4D97-AF65-F5344CB8AC3E}">
        <p14:creationId xmlns:p14="http://schemas.microsoft.com/office/powerpoint/2010/main" val="328487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89568-7B11-4295-B626-ADF8383D90B1}"/>
              </a:ext>
            </a:extLst>
          </p:cNvPr>
          <p:cNvSpPr>
            <a:spLocks noGrp="1"/>
          </p:cNvSpPr>
          <p:nvPr>
            <p:ph type="title"/>
          </p:nvPr>
        </p:nvSpPr>
        <p:spPr/>
        <p:txBody>
          <a:bodyPr/>
          <a:lstStyle/>
          <a:p>
            <a:r>
              <a:rPr lang="en-GB" b="1" dirty="0"/>
              <a:t>Welcome and introduction</a:t>
            </a:r>
            <a:endParaRPr lang="sv-SE" dirty="0"/>
          </a:p>
        </p:txBody>
      </p:sp>
      <p:sp>
        <p:nvSpPr>
          <p:cNvPr id="5" name="Text Placeholder 4">
            <a:extLst>
              <a:ext uri="{FF2B5EF4-FFF2-40B4-BE49-F238E27FC236}">
                <a16:creationId xmlns:a16="http://schemas.microsoft.com/office/drawing/2014/main" id="{C4AA9726-99DA-45B6-9227-8AD15FDDEB72}"/>
              </a:ext>
            </a:extLst>
          </p:cNvPr>
          <p:cNvSpPr>
            <a:spLocks noGrp="1"/>
          </p:cNvSpPr>
          <p:nvPr>
            <p:ph type="body" idx="1"/>
          </p:nvPr>
        </p:nvSpPr>
        <p:spPr/>
        <p:txBody>
          <a:bodyPr/>
          <a:lstStyle/>
          <a:p>
            <a:r>
              <a:rPr lang="en-GB" dirty="0"/>
              <a:t>Start with a welcome from all programme representatives joining. Introduce the structure of the session briefly. Including a picture of yourself can be nice as well.</a:t>
            </a:r>
            <a:endParaRPr lang="sv-SE" dirty="0"/>
          </a:p>
        </p:txBody>
      </p:sp>
      <p:pic>
        <p:nvPicPr>
          <p:cNvPr id="10" name="Graphic 9" descr="Male profile with solid fill">
            <a:extLst>
              <a:ext uri="{FF2B5EF4-FFF2-40B4-BE49-F238E27FC236}">
                <a16:creationId xmlns:a16="http://schemas.microsoft.com/office/drawing/2014/main" id="{A422B87B-364D-E5A1-D069-D5E9BDF09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3238" y="3808126"/>
            <a:ext cx="1519003" cy="1519003"/>
          </a:xfrm>
          <a:prstGeom prst="rect">
            <a:avLst/>
          </a:prstGeom>
        </p:spPr>
      </p:pic>
      <p:pic>
        <p:nvPicPr>
          <p:cNvPr id="12" name="Graphic 11" descr="Female Profile with solid fill">
            <a:extLst>
              <a:ext uri="{FF2B5EF4-FFF2-40B4-BE49-F238E27FC236}">
                <a16:creationId xmlns:a16="http://schemas.microsoft.com/office/drawing/2014/main" id="{55843E3A-D3EA-DE7F-E209-EB91CD47A0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3237" y="1136129"/>
            <a:ext cx="1519003" cy="1519003"/>
          </a:xfrm>
          <a:prstGeom prst="rect">
            <a:avLst/>
          </a:prstGeom>
        </p:spPr>
      </p:pic>
      <p:sp>
        <p:nvSpPr>
          <p:cNvPr id="13" name="TextBox 12">
            <a:extLst>
              <a:ext uri="{FF2B5EF4-FFF2-40B4-BE49-F238E27FC236}">
                <a16:creationId xmlns:a16="http://schemas.microsoft.com/office/drawing/2014/main" id="{65EEABCD-3431-7589-D298-A52182EC6A81}"/>
              </a:ext>
            </a:extLst>
          </p:cNvPr>
          <p:cNvSpPr txBox="1"/>
          <p:nvPr/>
        </p:nvSpPr>
        <p:spPr>
          <a:xfrm>
            <a:off x="8012241" y="1572466"/>
            <a:ext cx="2803160" cy="646331"/>
          </a:xfrm>
          <a:prstGeom prst="rect">
            <a:avLst/>
          </a:prstGeom>
          <a:noFill/>
        </p:spPr>
        <p:txBody>
          <a:bodyPr wrap="square" rtlCol="0">
            <a:spAutoFit/>
          </a:bodyPr>
          <a:lstStyle/>
          <a:p>
            <a:r>
              <a:rPr lang="sv-SE" dirty="0" err="1"/>
              <a:t>Programme</a:t>
            </a:r>
            <a:r>
              <a:rPr lang="sv-SE" dirty="0"/>
              <a:t> director</a:t>
            </a:r>
            <a:br>
              <a:rPr lang="sv-SE" dirty="0"/>
            </a:br>
            <a:r>
              <a:rPr lang="sv-SE" dirty="0"/>
              <a:t>xxx</a:t>
            </a:r>
            <a:endParaRPr lang="en-GB" dirty="0"/>
          </a:p>
        </p:txBody>
      </p:sp>
      <p:sp>
        <p:nvSpPr>
          <p:cNvPr id="14" name="TextBox 13">
            <a:extLst>
              <a:ext uri="{FF2B5EF4-FFF2-40B4-BE49-F238E27FC236}">
                <a16:creationId xmlns:a16="http://schemas.microsoft.com/office/drawing/2014/main" id="{A87797B9-5336-C536-9A3D-870FE6F6898A}"/>
              </a:ext>
            </a:extLst>
          </p:cNvPr>
          <p:cNvSpPr txBox="1"/>
          <p:nvPr/>
        </p:nvSpPr>
        <p:spPr>
          <a:xfrm>
            <a:off x="8102184" y="4312540"/>
            <a:ext cx="3117954" cy="646331"/>
          </a:xfrm>
          <a:prstGeom prst="rect">
            <a:avLst/>
          </a:prstGeom>
          <a:noFill/>
        </p:spPr>
        <p:txBody>
          <a:bodyPr wrap="square" rtlCol="0">
            <a:spAutoFit/>
          </a:bodyPr>
          <a:lstStyle/>
          <a:p>
            <a:r>
              <a:rPr lang="sv-SE" dirty="0" err="1"/>
              <a:t>Current</a:t>
            </a:r>
            <a:r>
              <a:rPr lang="sv-SE" dirty="0"/>
              <a:t> </a:t>
            </a:r>
            <a:r>
              <a:rPr lang="sv-SE" dirty="0" err="1"/>
              <a:t>programme</a:t>
            </a:r>
            <a:r>
              <a:rPr lang="sv-SE" dirty="0"/>
              <a:t> student</a:t>
            </a:r>
            <a:br>
              <a:rPr lang="sv-SE" dirty="0"/>
            </a:br>
            <a:r>
              <a:rPr lang="sv-SE" dirty="0"/>
              <a:t>xxx</a:t>
            </a:r>
            <a:endParaRPr lang="en-GB" dirty="0"/>
          </a:p>
        </p:txBody>
      </p:sp>
    </p:spTree>
    <p:extLst>
      <p:ext uri="{BB962C8B-B14F-4D97-AF65-F5344CB8AC3E}">
        <p14:creationId xmlns:p14="http://schemas.microsoft.com/office/powerpoint/2010/main" val="21461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151BE-E518-22B0-E2FD-C279CC54CB6A}"/>
              </a:ext>
            </a:extLst>
          </p:cNvPr>
          <p:cNvSpPr>
            <a:spLocks noGrp="1"/>
          </p:cNvSpPr>
          <p:nvPr>
            <p:ph type="title"/>
          </p:nvPr>
        </p:nvSpPr>
        <p:spPr/>
        <p:txBody>
          <a:bodyPr/>
          <a:lstStyle/>
          <a:p>
            <a:r>
              <a:rPr lang="sv-SE" dirty="0" err="1"/>
              <a:t>Programme</a:t>
            </a:r>
            <a:r>
              <a:rPr lang="sv-SE" dirty="0"/>
              <a:t> </a:t>
            </a:r>
            <a:r>
              <a:rPr lang="sv-SE" dirty="0" err="1"/>
              <a:t>overview</a:t>
            </a:r>
            <a:endParaRPr lang="en-GB" dirty="0"/>
          </a:p>
        </p:txBody>
      </p:sp>
      <p:sp>
        <p:nvSpPr>
          <p:cNvPr id="6" name="Text Placeholder 5">
            <a:extLst>
              <a:ext uri="{FF2B5EF4-FFF2-40B4-BE49-F238E27FC236}">
                <a16:creationId xmlns:a16="http://schemas.microsoft.com/office/drawing/2014/main" id="{1EECCA5A-8A32-5B9E-7A99-757FEDCA3B03}"/>
              </a:ext>
            </a:extLst>
          </p:cNvPr>
          <p:cNvSpPr>
            <a:spLocks noGrp="1"/>
          </p:cNvSpPr>
          <p:nvPr>
            <p:ph type="body" idx="1"/>
          </p:nvPr>
        </p:nvSpPr>
        <p:spPr/>
        <p:txBody>
          <a:bodyPr/>
          <a:lstStyle/>
          <a:p>
            <a:r>
              <a:rPr lang="en-GB" sz="1800" dirty="0"/>
              <a:t>Provide a detailed overview of the programme structure, courses offered, and any unique features that distinguish it. We know from surveys that the most important factor in their choice of KTH is the programme content, so this information is important. Feel free to add pictures to make it clearer. </a:t>
            </a:r>
          </a:p>
        </p:txBody>
      </p:sp>
    </p:spTree>
    <p:extLst>
      <p:ext uri="{BB962C8B-B14F-4D97-AF65-F5344CB8AC3E}">
        <p14:creationId xmlns:p14="http://schemas.microsoft.com/office/powerpoint/2010/main" val="151465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65205-7598-43EE-9D6C-84E183D1D0F2}"/>
              </a:ext>
            </a:extLst>
          </p:cNvPr>
          <p:cNvSpPr>
            <a:spLocks noGrp="1"/>
          </p:cNvSpPr>
          <p:nvPr>
            <p:ph type="title"/>
          </p:nvPr>
        </p:nvSpPr>
        <p:spPr>
          <a:xfrm>
            <a:off x="6479581" y="2141885"/>
            <a:ext cx="5314951" cy="2852737"/>
          </a:xfrm>
        </p:spPr>
        <p:txBody>
          <a:bodyPr/>
          <a:lstStyle/>
          <a:p>
            <a:r>
              <a:rPr lang="sv-SE" dirty="0" err="1"/>
              <a:t>Degree</a:t>
            </a:r>
            <a:r>
              <a:rPr lang="sv-SE" dirty="0"/>
              <a:t> </a:t>
            </a:r>
            <a:r>
              <a:rPr lang="sv-SE" dirty="0" err="1"/>
              <a:t>project</a:t>
            </a:r>
            <a:endParaRPr lang="sv-SE" dirty="0"/>
          </a:p>
        </p:txBody>
      </p:sp>
      <p:sp>
        <p:nvSpPr>
          <p:cNvPr id="7" name="Text Placeholder 6">
            <a:extLst>
              <a:ext uri="{FF2B5EF4-FFF2-40B4-BE49-F238E27FC236}">
                <a16:creationId xmlns:a16="http://schemas.microsoft.com/office/drawing/2014/main" id="{D1A243F7-BB52-4F25-9D32-C8C053537107}"/>
              </a:ext>
            </a:extLst>
          </p:cNvPr>
          <p:cNvSpPr>
            <a:spLocks noGrp="1"/>
          </p:cNvSpPr>
          <p:nvPr>
            <p:ph type="body" idx="1"/>
          </p:nvPr>
        </p:nvSpPr>
        <p:spPr>
          <a:xfrm>
            <a:off x="6479581" y="5149138"/>
            <a:ext cx="5314951" cy="863600"/>
          </a:xfrm>
        </p:spPr>
        <p:txBody>
          <a:bodyPr/>
          <a:lstStyle/>
          <a:p>
            <a:r>
              <a:rPr lang="en-GB" sz="1600" dirty="0"/>
              <a:t>Briefly outline the structure and expectations of the degree project or thesis. Emphasise the support available to students during this phase of their studies</a:t>
            </a:r>
            <a:r>
              <a:rPr lang="en-GB" sz="1600" dirty="0">
                <a:solidFill>
                  <a:srgbClr val="004791"/>
                </a:solidFill>
              </a:rPr>
              <a:t>. </a:t>
            </a:r>
            <a:r>
              <a:rPr lang="sv-SE" sz="1600" dirty="0" err="1">
                <a:solidFill>
                  <a:srgbClr val="004791"/>
                </a:solidFill>
              </a:rPr>
              <a:t>What</a:t>
            </a:r>
            <a:r>
              <a:rPr lang="sv-SE" sz="1600" dirty="0">
                <a:solidFill>
                  <a:srgbClr val="004791"/>
                </a:solidFill>
              </a:rPr>
              <a:t> options </a:t>
            </a:r>
            <a:r>
              <a:rPr lang="sv-SE" sz="1600" dirty="0" err="1">
                <a:solidFill>
                  <a:srgbClr val="004791"/>
                </a:solidFill>
              </a:rPr>
              <a:t>are</a:t>
            </a:r>
            <a:r>
              <a:rPr lang="sv-SE" sz="1600" dirty="0">
                <a:solidFill>
                  <a:srgbClr val="004791"/>
                </a:solidFill>
              </a:rPr>
              <a:t> </a:t>
            </a:r>
            <a:r>
              <a:rPr lang="sv-SE" sz="1600" dirty="0" err="1">
                <a:solidFill>
                  <a:srgbClr val="004791"/>
                </a:solidFill>
              </a:rPr>
              <a:t>available</a:t>
            </a:r>
            <a:r>
              <a:rPr lang="sv-SE" sz="1600" dirty="0">
                <a:solidFill>
                  <a:srgbClr val="004791"/>
                </a:solidFill>
              </a:rPr>
              <a:t> for </a:t>
            </a:r>
            <a:r>
              <a:rPr lang="sv-SE" sz="1600" dirty="0" err="1">
                <a:solidFill>
                  <a:srgbClr val="004791"/>
                </a:solidFill>
              </a:rPr>
              <a:t>degree</a:t>
            </a:r>
            <a:r>
              <a:rPr lang="sv-SE" sz="1600" dirty="0">
                <a:solidFill>
                  <a:srgbClr val="004791"/>
                </a:solidFill>
              </a:rPr>
              <a:t> </a:t>
            </a:r>
            <a:r>
              <a:rPr lang="sv-SE" sz="1600" dirty="0" err="1">
                <a:solidFill>
                  <a:srgbClr val="004791"/>
                </a:solidFill>
              </a:rPr>
              <a:t>project</a:t>
            </a:r>
            <a:r>
              <a:rPr lang="sv-SE" sz="1600" dirty="0">
                <a:solidFill>
                  <a:srgbClr val="004791"/>
                </a:solidFill>
              </a:rPr>
              <a:t>? </a:t>
            </a:r>
            <a:r>
              <a:rPr lang="sv-SE" sz="1600" dirty="0" err="1">
                <a:solidFill>
                  <a:srgbClr val="004791"/>
                </a:solidFill>
              </a:rPr>
              <a:t>Give</a:t>
            </a:r>
            <a:r>
              <a:rPr lang="sv-SE" sz="1600" dirty="0">
                <a:solidFill>
                  <a:srgbClr val="004791"/>
                </a:solidFill>
              </a:rPr>
              <a:t> </a:t>
            </a:r>
            <a:r>
              <a:rPr lang="sv-SE" sz="1600" dirty="0" err="1">
                <a:solidFill>
                  <a:srgbClr val="004791"/>
                </a:solidFill>
              </a:rPr>
              <a:t>some</a:t>
            </a:r>
            <a:r>
              <a:rPr lang="sv-SE" sz="1600" dirty="0">
                <a:solidFill>
                  <a:srgbClr val="004791"/>
                </a:solidFill>
              </a:rPr>
              <a:t> </a:t>
            </a:r>
            <a:r>
              <a:rPr lang="sv-SE" sz="1600" dirty="0" err="1">
                <a:solidFill>
                  <a:srgbClr val="004791"/>
                </a:solidFill>
              </a:rPr>
              <a:t>examples</a:t>
            </a:r>
            <a:r>
              <a:rPr lang="sv-SE" sz="1600" dirty="0">
                <a:solidFill>
                  <a:srgbClr val="004791"/>
                </a:solidFill>
              </a:rPr>
              <a:t>. </a:t>
            </a:r>
          </a:p>
          <a:p>
            <a:endParaRPr lang="sv-SE" sz="2400" dirty="0"/>
          </a:p>
        </p:txBody>
      </p:sp>
      <p:pic>
        <p:nvPicPr>
          <p:cNvPr id="5" name="Picture Placeholder 4">
            <a:extLst>
              <a:ext uri="{FF2B5EF4-FFF2-40B4-BE49-F238E27FC236}">
                <a16:creationId xmlns:a16="http://schemas.microsoft.com/office/drawing/2014/main" id="{DD60B462-17BB-210D-C48E-1DA54D0FC1B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0" y="8313"/>
            <a:ext cx="6096000" cy="6858000"/>
          </a:xfrm>
        </p:spPr>
      </p:pic>
    </p:spTree>
    <p:extLst>
      <p:ext uri="{BB962C8B-B14F-4D97-AF65-F5344CB8AC3E}">
        <p14:creationId xmlns:p14="http://schemas.microsoft.com/office/powerpoint/2010/main" val="116350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F3FF112-4E22-C79C-7BC1-70FB0B8B8A20}"/>
              </a:ext>
            </a:extLst>
          </p:cNvPr>
          <p:cNvSpPr txBox="1">
            <a:spLocks/>
          </p:cNvSpPr>
          <p:nvPr/>
        </p:nvSpPr>
        <p:spPr>
          <a:xfrm>
            <a:off x="889634" y="1853037"/>
            <a:ext cx="6909998" cy="2852737"/>
          </a:xfrm>
          <a:prstGeom prst="rect">
            <a:avLst/>
          </a:prstGeom>
        </p:spPr>
        <p:txBody>
          <a:bodyPr vert="horz" lIns="91440" tIns="108000" rIns="91440" bIns="45720" rtlCol="0" anchor="b">
            <a:noAutofit/>
          </a:bodyPr>
          <a:lstStyle>
            <a:lvl1pPr algn="l"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GB"/>
              <a:t>Academic and </a:t>
            </a:r>
            <a:br>
              <a:rPr lang="en-GB"/>
            </a:br>
            <a:r>
              <a:rPr lang="en-GB"/>
              <a:t>career opportunities</a:t>
            </a:r>
            <a:endParaRPr lang="en-GB" dirty="0"/>
          </a:p>
        </p:txBody>
      </p:sp>
      <p:sp>
        <p:nvSpPr>
          <p:cNvPr id="6" name="Text Placeholder 6">
            <a:extLst>
              <a:ext uri="{FF2B5EF4-FFF2-40B4-BE49-F238E27FC236}">
                <a16:creationId xmlns:a16="http://schemas.microsoft.com/office/drawing/2014/main" id="{F818C91B-A7CB-04F3-89E3-FABEE5AC00C5}"/>
              </a:ext>
            </a:extLst>
          </p:cNvPr>
          <p:cNvSpPr txBox="1">
            <a:spLocks/>
          </p:cNvSpPr>
          <p:nvPr/>
        </p:nvSpPr>
        <p:spPr>
          <a:xfrm>
            <a:off x="889634" y="4860290"/>
            <a:ext cx="6692641" cy="863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Discuss opportunities for research, internships, and collaborations within the programme. Highlight career prospects and success stories of graduates, demonstrating how the programme prepares students for their future careers.</a:t>
            </a:r>
          </a:p>
        </p:txBody>
      </p:sp>
      <p:pic>
        <p:nvPicPr>
          <p:cNvPr id="2" name="Picture 1">
            <a:extLst>
              <a:ext uri="{FF2B5EF4-FFF2-40B4-BE49-F238E27FC236}">
                <a16:creationId xmlns:a16="http://schemas.microsoft.com/office/drawing/2014/main" id="{45042272-698D-99B9-6E4D-B6A4533A34D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854011" y="-427221"/>
            <a:ext cx="7337989" cy="3387777"/>
          </a:xfrm>
          <a:prstGeom prst="rect">
            <a:avLst/>
          </a:prstGeom>
        </p:spPr>
      </p:pic>
    </p:spTree>
    <p:extLst>
      <p:ext uri="{BB962C8B-B14F-4D97-AF65-F5344CB8AC3E}">
        <p14:creationId xmlns:p14="http://schemas.microsoft.com/office/powerpoint/2010/main" val="24413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9D2FC-9D98-0EFC-B68F-C13699A1C4AE}"/>
              </a:ext>
            </a:extLst>
          </p:cNvPr>
          <p:cNvSpPr>
            <a:spLocks noGrp="1"/>
          </p:cNvSpPr>
          <p:nvPr>
            <p:ph type="title"/>
          </p:nvPr>
        </p:nvSpPr>
        <p:spPr>
          <a:xfrm>
            <a:off x="577214" y="1738737"/>
            <a:ext cx="6909998" cy="2852737"/>
          </a:xfrm>
        </p:spPr>
        <p:txBody>
          <a:bodyPr/>
          <a:lstStyle/>
          <a:p>
            <a:r>
              <a:rPr lang="en-GB" dirty="0"/>
              <a:t>Advice and/or preparations</a:t>
            </a:r>
          </a:p>
        </p:txBody>
      </p:sp>
      <p:sp>
        <p:nvSpPr>
          <p:cNvPr id="7" name="Text Placeholder 6">
            <a:extLst>
              <a:ext uri="{FF2B5EF4-FFF2-40B4-BE49-F238E27FC236}">
                <a16:creationId xmlns:a16="http://schemas.microsoft.com/office/drawing/2014/main" id="{A13983AD-D7BB-FA4F-9178-628A4AD74B17}"/>
              </a:ext>
            </a:extLst>
          </p:cNvPr>
          <p:cNvSpPr>
            <a:spLocks noGrp="1"/>
          </p:cNvSpPr>
          <p:nvPr>
            <p:ph type="body" idx="1"/>
          </p:nvPr>
        </p:nvSpPr>
        <p:spPr>
          <a:xfrm>
            <a:off x="577214" y="4745990"/>
            <a:ext cx="6692641" cy="1791970"/>
          </a:xfrm>
        </p:spPr>
        <p:txBody>
          <a:bodyPr/>
          <a:lstStyle/>
          <a:p>
            <a:r>
              <a:rPr lang="en-GB" sz="1600" dirty="0"/>
              <a:t>Students who feel prepared are less likely to struggle in the first months. Do you have any tips or tricks to help them prepare for the programme start? Have you seen any trends from previous years?</a:t>
            </a:r>
          </a:p>
          <a:p>
            <a:r>
              <a:rPr lang="en-GB" sz="1600" dirty="0"/>
              <a:t>This should be related to the programme, as they receive the more general information in our other activities.</a:t>
            </a:r>
            <a:endParaRPr lang="en-GB" sz="1800" dirty="0"/>
          </a:p>
        </p:txBody>
      </p:sp>
      <p:pic>
        <p:nvPicPr>
          <p:cNvPr id="10" name="Picture 9" descr="A courtyard with many buildings and a courtyard&#10;&#10;AI-generated content may be incorrect.">
            <a:extLst>
              <a:ext uri="{FF2B5EF4-FFF2-40B4-BE49-F238E27FC236}">
                <a16:creationId xmlns:a16="http://schemas.microsoft.com/office/drawing/2014/main" id="{A617EE60-529D-BBCC-46E8-AA75B94325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9140" y="0"/>
            <a:ext cx="4562860" cy="6858000"/>
          </a:xfrm>
          <a:prstGeom prst="rect">
            <a:avLst/>
          </a:prstGeom>
        </p:spPr>
      </p:pic>
    </p:spTree>
    <p:extLst>
      <p:ext uri="{BB962C8B-B14F-4D97-AF65-F5344CB8AC3E}">
        <p14:creationId xmlns:p14="http://schemas.microsoft.com/office/powerpoint/2010/main" val="254914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B84D-1B3C-444A-848F-FB39D8616164}"/>
              </a:ext>
            </a:extLst>
          </p:cNvPr>
          <p:cNvSpPr>
            <a:spLocks noGrp="1"/>
          </p:cNvSpPr>
          <p:nvPr>
            <p:ph type="title"/>
          </p:nvPr>
        </p:nvSpPr>
        <p:spPr/>
        <p:txBody>
          <a:bodyPr/>
          <a:lstStyle/>
          <a:p>
            <a:r>
              <a:rPr lang="sv-SE" dirty="0"/>
              <a:t>Student </a:t>
            </a:r>
            <a:r>
              <a:rPr lang="sv-SE" dirty="0" err="1"/>
              <a:t>perspective</a:t>
            </a:r>
            <a:endParaRPr lang="sv-SE" dirty="0"/>
          </a:p>
        </p:txBody>
      </p:sp>
      <p:sp>
        <p:nvSpPr>
          <p:cNvPr id="5" name="Content Placeholder 4">
            <a:extLst>
              <a:ext uri="{FF2B5EF4-FFF2-40B4-BE49-F238E27FC236}">
                <a16:creationId xmlns:a16="http://schemas.microsoft.com/office/drawing/2014/main" id="{B9E35E70-8F19-471F-BF70-4B661E9DE938}"/>
              </a:ext>
            </a:extLst>
          </p:cNvPr>
          <p:cNvSpPr>
            <a:spLocks noGrp="1"/>
          </p:cNvSpPr>
          <p:nvPr>
            <p:ph sz="half" idx="1"/>
          </p:nvPr>
        </p:nvSpPr>
        <p:spPr/>
        <p:txBody>
          <a:bodyPr/>
          <a:lstStyle/>
          <a:p>
            <a:pPr marL="0" indent="0">
              <a:buNone/>
            </a:pPr>
            <a:r>
              <a:rPr lang="sv-SE" dirty="0">
                <a:solidFill>
                  <a:schemeClr val="accent1"/>
                </a:solidFill>
              </a:rPr>
              <a:t>If a student </a:t>
            </a:r>
            <a:r>
              <a:rPr lang="sv-SE" dirty="0" err="1">
                <a:solidFill>
                  <a:schemeClr val="accent1"/>
                </a:solidFill>
              </a:rPr>
              <a:t>joins</a:t>
            </a:r>
            <a:r>
              <a:rPr lang="sv-SE" dirty="0">
                <a:solidFill>
                  <a:schemeClr val="accent1"/>
                </a:solidFill>
              </a:rPr>
              <a:t>, </a:t>
            </a:r>
            <a:r>
              <a:rPr lang="sv-SE" dirty="0" err="1">
                <a:solidFill>
                  <a:schemeClr val="accent1"/>
                </a:solidFill>
              </a:rPr>
              <a:t>we</a:t>
            </a:r>
            <a:r>
              <a:rPr lang="sv-SE" dirty="0">
                <a:solidFill>
                  <a:schemeClr val="accent1"/>
                </a:solidFill>
              </a:rPr>
              <a:t> </a:t>
            </a:r>
            <a:r>
              <a:rPr lang="sv-SE" dirty="0" err="1">
                <a:solidFill>
                  <a:schemeClr val="accent1"/>
                </a:solidFill>
              </a:rPr>
              <a:t>suggest</a:t>
            </a:r>
            <a:r>
              <a:rPr lang="sv-SE" dirty="0">
                <a:solidFill>
                  <a:schemeClr val="accent1"/>
                </a:solidFill>
              </a:rPr>
              <a:t> </a:t>
            </a:r>
            <a:r>
              <a:rPr lang="sv-SE" dirty="0" err="1">
                <a:solidFill>
                  <a:schemeClr val="accent1"/>
                </a:solidFill>
              </a:rPr>
              <a:t>they</a:t>
            </a:r>
            <a:r>
              <a:rPr lang="sv-SE" dirty="0">
                <a:solidFill>
                  <a:schemeClr val="accent1"/>
                </a:solidFill>
              </a:rPr>
              <a:t> </a:t>
            </a:r>
            <a:r>
              <a:rPr lang="sv-SE" dirty="0" err="1">
                <a:solidFill>
                  <a:schemeClr val="accent1"/>
                </a:solidFill>
              </a:rPr>
              <a:t>have</a:t>
            </a:r>
            <a:r>
              <a:rPr lang="sv-SE" dirty="0">
                <a:solidFill>
                  <a:schemeClr val="accent1"/>
                </a:solidFill>
              </a:rPr>
              <a:t> a </a:t>
            </a:r>
            <a:r>
              <a:rPr lang="sv-SE" dirty="0" err="1">
                <a:solidFill>
                  <a:schemeClr val="accent1"/>
                </a:solidFill>
              </a:rPr>
              <a:t>slide</a:t>
            </a:r>
            <a:r>
              <a:rPr lang="sv-SE" dirty="0">
                <a:solidFill>
                  <a:schemeClr val="accent1"/>
                </a:solidFill>
              </a:rPr>
              <a:t> or </a:t>
            </a:r>
            <a:r>
              <a:rPr lang="sv-SE" dirty="0" err="1">
                <a:solidFill>
                  <a:schemeClr val="accent1"/>
                </a:solidFill>
              </a:rPr>
              <a:t>two</a:t>
            </a:r>
            <a:r>
              <a:rPr lang="sv-SE" dirty="0">
                <a:solidFill>
                  <a:schemeClr val="accent1"/>
                </a:solidFill>
              </a:rPr>
              <a:t> and </a:t>
            </a:r>
            <a:r>
              <a:rPr lang="sv-SE" dirty="0" err="1">
                <a:solidFill>
                  <a:schemeClr val="accent1"/>
                </a:solidFill>
              </a:rPr>
              <a:t>share</a:t>
            </a:r>
            <a:r>
              <a:rPr lang="sv-SE" dirty="0">
                <a:solidFill>
                  <a:schemeClr val="accent1"/>
                </a:solidFill>
              </a:rPr>
              <a:t> </a:t>
            </a:r>
            <a:r>
              <a:rPr lang="sv-SE" dirty="0" err="1">
                <a:solidFill>
                  <a:schemeClr val="accent1"/>
                </a:solidFill>
              </a:rPr>
              <a:t>their</a:t>
            </a:r>
            <a:r>
              <a:rPr lang="sv-SE" dirty="0">
                <a:solidFill>
                  <a:schemeClr val="accent1"/>
                </a:solidFill>
              </a:rPr>
              <a:t> </a:t>
            </a:r>
            <a:r>
              <a:rPr lang="sv-SE" dirty="0" err="1">
                <a:solidFill>
                  <a:schemeClr val="accent1"/>
                </a:solidFill>
              </a:rPr>
              <a:t>experience</a:t>
            </a:r>
            <a:r>
              <a:rPr lang="sv-SE" dirty="0">
                <a:solidFill>
                  <a:schemeClr val="accent1"/>
                </a:solidFill>
              </a:rPr>
              <a:t> (</a:t>
            </a:r>
            <a:r>
              <a:rPr lang="sv-SE" dirty="0" err="1">
                <a:solidFill>
                  <a:schemeClr val="accent1"/>
                </a:solidFill>
              </a:rPr>
              <a:t>preferably</a:t>
            </a:r>
            <a:r>
              <a:rPr lang="sv-SE" dirty="0">
                <a:solidFill>
                  <a:schemeClr val="accent1"/>
                </a:solidFill>
              </a:rPr>
              <a:t> </a:t>
            </a:r>
            <a:r>
              <a:rPr lang="sv-SE" dirty="0" err="1">
                <a:solidFill>
                  <a:schemeClr val="accent1"/>
                </a:solidFill>
              </a:rPr>
              <a:t>with</a:t>
            </a:r>
            <a:r>
              <a:rPr lang="sv-SE" dirty="0">
                <a:solidFill>
                  <a:schemeClr val="accent1"/>
                </a:solidFill>
              </a:rPr>
              <a:t> </a:t>
            </a:r>
            <a:r>
              <a:rPr lang="sv-SE" dirty="0" err="1">
                <a:solidFill>
                  <a:schemeClr val="accent1"/>
                </a:solidFill>
              </a:rPr>
              <a:t>pictures</a:t>
            </a:r>
            <a:r>
              <a:rPr lang="sv-SE" dirty="0">
                <a:solidFill>
                  <a:schemeClr val="accent1"/>
                </a:solidFill>
              </a:rPr>
              <a:t>) </a:t>
            </a:r>
            <a:r>
              <a:rPr lang="sv-SE" dirty="0" err="1">
                <a:solidFill>
                  <a:schemeClr val="accent1"/>
                </a:solidFill>
              </a:rPr>
              <a:t>of</a:t>
            </a:r>
            <a:r>
              <a:rPr lang="sv-SE" dirty="0">
                <a:solidFill>
                  <a:schemeClr val="accent1"/>
                </a:solidFill>
              </a:rPr>
              <a:t> the </a:t>
            </a:r>
            <a:r>
              <a:rPr lang="sv-SE" dirty="0" err="1">
                <a:solidFill>
                  <a:schemeClr val="accent1"/>
                </a:solidFill>
              </a:rPr>
              <a:t>programme</a:t>
            </a:r>
            <a:r>
              <a:rPr lang="sv-SE" dirty="0">
                <a:solidFill>
                  <a:schemeClr val="accent1"/>
                </a:solidFill>
              </a:rPr>
              <a:t> and </a:t>
            </a:r>
            <a:r>
              <a:rPr lang="sv-SE" dirty="0" err="1">
                <a:solidFill>
                  <a:schemeClr val="accent1"/>
                </a:solidFill>
              </a:rPr>
              <a:t>being</a:t>
            </a:r>
            <a:r>
              <a:rPr lang="sv-SE" dirty="0">
                <a:solidFill>
                  <a:schemeClr val="accent1"/>
                </a:solidFill>
              </a:rPr>
              <a:t> a student at KTH.</a:t>
            </a:r>
          </a:p>
          <a:p>
            <a:pPr marL="0" indent="0">
              <a:buNone/>
            </a:pPr>
            <a:endParaRPr lang="sv-SE" dirty="0"/>
          </a:p>
        </p:txBody>
      </p:sp>
      <p:sp>
        <p:nvSpPr>
          <p:cNvPr id="4" name="Text Placeholder 3">
            <a:extLst>
              <a:ext uri="{FF2B5EF4-FFF2-40B4-BE49-F238E27FC236}">
                <a16:creationId xmlns:a16="http://schemas.microsoft.com/office/drawing/2014/main" id="{E1318977-0455-E9D9-DAA2-71D1BA978490}"/>
              </a:ext>
            </a:extLst>
          </p:cNvPr>
          <p:cNvSpPr>
            <a:spLocks noGrp="1"/>
          </p:cNvSpPr>
          <p:nvPr>
            <p:ph type="body" sz="quarter" idx="14"/>
          </p:nvPr>
        </p:nvSpPr>
        <p:spPr/>
        <p:txBody>
          <a:bodyPr/>
          <a:lstStyle/>
          <a:p>
            <a:endParaRPr lang="en-GB"/>
          </a:p>
        </p:txBody>
      </p:sp>
      <p:sp>
        <p:nvSpPr>
          <p:cNvPr id="3" name="Content Placeholder 2">
            <a:extLst>
              <a:ext uri="{FF2B5EF4-FFF2-40B4-BE49-F238E27FC236}">
                <a16:creationId xmlns:a16="http://schemas.microsoft.com/office/drawing/2014/main" id="{04CD6581-14D3-EA7E-9779-3C0AFA312AB3}"/>
              </a:ext>
            </a:extLst>
          </p:cNvPr>
          <p:cNvSpPr>
            <a:spLocks noGrp="1"/>
          </p:cNvSpPr>
          <p:nvPr>
            <p:ph sz="half" idx="13"/>
          </p:nvPr>
        </p:nvSpPr>
        <p:spPr/>
        <p:txBody>
          <a:bodyPr/>
          <a:lstStyle/>
          <a:p>
            <a:endParaRPr lang="en-GB"/>
          </a:p>
        </p:txBody>
      </p:sp>
    </p:spTree>
    <p:extLst>
      <p:ext uri="{BB962C8B-B14F-4D97-AF65-F5344CB8AC3E}">
        <p14:creationId xmlns:p14="http://schemas.microsoft.com/office/powerpoint/2010/main" val="61645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98A9A1-1E50-45E2-883F-00657D0D0D4F}"/>
              </a:ext>
            </a:extLst>
          </p:cNvPr>
          <p:cNvSpPr>
            <a:spLocks noGrp="1"/>
          </p:cNvSpPr>
          <p:nvPr>
            <p:ph type="title"/>
          </p:nvPr>
        </p:nvSpPr>
        <p:spPr>
          <a:xfrm>
            <a:off x="1571991" y="1171306"/>
            <a:ext cx="5314951" cy="1121626"/>
          </a:xfrm>
        </p:spPr>
        <p:txBody>
          <a:bodyPr/>
          <a:lstStyle/>
          <a:p>
            <a:r>
              <a:rPr lang="sv-SE" dirty="0" err="1"/>
              <a:t>Goin</a:t>
            </a:r>
            <a:r>
              <a:rPr lang="sv-SE" dirty="0"/>
              <a:t>’ </a:t>
            </a:r>
            <a:r>
              <a:rPr lang="sv-SE" dirty="0" err="1"/>
              <a:t>Connect</a:t>
            </a:r>
            <a:endParaRPr lang="sv-SE" dirty="0"/>
          </a:p>
        </p:txBody>
      </p:sp>
      <p:sp>
        <p:nvSpPr>
          <p:cNvPr id="10" name="Text Placeholder 9">
            <a:extLst>
              <a:ext uri="{FF2B5EF4-FFF2-40B4-BE49-F238E27FC236}">
                <a16:creationId xmlns:a16="http://schemas.microsoft.com/office/drawing/2014/main" id="{230B45EB-9DA0-4B60-A79A-1E5F81DBF5B6}"/>
              </a:ext>
            </a:extLst>
          </p:cNvPr>
          <p:cNvSpPr>
            <a:spLocks noGrp="1"/>
          </p:cNvSpPr>
          <p:nvPr>
            <p:ph type="body" idx="1"/>
          </p:nvPr>
        </p:nvSpPr>
        <p:spPr>
          <a:xfrm>
            <a:off x="2020891" y="2565400"/>
            <a:ext cx="5314951" cy="863600"/>
          </a:xfrm>
        </p:spPr>
        <p:txBody>
          <a:bodyPr/>
          <a:lstStyle/>
          <a:p>
            <a:r>
              <a:rPr lang="en-US" sz="2400" b="0" i="0" dirty="0">
                <a:solidFill>
                  <a:schemeClr val="tx2"/>
                </a:solidFill>
                <a:effectLst/>
                <a:latin typeface="Figtree" pitchFamily="2" charset="0"/>
              </a:rPr>
              <a:t>KTH’s digital student community</a:t>
            </a:r>
            <a:br>
              <a:rPr lang="en-US" sz="2400" b="0" i="0" dirty="0">
                <a:solidFill>
                  <a:schemeClr val="tx2"/>
                </a:solidFill>
                <a:effectLst/>
                <a:latin typeface="Figtree" pitchFamily="2" charset="0"/>
              </a:rPr>
            </a:br>
            <a:endParaRPr lang="en-US" sz="2400" b="0" i="0" dirty="0">
              <a:solidFill>
                <a:schemeClr val="tx2"/>
              </a:solidFill>
              <a:effectLst/>
              <a:latin typeface="Figtree" pitchFamily="2" charset="0"/>
            </a:endParaRPr>
          </a:p>
          <a:p>
            <a:r>
              <a:rPr lang="en-US" sz="2400" dirty="0">
                <a:solidFill>
                  <a:schemeClr val="tx2"/>
                </a:solidFill>
                <a:latin typeface="Figtree" pitchFamily="2" charset="0"/>
              </a:rPr>
              <a:t>Connect with your future peers</a:t>
            </a:r>
            <a:br>
              <a:rPr lang="en-US" sz="2400" dirty="0">
                <a:solidFill>
                  <a:schemeClr val="tx2"/>
                </a:solidFill>
                <a:latin typeface="Figtree" pitchFamily="2" charset="0"/>
              </a:rPr>
            </a:br>
            <a:endParaRPr lang="en-US" sz="2400" dirty="0">
              <a:solidFill>
                <a:schemeClr val="tx2"/>
              </a:solidFill>
              <a:latin typeface="Figtree" pitchFamily="2" charset="0"/>
            </a:endParaRPr>
          </a:p>
          <a:p>
            <a:r>
              <a:rPr lang="en-US" sz="2400" dirty="0">
                <a:solidFill>
                  <a:schemeClr val="tx2"/>
                </a:solidFill>
                <a:latin typeface="Figtree" pitchFamily="2" charset="0"/>
              </a:rPr>
              <a:t>Find various groups of interest (</a:t>
            </a:r>
            <a:r>
              <a:rPr lang="en-US" sz="2400">
                <a:solidFill>
                  <a:schemeClr val="tx2"/>
                </a:solidFill>
                <a:latin typeface="Figtree" pitchFamily="2" charset="0"/>
              </a:rPr>
              <a:t>or start your own!) </a:t>
            </a:r>
            <a:r>
              <a:rPr lang="en-US" sz="2400" dirty="0">
                <a:solidFill>
                  <a:schemeClr val="tx2"/>
                </a:solidFill>
                <a:latin typeface="Figtree" pitchFamily="2" charset="0"/>
              </a:rPr>
              <a:t>and link up with other newly admitted students</a:t>
            </a:r>
          </a:p>
          <a:p>
            <a:endParaRPr lang="sv-SE" sz="2400" dirty="0">
              <a:solidFill>
                <a:schemeClr val="tx2"/>
              </a:solidFill>
            </a:endParaRPr>
          </a:p>
        </p:txBody>
      </p:sp>
      <p:sp>
        <p:nvSpPr>
          <p:cNvPr id="29" name="TextBox 28">
            <a:extLst>
              <a:ext uri="{FF2B5EF4-FFF2-40B4-BE49-F238E27FC236}">
                <a16:creationId xmlns:a16="http://schemas.microsoft.com/office/drawing/2014/main" id="{7FF6A871-F880-4622-9EB3-4ADFEE172923}"/>
              </a:ext>
            </a:extLst>
          </p:cNvPr>
          <p:cNvSpPr txBox="1"/>
          <p:nvPr/>
        </p:nvSpPr>
        <p:spPr>
          <a:xfrm>
            <a:off x="8499788" y="1471778"/>
            <a:ext cx="2825127" cy="461665"/>
          </a:xfrm>
          <a:prstGeom prst="rect">
            <a:avLst/>
          </a:prstGeom>
          <a:solidFill>
            <a:schemeClr val="bg1"/>
          </a:solidFill>
        </p:spPr>
        <p:txBody>
          <a:bodyPr wrap="square" rtlCol="0">
            <a:spAutoFit/>
          </a:bodyPr>
          <a:lstStyle/>
          <a:p>
            <a:r>
              <a:rPr lang="sv-SE" sz="2400" b="1" dirty="0">
                <a:solidFill>
                  <a:schemeClr val="tx2"/>
                </a:solidFill>
              </a:rPr>
              <a:t>SCAN TO JOIN</a:t>
            </a:r>
          </a:p>
        </p:txBody>
      </p:sp>
      <p:sp>
        <p:nvSpPr>
          <p:cNvPr id="30" name="TextBox 29">
            <a:extLst>
              <a:ext uri="{FF2B5EF4-FFF2-40B4-BE49-F238E27FC236}">
                <a16:creationId xmlns:a16="http://schemas.microsoft.com/office/drawing/2014/main" id="{DA435AA6-9A2A-4A6B-A287-59CE936E4948}"/>
              </a:ext>
            </a:extLst>
          </p:cNvPr>
          <p:cNvSpPr txBox="1"/>
          <p:nvPr/>
        </p:nvSpPr>
        <p:spPr>
          <a:xfrm>
            <a:off x="7912359" y="6335486"/>
            <a:ext cx="4279641" cy="523220"/>
          </a:xfrm>
          <a:prstGeom prst="rect">
            <a:avLst/>
          </a:prstGeom>
          <a:solidFill>
            <a:schemeClr val="bg1"/>
          </a:solidFill>
        </p:spPr>
        <p:txBody>
          <a:bodyPr wrap="square" rtlCol="0">
            <a:spAutoFit/>
          </a:bodyPr>
          <a:lstStyle/>
          <a:p>
            <a:r>
              <a:rPr lang="sv-SE" sz="1400" b="1" dirty="0">
                <a:solidFill>
                  <a:schemeClr val="tx2"/>
                </a:solidFill>
              </a:rPr>
              <a:t>Or access via: </a:t>
            </a:r>
            <a:r>
              <a:rPr lang="sv-SE" sz="1400" dirty="0">
                <a:solidFill>
                  <a:schemeClr val="tx2"/>
                </a:solidFill>
              </a:rPr>
              <a:t>https://register.goinconnect.com/university/17393</a:t>
            </a:r>
            <a:endParaRPr lang="sv-SE" sz="1400" dirty="0"/>
          </a:p>
        </p:txBody>
      </p:sp>
      <p:pic>
        <p:nvPicPr>
          <p:cNvPr id="3" name="Graphic 2" descr="Link with solid fill">
            <a:extLst>
              <a:ext uri="{FF2B5EF4-FFF2-40B4-BE49-F238E27FC236}">
                <a16:creationId xmlns:a16="http://schemas.microsoft.com/office/drawing/2014/main" id="{54474CE9-602E-3FB6-CFBA-73F4B3FBA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147" y="4163577"/>
            <a:ext cx="612103" cy="612103"/>
          </a:xfrm>
          <a:prstGeom prst="rect">
            <a:avLst/>
          </a:prstGeom>
        </p:spPr>
      </p:pic>
      <p:pic>
        <p:nvPicPr>
          <p:cNvPr id="5" name="Graphic 4" descr="Computer with solid fill">
            <a:extLst>
              <a:ext uri="{FF2B5EF4-FFF2-40B4-BE49-F238E27FC236}">
                <a16:creationId xmlns:a16="http://schemas.microsoft.com/office/drawing/2014/main" id="{F3AA6F20-EF4E-1F43-E727-940B7520B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8904" y="2473758"/>
            <a:ext cx="608989" cy="608989"/>
          </a:xfrm>
          <a:prstGeom prst="rect">
            <a:avLst/>
          </a:prstGeom>
        </p:spPr>
      </p:pic>
      <p:pic>
        <p:nvPicPr>
          <p:cNvPr id="8" name="Graphic 7" descr="Users with solid fill">
            <a:extLst>
              <a:ext uri="{FF2B5EF4-FFF2-40B4-BE49-F238E27FC236}">
                <a16:creationId xmlns:a16="http://schemas.microsoft.com/office/drawing/2014/main" id="{BF058C8D-C69D-9C3F-BBD5-8C8124F39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69007" y="3263573"/>
            <a:ext cx="690385" cy="690385"/>
          </a:xfrm>
          <a:prstGeom prst="rect">
            <a:avLst/>
          </a:prstGeom>
        </p:spPr>
      </p:pic>
      <p:pic>
        <p:nvPicPr>
          <p:cNvPr id="4" name="Picture 3">
            <a:extLst>
              <a:ext uri="{FF2B5EF4-FFF2-40B4-BE49-F238E27FC236}">
                <a16:creationId xmlns:a16="http://schemas.microsoft.com/office/drawing/2014/main" id="{FEC5B6E0-3167-5D7B-B9FC-562FCCAA3E6F}"/>
              </a:ext>
            </a:extLst>
          </p:cNvPr>
          <p:cNvPicPr>
            <a:picLocks noChangeAspect="1"/>
          </p:cNvPicPr>
          <p:nvPr/>
        </p:nvPicPr>
        <p:blipFill>
          <a:blip r:embed="rId9"/>
          <a:stretch>
            <a:fillRect/>
          </a:stretch>
        </p:blipFill>
        <p:spPr>
          <a:xfrm>
            <a:off x="8499192" y="1933444"/>
            <a:ext cx="2825127" cy="2825127"/>
          </a:xfrm>
          <a:prstGeom prst="rect">
            <a:avLst/>
          </a:prstGeom>
        </p:spPr>
      </p:pic>
    </p:spTree>
    <p:extLst>
      <p:ext uri="{BB962C8B-B14F-4D97-AF65-F5344CB8AC3E}">
        <p14:creationId xmlns:p14="http://schemas.microsoft.com/office/powerpoint/2010/main" val="163504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5E0"/>
        </a:solidFill>
        <a:effectLst/>
      </p:bgPr>
    </p:bg>
    <p:spTree>
      <p:nvGrpSpPr>
        <p:cNvPr id="1" name="Shape 399"/>
        <p:cNvGrpSpPr/>
        <p:nvPr/>
      </p:nvGrpSpPr>
      <p:grpSpPr>
        <a:xfrm>
          <a:off x="0" y="0"/>
          <a:ext cx="0" cy="0"/>
          <a:chOff x="0" y="0"/>
          <a:chExt cx="0" cy="0"/>
        </a:xfrm>
      </p:grpSpPr>
      <p:pic>
        <p:nvPicPr>
          <p:cNvPr id="5" name="Picture 4">
            <a:extLst>
              <a:ext uri="{FF2B5EF4-FFF2-40B4-BE49-F238E27FC236}">
                <a16:creationId xmlns:a16="http://schemas.microsoft.com/office/drawing/2014/main" id="{230E4426-5DDB-0D3F-1C07-723FB52D4DE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10514"/>
            <a:ext cx="4969239" cy="6868514"/>
          </a:xfrm>
          <a:prstGeom prst="rect">
            <a:avLst/>
          </a:prstGeom>
        </p:spPr>
      </p:pic>
      <p:pic>
        <p:nvPicPr>
          <p:cNvPr id="3" name="Picture 2">
            <a:extLst>
              <a:ext uri="{FF2B5EF4-FFF2-40B4-BE49-F238E27FC236}">
                <a16:creationId xmlns:a16="http://schemas.microsoft.com/office/drawing/2014/main" id="{C3BDD88E-3E5D-00A3-1FDC-FA0988C239F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32015" y="3848730"/>
            <a:ext cx="5563985" cy="3009270"/>
          </a:xfrm>
          <a:prstGeom prst="rect">
            <a:avLst/>
          </a:prstGeom>
        </p:spPr>
      </p:pic>
      <p:sp>
        <p:nvSpPr>
          <p:cNvPr id="13" name="Title 12">
            <a:extLst>
              <a:ext uri="{FF2B5EF4-FFF2-40B4-BE49-F238E27FC236}">
                <a16:creationId xmlns:a16="http://schemas.microsoft.com/office/drawing/2014/main" id="{3445A6E0-06FD-C4C0-1D47-F4824B853E17}"/>
              </a:ext>
            </a:extLst>
          </p:cNvPr>
          <p:cNvSpPr>
            <a:spLocks noGrp="1"/>
          </p:cNvSpPr>
          <p:nvPr>
            <p:ph type="title"/>
          </p:nvPr>
        </p:nvSpPr>
        <p:spPr>
          <a:xfrm>
            <a:off x="6074113" y="311939"/>
            <a:ext cx="5920468" cy="1071446"/>
          </a:xfrm>
        </p:spPr>
        <p:txBody>
          <a:bodyPr/>
          <a:lstStyle/>
          <a:p>
            <a:r>
              <a:rPr lang="sv-SE" dirty="0">
                <a:solidFill>
                  <a:schemeClr val="tx2"/>
                </a:solidFill>
              </a:rPr>
              <a:t>Events</a:t>
            </a:r>
            <a:endParaRPr lang="en-GB" dirty="0">
              <a:solidFill>
                <a:schemeClr val="tx2"/>
              </a:solidFill>
            </a:endParaRPr>
          </a:p>
        </p:txBody>
      </p:sp>
      <p:sp>
        <p:nvSpPr>
          <p:cNvPr id="20" name="Text Placeholder 19">
            <a:extLst>
              <a:ext uri="{FF2B5EF4-FFF2-40B4-BE49-F238E27FC236}">
                <a16:creationId xmlns:a16="http://schemas.microsoft.com/office/drawing/2014/main" id="{8BBAB4BC-99D8-2C86-AEFF-4762F181FFC5}"/>
              </a:ext>
            </a:extLst>
          </p:cNvPr>
          <p:cNvSpPr>
            <a:spLocks noGrp="1"/>
          </p:cNvSpPr>
          <p:nvPr>
            <p:ph type="body" idx="1"/>
          </p:nvPr>
        </p:nvSpPr>
        <p:spPr>
          <a:xfrm>
            <a:off x="6074113" y="1389327"/>
            <a:ext cx="5358921" cy="1645768"/>
          </a:xfrm>
        </p:spPr>
        <p:txBody>
          <a:bodyPr/>
          <a:lstStyle/>
          <a:p>
            <a:r>
              <a:rPr lang="en-GB" sz="2400" b="1" dirty="0">
                <a:solidFill>
                  <a:schemeClr val="tx2"/>
                </a:solidFill>
              </a:rPr>
              <a:t>Digital events</a:t>
            </a:r>
          </a:p>
          <a:p>
            <a:r>
              <a:rPr lang="en-GB" dirty="0">
                <a:solidFill>
                  <a:schemeClr val="accent1"/>
                </a:solidFill>
              </a:rPr>
              <a:t>Admitted! Here’s What to Do Next – 30/3</a:t>
            </a:r>
          </a:p>
          <a:p>
            <a:r>
              <a:rPr lang="en-GB" dirty="0">
                <a:solidFill>
                  <a:schemeClr val="accent1"/>
                </a:solidFill>
              </a:rPr>
              <a:t>KTH Housing Session – 23/4</a:t>
            </a:r>
          </a:p>
          <a:p>
            <a:r>
              <a:rPr lang="en-GB" dirty="0">
                <a:solidFill>
                  <a:schemeClr val="accent1"/>
                </a:solidFill>
              </a:rPr>
              <a:t>Your KTH Arrival – 28/5</a:t>
            </a:r>
          </a:p>
          <a:p>
            <a:endParaRPr lang="en-GB" dirty="0">
              <a:solidFill>
                <a:schemeClr val="accent1"/>
              </a:solidFill>
            </a:endParaRPr>
          </a:p>
          <a:p>
            <a:r>
              <a:rPr lang="en-GB" dirty="0">
                <a:solidFill>
                  <a:schemeClr val="accent1"/>
                </a:solidFill>
              </a:rPr>
              <a:t>Review webinar recordings: </a:t>
            </a:r>
            <a:r>
              <a:rPr lang="en-GB" b="1" dirty="0">
                <a:solidFill>
                  <a:schemeClr val="accent1"/>
                </a:solidFill>
              </a:rPr>
              <a:t>kth.se/</a:t>
            </a:r>
            <a:r>
              <a:rPr lang="en-GB" b="1" dirty="0" err="1">
                <a:solidFill>
                  <a:schemeClr val="accent1"/>
                </a:solidFill>
              </a:rPr>
              <a:t>newatkth</a:t>
            </a:r>
            <a:endParaRPr lang="en-GB" b="1" dirty="0">
              <a:solidFill>
                <a:schemeClr val="accent1"/>
              </a:solidFill>
            </a:endParaRPr>
          </a:p>
          <a:p>
            <a:endParaRPr lang="en-GB" dirty="0"/>
          </a:p>
          <a:p>
            <a:r>
              <a:rPr lang="sv-SE" sz="2400" b="1" dirty="0">
                <a:solidFill>
                  <a:schemeClr val="tx2"/>
                </a:solidFill>
              </a:rPr>
              <a:t>Regional </a:t>
            </a:r>
            <a:r>
              <a:rPr lang="sv-SE" sz="2400" b="1" dirty="0" err="1">
                <a:solidFill>
                  <a:schemeClr val="tx2"/>
                </a:solidFill>
              </a:rPr>
              <a:t>networking</a:t>
            </a:r>
            <a:r>
              <a:rPr lang="sv-SE" sz="2400" b="1" dirty="0">
                <a:solidFill>
                  <a:schemeClr val="tx2"/>
                </a:solidFill>
              </a:rPr>
              <a:t> events</a:t>
            </a:r>
            <a:r>
              <a:rPr lang="sv-SE" sz="2000" b="1" dirty="0">
                <a:solidFill>
                  <a:schemeClr val="tx2"/>
                </a:solidFill>
              </a:rPr>
              <a:t>	</a:t>
            </a:r>
            <a:br>
              <a:rPr lang="sv-SE" sz="2800" b="1" dirty="0">
                <a:solidFill>
                  <a:schemeClr val="tx2"/>
                </a:solidFill>
              </a:rPr>
            </a:br>
            <a:r>
              <a:rPr lang="en-US" sz="2000" dirty="0">
                <a:solidFill>
                  <a:srgbClr val="004791"/>
                </a:solidFill>
                <a:latin typeface="+mj-lt"/>
              </a:rPr>
              <a:t>M</a:t>
            </a:r>
            <a:r>
              <a:rPr lang="en-US" sz="2000" b="0" i="0" dirty="0">
                <a:solidFill>
                  <a:srgbClr val="004791"/>
                </a:solidFill>
                <a:effectLst/>
                <a:latin typeface="+mj-lt"/>
              </a:rPr>
              <a:t>eet KTH staff and students from the region or country you come from, find more information on the website.</a:t>
            </a:r>
            <a:endParaRPr lang="en-GB" dirty="0"/>
          </a:p>
        </p:txBody>
      </p:sp>
    </p:spTree>
    <p:extLst>
      <p:ext uri="{BB962C8B-B14F-4D97-AF65-F5344CB8AC3E}">
        <p14:creationId xmlns:p14="http://schemas.microsoft.com/office/powerpoint/2010/main" val="159468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115e1da-3f65-45a4-b4c2-0bec33cf021f">3NPU4AMNSMUR-960428013-26</_dlc_DocId>
    <_dlc_DocIdUrl xmlns="4115e1da-3f65-45a4-b4c2-0bec33cf021f">
      <Url>https://kth.sharepoint.com/sites/kth_assets/_layouts/15/DocIdRedir.aspx?ID=3NPU4AMNSMUR-960428013-26</Url>
      <Description>3NPU4AMNSMUR-960428013-26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4789026152694A8ADBFB64A3DEF8D3" ma:contentTypeVersion="4" ma:contentTypeDescription="Create a new document." ma:contentTypeScope="" ma:versionID="e45950dd19971d727dee08e9afd59660">
  <xsd:schema xmlns:xsd="http://www.w3.org/2001/XMLSchema" xmlns:xs="http://www.w3.org/2001/XMLSchema" xmlns:p="http://schemas.microsoft.com/office/2006/metadata/properties" xmlns:ns2="4115e1da-3f65-45a4-b4c2-0bec33cf021f" xmlns:ns3="5cba28c0-a866-4240-81c2-3ce50963478d" targetNamespace="http://schemas.microsoft.com/office/2006/metadata/properties" ma:root="true" ma:fieldsID="dad8702d5b487cf2ae11e63f994c67b2" ns2:_="" ns3:_="">
    <xsd:import namespace="4115e1da-3f65-45a4-b4c2-0bec33cf021f"/>
    <xsd:import namespace="5cba28c0-a866-4240-81c2-3ce50963478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e1da-3f65-45a4-b4c2-0bec33cf02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ba28c0-a866-4240-81c2-3ce5096347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855E8CF-26DF-4595-BEB9-70D0EC1935AB}">
  <ds:schemaRefs>
    <ds:schemaRef ds:uri="http://schemas.microsoft.com/sharepoint/v3/contenttype/forms"/>
  </ds:schemaRefs>
</ds:datastoreItem>
</file>

<file path=customXml/itemProps2.xml><?xml version="1.0" encoding="utf-8"?>
<ds:datastoreItem xmlns:ds="http://schemas.openxmlformats.org/officeDocument/2006/customXml" ds:itemID="{CC3910EE-3003-43A5-84D6-7F3C9E61144E}">
  <ds:schemaRefs>
    <ds:schemaRef ds:uri="http://schemas.microsoft.com/office/2006/metadata/properties"/>
    <ds:schemaRef ds:uri="http://schemas.microsoft.com/office/infopath/2007/PartnerControls"/>
    <ds:schemaRef ds:uri="4115e1da-3f65-45a4-b4c2-0bec33cf021f"/>
  </ds:schemaRefs>
</ds:datastoreItem>
</file>

<file path=customXml/itemProps3.xml><?xml version="1.0" encoding="utf-8"?>
<ds:datastoreItem xmlns:ds="http://schemas.openxmlformats.org/officeDocument/2006/customXml" ds:itemID="{7506411C-19B5-4A2A-A6F2-5B5CC45A5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e1da-3f65-45a4-b4c2-0bec33cf021f"/>
    <ds:schemaRef ds:uri="5cba28c0-a866-4240-81c2-3ce509634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B69481-68CA-4555-A5F4-24D7A94B0B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KTH</Template>
  <TotalTime>34495</TotalTime>
  <Words>835</Words>
  <Application>Microsoft Office PowerPoint</Application>
  <PresentationFormat>Widescreen</PresentationFormat>
  <Paragraphs>62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Figtree</vt:lpstr>
      <vt:lpstr>Wingdings</vt:lpstr>
      <vt:lpstr>Office-tema</vt:lpstr>
      <vt:lpstr>MSc XXX</vt:lpstr>
      <vt:lpstr>Welcome and introduction</vt:lpstr>
      <vt:lpstr>Programme overview</vt:lpstr>
      <vt:lpstr>Degree project</vt:lpstr>
      <vt:lpstr>PowerPoint Presentation</vt:lpstr>
      <vt:lpstr>Advice and/or preparations</vt:lpstr>
      <vt:lpstr>Student perspective</vt:lpstr>
      <vt:lpstr>Goin’ Connect</vt:lpstr>
      <vt:lpstr>Events</vt:lpstr>
      <vt:lpstr>Questions</vt:lpstr>
      <vt:lpstr>Thank you!</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Hahrs</dc:creator>
  <cp:lastModifiedBy>Julia Hahrs</cp:lastModifiedBy>
  <cp:revision>16</cp:revision>
  <dcterms:created xsi:type="dcterms:W3CDTF">2024-02-29T08:06:02Z</dcterms:created>
  <dcterms:modified xsi:type="dcterms:W3CDTF">2026-02-11T09:32:34Z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0x010100454789026152694A8ADBFB64A3DEF8D3</vt:lpwstr>
  </property>
  <property fmtid="{D5CDD505-2E9C-101B-9397-08002B2CF9AE}" pid="3" name="_dlc_DocIdItemGuid">
    <vt:lpwstr>727452b2-8c07-49fa-9c22-9c1873a3a1f2</vt:lpwstr>
  </property>
</Properties>
</file>