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14" r:id="rId2"/>
    <p:sldId id="315" r:id="rId3"/>
    <p:sldId id="317" r:id="rId4"/>
    <p:sldId id="318" r:id="rId5"/>
    <p:sldId id="320" r:id="rId6"/>
    <p:sldId id="319" r:id="rId7"/>
  </p:sldIdLst>
  <p:sldSz cx="6858000" cy="9906000" type="A4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7E139-AAC5-40D8-B8EF-13F2AB4AA005}">
          <p14:sldIdLst>
            <p14:sldId id="314"/>
            <p14:sldId id="315"/>
            <p14:sldId id="317"/>
            <p14:sldId id="318"/>
            <p14:sldId id="320"/>
            <p14:sldId id="3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2" clrIdx="0">
    <p:extLst>
      <p:ext uri="{19B8F6BF-5375-455C-9EA6-DF929625EA0E}">
        <p15:presenceInfo xmlns:p15="http://schemas.microsoft.com/office/powerpoint/2012/main" userId="S-1-5-21-4037045010-400650230-750724493-22434" providerId="AD"/>
      </p:ext>
    </p:extLst>
  </p:cmAuthor>
  <p:cmAuthor id="2" name="Klara Nordström" initials="KN [2]" lastIdx="9" clrIdx="1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  <p:cmAuthor id="3" name="Moa Eriksson" initials="ME" lastIdx="6" clrIdx="2">
    <p:extLst>
      <p:ext uri="{19B8F6BF-5375-455C-9EA6-DF929625EA0E}">
        <p15:presenceInfo xmlns:p15="http://schemas.microsoft.com/office/powerpoint/2012/main" userId="S-1-5-21-1774431583-4023024350-2099909138-1434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2F4D7"/>
    <a:srgbClr val="4D4D4D"/>
    <a:srgbClr val="9E0000"/>
    <a:srgbClr val="760000"/>
    <a:srgbClr val="4C0000"/>
    <a:srgbClr val="90C86E"/>
    <a:srgbClr val="6EB163"/>
    <a:srgbClr val="E2F1D9"/>
    <a:srgbClr val="6AA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9" autoAdjust="0"/>
    <p:restoredTop sz="96387" autoAdjust="0"/>
  </p:normalViewPr>
  <p:slideViewPr>
    <p:cSldViewPr snapToGrid="0">
      <p:cViewPr varScale="1">
        <p:scale>
          <a:sx n="92" d="100"/>
          <a:sy n="92" d="100"/>
        </p:scale>
        <p:origin x="2706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355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2E102-E4AC-401B-B5A6-542E137A5E22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B90B7-C313-46B5-8300-A74AF3E11F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8667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1B39A-0E09-43A4-96B3-675F6809E503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FFD60-D5AB-41B2-96EF-7F8CDDA286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879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AFFD60-D5AB-41B2-96EF-7F8CDDA286E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71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9606337"/>
            <a:ext cx="6858000" cy="3062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/>
          <a:lstStyle/>
          <a:p>
            <a:pPr lvl="0" indent="0">
              <a:lnSpc>
                <a:spcPct val="90000"/>
              </a:lnSpc>
              <a:spcBef>
                <a:spcPts val="1231"/>
              </a:spcBef>
              <a:buFont typeface="Arial" panose="020B0604020202020204" pitchFamily="34" charset="0"/>
              <a:buNone/>
            </a:pPr>
            <a:endParaRPr lang="sv-SE" sz="344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304918" y="950441"/>
            <a:ext cx="5798999" cy="1246495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858000" cy="630118"/>
          </a:xfrm>
          <a:prstGeom prst="rect">
            <a:avLst/>
          </a:prstGeom>
          <a:solidFill>
            <a:srgbClr val="90C86E"/>
          </a:solidFill>
          <a:ln w="6350">
            <a:noFill/>
          </a:ln>
        </p:spPr>
        <p:txBody>
          <a:bodyPr lIns="216000" tIns="216000" rIns="144000" bIns="216000" anchor="t">
            <a:spAutoFit/>
          </a:bodyPr>
          <a:lstStyle>
            <a:lvl1pPr>
              <a:defRPr lang="en-US" sz="14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F3F4DCA2-53CA-48AF-BF1A-13BEFD9BD8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26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9606337"/>
            <a:ext cx="6858000" cy="3062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/>
          <a:lstStyle/>
          <a:p>
            <a:pPr lvl="0" indent="0">
              <a:lnSpc>
                <a:spcPct val="90000"/>
              </a:lnSpc>
              <a:spcBef>
                <a:spcPts val="1231"/>
              </a:spcBef>
              <a:buFont typeface="Arial" panose="020B0604020202020204" pitchFamily="34" charset="0"/>
              <a:buNone/>
            </a:pPr>
            <a:endParaRPr lang="sv-SE" sz="344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304918" y="1779116"/>
            <a:ext cx="5798999" cy="1246495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858000" cy="630118"/>
          </a:xfrm>
          <a:prstGeom prst="rect">
            <a:avLst/>
          </a:prstGeom>
          <a:solidFill>
            <a:srgbClr val="90C86E"/>
          </a:solidFill>
          <a:ln w="6350">
            <a:noFill/>
          </a:ln>
        </p:spPr>
        <p:txBody>
          <a:bodyPr lIns="216000" tIns="216000" rIns="144000" bIns="216000" anchor="t">
            <a:spAutoFit/>
          </a:bodyPr>
          <a:lstStyle>
            <a:lvl1pPr>
              <a:defRPr lang="en-US" sz="14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F3F4DCA2-53CA-48AF-BF1A-13BEFD9BD817}" type="slidenum">
              <a:rPr lang="sv-SE" smtClean="0"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1" hasCustomPrompt="1"/>
          </p:nvPr>
        </p:nvSpPr>
        <p:spPr>
          <a:xfrm>
            <a:off x="1" y="630119"/>
            <a:ext cx="6857999" cy="605496"/>
          </a:xfrm>
          <a:prstGeom prst="rect">
            <a:avLst/>
          </a:prstGeom>
          <a:solidFill>
            <a:srgbClr val="86C35F">
              <a:alpha val="23922"/>
            </a:srgbClr>
          </a:solidFill>
          <a:ln w="6350">
            <a:noFill/>
          </a:ln>
        </p:spPr>
        <p:txBody>
          <a:bodyPr lIns="396000" tIns="216000" rIns="720000" bIns="216000" anchor="t">
            <a:spAutoFit/>
          </a:bodyPr>
          <a:lstStyle>
            <a:lvl1pPr>
              <a:defRPr lang="en-US" sz="1100" b="0" baseline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en-US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sv-SE" sz="1800"/>
            </a:lvl5pPr>
          </a:lstStyle>
          <a:p>
            <a:pPr marL="0" lvl="0">
              <a:lnSpc>
                <a:spcPct val="100000"/>
              </a:lnSpc>
              <a:spcBef>
                <a:spcPts val="600"/>
              </a:spcBef>
              <a:buNone/>
            </a:pPr>
            <a:r>
              <a:rPr lang="sv-SE" noProof="0" dirty="0"/>
              <a:t>Beskrivning</a:t>
            </a:r>
          </a:p>
        </p:txBody>
      </p:sp>
    </p:spTree>
    <p:extLst>
      <p:ext uri="{BB962C8B-B14F-4D97-AF65-F5344CB8AC3E}">
        <p14:creationId xmlns:p14="http://schemas.microsoft.com/office/powerpoint/2010/main" val="1543367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134197" y="9611834"/>
            <a:ext cx="1543050" cy="3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3F4DCA2-53CA-48AF-BF1A-13BEFD9BD81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083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ECE6306E-9E20-C876-5E0C-A530EDD1693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111"/>
          <a:stretch/>
        </p:blipFill>
        <p:spPr>
          <a:xfrm>
            <a:off x="0" y="5485485"/>
            <a:ext cx="6858000" cy="1365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7" name="Text Placeholder 10"/>
          <p:cNvSpPr txBox="1">
            <a:spLocks/>
          </p:cNvSpPr>
          <p:nvPr/>
        </p:nvSpPr>
        <p:spPr>
          <a:xfrm>
            <a:off x="0" y="9391843"/>
            <a:ext cx="6858000" cy="514157"/>
          </a:xfrm>
          <a:prstGeom prst="rect">
            <a:avLst/>
          </a:prstGeom>
          <a:solidFill>
            <a:srgbClr val="86C35F"/>
          </a:solidFill>
          <a:ln w="6350">
            <a:solidFill>
              <a:srgbClr val="3E9F00"/>
            </a:solidFill>
          </a:ln>
        </p:spPr>
        <p:txBody>
          <a:bodyPr lIns="144000" tIns="90000" bIns="90000" anchor="ctr"/>
          <a:lstStyle>
            <a:lvl1pPr defTabSz="685800">
              <a:lnSpc>
                <a:spcPct val="90000"/>
              </a:lnSpc>
              <a:spcBef>
                <a:spcPct val="0"/>
              </a:spcBef>
              <a:buNone/>
              <a:defRPr lang="en-US" sz="1200" b="1" baseline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sv-SE" sz="1100" b="0" dirty="0"/>
              <a:t>Senast uppdaterad: 2023-04-13</a:t>
            </a:r>
            <a:br>
              <a:rPr lang="sv-SE" sz="1100" b="0" dirty="0"/>
            </a:br>
            <a:r>
              <a:rPr lang="sv-SE" sz="1100" b="0" dirty="0"/>
              <a:t>Version av Ladok vid senaste uppdatering: 2.13.0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745" y="9488496"/>
            <a:ext cx="1062037" cy="3405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745" y="9488496"/>
            <a:ext cx="1062037" cy="340500"/>
          </a:xfrm>
          <a:prstGeom prst="rect">
            <a:avLst/>
          </a:prstGeom>
        </p:spPr>
      </p:pic>
      <p:sp>
        <p:nvSpPr>
          <p:cNvPr id="31" name="Text Placeholder 10"/>
          <p:cNvSpPr txBox="1">
            <a:spLocks/>
          </p:cNvSpPr>
          <p:nvPr/>
        </p:nvSpPr>
        <p:spPr>
          <a:xfrm>
            <a:off x="0" y="0"/>
            <a:ext cx="6858000" cy="2602247"/>
          </a:xfrm>
          <a:prstGeom prst="rect">
            <a:avLst/>
          </a:prstGeom>
          <a:noFill/>
          <a:ln w="6350">
            <a:noFill/>
          </a:ln>
        </p:spPr>
        <p:txBody>
          <a:bodyPr lIns="144000" tIns="90000" bIns="90000" anchor="ctr"/>
          <a:lstStyle>
            <a:lvl1pPr defTabSz="685800">
              <a:lnSpc>
                <a:spcPct val="90000"/>
              </a:lnSpc>
              <a:spcBef>
                <a:spcPct val="0"/>
              </a:spcBef>
              <a:buNone/>
              <a:defRPr lang="en-US" sz="1200" b="1" baseline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sv-SE" sz="2400" b="0" dirty="0">
                <a:solidFill>
                  <a:schemeClr val="tx1"/>
                </a:solidFill>
              </a:rPr>
              <a:t>Planerad funktionalitet:</a:t>
            </a:r>
            <a:r>
              <a:rPr lang="sv-SE" sz="2400" dirty="0">
                <a:solidFill>
                  <a:schemeClr val="tx1"/>
                </a:solidFill>
              </a:rPr>
              <a:t/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Skapa aktivitetstillfällen</a:t>
            </a:r>
          </a:p>
        </p:txBody>
      </p:sp>
      <p:sp>
        <p:nvSpPr>
          <p:cNvPr id="15" name="Content Placeholder 3"/>
          <p:cNvSpPr txBox="1">
            <a:spLocks/>
          </p:cNvSpPr>
          <p:nvPr/>
        </p:nvSpPr>
        <p:spPr>
          <a:xfrm>
            <a:off x="-19050" y="2192331"/>
            <a:ext cx="6889242" cy="1417919"/>
          </a:xfrm>
          <a:prstGeom prst="rect">
            <a:avLst/>
          </a:prstGeom>
          <a:solidFill>
            <a:srgbClr val="86C35F">
              <a:alpha val="23922"/>
            </a:srgbClr>
          </a:solidFill>
          <a:ln w="6350">
            <a:solidFill>
              <a:schemeClr val="accent6">
                <a:lumMod val="75000"/>
              </a:schemeClr>
            </a:solidFill>
          </a:ln>
        </p:spPr>
        <p:txBody>
          <a:bodyPr wrap="square" lIns="360000" tIns="216000" rIns="720000" bIns="216000" anchor="t">
            <a:noAutofit/>
          </a:bodyPr>
          <a:lstStyle>
            <a:lvl1pPr indent="0" defTabSz="6858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US" sz="1100" b="0" baseline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en-US" smtClean="0"/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en-US" smtClean="0"/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en-US" smtClean="0"/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sv-SE"/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r>
              <a:rPr lang="sv-SE" dirty="0"/>
              <a:t>Lathunden visar ett nytt sätt att skapa aktivitetstillfällen i Ladok. Den nya hanteringen testas på pilotlärosäten under början av 2023. </a:t>
            </a:r>
          </a:p>
          <a:p>
            <a:r>
              <a:rPr lang="sv-SE" dirty="0"/>
              <a:t>Funktionen kan komma att förändras innan alla lärosäten får tillgång till den.</a:t>
            </a:r>
          </a:p>
          <a:p>
            <a:r>
              <a:rPr lang="sv-SE" dirty="0"/>
              <a:t>Hur aktivitetstillfällen söks fram, hur studenter läggs till och hur resultat rapporteras/attesteras har inte förändrats. </a:t>
            </a:r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175D7BA7-7F75-4D68-BEAF-F2D460D1F83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04918" y="4024660"/>
            <a:ext cx="5798999" cy="1261884"/>
          </a:xfrm>
        </p:spPr>
        <p:txBody>
          <a:bodyPr/>
          <a:lstStyle/>
          <a:p>
            <a:r>
              <a:rPr lang="sv-SE" b="1" dirty="0"/>
              <a:t>Lämna återkoppling!</a:t>
            </a:r>
          </a:p>
          <a:p>
            <a:r>
              <a:rPr lang="sv-SE" dirty="0"/>
              <a:t>Det är viktigt att vi på Ladokkonsortiet som utvecklar Ladok får veta vad du tycker om sidan, så vi kan göra den så bra som möjligt. </a:t>
            </a:r>
          </a:p>
          <a:p>
            <a:r>
              <a:rPr lang="sv-SE" dirty="0"/>
              <a:t>På varje sida som förändrats finns en knapp för att lämna återkoppling. Här kan du betygssätta sidan (1-5) och skriva en kommentar. Du kan ge återkoppling flera gånger. Återkopplingen är helt anonym såvida du själv inte anger dina uppgifter i kommentarsfältet. </a:t>
            </a:r>
          </a:p>
        </p:txBody>
      </p:sp>
      <p:sp>
        <p:nvSpPr>
          <p:cNvPr id="2" name="Frihandsfigur: Form 1">
            <a:extLst>
              <a:ext uri="{FF2B5EF4-FFF2-40B4-BE49-F238E27FC236}">
                <a16:creationId xmlns:a16="http://schemas.microsoft.com/office/drawing/2014/main" id="{BC7525DF-1CC3-4BE7-AB1C-79A40CA3329F}"/>
              </a:ext>
            </a:extLst>
          </p:cNvPr>
          <p:cNvSpPr/>
          <p:nvPr/>
        </p:nvSpPr>
        <p:spPr>
          <a:xfrm rot="420542">
            <a:off x="5932507" y="4924063"/>
            <a:ext cx="342821" cy="1277723"/>
          </a:xfrm>
          <a:custGeom>
            <a:avLst/>
            <a:gdLst>
              <a:gd name="connsiteX0" fmla="*/ 0 w 401927"/>
              <a:gd name="connsiteY0" fmla="*/ 45737 h 1097307"/>
              <a:gd name="connsiteX1" fmla="*/ 381000 w 401927"/>
              <a:gd name="connsiteY1" fmla="*/ 198137 h 1097307"/>
              <a:gd name="connsiteX2" fmla="*/ 365760 w 401927"/>
              <a:gd name="connsiteY2" fmla="*/ 457217 h 1097307"/>
              <a:gd name="connsiteX3" fmla="*/ 236220 w 401927"/>
              <a:gd name="connsiteY3" fmla="*/ 861077 h 1097307"/>
              <a:gd name="connsiteX4" fmla="*/ 144780 w 401927"/>
              <a:gd name="connsiteY4" fmla="*/ 1036337 h 1097307"/>
              <a:gd name="connsiteX5" fmla="*/ 106680 w 401927"/>
              <a:gd name="connsiteY5" fmla="*/ 1097297 h 1097307"/>
              <a:gd name="connsiteX0" fmla="*/ 0 w 470675"/>
              <a:gd name="connsiteY0" fmla="*/ 80377 h 1131947"/>
              <a:gd name="connsiteX1" fmla="*/ 457200 w 470675"/>
              <a:gd name="connsiteY1" fmla="*/ 156577 h 1131947"/>
              <a:gd name="connsiteX2" fmla="*/ 365760 w 470675"/>
              <a:gd name="connsiteY2" fmla="*/ 491857 h 1131947"/>
              <a:gd name="connsiteX3" fmla="*/ 236220 w 470675"/>
              <a:gd name="connsiteY3" fmla="*/ 895717 h 1131947"/>
              <a:gd name="connsiteX4" fmla="*/ 144780 w 470675"/>
              <a:gd name="connsiteY4" fmla="*/ 1070977 h 1131947"/>
              <a:gd name="connsiteX5" fmla="*/ 106680 w 470675"/>
              <a:gd name="connsiteY5" fmla="*/ 1131937 h 1131947"/>
              <a:gd name="connsiteX0" fmla="*/ 0 w 462119"/>
              <a:gd name="connsiteY0" fmla="*/ 38582 h 1090152"/>
              <a:gd name="connsiteX1" fmla="*/ 457200 w 462119"/>
              <a:gd name="connsiteY1" fmla="*/ 114782 h 1090152"/>
              <a:gd name="connsiteX2" fmla="*/ 236220 w 462119"/>
              <a:gd name="connsiteY2" fmla="*/ 853922 h 1090152"/>
              <a:gd name="connsiteX3" fmla="*/ 144780 w 462119"/>
              <a:gd name="connsiteY3" fmla="*/ 1029182 h 1090152"/>
              <a:gd name="connsiteX4" fmla="*/ 106680 w 462119"/>
              <a:gd name="connsiteY4" fmla="*/ 1090142 h 1090152"/>
              <a:gd name="connsiteX0" fmla="*/ 0 w 462119"/>
              <a:gd name="connsiteY0" fmla="*/ 38582 h 1029182"/>
              <a:gd name="connsiteX1" fmla="*/ 457200 w 462119"/>
              <a:gd name="connsiteY1" fmla="*/ 114782 h 1029182"/>
              <a:gd name="connsiteX2" fmla="*/ 236220 w 462119"/>
              <a:gd name="connsiteY2" fmla="*/ 853922 h 1029182"/>
              <a:gd name="connsiteX3" fmla="*/ 144780 w 462119"/>
              <a:gd name="connsiteY3" fmla="*/ 1029182 h 1029182"/>
              <a:gd name="connsiteX0" fmla="*/ 0 w 460305"/>
              <a:gd name="connsiteY0" fmla="*/ 29845 h 1020445"/>
              <a:gd name="connsiteX1" fmla="*/ 457200 w 460305"/>
              <a:gd name="connsiteY1" fmla="*/ 106045 h 1020445"/>
              <a:gd name="connsiteX2" fmla="*/ 198120 w 460305"/>
              <a:gd name="connsiteY2" fmla="*/ 639445 h 1020445"/>
              <a:gd name="connsiteX3" fmla="*/ 144780 w 460305"/>
              <a:gd name="connsiteY3" fmla="*/ 1020445 h 1020445"/>
              <a:gd name="connsiteX0" fmla="*/ 0 w 459921"/>
              <a:gd name="connsiteY0" fmla="*/ 29845 h 1020445"/>
              <a:gd name="connsiteX1" fmla="*/ 457200 w 459921"/>
              <a:gd name="connsiteY1" fmla="*/ 106045 h 1020445"/>
              <a:gd name="connsiteX2" fmla="*/ 198120 w 459921"/>
              <a:gd name="connsiteY2" fmla="*/ 639445 h 1020445"/>
              <a:gd name="connsiteX3" fmla="*/ 144780 w 459921"/>
              <a:gd name="connsiteY3" fmla="*/ 1020445 h 1020445"/>
              <a:gd name="connsiteX0" fmla="*/ 0 w 347762"/>
              <a:gd name="connsiteY0" fmla="*/ 18933 h 1009533"/>
              <a:gd name="connsiteX1" fmla="*/ 342900 w 347762"/>
              <a:gd name="connsiteY1" fmla="*/ 156093 h 1009533"/>
              <a:gd name="connsiteX2" fmla="*/ 198120 w 347762"/>
              <a:gd name="connsiteY2" fmla="*/ 628533 h 1009533"/>
              <a:gd name="connsiteX3" fmla="*/ 144780 w 347762"/>
              <a:gd name="connsiteY3" fmla="*/ 1009533 h 1009533"/>
              <a:gd name="connsiteX0" fmla="*/ 0 w 347464"/>
              <a:gd name="connsiteY0" fmla="*/ 18933 h 1085733"/>
              <a:gd name="connsiteX1" fmla="*/ 342900 w 347464"/>
              <a:gd name="connsiteY1" fmla="*/ 156093 h 1085733"/>
              <a:gd name="connsiteX2" fmla="*/ 198120 w 347464"/>
              <a:gd name="connsiteY2" fmla="*/ 628533 h 1085733"/>
              <a:gd name="connsiteX3" fmla="*/ 213360 w 347464"/>
              <a:gd name="connsiteY3" fmla="*/ 1085733 h 1085733"/>
              <a:gd name="connsiteX0" fmla="*/ 0 w 347527"/>
              <a:gd name="connsiteY0" fmla="*/ 18933 h 1146693"/>
              <a:gd name="connsiteX1" fmla="*/ 342900 w 347527"/>
              <a:gd name="connsiteY1" fmla="*/ 156093 h 1146693"/>
              <a:gd name="connsiteX2" fmla="*/ 198120 w 347527"/>
              <a:gd name="connsiteY2" fmla="*/ 628533 h 1146693"/>
              <a:gd name="connsiteX3" fmla="*/ 198120 w 347527"/>
              <a:gd name="connsiteY3" fmla="*/ 1146693 h 1146693"/>
              <a:gd name="connsiteX0" fmla="*/ 0 w 347527"/>
              <a:gd name="connsiteY0" fmla="*/ 18933 h 1146693"/>
              <a:gd name="connsiteX1" fmla="*/ 342900 w 347527"/>
              <a:gd name="connsiteY1" fmla="*/ 156093 h 1146693"/>
              <a:gd name="connsiteX2" fmla="*/ 198120 w 347527"/>
              <a:gd name="connsiteY2" fmla="*/ 628533 h 1146693"/>
              <a:gd name="connsiteX3" fmla="*/ 198120 w 347527"/>
              <a:gd name="connsiteY3" fmla="*/ 1146693 h 1146693"/>
              <a:gd name="connsiteX0" fmla="*/ 0 w 348048"/>
              <a:gd name="connsiteY0" fmla="*/ 18126 h 1145886"/>
              <a:gd name="connsiteX1" fmla="*/ 342900 w 348048"/>
              <a:gd name="connsiteY1" fmla="*/ 155286 h 1145886"/>
              <a:gd name="connsiteX2" fmla="*/ 205740 w 348048"/>
              <a:gd name="connsiteY2" fmla="*/ 582006 h 1145886"/>
              <a:gd name="connsiteX3" fmla="*/ 198120 w 348048"/>
              <a:gd name="connsiteY3" fmla="*/ 1145886 h 1145886"/>
              <a:gd name="connsiteX0" fmla="*/ 0 w 350051"/>
              <a:gd name="connsiteY0" fmla="*/ 18536 h 1146296"/>
              <a:gd name="connsiteX1" fmla="*/ 342900 w 350051"/>
              <a:gd name="connsiteY1" fmla="*/ 155696 h 1146296"/>
              <a:gd name="connsiteX2" fmla="*/ 205740 w 350051"/>
              <a:gd name="connsiteY2" fmla="*/ 582416 h 1146296"/>
              <a:gd name="connsiteX3" fmla="*/ 198120 w 350051"/>
              <a:gd name="connsiteY3" fmla="*/ 1146296 h 1146296"/>
              <a:gd name="connsiteX0" fmla="*/ 0 w 396315"/>
              <a:gd name="connsiteY0" fmla="*/ 18257 h 1146017"/>
              <a:gd name="connsiteX1" fmla="*/ 342900 w 396315"/>
              <a:gd name="connsiteY1" fmla="*/ 155417 h 1146017"/>
              <a:gd name="connsiteX2" fmla="*/ 381000 w 396315"/>
              <a:gd name="connsiteY2" fmla="*/ 589757 h 1146017"/>
              <a:gd name="connsiteX3" fmla="*/ 198120 w 396315"/>
              <a:gd name="connsiteY3" fmla="*/ 1146017 h 1146017"/>
              <a:gd name="connsiteX0" fmla="*/ 0 w 422362"/>
              <a:gd name="connsiteY0" fmla="*/ 18257 h 1146017"/>
              <a:gd name="connsiteX1" fmla="*/ 342900 w 422362"/>
              <a:gd name="connsiteY1" fmla="*/ 155417 h 1146017"/>
              <a:gd name="connsiteX2" fmla="*/ 381000 w 422362"/>
              <a:gd name="connsiteY2" fmla="*/ 589757 h 1146017"/>
              <a:gd name="connsiteX3" fmla="*/ 198120 w 422362"/>
              <a:gd name="connsiteY3" fmla="*/ 1146017 h 1146017"/>
              <a:gd name="connsiteX0" fmla="*/ 0 w 347684"/>
              <a:gd name="connsiteY0" fmla="*/ 33251 h 1161011"/>
              <a:gd name="connsiteX1" fmla="*/ 342900 w 347684"/>
              <a:gd name="connsiteY1" fmla="*/ 170411 h 1161011"/>
              <a:gd name="connsiteX2" fmla="*/ 198120 w 347684"/>
              <a:gd name="connsiteY2" fmla="*/ 1161011 h 1161011"/>
              <a:gd name="connsiteX0" fmla="*/ 0 w 346140"/>
              <a:gd name="connsiteY0" fmla="*/ 33251 h 1161011"/>
              <a:gd name="connsiteX1" fmla="*/ 342900 w 346140"/>
              <a:gd name="connsiteY1" fmla="*/ 170411 h 1161011"/>
              <a:gd name="connsiteX2" fmla="*/ 198120 w 346140"/>
              <a:gd name="connsiteY2" fmla="*/ 1161011 h 1161011"/>
              <a:gd name="connsiteX0" fmla="*/ 0 w 444284"/>
              <a:gd name="connsiteY0" fmla="*/ 15566 h 1143326"/>
              <a:gd name="connsiteX1" fmla="*/ 441960 w 444284"/>
              <a:gd name="connsiteY1" fmla="*/ 267026 h 1143326"/>
              <a:gd name="connsiteX2" fmla="*/ 198120 w 444284"/>
              <a:gd name="connsiteY2" fmla="*/ 1143326 h 1143326"/>
              <a:gd name="connsiteX0" fmla="*/ 0 w 444284"/>
              <a:gd name="connsiteY0" fmla="*/ 0 h 1127760"/>
              <a:gd name="connsiteX1" fmla="*/ 441960 w 444284"/>
              <a:gd name="connsiteY1" fmla="*/ 251460 h 1127760"/>
              <a:gd name="connsiteX2" fmla="*/ 198120 w 444284"/>
              <a:gd name="connsiteY2" fmla="*/ 1127760 h 1127760"/>
              <a:gd name="connsiteX0" fmla="*/ 0 w 301142"/>
              <a:gd name="connsiteY0" fmla="*/ 0 h 1127760"/>
              <a:gd name="connsiteX1" fmla="*/ 297180 w 301142"/>
              <a:gd name="connsiteY1" fmla="*/ 388620 h 1127760"/>
              <a:gd name="connsiteX2" fmla="*/ 198120 w 301142"/>
              <a:gd name="connsiteY2" fmla="*/ 1127760 h 1127760"/>
              <a:gd name="connsiteX0" fmla="*/ 44059 w 135576"/>
              <a:gd name="connsiteY0" fmla="*/ 0 h 1372544"/>
              <a:gd name="connsiteX1" fmla="*/ 110804 w 135576"/>
              <a:gd name="connsiteY1" fmla="*/ 633404 h 1372544"/>
              <a:gd name="connsiteX2" fmla="*/ 11744 w 135576"/>
              <a:gd name="connsiteY2" fmla="*/ 1372544 h 1372544"/>
              <a:gd name="connsiteX0" fmla="*/ 44058 w 224415"/>
              <a:gd name="connsiteY0" fmla="*/ 0 h 1372544"/>
              <a:gd name="connsiteX1" fmla="*/ 110803 w 224415"/>
              <a:gd name="connsiteY1" fmla="*/ 633404 h 1372544"/>
              <a:gd name="connsiteX2" fmla="*/ 11743 w 224415"/>
              <a:gd name="connsiteY2" fmla="*/ 1372544 h 1372544"/>
              <a:gd name="connsiteX0" fmla="*/ 50421 w 229012"/>
              <a:gd name="connsiteY0" fmla="*/ 0 h 1465296"/>
              <a:gd name="connsiteX1" fmla="*/ 110865 w 229012"/>
              <a:gd name="connsiteY1" fmla="*/ 726156 h 1465296"/>
              <a:gd name="connsiteX2" fmla="*/ 11805 w 229012"/>
              <a:gd name="connsiteY2" fmla="*/ 1465296 h 1465296"/>
              <a:gd name="connsiteX0" fmla="*/ 45125 w 288242"/>
              <a:gd name="connsiteY0" fmla="*/ 0 h 1465296"/>
              <a:gd name="connsiteX1" fmla="*/ 254857 w 288242"/>
              <a:gd name="connsiteY1" fmla="*/ 667748 h 1465296"/>
              <a:gd name="connsiteX2" fmla="*/ 6509 w 288242"/>
              <a:gd name="connsiteY2" fmla="*/ 1465296 h 1465296"/>
              <a:gd name="connsiteX0" fmla="*/ 49392 w 369061"/>
              <a:gd name="connsiteY0" fmla="*/ 0 h 1465296"/>
              <a:gd name="connsiteX1" fmla="*/ 259124 w 369061"/>
              <a:gd name="connsiteY1" fmla="*/ 667748 h 1465296"/>
              <a:gd name="connsiteX2" fmla="*/ 10776 w 369061"/>
              <a:gd name="connsiteY2" fmla="*/ 1465296 h 1465296"/>
              <a:gd name="connsiteX0" fmla="*/ 44228 w 509080"/>
              <a:gd name="connsiteY0" fmla="*/ 0 h 1465296"/>
              <a:gd name="connsiteX1" fmla="*/ 442508 w 509080"/>
              <a:gd name="connsiteY1" fmla="*/ 744454 h 1465296"/>
              <a:gd name="connsiteX2" fmla="*/ 5612 w 509080"/>
              <a:gd name="connsiteY2" fmla="*/ 1465296 h 1465296"/>
              <a:gd name="connsiteX0" fmla="*/ 1 w 400962"/>
              <a:gd name="connsiteY0" fmla="*/ 0 h 1538858"/>
              <a:gd name="connsiteX1" fmla="*/ 398281 w 400962"/>
              <a:gd name="connsiteY1" fmla="*/ 744454 h 1538858"/>
              <a:gd name="connsiteX2" fmla="*/ 198890 w 400962"/>
              <a:gd name="connsiteY2" fmla="*/ 1538858 h 1538858"/>
              <a:gd name="connsiteX0" fmla="*/ 0 w 447008"/>
              <a:gd name="connsiteY0" fmla="*/ 0 h 1538858"/>
              <a:gd name="connsiteX1" fmla="*/ 444680 w 447008"/>
              <a:gd name="connsiteY1" fmla="*/ 456607 h 1538858"/>
              <a:gd name="connsiteX2" fmla="*/ 198889 w 447008"/>
              <a:gd name="connsiteY2" fmla="*/ 1538858 h 1538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7008" h="1538858">
                <a:moveTo>
                  <a:pt x="0" y="0"/>
                </a:moveTo>
                <a:cubicBezTo>
                  <a:pt x="358981" y="106619"/>
                  <a:pt x="411532" y="200131"/>
                  <a:pt x="444680" y="456607"/>
                </a:cubicBezTo>
                <a:cubicBezTo>
                  <a:pt x="477828" y="713083"/>
                  <a:pt x="145231" y="1126743"/>
                  <a:pt x="198889" y="1538858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F84AA8F-CD5C-4250-A9F1-5BB4543D1605}"/>
              </a:ext>
            </a:extLst>
          </p:cNvPr>
          <p:cNvSpPr/>
          <p:nvPr/>
        </p:nvSpPr>
        <p:spPr>
          <a:xfrm>
            <a:off x="5491743" y="6272564"/>
            <a:ext cx="1172709" cy="3162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7714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2429951"/>
            <a:ext cx="6858000" cy="22556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FDEBD3CD-19C5-4339-9A83-16CE9409F8D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04918" y="1577078"/>
            <a:ext cx="5798999" cy="5132174"/>
          </a:xfrm>
        </p:spPr>
        <p:txBody>
          <a:bodyPr/>
          <a:lstStyle/>
          <a:p>
            <a:r>
              <a:rPr lang="sv-SE" b="1" dirty="0"/>
              <a:t>Hantering</a:t>
            </a:r>
          </a:p>
          <a:p>
            <a:pPr marL="228600" indent="-228600">
              <a:buAutoNum type="arabicPeriod"/>
            </a:pPr>
            <a:r>
              <a:rPr lang="sv-SE" dirty="0"/>
              <a:t>Gå till </a:t>
            </a:r>
            <a:r>
              <a:rPr lang="sv-SE" b="1" dirty="0"/>
              <a:t>Aktivitetstillfällen </a:t>
            </a:r>
            <a:r>
              <a:rPr lang="sv-SE" dirty="0"/>
              <a:t>i huvudmenyn</a:t>
            </a:r>
          </a:p>
          <a:p>
            <a:pPr marL="228600" indent="-228600">
              <a:buAutoNum type="arabicPeriod"/>
            </a:pPr>
            <a:r>
              <a:rPr lang="sv-SE" dirty="0"/>
              <a:t>Klicka på </a:t>
            </a:r>
            <a:r>
              <a:rPr lang="sv-SE" b="1" dirty="0"/>
              <a:t>Nytt aktivitetstillfälle </a:t>
            </a:r>
          </a:p>
          <a:p>
            <a:pPr marL="228600" indent="-228600">
              <a:buAutoNum type="arabicPeriod"/>
            </a:pPr>
            <a:endParaRPr lang="sv-SE" b="1" dirty="0"/>
          </a:p>
          <a:p>
            <a:pPr marL="228600" indent="-228600">
              <a:buAutoNum type="arabicPeriod"/>
            </a:pPr>
            <a:endParaRPr lang="sv-SE" b="1" dirty="0"/>
          </a:p>
          <a:p>
            <a:pPr marL="228600" indent="-228600">
              <a:buAutoNum type="arabicPeriod"/>
            </a:pPr>
            <a:endParaRPr lang="sv-SE" b="1" dirty="0"/>
          </a:p>
          <a:p>
            <a:pPr marL="228600" indent="-228600">
              <a:buAutoNum type="arabicPeriod"/>
            </a:pPr>
            <a:endParaRPr lang="sv-SE" b="1" dirty="0"/>
          </a:p>
          <a:p>
            <a:pPr marL="228600" indent="-228600">
              <a:buAutoNum type="arabicPeriod"/>
            </a:pPr>
            <a:endParaRPr lang="sv-SE" b="1" dirty="0"/>
          </a:p>
          <a:p>
            <a:pPr marL="228600" indent="-228600">
              <a:buAutoNum type="arabicPeriod"/>
            </a:pPr>
            <a:endParaRPr lang="sv-SE" b="1" dirty="0"/>
          </a:p>
          <a:p>
            <a:pPr marL="228600" indent="-228600">
              <a:buAutoNum type="arabicPeriod"/>
            </a:pPr>
            <a:endParaRPr lang="sv-SE" b="1" dirty="0"/>
          </a:p>
          <a:p>
            <a:pPr marL="228600" indent="-228600">
              <a:buAutoNum type="arabicPeriod"/>
            </a:pPr>
            <a:endParaRPr lang="sv-SE" sz="800" b="1" dirty="0"/>
          </a:p>
          <a:p>
            <a:pPr marL="216000"/>
            <a:endParaRPr lang="sv-SE" sz="1050" dirty="0"/>
          </a:p>
          <a:p>
            <a:pPr marL="216000"/>
            <a:endParaRPr lang="sv-SE" sz="1050" dirty="0"/>
          </a:p>
          <a:p>
            <a:pPr marL="216000"/>
            <a:endParaRPr lang="sv-SE" sz="1050" dirty="0"/>
          </a:p>
          <a:p>
            <a:pPr marL="216000"/>
            <a:r>
              <a:rPr lang="sv-SE" sz="1050" dirty="0"/>
              <a:t>Du länkas visare till den nya sidan för att skapa aktivitetstillfällen. All information läggs in på en och samma sida, istället för att behöva bläddra mellan olika sidor som tidigare. </a:t>
            </a:r>
          </a:p>
          <a:p>
            <a:pPr marL="228600" indent="-228600">
              <a:buFont typeface="+mj-lt"/>
              <a:buAutoNum type="arabicPeriod" startAt="3"/>
            </a:pPr>
            <a:r>
              <a:rPr lang="sv-SE" b="1" dirty="0"/>
              <a:t>Lägg in information </a:t>
            </a:r>
            <a:r>
              <a:rPr lang="sv-SE" dirty="0"/>
              <a:t>om aktivitetstillfället. Fält markerade med </a:t>
            </a:r>
            <a:r>
              <a:rPr lang="sv-SE" dirty="0">
                <a:solidFill>
                  <a:srgbClr val="FF0000"/>
                </a:solidFill>
              </a:rPr>
              <a:t>*</a:t>
            </a:r>
            <a:r>
              <a:rPr lang="sv-SE" dirty="0"/>
              <a:t> är obligatoriska att fylla i.</a:t>
            </a:r>
          </a:p>
          <a:p>
            <a:pPr marL="571500" lvl="1" indent="-228600">
              <a:buFont typeface="Arial" panose="020B0604020202020204" pitchFamily="34" charset="0"/>
              <a:buChar char="•"/>
            </a:pPr>
            <a:r>
              <a:rPr lang="sv-SE" b="1" dirty="0"/>
              <a:t>Svenskt och engelskt namn</a:t>
            </a:r>
            <a:r>
              <a:rPr lang="sv-SE" dirty="0"/>
              <a:t>: Du kan välja om du vill att det namn du anger i fältet för svenskt namn automatiskt ska kopieras till fältet för engelskt namn. Det gör du genom att markera kryssrutan. Ditt val sparas i webbläsaren och är förifyllt nästa gång du skapar ett aktivitetstillfälle. Kryssrutan behöver vara ikryssad innan du börjar skriva det svenska namnet för att kopieringen ska fungera.</a:t>
            </a:r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ACB34D7D-DAA2-4035-B5E2-C527587E23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Skapa aktivitetstillfälle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F3BCAA-0101-43FD-9B8B-002DBA7C5DB7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F3F4DCA2-53CA-48AF-BF1A-13BEFD9BD817}" type="slidenum">
              <a:rPr lang="sv-SE" smtClean="0"/>
              <a:t>2</a:t>
            </a:fld>
            <a:endParaRPr lang="sv-SE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18AF4BA8-12B8-4339-A653-2AD69932B304}"/>
              </a:ext>
            </a:extLst>
          </p:cNvPr>
          <p:cNvSpPr>
            <a:spLocks noGrp="1"/>
          </p:cNvSpPr>
          <p:nvPr>
            <p:ph sz="quarter" idx="41"/>
          </p:nvPr>
        </p:nvSpPr>
        <p:spPr>
          <a:xfrm>
            <a:off x="1" y="630119"/>
            <a:ext cx="6857999" cy="740918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När du skapar aktivitetstillfällen har designen förändrats, men du kan fortfarande fylla i samma fält som tidigare. 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DEB7A1C5-A5A5-4B34-BA19-969CCA3732F0}"/>
              </a:ext>
            </a:extLst>
          </p:cNvPr>
          <p:cNvSpPr txBox="1">
            <a:spLocks/>
          </p:cNvSpPr>
          <p:nvPr/>
        </p:nvSpPr>
        <p:spPr>
          <a:xfrm>
            <a:off x="1583409" y="4055599"/>
            <a:ext cx="270279" cy="2425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2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473E652D-8A3B-4DC4-9549-ADC1D7D2712B}"/>
              </a:ext>
            </a:extLst>
          </p:cNvPr>
          <p:cNvSpPr txBox="1">
            <a:spLocks/>
          </p:cNvSpPr>
          <p:nvPr/>
        </p:nvSpPr>
        <p:spPr>
          <a:xfrm>
            <a:off x="4353011" y="2673382"/>
            <a:ext cx="270279" cy="2446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1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0015"/>
            <a:ext cx="6858000" cy="1641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" name="Böjd koppling 6"/>
          <p:cNvCxnSpPr/>
          <p:nvPr/>
        </p:nvCxnSpPr>
        <p:spPr>
          <a:xfrm rot="5400000">
            <a:off x="4369529" y="6864532"/>
            <a:ext cx="1463037" cy="770711"/>
          </a:xfrm>
          <a:prstGeom prst="curvedConnector3">
            <a:avLst>
              <a:gd name="adj1" fmla="val 53333"/>
            </a:avLst>
          </a:pr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288425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728C2466-58AF-4A5C-B621-3EF9DD45491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04918" y="950441"/>
            <a:ext cx="5798999" cy="5493812"/>
          </a:xfrm>
        </p:spPr>
        <p:txBody>
          <a:bodyPr/>
          <a:lstStyle/>
          <a:p>
            <a:pPr marL="571500" lvl="1" indent="-228600">
              <a:buFont typeface="Arial" panose="020B0604020202020204" pitchFamily="34" charset="0"/>
              <a:buChar char="•"/>
            </a:pPr>
            <a:r>
              <a:rPr lang="sv-SE" b="1" dirty="0"/>
              <a:t>Avser kurs/modul</a:t>
            </a:r>
            <a:r>
              <a:rPr lang="sv-SE" dirty="0"/>
              <a:t>: Välj först vilken kurs och modul som aktivitetstillfället avser. Du kan söka fram kurser med hjälp av </a:t>
            </a:r>
            <a:r>
              <a:rPr lang="sv-SE" dirty="0" err="1"/>
              <a:t>kurskod</a:t>
            </a:r>
            <a:r>
              <a:rPr lang="sv-SE" dirty="0"/>
              <a:t> eller benämning. Genom att klicka på pilen framför kursens namn i sökresultatet visas modulerna. 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>När kurs och modul är valt kan du välja vilka kurstillfällen som avses, du kan bara välja kurstillfällen som har den modul du redan valt. 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>Aktivitetstillfället kan avse flera kurser och moduler. Du kan lägga till fler kurser och moduler genom att klicka på ”Lägg till fler”.</a:t>
            </a:r>
            <a:r>
              <a:rPr lang="sv-SE" dirty="0">
                <a:latin typeface="Helvetica Neue"/>
              </a:rPr>
              <a:t> </a:t>
            </a:r>
            <a:r>
              <a:rPr lang="sv-SE" dirty="0"/>
              <a:t>Moduler som visas genomstrukna kan inte väljas då de antingen har fel omfattning eller fel betygsskala. Vilken omfattning och betygsskala som krävs visas i fältet för att välja kurs och modul.</a:t>
            </a:r>
            <a:br>
              <a:rPr lang="sv-SE" dirty="0"/>
            </a:br>
            <a:r>
              <a:rPr lang="sv-SE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sv-SE" dirty="0">
                <a:solidFill>
                  <a:srgbClr val="333333"/>
                </a:solidFill>
                <a:latin typeface="Helvetica Neue"/>
              </a:rPr>
            </a:br>
            <a:r>
              <a:rPr lang="sv-SE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sv-SE" dirty="0">
                <a:solidFill>
                  <a:srgbClr val="333333"/>
                </a:solidFill>
                <a:latin typeface="Helvetica Neue"/>
              </a:rPr>
            </a:br>
            <a:r>
              <a:rPr lang="sv-SE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sv-SE" dirty="0">
                <a:solidFill>
                  <a:srgbClr val="333333"/>
                </a:solidFill>
                <a:latin typeface="Helvetica Neue"/>
              </a:rPr>
            </a:br>
            <a:r>
              <a:rPr lang="sv-SE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sv-SE" dirty="0">
                <a:solidFill>
                  <a:srgbClr val="333333"/>
                </a:solidFill>
                <a:latin typeface="Helvetica Neue"/>
              </a:rPr>
            </a:br>
            <a:r>
              <a:rPr lang="sv-SE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sv-SE" dirty="0">
                <a:solidFill>
                  <a:srgbClr val="333333"/>
                </a:solidFill>
                <a:latin typeface="Helvetica Neue"/>
              </a:rPr>
            </a:br>
            <a:r>
              <a:rPr lang="sv-SE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sv-SE" dirty="0">
                <a:solidFill>
                  <a:srgbClr val="333333"/>
                </a:solidFill>
                <a:latin typeface="Helvetica Neue"/>
              </a:rPr>
            </a:br>
            <a:r>
              <a:rPr lang="sv-SE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sv-SE" dirty="0">
                <a:solidFill>
                  <a:srgbClr val="333333"/>
                </a:solidFill>
                <a:latin typeface="Helvetica Neue"/>
              </a:rPr>
            </a:br>
            <a:r>
              <a:rPr lang="sv-SE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sv-SE" dirty="0">
                <a:solidFill>
                  <a:srgbClr val="333333"/>
                </a:solidFill>
                <a:latin typeface="Helvetica Neue"/>
              </a:rPr>
            </a:br>
            <a:r>
              <a:rPr lang="sv-SE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sv-SE" dirty="0">
                <a:solidFill>
                  <a:srgbClr val="333333"/>
                </a:solidFill>
                <a:latin typeface="Helvetica Neue"/>
              </a:rPr>
            </a:br>
            <a:r>
              <a:rPr lang="sv-SE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sv-SE" dirty="0">
                <a:solidFill>
                  <a:srgbClr val="333333"/>
                </a:solidFill>
                <a:latin typeface="Helvetica Neue"/>
              </a:rPr>
            </a:br>
            <a:r>
              <a:rPr lang="sv-SE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sv-SE" dirty="0">
                <a:solidFill>
                  <a:srgbClr val="333333"/>
                </a:solidFill>
                <a:latin typeface="Helvetica Neue"/>
              </a:rPr>
            </a:br>
            <a:r>
              <a:rPr lang="sv-SE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sv-SE" dirty="0">
                <a:solidFill>
                  <a:srgbClr val="333333"/>
                </a:solidFill>
                <a:latin typeface="Helvetica Neue"/>
              </a:rPr>
            </a:br>
            <a:r>
              <a:rPr lang="sv-SE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sv-SE" dirty="0">
                <a:solidFill>
                  <a:srgbClr val="333333"/>
                </a:solidFill>
                <a:latin typeface="Helvetica Neue"/>
              </a:rPr>
            </a:br>
            <a:endParaRPr lang="sv-SE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r>
              <a:rPr lang="sv-SE" b="1" dirty="0"/>
              <a:t>Tid och plats: </a:t>
            </a:r>
            <a:r>
              <a:rPr lang="sv-SE" dirty="0"/>
              <a:t>Välj tidpunkt för aktivitetstillfället. Datum med klockslag är förvalt, men du kan välja Datumperiod med klockslag eller Inget datum istället.</a:t>
            </a:r>
          </a:p>
          <a:p>
            <a:pPr marL="571500" lvl="1" indent="-228600">
              <a:buFont typeface="Arial" panose="020B0604020202020204" pitchFamily="34" charset="0"/>
              <a:buChar char="•"/>
            </a:pPr>
            <a:r>
              <a:rPr lang="sv-SE" b="1" dirty="0"/>
              <a:t>Antal platser: </a:t>
            </a:r>
            <a:r>
              <a:rPr lang="sv-SE" dirty="0"/>
              <a:t>Antalet platser till förfogande för aktiviteten, t.ex. platser i den bokade lokalen. Antalet som anges i det här fältet hindrar inte fler studenter från att anmäla sig. Aktivera avisering genom att även ange "Avisera när antalet anmälda är" och vem som ska få aviseringen.</a:t>
            </a:r>
          </a:p>
        </p:txBody>
      </p:sp>
      <p:sp>
        <p:nvSpPr>
          <p:cNvPr id="9" name="Rubrik 8">
            <a:extLst>
              <a:ext uri="{FF2B5EF4-FFF2-40B4-BE49-F238E27FC236}">
                <a16:creationId xmlns:a16="http://schemas.microsoft.com/office/drawing/2014/main" id="{E17892BC-574B-4E59-93DC-293D34A88A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Skapa aktivitetstillfälle </a:t>
            </a:r>
            <a:r>
              <a:rPr lang="sv-SE" b="0" dirty="0"/>
              <a:t>(forts.)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77F395E-E311-4E84-9D98-9A739AE489EA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F3F4DCA2-53CA-48AF-BF1A-13BEFD9BD817}" type="slidenum">
              <a:rPr lang="sv-SE" smtClean="0"/>
              <a:t>3</a:t>
            </a:fld>
            <a:endParaRPr lang="sv-SE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 rotWithShape="1">
          <a:blip r:embed="rId2"/>
          <a:srcRect r="2243"/>
          <a:stretch/>
        </p:blipFill>
        <p:spPr>
          <a:xfrm>
            <a:off x="-1" y="3013981"/>
            <a:ext cx="6831875" cy="1928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064" y="6494406"/>
            <a:ext cx="6858000" cy="20128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21991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54579"/>
            <a:ext cx="6858000" cy="18965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728C2466-58AF-4A5C-B621-3EF9DD45491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04918" y="950441"/>
            <a:ext cx="5798999" cy="8774584"/>
          </a:xfrm>
        </p:spPr>
        <p:txBody>
          <a:bodyPr/>
          <a:lstStyle/>
          <a:p>
            <a:pPr marL="571500" lvl="1" indent="-228600">
              <a:buFont typeface="Arial" panose="020B0604020202020204" pitchFamily="34" charset="0"/>
              <a:buChar char="•"/>
            </a:pPr>
            <a:r>
              <a:rPr lang="sv-SE" b="1" dirty="0"/>
              <a:t>Anmälan krävs: </a:t>
            </a:r>
            <a:r>
              <a:rPr lang="sv-SE" dirty="0"/>
              <a:t>Välj ”Ja” om studenterna ska kunna anmäla sig själva.</a:t>
            </a:r>
          </a:p>
          <a:p>
            <a:pPr marL="571500" lvl="1" indent="-228600">
              <a:buFont typeface="Arial" panose="020B0604020202020204" pitchFamily="34" charset="0"/>
              <a:buChar char="•"/>
            </a:pPr>
            <a:r>
              <a:rPr lang="sv-SE" b="1" dirty="0"/>
              <a:t>Anmälningsperiod: </a:t>
            </a:r>
            <a:r>
              <a:rPr lang="sv-SE" dirty="0"/>
              <a:t>Fyll i vilken period anmälan ska vara öppen för studenter. Genom att skriva in antal dagar innan aktivitetstillfället som anmälan ska öppna och stänga kan Ladok beräkna datum för anmälningsperioden.</a:t>
            </a:r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dirty="0"/>
          </a:p>
          <a:p>
            <a:pPr lvl="1"/>
            <a:endParaRPr lang="sv-SE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r>
              <a:rPr lang="sv-SE" b="1" dirty="0"/>
              <a:t>Använd anonymiseringskod: </a:t>
            </a:r>
            <a:r>
              <a:rPr lang="sv-SE" dirty="0"/>
              <a:t>Välj ”Ja” om anonymiseringskod ska användas.</a:t>
            </a:r>
            <a:endParaRPr lang="sv-SE" b="1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r>
              <a:rPr lang="sv-SE" b="1" dirty="0"/>
              <a:t>Dölj för student: </a:t>
            </a:r>
            <a:r>
              <a:rPr lang="sv-SE" dirty="0"/>
              <a:t>Välj ”Ja” om studenterna bara ska kunna se sin anonymiseringskod efter att aktivitetstillfället har genomförts.</a:t>
            </a:r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r>
              <a:rPr lang="sv-SE" b="1" dirty="0"/>
              <a:t>Ansvarig: </a:t>
            </a:r>
            <a:r>
              <a:rPr lang="sv-SE" dirty="0"/>
              <a:t>Person som studenten eller administration kan kontakta om de har frågor kring aktivitetstillfället. Studenten kommer se namnet, men inte kontaktuppgifter (t.ex. </a:t>
            </a:r>
            <a:r>
              <a:rPr lang="sv-SE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mejladress).</a:t>
            </a:r>
            <a:endParaRPr lang="sv-SE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r>
              <a:rPr lang="sv-SE" b="1" dirty="0"/>
              <a:t>Övrig information till studenten:</a:t>
            </a:r>
            <a:r>
              <a:rPr lang="sv-SE" dirty="0"/>
              <a:t> Fyll i annan information som studenten kan ha nytta av. </a:t>
            </a:r>
            <a:br>
              <a:rPr lang="sv-SE" dirty="0"/>
            </a:br>
            <a:endParaRPr lang="sv-SE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b="1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b="1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b="1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b="1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b="1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b="1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b="1" dirty="0"/>
          </a:p>
          <a:p>
            <a:pPr marL="571500" lvl="1" indent="-228600">
              <a:buFont typeface="Arial" panose="020B0604020202020204" pitchFamily="34" charset="0"/>
              <a:buChar char="•"/>
            </a:pPr>
            <a:endParaRPr lang="sv-SE" b="1" dirty="0"/>
          </a:p>
          <a:p>
            <a:pPr marL="228600" indent="-228600">
              <a:buFont typeface="+mj-lt"/>
              <a:buAutoNum type="arabicPeriod" startAt="4"/>
            </a:pPr>
            <a:r>
              <a:rPr lang="sv-SE" dirty="0"/>
              <a:t>Du kan nu antingen klicka på </a:t>
            </a:r>
            <a:r>
              <a:rPr lang="sv-SE" b="1" dirty="0"/>
              <a:t>Skapa utkast</a:t>
            </a:r>
            <a:r>
              <a:rPr lang="sv-SE" dirty="0"/>
              <a:t>, t ex om du vill arbeta vidare med aktivitetstillfället senare, eller på</a:t>
            </a:r>
            <a:r>
              <a:rPr lang="sv-SE" b="1" dirty="0"/>
              <a:t> Skapa och publicera</a:t>
            </a:r>
            <a:r>
              <a:rPr lang="sv-SE" dirty="0"/>
              <a:t> för att publicera aktivitetstillfället direkt. Genom att publicera kommer studenter kunna se aktivitetstillfället, de kan anmälas och resultat kan rapporteras in.</a:t>
            </a:r>
          </a:p>
        </p:txBody>
      </p:sp>
      <p:sp>
        <p:nvSpPr>
          <p:cNvPr id="9" name="Rubrik 8">
            <a:extLst>
              <a:ext uri="{FF2B5EF4-FFF2-40B4-BE49-F238E27FC236}">
                <a16:creationId xmlns:a16="http://schemas.microsoft.com/office/drawing/2014/main" id="{E17892BC-574B-4E59-93DC-293D34A88A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Skapa aktivitetstillfälle </a:t>
            </a:r>
            <a:r>
              <a:rPr lang="sv-SE" b="0" dirty="0"/>
              <a:t>(forts.)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77F395E-E311-4E84-9D98-9A739AE489EA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F3F4DCA2-53CA-48AF-BF1A-13BEFD9BD817}" type="slidenum">
              <a:rPr lang="sv-SE" smtClean="0"/>
              <a:t>4</a:t>
            </a:fld>
            <a:endParaRPr lang="sv-SE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D658673-F711-4B99-9404-9FD31CE5312E}"/>
              </a:ext>
            </a:extLst>
          </p:cNvPr>
          <p:cNvSpPr txBox="1">
            <a:spLocks/>
          </p:cNvSpPr>
          <p:nvPr/>
        </p:nvSpPr>
        <p:spPr>
          <a:xfrm>
            <a:off x="3057085" y="4476842"/>
            <a:ext cx="270279" cy="2425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4</a:t>
            </a: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874721"/>
            <a:ext cx="6858000" cy="14549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284190"/>
            <a:ext cx="6858000" cy="1170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C77CACFA-12B9-BB86-B115-7107DDE26367}"/>
              </a:ext>
            </a:extLst>
          </p:cNvPr>
          <p:cNvCxnSpPr>
            <a:cxnSpLocks/>
          </p:cNvCxnSpPr>
          <p:nvPr/>
        </p:nvCxnSpPr>
        <p:spPr>
          <a:xfrm flipH="1" flipV="1">
            <a:off x="2219325" y="8486775"/>
            <a:ext cx="371475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05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728C2466-58AF-4A5C-B621-3EF9DD45491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04918" y="950441"/>
            <a:ext cx="5798999" cy="3616375"/>
          </a:xfrm>
        </p:spPr>
        <p:txBody>
          <a:bodyPr/>
          <a:lstStyle/>
          <a:p>
            <a:r>
              <a:rPr lang="sv-SE" dirty="0"/>
              <a:t>Om du valt att spara aktivitetstillfället som utkast kan du publicera det senare antingen genom att gå in på aktivitetstillfället och på fliken Administrera klicka på Publicera-knappen: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Eller genom att gå till Aktivitetstillfällen i menyn och där markera aktivitetstillfället och klicka på Publicera: </a:t>
            </a:r>
            <a:endParaRPr lang="sv-SE" b="1" dirty="0"/>
          </a:p>
        </p:txBody>
      </p:sp>
      <p:sp>
        <p:nvSpPr>
          <p:cNvPr id="9" name="Rubrik 8">
            <a:extLst>
              <a:ext uri="{FF2B5EF4-FFF2-40B4-BE49-F238E27FC236}">
                <a16:creationId xmlns:a16="http://schemas.microsoft.com/office/drawing/2014/main" id="{E17892BC-574B-4E59-93DC-293D34A88A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Skapa aktivitetstillfälle </a:t>
            </a:r>
            <a:r>
              <a:rPr lang="sv-SE" b="0" dirty="0"/>
              <a:t>(forts.)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77F395E-E311-4E84-9D98-9A739AE489EA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F3F4DCA2-53CA-48AF-BF1A-13BEFD9BD817}" type="slidenum">
              <a:rPr lang="sv-SE" smtClean="0"/>
              <a:t>5</a:t>
            </a:fld>
            <a:endParaRPr lang="sv-SE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63401"/>
            <a:ext cx="6858000" cy="21132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Rektangel 15">
            <a:extLst>
              <a:ext uri="{FF2B5EF4-FFF2-40B4-BE49-F238E27FC236}">
                <a16:creationId xmlns:a16="http://schemas.microsoft.com/office/drawing/2014/main" id="{CF84AA8F-CD5C-4250-A9F1-5BB4543D1605}"/>
              </a:ext>
            </a:extLst>
          </p:cNvPr>
          <p:cNvSpPr/>
          <p:nvPr/>
        </p:nvSpPr>
        <p:spPr>
          <a:xfrm>
            <a:off x="1461769" y="2989067"/>
            <a:ext cx="481331" cy="2509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CF84AA8F-CD5C-4250-A9F1-5BB4543D1605}"/>
              </a:ext>
            </a:extLst>
          </p:cNvPr>
          <p:cNvSpPr/>
          <p:nvPr/>
        </p:nvSpPr>
        <p:spPr>
          <a:xfrm>
            <a:off x="1981200" y="2556967"/>
            <a:ext cx="952500" cy="2509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4613476"/>
            <a:ext cx="6858000" cy="2093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" name="Rektangel 19">
            <a:extLst>
              <a:ext uri="{FF2B5EF4-FFF2-40B4-BE49-F238E27FC236}">
                <a16:creationId xmlns:a16="http://schemas.microsoft.com/office/drawing/2014/main" id="{CF84AA8F-CD5C-4250-A9F1-5BB4543D1605}"/>
              </a:ext>
            </a:extLst>
          </p:cNvPr>
          <p:cNvSpPr/>
          <p:nvPr/>
        </p:nvSpPr>
        <p:spPr>
          <a:xfrm>
            <a:off x="2557144" y="5781276"/>
            <a:ext cx="481331" cy="2509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CF84AA8F-CD5C-4250-A9F1-5BB4543D1605}"/>
              </a:ext>
            </a:extLst>
          </p:cNvPr>
          <p:cNvSpPr/>
          <p:nvPr/>
        </p:nvSpPr>
        <p:spPr>
          <a:xfrm>
            <a:off x="2359659" y="4734287"/>
            <a:ext cx="952500" cy="2509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3" name="Rak pilkoppling 22"/>
          <p:cNvCxnSpPr/>
          <p:nvPr/>
        </p:nvCxnSpPr>
        <p:spPr>
          <a:xfrm flipH="1" flipV="1">
            <a:off x="304918" y="6372225"/>
            <a:ext cx="457082" cy="2476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21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41FBD61B-8742-430F-8654-731AFBC1D9E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04918" y="1340974"/>
            <a:ext cx="5798999" cy="507831"/>
          </a:xfrm>
        </p:spPr>
        <p:txBody>
          <a:bodyPr/>
          <a:lstStyle/>
          <a:p>
            <a:r>
              <a:rPr lang="sv-SE" dirty="0"/>
              <a:t>Exempel på hur ett aktivitetstillfälle ser ut för en student:</a:t>
            </a:r>
          </a:p>
          <a:p>
            <a:endParaRPr lang="sv-SE" b="1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49EF9D8-CB99-4254-99AD-133CE03C55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Hur det ser ut för studenter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E19575D-A5FF-4D4D-AC3D-48FAB0F9E4EE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F3F4DCA2-53CA-48AF-BF1A-13BEFD9BD817}" type="slidenum">
              <a:rPr lang="sv-SE" smtClean="0"/>
              <a:t>6</a:t>
            </a:fld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1F81918-A37B-4A2F-ABB9-A97FE42DE7DB}"/>
              </a:ext>
            </a:extLst>
          </p:cNvPr>
          <p:cNvSpPr>
            <a:spLocks noGrp="1"/>
          </p:cNvSpPr>
          <p:nvPr>
            <p:ph sz="quarter" idx="41"/>
          </p:nvPr>
        </p:nvSpPr>
        <p:spPr>
          <a:xfrm>
            <a:off x="1" y="630119"/>
            <a:ext cx="6857999" cy="588568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För studenter märks ingen skillnad, deras sida ser ut precis som förut. 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849E7F18-192D-4043-AE74-F97FEF675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918" y="1770240"/>
            <a:ext cx="6201668" cy="41063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2197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41532</TotalTime>
  <Words>811</Words>
  <Application>Microsoft Office PowerPoint</Application>
  <PresentationFormat>A4 Paper (210x297 mm)</PresentationFormat>
  <Paragraphs>78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</vt:lpstr>
      <vt:lpstr>Calibri</vt:lpstr>
      <vt:lpstr>Helvetica Neue</vt:lpstr>
      <vt:lpstr>Office Theme</vt:lpstr>
      <vt:lpstr>PowerPoint Presentation</vt:lpstr>
      <vt:lpstr>Skapa aktivitetstillfälle</vt:lpstr>
      <vt:lpstr>Skapa aktivitetstillfälle (forts.)</vt:lpstr>
      <vt:lpstr>Skapa aktivitetstillfälle (forts.)</vt:lpstr>
      <vt:lpstr>Skapa aktivitetstillfälle (forts.)</vt:lpstr>
      <vt:lpstr>Hur det ser ut för studenter</vt:lpstr>
    </vt:vector>
  </TitlesOfParts>
  <Company>Malmö högskola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Lathund Utbildingsplanering Litteraturlista</dc:title>
  <dc:creator>Klara Nordström</dc:creator>
  <cp:lastModifiedBy>Nanna Hübinette</cp:lastModifiedBy>
  <cp:revision>790</cp:revision>
  <dcterms:created xsi:type="dcterms:W3CDTF">2018-06-20T10:52:41Z</dcterms:created>
  <dcterms:modified xsi:type="dcterms:W3CDTF">2023-03-07T07:56:06Z</dcterms:modified>
</cp:coreProperties>
</file>