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6858000" cy="5143500"/>
  <p:notesSz cx="6858000" cy="9144000"/>
  <p:custDataLst>
    <p:tags r:id="rId12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lin Söderkvist" initials="MS" lastIdx="9" clrIdx="0">
    <p:extLst>
      <p:ext uri="{19B8F6BF-5375-455C-9EA6-DF929625EA0E}">
        <p15:presenceInfo xmlns:p15="http://schemas.microsoft.com/office/powerpoint/2012/main" userId="S-1-5-21-1948194976-2510558922-1916008050-107738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8489"/>
    <a:srgbClr val="65656C"/>
    <a:srgbClr val="D02F80"/>
    <a:srgbClr val="1954A6"/>
    <a:srgbClr val="5E87C0"/>
    <a:srgbClr val="2191C4"/>
    <a:srgbClr val="D95999"/>
    <a:srgbClr val="62922E"/>
    <a:srgbClr val="AFC92B"/>
    <a:srgbClr val="D854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llanmörkt format 2 - Dekorfärg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llanmörkt format 2 - Dekorfärg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Format med tema 1 - dekorfärg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Format med tema 1 - dekorfärg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Format med tema 1 - dekorfärg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Format med tema 1 - dekorfärg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Format med tema 1 - dekorfärg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Format med tema 1 - dekorfärg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2442" autoAdjust="0"/>
  </p:normalViewPr>
  <p:slideViewPr>
    <p:cSldViewPr snapToGrid="0">
      <p:cViewPr varScale="1">
        <p:scale>
          <a:sx n="140" d="100"/>
          <a:sy n="140" d="100"/>
        </p:scale>
        <p:origin x="1758" y="12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gs" Target="tags/tag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'PPT blad 4'!$A$3</c:f>
              <c:strCache>
                <c:ptCount val="1"/>
                <c:pt idx="0">
                  <c:v>Behöriga sökande till urval*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'PPT blad 4'!$D$2:$N$2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'PPT blad 4'!$D$3:$N$3</c:f>
              <c:numCache>
                <c:formatCode>General</c:formatCode>
                <c:ptCount val="11"/>
                <c:pt idx="0">
                  <c:v>#N/A</c:v>
                </c:pt>
                <c:pt idx="1">
                  <c:v>4414</c:v>
                </c:pt>
                <c:pt idx="2">
                  <c:v>4734</c:v>
                </c:pt>
                <c:pt idx="3">
                  <c:v>6284</c:v>
                </c:pt>
                <c:pt idx="4">
                  <c:v>8577</c:v>
                </c:pt>
                <c:pt idx="5">
                  <c:v>8874</c:v>
                </c:pt>
                <c:pt idx="6">
                  <c:v>9238</c:v>
                </c:pt>
                <c:pt idx="7">
                  <c:v>11331</c:v>
                </c:pt>
                <c:pt idx="8">
                  <c:v>11203</c:v>
                </c:pt>
                <c:pt idx="9">
                  <c:v>11871</c:v>
                </c:pt>
                <c:pt idx="10">
                  <c:v>11798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99E-433F-A889-D12118EEA99D}"/>
            </c:ext>
          </c:extLst>
        </c:ser>
        <c:ser>
          <c:idx val="1"/>
          <c:order val="1"/>
          <c:tx>
            <c:strRef>
              <c:f>'PPT blad 4'!$A$4</c:f>
              <c:strCache>
                <c:ptCount val="1"/>
                <c:pt idx="0">
                  <c:v>Antal antagna 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'PPT blad 4'!$D$2:$N$2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'PPT blad 4'!$D$4:$N$4</c:f>
              <c:numCache>
                <c:formatCode>General</c:formatCode>
                <c:ptCount val="11"/>
                <c:pt idx="0">
                  <c:v>1268</c:v>
                </c:pt>
                <c:pt idx="1">
                  <c:v>1536</c:v>
                </c:pt>
                <c:pt idx="2">
                  <c:v>2052</c:v>
                </c:pt>
                <c:pt idx="3">
                  <c:v>2351</c:v>
                </c:pt>
                <c:pt idx="4">
                  <c:v>2484</c:v>
                </c:pt>
                <c:pt idx="5">
                  <c:v>2604</c:v>
                </c:pt>
                <c:pt idx="6">
                  <c:v>2476</c:v>
                </c:pt>
                <c:pt idx="7">
                  <c:v>2723</c:v>
                </c:pt>
                <c:pt idx="8">
                  <c:v>2800</c:v>
                </c:pt>
                <c:pt idx="9">
                  <c:v>2665</c:v>
                </c:pt>
                <c:pt idx="10">
                  <c:v>3001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99E-433F-A889-D12118EEA99D}"/>
            </c:ext>
          </c:extLst>
        </c:ser>
        <c:ser>
          <c:idx val="2"/>
          <c:order val="2"/>
          <c:tx>
            <c:strRef>
              <c:f>'PPT blad 4'!$A$5</c:f>
              <c:strCache>
                <c:ptCount val="1"/>
                <c:pt idx="0">
                  <c:v>Antal reserver*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cat>
            <c:numRef>
              <c:f>'PPT blad 4'!$D$2:$N$2</c:f>
              <c:numCache>
                <c:formatCode>General</c:formatCode>
                <c:ptCount val="11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  <c:pt idx="10">
                  <c:v>2023</c:v>
                </c:pt>
              </c:numCache>
            </c:numRef>
          </c:cat>
          <c:val>
            <c:numRef>
              <c:f>'PPT blad 4'!$D$5:$N$5</c:f>
              <c:numCache>
                <c:formatCode>General</c:formatCode>
                <c:ptCount val="11"/>
                <c:pt idx="0">
                  <c:v>1053</c:v>
                </c:pt>
                <c:pt idx="1">
                  <c:v>1190</c:v>
                </c:pt>
                <c:pt idx="2">
                  <c:v>726</c:v>
                </c:pt>
                <c:pt idx="3">
                  <c:v>1691</c:v>
                </c:pt>
                <c:pt idx="4">
                  <c:v>3481</c:v>
                </c:pt>
                <c:pt idx="5">
                  <c:v>3917</c:v>
                </c:pt>
                <c:pt idx="6">
                  <c:v>4062</c:v>
                </c:pt>
                <c:pt idx="7">
                  <c:v>5459</c:v>
                </c:pt>
                <c:pt idx="8">
                  <c:v>5402</c:v>
                </c:pt>
                <c:pt idx="9">
                  <c:v>5473</c:v>
                </c:pt>
                <c:pt idx="10">
                  <c:v>5033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99E-433F-A889-D12118EEA99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509016"/>
        <c:axId val="632502128"/>
      </c:lineChart>
      <c:catAx>
        <c:axId val="6325090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2502128"/>
        <c:crosses val="autoZero"/>
        <c:auto val="1"/>
        <c:lblAlgn val="ctr"/>
        <c:lblOffset val="100"/>
        <c:noMultiLvlLbl val="0"/>
      </c:catAx>
      <c:valAx>
        <c:axId val="632502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25090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0692038495188101E-2"/>
          <c:y val="2.5428331875182269E-2"/>
          <c:w val="0.86486351706036746"/>
          <c:h val="0.73577136191309422"/>
        </c:manualLayout>
      </c:layout>
      <c:lineChart>
        <c:grouping val="standard"/>
        <c:varyColors val="0"/>
        <c:ser>
          <c:idx val="0"/>
          <c:order val="0"/>
          <c:tx>
            <c:strRef>
              <c:f>'PPT blad 5'!$B$3</c:f>
              <c:strCache>
                <c:ptCount val="1"/>
                <c:pt idx="0">
                  <c:v>Anmälningar totalt*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'PPT blad 5'!$H$2:$O$2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'PPT blad 5'!$H$3:$O$3</c:f>
              <c:numCache>
                <c:formatCode>General</c:formatCode>
                <c:ptCount val="8"/>
                <c:pt idx="0">
                  <c:v>18267</c:v>
                </c:pt>
                <c:pt idx="1">
                  <c:v>23441</c:v>
                </c:pt>
                <c:pt idx="2">
                  <c:v>22373</c:v>
                </c:pt>
                <c:pt idx="3">
                  <c:v>19841</c:v>
                </c:pt>
                <c:pt idx="4">
                  <c:v>24988</c:v>
                </c:pt>
                <c:pt idx="5">
                  <c:v>24133</c:v>
                </c:pt>
                <c:pt idx="6">
                  <c:v>24325</c:v>
                </c:pt>
                <c:pt idx="7">
                  <c:v>25465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6D7-4E42-B2ED-67D1A284C60E}"/>
            </c:ext>
          </c:extLst>
        </c:ser>
        <c:ser>
          <c:idx val="1"/>
          <c:order val="1"/>
          <c:tx>
            <c:strRef>
              <c:f>'PPT blad 5'!$B$4</c:f>
              <c:strCache>
                <c:ptCount val="1"/>
                <c:pt idx="0">
                  <c:v>Behöriga sökande till urval*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'PPT blad 5'!$H$2:$O$2</c:f>
              <c:numCache>
                <c:formatCode>General</c:formatCode>
                <c:ptCount val="8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  <c:pt idx="5">
                  <c:v>2021</c:v>
                </c:pt>
                <c:pt idx="6">
                  <c:v>2022</c:v>
                </c:pt>
                <c:pt idx="7">
                  <c:v>2023</c:v>
                </c:pt>
              </c:numCache>
            </c:numRef>
          </c:cat>
          <c:val>
            <c:numRef>
              <c:f>'PPT blad 5'!$H$4:$O$4</c:f>
              <c:numCache>
                <c:formatCode>General</c:formatCode>
                <c:ptCount val="8"/>
                <c:pt idx="0">
                  <c:v>6284</c:v>
                </c:pt>
                <c:pt idx="1">
                  <c:v>8577</c:v>
                </c:pt>
                <c:pt idx="2">
                  <c:v>8874</c:v>
                </c:pt>
                <c:pt idx="3">
                  <c:v>9238</c:v>
                </c:pt>
                <c:pt idx="4">
                  <c:v>11331</c:v>
                </c:pt>
                <c:pt idx="5">
                  <c:v>11203</c:v>
                </c:pt>
                <c:pt idx="6">
                  <c:v>11871</c:v>
                </c:pt>
                <c:pt idx="7">
                  <c:v>11798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D7-4E42-B2ED-67D1A284C6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632504752"/>
        <c:axId val="632502784"/>
      </c:lineChart>
      <c:catAx>
        <c:axId val="6325047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2502784"/>
        <c:crosses val="autoZero"/>
        <c:auto val="1"/>
        <c:lblAlgn val="ctr"/>
        <c:lblOffset val="100"/>
        <c:noMultiLvlLbl val="0"/>
      </c:catAx>
      <c:valAx>
        <c:axId val="632502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63250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Blad2!$D$10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multiLvlStrRef>
              <c:f>Blad2!$E$4:$N$5</c:f>
              <c:multiLvlStrCache>
                <c:ptCount val="10"/>
                <c:lvl>
                  <c:pt idx="0">
                    <c:v>Anm totalt</c:v>
                  </c:pt>
                  <c:pt idx="1">
                    <c:v>Beh. till urval</c:v>
                  </c:pt>
                  <c:pt idx="2">
                    <c:v>Anm totalt</c:v>
                  </c:pt>
                  <c:pt idx="3">
                    <c:v>Beh. till urval</c:v>
                  </c:pt>
                  <c:pt idx="4">
                    <c:v>Anm totalt</c:v>
                  </c:pt>
                  <c:pt idx="5">
                    <c:v>Beh. till urval</c:v>
                  </c:pt>
                  <c:pt idx="6">
                    <c:v>Anm totalt</c:v>
                  </c:pt>
                  <c:pt idx="7">
                    <c:v>Beh. till urval</c:v>
                  </c:pt>
                  <c:pt idx="8">
                    <c:v>Anm totalt</c:v>
                  </c:pt>
                  <c:pt idx="9">
                    <c:v>Beh. till urval</c:v>
                  </c:pt>
                </c:lvl>
                <c:lvl>
                  <c:pt idx="0">
                    <c:v>ABE</c:v>
                  </c:pt>
                  <c:pt idx="2">
                    <c:v>CBH</c:v>
                  </c:pt>
                  <c:pt idx="4">
                    <c:v>EECS</c:v>
                  </c:pt>
                  <c:pt idx="6">
                    <c:v>ITM</c:v>
                  </c:pt>
                  <c:pt idx="8">
                    <c:v>SCI</c:v>
                  </c:pt>
                </c:lvl>
              </c:multiLvlStrCache>
            </c:multiLvlStrRef>
          </c:cat>
          <c:val>
            <c:numRef>
              <c:f>Blad2!$E$10:$N$10</c:f>
              <c:numCache>
                <c:formatCode>General</c:formatCode>
                <c:ptCount val="10"/>
                <c:pt idx="0">
                  <c:v>5471</c:v>
                </c:pt>
                <c:pt idx="1">
                  <c:v>2404</c:v>
                </c:pt>
                <c:pt idx="2">
                  <c:v>2375</c:v>
                </c:pt>
                <c:pt idx="3">
                  <c:v>850</c:v>
                </c:pt>
                <c:pt idx="4">
                  <c:v>8830</c:v>
                </c:pt>
                <c:pt idx="5">
                  <c:v>4360</c:v>
                </c:pt>
                <c:pt idx="6">
                  <c:v>4338</c:v>
                </c:pt>
                <c:pt idx="7">
                  <c:v>1956</c:v>
                </c:pt>
                <c:pt idx="8">
                  <c:v>3119</c:v>
                </c:pt>
                <c:pt idx="9">
                  <c:v>1633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2B-4046-AD90-DF0EB35A830A}"/>
            </c:ext>
          </c:extLst>
        </c:ser>
        <c:ser>
          <c:idx val="1"/>
          <c:order val="1"/>
          <c:tx>
            <c:strRef>
              <c:f>Blad2!$D$11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multiLvlStrRef>
              <c:f>Blad2!$E$4:$N$5</c:f>
              <c:multiLvlStrCache>
                <c:ptCount val="10"/>
                <c:lvl>
                  <c:pt idx="0">
                    <c:v>Anm totalt</c:v>
                  </c:pt>
                  <c:pt idx="1">
                    <c:v>Beh. till urval</c:v>
                  </c:pt>
                  <c:pt idx="2">
                    <c:v>Anm totalt</c:v>
                  </c:pt>
                  <c:pt idx="3">
                    <c:v>Beh. till urval</c:v>
                  </c:pt>
                  <c:pt idx="4">
                    <c:v>Anm totalt</c:v>
                  </c:pt>
                  <c:pt idx="5">
                    <c:v>Beh. till urval</c:v>
                  </c:pt>
                  <c:pt idx="6">
                    <c:v>Anm totalt</c:v>
                  </c:pt>
                  <c:pt idx="7">
                    <c:v>Beh. till urval</c:v>
                  </c:pt>
                  <c:pt idx="8">
                    <c:v>Anm totalt</c:v>
                  </c:pt>
                  <c:pt idx="9">
                    <c:v>Beh. till urval</c:v>
                  </c:pt>
                </c:lvl>
                <c:lvl>
                  <c:pt idx="0">
                    <c:v>ABE</c:v>
                  </c:pt>
                  <c:pt idx="2">
                    <c:v>CBH</c:v>
                  </c:pt>
                  <c:pt idx="4">
                    <c:v>EECS</c:v>
                  </c:pt>
                  <c:pt idx="6">
                    <c:v>ITM</c:v>
                  </c:pt>
                  <c:pt idx="8">
                    <c:v>SCI</c:v>
                  </c:pt>
                </c:lvl>
              </c:multiLvlStrCache>
            </c:multiLvlStrRef>
          </c:cat>
          <c:val>
            <c:numRef>
              <c:f>Blad2!$E$11:$N$11</c:f>
              <c:numCache>
                <c:formatCode>General</c:formatCode>
                <c:ptCount val="10"/>
                <c:pt idx="0">
                  <c:v>5445</c:v>
                </c:pt>
                <c:pt idx="1">
                  <c:v>2488</c:v>
                </c:pt>
                <c:pt idx="2">
                  <c:v>2436</c:v>
                </c:pt>
                <c:pt idx="3">
                  <c:v>905</c:v>
                </c:pt>
                <c:pt idx="4">
                  <c:v>9263</c:v>
                </c:pt>
                <c:pt idx="5">
                  <c:v>4910</c:v>
                </c:pt>
                <c:pt idx="6">
                  <c:v>3879</c:v>
                </c:pt>
                <c:pt idx="7">
                  <c:v>1874</c:v>
                </c:pt>
                <c:pt idx="8">
                  <c:v>3302</c:v>
                </c:pt>
                <c:pt idx="9">
                  <c:v>1694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2B-4046-AD90-DF0EB35A830A}"/>
            </c:ext>
          </c:extLst>
        </c:ser>
        <c:ser>
          <c:idx val="2"/>
          <c:order val="2"/>
          <c:tx>
            <c:strRef>
              <c:f>Blad2!$D$12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multiLvlStrRef>
              <c:f>Blad2!$E$4:$N$5</c:f>
              <c:multiLvlStrCache>
                <c:ptCount val="10"/>
                <c:lvl>
                  <c:pt idx="0">
                    <c:v>Anm totalt</c:v>
                  </c:pt>
                  <c:pt idx="1">
                    <c:v>Beh. till urval</c:v>
                  </c:pt>
                  <c:pt idx="2">
                    <c:v>Anm totalt</c:v>
                  </c:pt>
                  <c:pt idx="3">
                    <c:v>Beh. till urval</c:v>
                  </c:pt>
                  <c:pt idx="4">
                    <c:v>Anm totalt</c:v>
                  </c:pt>
                  <c:pt idx="5">
                    <c:v>Beh. till urval</c:v>
                  </c:pt>
                  <c:pt idx="6">
                    <c:v>Anm totalt</c:v>
                  </c:pt>
                  <c:pt idx="7">
                    <c:v>Beh. till urval</c:v>
                  </c:pt>
                  <c:pt idx="8">
                    <c:v>Anm totalt</c:v>
                  </c:pt>
                  <c:pt idx="9">
                    <c:v>Beh. till urval</c:v>
                  </c:pt>
                </c:lvl>
                <c:lvl>
                  <c:pt idx="0">
                    <c:v>ABE</c:v>
                  </c:pt>
                  <c:pt idx="2">
                    <c:v>CBH</c:v>
                  </c:pt>
                  <c:pt idx="4">
                    <c:v>EECS</c:v>
                  </c:pt>
                  <c:pt idx="6">
                    <c:v>ITM</c:v>
                  </c:pt>
                  <c:pt idx="8">
                    <c:v>SCI</c:v>
                  </c:pt>
                </c:lvl>
              </c:multiLvlStrCache>
            </c:multiLvlStrRef>
          </c:cat>
          <c:val>
            <c:numRef>
              <c:f>Blad2!$E$12:$N$12</c:f>
              <c:numCache>
                <c:formatCode>General</c:formatCode>
                <c:ptCount val="10"/>
                <c:pt idx="0">
                  <c:v>6024</c:v>
                </c:pt>
                <c:pt idx="1">
                  <c:v>2625</c:v>
                </c:pt>
                <c:pt idx="2">
                  <c:v>2653</c:v>
                </c:pt>
                <c:pt idx="3">
                  <c:v>846</c:v>
                </c:pt>
                <c:pt idx="4">
                  <c:v>9723</c:v>
                </c:pt>
                <c:pt idx="5">
                  <c:v>4858</c:v>
                </c:pt>
                <c:pt idx="6">
                  <c:v>3698</c:v>
                </c:pt>
                <c:pt idx="7">
                  <c:v>1753</c:v>
                </c:pt>
                <c:pt idx="8">
                  <c:v>3367</c:v>
                </c:pt>
                <c:pt idx="9">
                  <c:v>1716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12B-4046-AD90-DF0EB35A83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92482264"/>
        <c:axId val="392483248"/>
      </c:barChart>
      <c:catAx>
        <c:axId val="392482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2483248"/>
        <c:crosses val="autoZero"/>
        <c:auto val="1"/>
        <c:lblAlgn val="ctr"/>
        <c:lblOffset val="100"/>
        <c:noMultiLvlLbl val="0"/>
      </c:catAx>
      <c:valAx>
        <c:axId val="392483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392482264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</c:dTable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960A68EE-FC1D-154D-B0B2-8F10538CA11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24D638D7-DEA4-1247-A9EB-8982C7537D0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2C1D7-B25D-44E6-A2D0-D10D1D9E6077}" type="datetimeFigureOut">
              <a:rPr lang="en-GB"/>
              <a:pPr>
                <a:defRPr/>
              </a:pPr>
              <a:t>03/04/2023</a:t>
            </a:fld>
            <a:endParaRPr lang="en-GB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BD4AEC7E-9E0A-F348-8BEB-360ABEA8525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56838CD8-B67A-DE4B-9D64-CF9FD9C9A6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D3538062-B7CA-4502-88E7-928089303C7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253AAA87-6F70-2F43-9A3C-FA3D36237EF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65F49FED-13B4-B74A-AF1E-0B5D3706DE11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7D4C97F-02FF-434B-8EAA-0F723077CD05}" type="datetimeFigureOut">
              <a:rPr lang="sv-SE"/>
              <a:pPr>
                <a:defRPr/>
              </a:pPr>
              <a:t>2023-04-03</a:t>
            </a:fld>
            <a:endParaRPr lang="sv-SE"/>
          </a:p>
        </p:txBody>
      </p:sp>
      <p:sp>
        <p:nvSpPr>
          <p:cNvPr id="4" name="Platshållare för bildobjekt 3">
            <a:extLst>
              <a:ext uri="{FF2B5EF4-FFF2-40B4-BE49-F238E27FC236}">
                <a16:creationId xmlns:a16="http://schemas.microsoft.com/office/drawing/2014/main" id="{4730BF3B-6153-7140-AD57-ECE26CA8AB1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>
            <a:extLst>
              <a:ext uri="{FF2B5EF4-FFF2-40B4-BE49-F238E27FC236}">
                <a16:creationId xmlns:a16="http://schemas.microsoft.com/office/drawing/2014/main" id="{5D978D40-EB87-4440-802D-12F96A066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A429AAB-B1EE-6F47-B4D7-E30F7E497A5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E43AB95-16A5-8F4F-9927-6A8C0839FD8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E811775-299A-4959-BF5A-5DFB3E75F6A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E811775-299A-4959-BF5A-5DFB3E75F6AC}" type="slidenum">
              <a:rPr lang="sv-SE" smtClean="0"/>
              <a:pPr>
                <a:defRPr/>
              </a:pPr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9654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1">
            <a:extLst>
              <a:ext uri="{FF2B5EF4-FFF2-40B4-BE49-F238E27FC236}">
                <a16:creationId xmlns:a16="http://schemas.microsoft.com/office/drawing/2014/main" id="{C2E0D84A-3EC1-DD40-8DA6-147FB563C3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200" y="1436565"/>
            <a:ext cx="6018875" cy="648000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8" name="Underrubrik 2">
            <a:extLst>
              <a:ext uri="{FF2B5EF4-FFF2-40B4-BE49-F238E27FC236}">
                <a16:creationId xmlns:a16="http://schemas.microsoft.com/office/drawing/2014/main" id="{D9708450-9178-2141-98CC-ED5077AF0A7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89" y="2113366"/>
            <a:ext cx="6018211" cy="458384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A813F90-7654-6648-91D1-2FCEDF32CC5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BAE7C-21D9-AE42-BA7B-857539329EF1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50A835-45C7-1144-B52F-6ABD3CC2ECAB}" type="datetime1">
              <a:rPr lang="sv-SE" smtClean="0"/>
              <a:t>2023-04-03</a:t>
            </a:fld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69341B-1A2C-DA44-A3A3-D767F2EB35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7364DD81-8F2A-4A47-B116-4EC55BFD256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2089"/>
          <a:stretch/>
        </p:blipFill>
        <p:spPr>
          <a:xfrm>
            <a:off x="246767" y="3064360"/>
            <a:ext cx="6357233" cy="18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577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e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Bildobjekt 19">
            <a:extLst>
              <a:ext uri="{FF2B5EF4-FFF2-40B4-BE49-F238E27FC236}">
                <a16:creationId xmlns:a16="http://schemas.microsoft.com/office/drawing/2014/main" id="{824DB9BD-A298-6442-B174-7EC707EC32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271" y="336161"/>
            <a:ext cx="1381125" cy="22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5333CB-1434-CD48-8D6D-0877D03C9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254F0-E97B-4744-BFAF-7FF54B0017C2}" type="datetime1">
              <a:rPr lang="sv-SE" smtClean="0"/>
              <a:t>2023-04-03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2AFE5C-937B-EE40-9A6B-AEB1D44B0D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90237B-88FE-A740-9275-6347AA1C6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ubrik 1">
            <a:extLst>
              <a:ext uri="{FF2B5EF4-FFF2-40B4-BE49-F238E27FC236}">
                <a16:creationId xmlns:a16="http://schemas.microsoft.com/office/drawing/2014/main" id="{7954B8BA-4DAB-4627-8613-2775B12BE06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84200" y="1436565"/>
            <a:ext cx="6018875" cy="648000"/>
          </a:xfrm>
        </p:spPr>
        <p:txBody>
          <a:bodyPr lIns="0" rIns="0" anchor="t">
            <a:noAutofit/>
          </a:bodyPr>
          <a:lstStyle>
            <a:lvl1pPr algn="l">
              <a:lnSpc>
                <a:spcPct val="90000"/>
              </a:lnSpc>
              <a:defRPr sz="2700"/>
            </a:lvl1pPr>
          </a:lstStyle>
          <a:p>
            <a:r>
              <a:rPr lang="sv-SE" dirty="0"/>
              <a:t>Klicka för att ändra rubrikformat</a:t>
            </a:r>
            <a:endParaRPr lang="en-GB" dirty="0"/>
          </a:p>
        </p:txBody>
      </p:sp>
      <p:sp>
        <p:nvSpPr>
          <p:cNvPr id="10" name="Underrubrik 2">
            <a:extLst>
              <a:ext uri="{FF2B5EF4-FFF2-40B4-BE49-F238E27FC236}">
                <a16:creationId xmlns:a16="http://schemas.microsoft.com/office/drawing/2014/main" id="{5376CEF8-4EAE-46E6-8292-1AC0484E80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4189" y="2113366"/>
            <a:ext cx="6018211" cy="458384"/>
          </a:xfrm>
        </p:spPr>
        <p:txBody>
          <a:bodyPr lIns="0" rIns="0">
            <a:noAutofit/>
          </a:bodyPr>
          <a:lstStyle>
            <a:lvl1pPr marL="0" indent="0" algn="l">
              <a:lnSpc>
                <a:spcPct val="90000"/>
              </a:lnSpc>
              <a:buNone/>
              <a:defRPr sz="15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sv-SE" smtClean="0"/>
              <a:t>Klicka om du vill redigera mall för underrubrikformat</a:t>
            </a:r>
            <a:endParaRPr lang="en-GB" dirty="0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3DB5E93F-E018-934D-B125-CFB6D3B2590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r="2089"/>
          <a:stretch/>
        </p:blipFill>
        <p:spPr>
          <a:xfrm>
            <a:off x="246767" y="3064360"/>
            <a:ext cx="6357233" cy="185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855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innehåll 10">
            <a:extLst>
              <a:ext uri="{FF2B5EF4-FFF2-40B4-BE49-F238E27FC236}">
                <a16:creationId xmlns:a16="http://schemas.microsoft.com/office/drawing/2014/main" id="{C55E1E5B-E1F9-C645-91AF-7753BF8D8EB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50" y="1177924"/>
            <a:ext cx="5434850" cy="3556075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2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7D5F619-51D2-42FE-AF00-80BF2FDDE4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460AAD98-60E6-C741-A55B-250577B7D90E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3802A-66F7-914C-9FA1-EAF541BD00EC}" type="datetime1">
              <a:rPr lang="sv-SE" smtClean="0"/>
              <a:t>2023-04-03</a:t>
            </a:fld>
            <a:endParaRPr lang="sv-SE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5DB11DE9-DED4-0140-852D-916C42F20E0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E4867EB2-FC4F-C74D-A230-89D6B97278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300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049F9A72-D666-409F-89F0-C4DB12D6A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Platshållare för innehåll 6">
            <a:extLst>
              <a:ext uri="{FF2B5EF4-FFF2-40B4-BE49-F238E27FC236}">
                <a16:creationId xmlns:a16="http://schemas.microsoft.com/office/drawing/2014/main" id="{ABCA6F90-9CEE-4851-B173-D1547B4A39F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48" y="1177925"/>
            <a:ext cx="2623251" cy="3546475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24B6A1C9-ADE4-4CC4-9F8E-3C523ABB3BA3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85510" y="1177925"/>
            <a:ext cx="2623251" cy="3546475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AA8391E-3731-2443-9876-D90B9EC17C8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EF3AF1-9E09-AA46-BDC3-10877CB03668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377DAB5F-C9FB-0949-AD1C-2B42F0D6D2D4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4F7F9D-91F2-834F-94B9-2CB3ED2DF86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5337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underrubriker och två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innehåll 6">
            <a:extLst>
              <a:ext uri="{FF2B5EF4-FFF2-40B4-BE49-F238E27FC236}">
                <a16:creationId xmlns:a16="http://schemas.microsoft.com/office/drawing/2014/main" id="{6AD6011F-45DB-6648-8334-1B4DC6E8EA9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174748" y="1458000"/>
            <a:ext cx="2623251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9" name="Platshållare för text 2">
            <a:extLst>
              <a:ext uri="{FF2B5EF4-FFF2-40B4-BE49-F238E27FC236}">
                <a16:creationId xmlns:a16="http://schemas.microsoft.com/office/drawing/2014/main" id="{5036AF80-4CD2-454D-A2BD-8376F1D80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750" y="992639"/>
            <a:ext cx="2623250" cy="398348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5CB648E2-7BF1-4B29-9F1F-7CF9F94187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11" name="Platshållare för innehåll 6">
            <a:extLst>
              <a:ext uri="{FF2B5EF4-FFF2-40B4-BE49-F238E27FC236}">
                <a16:creationId xmlns:a16="http://schemas.microsoft.com/office/drawing/2014/main" id="{67A1B334-9578-40B0-9E5A-97A57E06FD88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85510" y="1458000"/>
            <a:ext cx="2623251" cy="3266400"/>
          </a:xfrm>
        </p:spPr>
        <p:txBody>
          <a:bodyPr/>
          <a:lstStyle>
            <a:lvl1pPr>
              <a:spcBef>
                <a:spcPts val="450"/>
              </a:spcBef>
              <a:defRPr sz="1200"/>
            </a:lvl1pPr>
            <a:lvl2pPr>
              <a:defRPr sz="105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GB" dirty="0"/>
          </a:p>
        </p:txBody>
      </p:sp>
      <p:sp>
        <p:nvSpPr>
          <p:cNvPr id="12" name="Platshållare för text 2">
            <a:extLst>
              <a:ext uri="{FF2B5EF4-FFF2-40B4-BE49-F238E27FC236}">
                <a16:creationId xmlns:a16="http://schemas.microsoft.com/office/drawing/2014/main" id="{62DD5381-3325-4D1A-94D6-C5C5021965F4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3985512" y="992639"/>
            <a:ext cx="2623250" cy="398348"/>
          </a:xfrm>
        </p:spPr>
        <p:txBody>
          <a:bodyPr anchor="b">
            <a:noAutofit/>
          </a:bodyPr>
          <a:lstStyle>
            <a:lvl1pPr marL="0" indent="0">
              <a:buNone/>
              <a:defRPr sz="1400" b="0">
                <a:solidFill>
                  <a:schemeClr val="tx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330F20D-3BD2-0A42-A3AC-0754B6604F6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52066D-E37A-2B40-9E6B-D11CEB2B2020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B0CA5FFD-E5E3-A143-AD0E-630D1A57F389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FFEBA3-A33B-D243-8505-9EFC9EFACEA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9558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50826" y="1182688"/>
            <a:ext cx="6356350" cy="354171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10EEBAA1-31D0-4043-A408-0FA6477433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910BECD-4EC8-084D-BC12-24B211F2422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2578A5-F1AA-9C4E-9E11-3285A47F32C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EF9B448-5CA3-3346-98EE-81AEA7F20509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DED67F-0B1F-B847-B7F8-33957AC6C44A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77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4CD2FD66-7FAA-AE47-8A10-92EF24064E2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9237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8" name="Platshållare för bild 6">
            <a:extLst>
              <a:ext uri="{FF2B5EF4-FFF2-40B4-BE49-F238E27FC236}">
                <a16:creationId xmlns:a16="http://schemas.microsoft.com/office/drawing/2014/main" id="{F471D766-023C-E042-B60C-5AA70DCA121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76762" y="1183342"/>
            <a:ext cx="3132000" cy="354105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sv-SE" smtClean="0"/>
              <a:t>Klicka på ikonen för att lägga till en bild</a:t>
            </a:r>
            <a:endParaRPr lang="en-GB" dirty="0"/>
          </a:p>
        </p:txBody>
      </p:sp>
      <p:sp>
        <p:nvSpPr>
          <p:cNvPr id="3" name="Rubrik 2">
            <a:extLst>
              <a:ext uri="{FF2B5EF4-FFF2-40B4-BE49-F238E27FC236}">
                <a16:creationId xmlns:a16="http://schemas.microsoft.com/office/drawing/2014/main" id="{D7A08FF2-59DE-483A-94F1-31DC64A80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E2728B6-63F5-B244-997D-9D6002AF7F37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9F235A-FE35-0E4E-8903-8ACF624E9FD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AFB0B27-FDB6-CC4E-BF93-C9A0A5E02FAE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7915CA-D248-A549-98B8-494A07C1FEA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01281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5B464BA0-6700-4DB2-A48A-C2EA92186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F0D6C8-A677-2F45-8BF9-D92EC695EDF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634D99-F0CA-E845-AC90-830B52910FC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4E8E64AF-D672-B649-9F0B-455B202AF1CF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8C6677-C361-8045-8EDA-75B4AB5B6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7115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Rak 8">
            <a:extLst>
              <a:ext uri="{FF2B5EF4-FFF2-40B4-BE49-F238E27FC236}">
                <a16:creationId xmlns:a16="http://schemas.microsoft.com/office/drawing/2014/main" id="{35A3ADBA-25A7-C947-B502-691111D0D9E5}"/>
              </a:ext>
            </a:extLst>
          </p:cNvPr>
          <p:cNvCxnSpPr>
            <a:cxnSpLocks/>
          </p:cNvCxnSpPr>
          <p:nvPr/>
        </p:nvCxnSpPr>
        <p:spPr>
          <a:xfrm>
            <a:off x="250825" y="4891747"/>
            <a:ext cx="6357938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785D31C7-D918-594B-BEA4-908A2623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4749" y="251752"/>
            <a:ext cx="5429251" cy="673874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dirty="0"/>
              <a:t>Klicka här för att ändra mall för rubrikformat</a:t>
            </a:r>
            <a:endParaRPr lang="en-GB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376CF093-1E8D-FF4F-B3C9-72A2B0815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74750" y="1177925"/>
            <a:ext cx="5429250" cy="354012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dirty="0"/>
              <a:t>Klicka här för att ändra format på bakgrundstexten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  <a:endParaRPr lang="en-GB" dirty="0"/>
          </a:p>
        </p:txBody>
      </p:sp>
      <p:pic>
        <p:nvPicPr>
          <p:cNvPr id="153" name="Picture 2">
            <a:extLst>
              <a:ext uri="{FF2B5EF4-FFF2-40B4-BE49-F238E27FC236}">
                <a16:creationId xmlns:a16="http://schemas.microsoft.com/office/drawing/2014/main" id="{27E88DB3-2B58-724F-94B3-6D5858EC3FB2}"/>
              </a:ext>
            </a:extLst>
          </p:cNvPr>
          <p:cNvPicPr>
            <a:picLocks noChangeArrowheads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2576" y="251925"/>
            <a:ext cx="672355" cy="68096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5D1E46-ACAC-CB45-8347-1E27A81EB7A4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2261483" y="4907461"/>
            <a:ext cx="2314575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63F550-2974-9E4B-B068-842EDA7E176E}"/>
              </a:ext>
            </a:extLst>
          </p:cNvPr>
          <p:cNvSpPr>
            <a:spLocks noGrp="1"/>
          </p:cNvSpPr>
          <p:nvPr userDrawn="1">
            <p:ph type="sldNum" sz="quarter" idx="4"/>
          </p:nvPr>
        </p:nvSpPr>
        <p:spPr>
          <a:xfrm>
            <a:off x="5068183" y="4907461"/>
            <a:ext cx="1543050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27FB4B-7893-4946-9C41-FB1EB79145A0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A2192B6A-E8D6-E94B-B438-36406C3A150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261878" y="4907461"/>
            <a:ext cx="1543050" cy="22612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EE364-22D9-9F45-9FB8-F52F9D983E00}" type="datetime1">
              <a:rPr lang="sv-SE" smtClean="0"/>
              <a:t>2023-04-03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86" r:id="rId3"/>
    <p:sldLayoutId id="2147483800" r:id="rId4"/>
    <p:sldLayoutId id="2147483801" r:id="rId5"/>
    <p:sldLayoutId id="2147483803" r:id="rId6"/>
    <p:sldLayoutId id="2147483802" r:id="rId7"/>
    <p:sldLayoutId id="2147483799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20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2pPr>
      <a:lvl3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3pPr>
      <a:lvl4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4pPr>
      <a:lvl5pPr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5pPr>
      <a:lvl6pPr marL="3429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6pPr>
      <a:lvl7pPr marL="6858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7pPr>
      <a:lvl8pPr marL="10287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8pPr>
      <a:lvl9pPr marL="1371600" algn="l" rtl="0" eaLnBrk="1" fontAlgn="base" hangingPunct="1">
        <a:lnSpc>
          <a:spcPts val="2250"/>
        </a:lnSpc>
        <a:spcBef>
          <a:spcPct val="0"/>
        </a:spcBef>
        <a:spcAft>
          <a:spcPct val="0"/>
        </a:spcAft>
        <a:defRPr sz="1950" b="1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166688" indent="-166688" algn="l" rtl="0" eaLnBrk="1" fontAlgn="base" hangingPunct="1">
        <a:lnSpc>
          <a:spcPct val="90000"/>
        </a:lnSpc>
        <a:spcBef>
          <a:spcPts val="750"/>
        </a:spcBef>
        <a:spcAft>
          <a:spcPts val="150"/>
        </a:spcAft>
        <a:buClr>
          <a:schemeClr val="tx1"/>
        </a:buClr>
        <a:buFont typeface="Arial" panose="020B0604020202020204" pitchFamily="34" charset="0"/>
        <a:buChar char="•"/>
        <a:tabLst/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34566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–"/>
        <a:tabLst/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502444" indent="-167879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Systemtypsnitt"/>
        <a:buChar char="&gt;"/>
        <a:tabLst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634604" indent="-132160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•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834629" indent="-200025" algn="l" rtl="0" eaLnBrk="1" fontAlgn="base" hangingPunct="1">
        <a:lnSpc>
          <a:spcPct val="90000"/>
        </a:lnSpc>
        <a:spcBef>
          <a:spcPts val="450"/>
        </a:spcBef>
        <a:spcAft>
          <a:spcPct val="0"/>
        </a:spcAft>
        <a:buFont typeface="Arial" panose="020B0604020202020204" pitchFamily="34" charset="0"/>
        <a:buChar char="–"/>
        <a:tabLst/>
        <a:defRPr sz="10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160" userDrawn="1">
          <p15:clr>
            <a:srgbClr val="F26B43"/>
          </p15:clr>
        </p15:guide>
        <p15:guide id="3" pos="740" userDrawn="1">
          <p15:clr>
            <a:srgbClr val="F26B43"/>
          </p15:clr>
        </p15:guide>
        <p15:guide id="4" pos="3952" userDrawn="1">
          <p15:clr>
            <a:srgbClr val="F26B43"/>
          </p15:clr>
        </p15:guide>
        <p15:guide id="5" orient="horz" pos="742" userDrawn="1">
          <p15:clr>
            <a:srgbClr val="F26B43"/>
          </p15:clr>
        </p15:guide>
        <p15:guide id="7" pos="158" userDrawn="1">
          <p15:clr>
            <a:srgbClr val="F26B43"/>
          </p15:clr>
        </p15:guide>
        <p15:guide id="9" orient="horz" pos="587" userDrawn="1">
          <p15:clr>
            <a:srgbClr val="F26B43"/>
          </p15:clr>
        </p15:guide>
        <p15:guide id="10" orient="horz" pos="159" userDrawn="1">
          <p15:clr>
            <a:srgbClr val="F26B43"/>
          </p15:clr>
        </p15:guide>
        <p15:guide id="11" pos="4160" userDrawn="1">
          <p15:clr>
            <a:srgbClr val="F26B43"/>
          </p15:clr>
        </p15:guide>
        <p15:guide id="12" pos="581" userDrawn="1">
          <p15:clr>
            <a:srgbClr val="F26B43"/>
          </p15:clr>
        </p15:guide>
        <p15:guide id="15" orient="horz" pos="3078" userDrawn="1">
          <p15:clr>
            <a:srgbClr val="F26B43"/>
          </p15:clr>
        </p15:guide>
        <p15:guide id="16" orient="horz" pos="2972" userDrawn="1">
          <p15:clr>
            <a:srgbClr val="F26B43"/>
          </p15:clr>
        </p15:guide>
        <p15:guide id="17" pos="368" userDrawn="1">
          <p15:clr>
            <a:srgbClr val="F26B43"/>
          </p15:clr>
        </p15:guide>
        <p15:guide id="18" orient="horz" pos="19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sz="2400" dirty="0"/>
              <a:t>Antagningsstatistik Master </a:t>
            </a:r>
            <a:r>
              <a:rPr lang="sv-SE" sz="2400" dirty="0" smtClean="0"/>
              <a:t>HT23</a:t>
            </a:r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8F50A835-45C7-1144-B52F-6ABD3CC2ECAB}" type="datetime1">
              <a:rPr lang="sv-SE" smtClean="0"/>
              <a:t>2023-04-03</a:t>
            </a:fld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pPr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4763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775124" y="1516590"/>
            <a:ext cx="5434850" cy="179556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Presentationen innehåller siffror för urvalet i </a:t>
            </a:r>
            <a:r>
              <a:rPr lang="sv-SE" dirty="0" smtClean="0"/>
              <a:t>MASTERHT23</a:t>
            </a:r>
            <a:r>
              <a:rPr lang="sv-SE" dirty="0" smtClean="0"/>
              <a:t>.</a:t>
            </a:r>
            <a:br>
              <a:rPr lang="sv-SE" dirty="0" smtClean="0"/>
            </a:br>
            <a:r>
              <a:rPr lang="sv-SE" dirty="0" smtClean="0"/>
              <a:t>Liksom </a:t>
            </a:r>
            <a:r>
              <a:rPr lang="sv-SE" dirty="0"/>
              <a:t>förra året finns det bara </a:t>
            </a:r>
            <a:r>
              <a:rPr lang="sv-SE" u="sng" dirty="0"/>
              <a:t>ett</a:t>
            </a:r>
            <a:r>
              <a:rPr lang="sv-SE" dirty="0"/>
              <a:t> urval till </a:t>
            </a:r>
            <a:r>
              <a:rPr lang="sv-SE" dirty="0" err="1"/>
              <a:t>masterprogrammen</a:t>
            </a:r>
            <a:r>
              <a:rPr lang="sv-SE" dirty="0"/>
              <a:t>.</a:t>
            </a:r>
          </a:p>
          <a:p>
            <a:pPr marL="0" indent="0">
              <a:buNone/>
            </a:pPr>
            <a:r>
              <a:rPr lang="sv-SE" dirty="0" smtClean="0"/>
              <a:t>Studenter </a:t>
            </a:r>
            <a:r>
              <a:rPr lang="sv-SE" dirty="0"/>
              <a:t>antagna inom ramarna för EIT och övriga samarbetsprogram är </a:t>
            </a:r>
            <a:r>
              <a:rPr lang="sv-SE" u="sng" dirty="0"/>
              <a:t>inte</a:t>
            </a:r>
            <a:r>
              <a:rPr lang="sv-SE" dirty="0"/>
              <a:t> medräknade i denna sammanställning.  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Sammanfattning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3802A-66F7-914C-9FA1-EAF541BD00EC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7769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Antagningsstatistik </a:t>
            </a:r>
            <a:r>
              <a:rPr lang="sv-SE" dirty="0" smtClean="0"/>
              <a:t>master </a:t>
            </a:r>
            <a:r>
              <a:rPr lang="sv-SE" dirty="0" smtClean="0"/>
              <a:t>HT23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3802A-66F7-914C-9FA1-EAF541BD00EC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3</a:t>
            </a:fld>
            <a:endParaRPr lang="sv-SE"/>
          </a:p>
        </p:txBody>
      </p:sp>
      <p:graphicFrame>
        <p:nvGraphicFramePr>
          <p:cNvPr id="8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11610978"/>
              </p:ext>
            </p:extLst>
          </p:nvPr>
        </p:nvGraphicFramePr>
        <p:xfrm>
          <a:off x="599087" y="1487330"/>
          <a:ext cx="5662976" cy="193822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372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664">
                  <a:extLst>
                    <a:ext uri="{9D8B030D-6E8A-4147-A177-3AD203B41FA5}">
                      <a16:colId xmlns:a16="http://schemas.microsoft.com/office/drawing/2014/main" val="2787946429"/>
                    </a:ext>
                  </a:extLst>
                </a:gridCol>
                <a:gridCol w="810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4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5218">
                  <a:extLst>
                    <a:ext uri="{9D8B030D-6E8A-4147-A177-3AD203B41FA5}">
                      <a16:colId xmlns:a16="http://schemas.microsoft.com/office/drawing/2014/main" val="1218919597"/>
                    </a:ext>
                  </a:extLst>
                </a:gridCol>
                <a:gridCol w="90521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5093">
                <a:tc>
                  <a:txBody>
                    <a:bodyPr/>
                    <a:lstStyle/>
                    <a:p>
                      <a:endParaRPr lang="en-US" sz="105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1" dirty="0" smtClean="0">
                          <a:latin typeface="+mn-lt"/>
                        </a:rPr>
                        <a:t>2023</a:t>
                      </a:r>
                      <a:endParaRPr lang="sv-SE" sz="1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latin typeface="+mn-lt"/>
                        </a:rPr>
                        <a:t>2022</a:t>
                      </a:r>
                      <a:endParaRPr lang="sv-SE" sz="10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latin typeface="+mn-lt"/>
                        </a:rPr>
                        <a:t>2021</a:t>
                      </a:r>
                      <a:endParaRPr lang="sv-SE" sz="1000" b="0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Förändring </a:t>
                      </a:r>
                    </a:p>
                    <a:p>
                      <a:pPr algn="ctr"/>
                      <a:r>
                        <a:rPr lang="sv-SE" sz="1000" dirty="0" smtClean="0">
                          <a:latin typeface="+mn-lt"/>
                        </a:rPr>
                        <a:t>2022-2023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v-SE" sz="1000" b="0" dirty="0" smtClean="0">
                          <a:latin typeface="+mn-lt"/>
                        </a:rPr>
                        <a:t>Förändring </a:t>
                      </a:r>
                    </a:p>
                    <a:p>
                      <a:pPr algn="ctr"/>
                      <a:r>
                        <a:rPr lang="sv-SE" sz="1000" b="0" dirty="0" smtClean="0">
                          <a:latin typeface="+mn-lt"/>
                        </a:rPr>
                        <a:t>2021-2022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5093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 smtClean="0">
                          <a:latin typeface="+mn-lt"/>
                        </a:rPr>
                        <a:t>Behöriga sökande till urval *</a:t>
                      </a:r>
                      <a:endParaRPr lang="sv-SE" sz="1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11798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11871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11203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-0,6%</a:t>
                      </a:r>
                      <a:endParaRPr lang="sv-SE" sz="1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6,0%</a:t>
                      </a:r>
                      <a:endParaRPr lang="sv-SE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019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 smtClean="0">
                          <a:latin typeface="+mn-lt"/>
                        </a:rPr>
                        <a:t>Antal antagna</a:t>
                      </a:r>
                      <a:endParaRPr lang="sv-SE" sz="1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3001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2665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2800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12,6%</a:t>
                      </a:r>
                      <a:endParaRPr lang="sv-SE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-4,8%</a:t>
                      </a:r>
                      <a:endParaRPr lang="sv-SE" sz="1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4019">
                <a:tc>
                  <a:txBody>
                    <a:bodyPr/>
                    <a:lstStyle/>
                    <a:p>
                      <a:pPr algn="l"/>
                      <a:r>
                        <a:rPr lang="sv-SE" sz="1000" b="1" dirty="0" smtClean="0">
                          <a:latin typeface="+mn-lt"/>
                        </a:rPr>
                        <a:t>Antal reserver</a:t>
                      </a:r>
                      <a:endParaRPr lang="sv-SE" sz="1000" b="1" dirty="0">
                        <a:latin typeface="+mn-lt"/>
                      </a:endParaRPr>
                    </a:p>
                  </a:txBody>
                  <a:tcPr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5033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5473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5402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000" b="1" i="0" u="none" strike="noStrike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-8,0%</a:t>
                      </a:r>
                      <a:endParaRPr lang="sv-SE" sz="1000" b="1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sv-SE" sz="10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1,3%</a:t>
                      </a:r>
                      <a:endParaRPr lang="sv-SE" sz="1000" b="1" i="0" u="none" strike="noStrike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TextBox 7"/>
          <p:cNvSpPr txBox="1"/>
          <p:nvPr/>
        </p:nvSpPr>
        <p:spPr>
          <a:xfrm>
            <a:off x="496729" y="3695211"/>
            <a:ext cx="559360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100" dirty="0"/>
              <a:t>*Att en anmälan gått till urval betyder att den sökande är behörig till ett givet program. Eftersom de sökande kan anmäla sig till totalt 4 program anger antalet inte unika individer, utan varje anmälan </a:t>
            </a:r>
            <a:r>
              <a:rPr lang="sv-SE" sz="1100" dirty="0" smtClean="0"/>
              <a:t>där </a:t>
            </a:r>
            <a:r>
              <a:rPr lang="sv-SE" sz="1100" dirty="0"/>
              <a:t>den sökande är behörig räknas för sig.</a:t>
            </a:r>
            <a:endParaRPr lang="sv-SE" sz="1100" b="1" i="1" dirty="0" smtClean="0"/>
          </a:p>
          <a:p>
            <a:endParaRPr lang="sv-SE" sz="1100" b="1" i="1" dirty="0" smtClean="0"/>
          </a:p>
          <a:p>
            <a:r>
              <a:rPr lang="sv-SE" sz="1100" dirty="0" smtClean="0"/>
              <a:t>En </a:t>
            </a:r>
            <a:r>
              <a:rPr lang="sv-SE" sz="1100" dirty="0"/>
              <a:t>individ kan anmäla sig till max 4 olika </a:t>
            </a:r>
            <a:r>
              <a:rPr lang="sv-SE" sz="1100" dirty="0" smtClean="0"/>
              <a:t>utbildningar och siffran </a:t>
            </a:r>
            <a:r>
              <a:rPr lang="sv-SE" sz="1100" dirty="0"/>
              <a:t>visar antal </a:t>
            </a:r>
            <a:r>
              <a:rPr lang="sv-SE" sz="1100" dirty="0" smtClean="0"/>
              <a:t>behöriga anmälningsalternativ till KTH.</a:t>
            </a:r>
            <a:endParaRPr lang="sv-SE" sz="1600" dirty="0"/>
          </a:p>
        </p:txBody>
      </p:sp>
    </p:spTree>
    <p:extLst>
      <p:ext uri="{BB962C8B-B14F-4D97-AF65-F5344CB8AC3E}">
        <p14:creationId xmlns:p14="http://schemas.microsoft.com/office/powerpoint/2010/main" val="1064092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Antagna och reserver 2013-2023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3802A-66F7-914C-9FA1-EAF541BD00EC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4</a:t>
            </a:fld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1087718" y="4195957"/>
            <a:ext cx="49796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Statistik över ”Behöriga sökande till urval” finns från 2014 och framåt.</a:t>
            </a:r>
          </a:p>
          <a:p>
            <a:endParaRPr lang="sv-SE" sz="900" dirty="0"/>
          </a:p>
          <a:p>
            <a:r>
              <a:rPr lang="sv-SE" sz="800" dirty="0" smtClean="0"/>
              <a:t>* Ej unika individer</a:t>
            </a:r>
            <a:endParaRPr lang="sv-SE" sz="800" dirty="0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0876466"/>
              </p:ext>
            </p:extLst>
          </p:nvPr>
        </p:nvGraphicFramePr>
        <p:xfrm>
          <a:off x="709684" y="1078706"/>
          <a:ext cx="5697939" cy="2986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98641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Behöriga sökande till urval </a:t>
            </a:r>
            <a:r>
              <a:rPr lang="sv-SE" dirty="0" smtClean="0"/>
              <a:t>2016-2023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3802A-66F7-914C-9FA1-EAF541BD00EC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5</a:t>
            </a:fld>
            <a:endParaRPr lang="sv-SE"/>
          </a:p>
        </p:txBody>
      </p:sp>
      <p:sp>
        <p:nvSpPr>
          <p:cNvPr id="9" name="Rektangel 8"/>
          <p:cNvSpPr/>
          <p:nvPr/>
        </p:nvSpPr>
        <p:spPr>
          <a:xfrm>
            <a:off x="1080096" y="3820567"/>
            <a:ext cx="5024967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100" dirty="0"/>
          </a:p>
          <a:p>
            <a:r>
              <a:rPr lang="sv-SE" sz="1100" dirty="0" smtClean="0"/>
              <a:t>*Ej </a:t>
            </a:r>
            <a:r>
              <a:rPr lang="sv-SE" sz="1100" dirty="0"/>
              <a:t>unika </a:t>
            </a:r>
            <a:r>
              <a:rPr lang="sv-SE" sz="1100" dirty="0" smtClean="0"/>
              <a:t>individer.</a:t>
            </a:r>
            <a:endParaRPr lang="sv-SE" sz="1100" dirty="0"/>
          </a:p>
          <a:p>
            <a:endParaRPr lang="sv-SE" sz="1100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87003139"/>
              </p:ext>
            </p:extLst>
          </p:nvPr>
        </p:nvGraphicFramePr>
        <p:xfrm>
          <a:off x="1142999" y="1200150"/>
          <a:ext cx="496206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20389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Anmälningar totalt, och anmälningar till urval per skola </a:t>
            </a:r>
            <a:r>
              <a:rPr lang="sv-SE" dirty="0" smtClean="0"/>
              <a:t>2021-2023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3802A-66F7-914C-9FA1-EAF541BD00EC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6</a:t>
            </a:fld>
            <a:endParaRPr lang="sv-SE"/>
          </a:p>
        </p:txBody>
      </p:sp>
      <p:sp>
        <p:nvSpPr>
          <p:cNvPr id="8" name="textruta 7"/>
          <p:cNvSpPr txBox="1"/>
          <p:nvPr/>
        </p:nvSpPr>
        <p:spPr>
          <a:xfrm>
            <a:off x="469963" y="4444900"/>
            <a:ext cx="294880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900" dirty="0" smtClean="0"/>
              <a:t>Tabellen redovisar anmälningar, ej unika individer</a:t>
            </a:r>
            <a:endParaRPr lang="sv-SE" sz="900" dirty="0"/>
          </a:p>
        </p:txBody>
      </p:sp>
      <p:graphicFrame>
        <p:nvGraphicFramePr>
          <p:cNvPr id="10" name="Diagra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0472982"/>
              </p:ext>
            </p:extLst>
          </p:nvPr>
        </p:nvGraphicFramePr>
        <p:xfrm>
          <a:off x="261878" y="925626"/>
          <a:ext cx="6349355" cy="3519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0426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Avgiftsstatus, </a:t>
            </a:r>
            <a:r>
              <a:rPr lang="sv-SE" dirty="0" smtClean="0"/>
              <a:t>antagna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3802A-66F7-914C-9FA1-EAF541BD00EC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7</a:t>
            </a:fld>
            <a:endParaRPr lang="sv-SE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5755033"/>
              </p:ext>
            </p:extLst>
          </p:nvPr>
        </p:nvGraphicFramePr>
        <p:xfrm>
          <a:off x="261877" y="1483360"/>
          <a:ext cx="6011923" cy="1729597"/>
        </p:xfrm>
        <a:graphic>
          <a:graphicData uri="http://schemas.openxmlformats.org/drawingml/2006/table">
            <a:tbl>
              <a:tblPr firstRow="1" bandRow="1"/>
              <a:tblGrid>
                <a:gridCol w="12269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0599">
                  <a:extLst>
                    <a:ext uri="{9D8B030D-6E8A-4147-A177-3AD203B41FA5}">
                      <a16:colId xmlns:a16="http://schemas.microsoft.com/office/drawing/2014/main" val="1615026830"/>
                    </a:ext>
                  </a:extLst>
                </a:gridCol>
                <a:gridCol w="9122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122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950">
                  <a:extLst>
                    <a:ext uri="{9D8B030D-6E8A-4147-A177-3AD203B41FA5}">
                      <a16:colId xmlns:a16="http://schemas.microsoft.com/office/drawing/2014/main" val="3530329690"/>
                    </a:ext>
                  </a:extLst>
                </a:gridCol>
                <a:gridCol w="10349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92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endParaRPr lang="sv-SE" sz="1200" dirty="0">
                        <a:latin typeface="+mn-lt"/>
                      </a:endParaRP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2023</a:t>
                      </a:r>
                      <a:endParaRPr lang="sv-SE" sz="12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sv-S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2022</a:t>
                      </a:r>
                      <a:endParaRPr lang="sv-SE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ctr"/>
                      <a:r>
                        <a:rPr lang="sv-SE" sz="1200" b="0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2021</a:t>
                      </a:r>
                      <a:endParaRPr lang="sv-SE" sz="1200" b="0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Förändring 2022-2023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200" b="0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Förändring 2021-2022</a:t>
                      </a:r>
                    </a:p>
                  </a:txBody>
                  <a:tcPr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877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sv-SE" sz="1050" b="1" dirty="0" smtClean="0">
                          <a:latin typeface="+mn-lt"/>
                        </a:rPr>
                        <a:t>Avgiftsbefriade</a:t>
                      </a:r>
                      <a:endParaRPr lang="sv-SE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1154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1011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1046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14,1%</a:t>
                      </a:r>
                      <a:endParaRPr lang="sv-SE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-3,3%</a:t>
                      </a:r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54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/>
                      <a:r>
                        <a:rPr lang="sv-SE" sz="1050" b="1" dirty="0" smtClean="0">
                          <a:latin typeface="+mn-lt"/>
                        </a:rPr>
                        <a:t>Avgiftsskyldiga</a:t>
                      </a:r>
                      <a:endParaRPr lang="sv-SE" sz="1050" b="1" dirty="0">
                        <a:latin typeface="+mn-lt"/>
                      </a:endParaRPr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1874</a:t>
                      </a:r>
                      <a:endParaRPr lang="sv-SE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1654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rtl="0" fontAlgn="b"/>
                      <a:r>
                        <a:rPr lang="sv-SE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1754</a:t>
                      </a:r>
                      <a:endParaRPr lang="sv-SE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11,7%</a:t>
                      </a:r>
                      <a:endParaRPr lang="sv-SE" sz="1200" b="1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sv-SE" sz="12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</a:rPr>
                        <a:t>-5,7%</a:t>
                      </a:r>
                      <a:endParaRPr lang="sv-SE" sz="1200" b="0" i="0" u="none" strike="noStrike" dirty="0">
                        <a:solidFill>
                          <a:srgbClr val="FF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9123" y="3935544"/>
            <a:ext cx="5629327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sv-SE" sz="1050" dirty="0" smtClean="0"/>
              <a:t>Sedan </a:t>
            </a:r>
            <a:r>
              <a:rPr lang="sv-SE" sz="1050" dirty="0" smtClean="0"/>
              <a:t>2015 </a:t>
            </a:r>
            <a:r>
              <a:rPr lang="sv-SE" sz="1050" dirty="0"/>
              <a:t>tillämpas separat </a:t>
            </a:r>
            <a:r>
              <a:rPr lang="sv-SE" sz="1050" dirty="0" smtClean="0"/>
              <a:t>antagning, vilket </a:t>
            </a:r>
            <a:r>
              <a:rPr lang="sv-SE" sz="1050" dirty="0"/>
              <a:t>innebär att behöriga sökande konkurrerar i </a:t>
            </a:r>
            <a:r>
              <a:rPr lang="sv-SE" sz="1050" dirty="0" smtClean="0"/>
              <a:t>separata </a:t>
            </a:r>
            <a:r>
              <a:rPr lang="sv-SE" sz="1050" dirty="0"/>
              <a:t>urvalsgrupper beroende på </a:t>
            </a:r>
            <a:r>
              <a:rPr lang="sv-SE" sz="1050" dirty="0" smtClean="0"/>
              <a:t>avgiftsstatus</a:t>
            </a:r>
            <a:r>
              <a:rPr lang="sv-SE" sz="1050" dirty="0" smtClean="0"/>
              <a:t>.</a:t>
            </a:r>
            <a:endParaRPr lang="sv-SE" sz="1400" dirty="0"/>
          </a:p>
        </p:txBody>
      </p:sp>
    </p:spTree>
    <p:extLst>
      <p:ext uri="{BB962C8B-B14F-4D97-AF65-F5344CB8AC3E}">
        <p14:creationId xmlns:p14="http://schemas.microsoft.com/office/powerpoint/2010/main" val="2205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Antal antagna per skola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A5C3802A-66F7-914C-9FA1-EAF541BD00EC}" type="datetime1">
              <a:rPr lang="sv-SE" smtClean="0"/>
              <a:t>2023-04-03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527FB4B-7893-4946-9C41-FB1EB79145A0}" type="slidenum">
              <a:rPr lang="sv-SE" smtClean="0"/>
              <a:t>8</a:t>
            </a:fld>
            <a:endParaRPr lang="sv-SE"/>
          </a:p>
        </p:txBody>
      </p:sp>
      <p:graphicFrame>
        <p:nvGraphicFramePr>
          <p:cNvPr id="11" name="Tabell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2346177"/>
              </p:ext>
            </p:extLst>
          </p:nvPr>
        </p:nvGraphicFramePr>
        <p:xfrm>
          <a:off x="250830" y="1447500"/>
          <a:ext cx="6360404" cy="1915374"/>
        </p:xfrm>
        <a:graphic>
          <a:graphicData uri="http://schemas.openxmlformats.org/drawingml/2006/table">
            <a:tbl>
              <a:tblPr firstRow="1" bandRow="1"/>
              <a:tblGrid>
                <a:gridCol w="675523">
                  <a:extLst>
                    <a:ext uri="{9D8B030D-6E8A-4147-A177-3AD203B41FA5}">
                      <a16:colId xmlns:a16="http://schemas.microsoft.com/office/drawing/2014/main" val="2083636021"/>
                    </a:ext>
                  </a:extLst>
                </a:gridCol>
                <a:gridCol w="403913">
                  <a:extLst>
                    <a:ext uri="{9D8B030D-6E8A-4147-A177-3AD203B41FA5}">
                      <a16:colId xmlns:a16="http://schemas.microsoft.com/office/drawing/2014/main" val="2786357576"/>
                    </a:ext>
                  </a:extLst>
                </a:gridCol>
                <a:gridCol w="319204">
                  <a:extLst>
                    <a:ext uri="{9D8B030D-6E8A-4147-A177-3AD203B41FA5}">
                      <a16:colId xmlns:a16="http://schemas.microsoft.com/office/drawing/2014/main" val="2082791822"/>
                    </a:ext>
                  </a:extLst>
                </a:gridCol>
                <a:gridCol w="393727">
                  <a:extLst>
                    <a:ext uri="{9D8B030D-6E8A-4147-A177-3AD203B41FA5}">
                      <a16:colId xmlns:a16="http://schemas.microsoft.com/office/drawing/2014/main" val="2338724890"/>
                    </a:ext>
                  </a:extLst>
                </a:gridCol>
                <a:gridCol w="425778">
                  <a:extLst>
                    <a:ext uri="{9D8B030D-6E8A-4147-A177-3AD203B41FA5}">
                      <a16:colId xmlns:a16="http://schemas.microsoft.com/office/drawing/2014/main" val="3618549113"/>
                    </a:ext>
                  </a:extLst>
                </a:gridCol>
                <a:gridCol w="343263">
                  <a:extLst>
                    <a:ext uri="{9D8B030D-6E8A-4147-A177-3AD203B41FA5}">
                      <a16:colId xmlns:a16="http://schemas.microsoft.com/office/drawing/2014/main" val="826798632"/>
                    </a:ext>
                  </a:extLst>
                </a:gridCol>
                <a:gridCol w="369667">
                  <a:extLst>
                    <a:ext uri="{9D8B030D-6E8A-4147-A177-3AD203B41FA5}">
                      <a16:colId xmlns:a16="http://schemas.microsoft.com/office/drawing/2014/main" val="2668963164"/>
                    </a:ext>
                  </a:extLst>
                </a:gridCol>
                <a:gridCol w="425778">
                  <a:extLst>
                    <a:ext uri="{9D8B030D-6E8A-4147-A177-3AD203B41FA5}">
                      <a16:colId xmlns:a16="http://schemas.microsoft.com/office/drawing/2014/main" val="788276673"/>
                    </a:ext>
                  </a:extLst>
                </a:gridCol>
                <a:gridCol w="390214">
                  <a:extLst>
                    <a:ext uri="{9D8B030D-6E8A-4147-A177-3AD203B41FA5}">
                      <a16:colId xmlns:a16="http://schemas.microsoft.com/office/drawing/2014/main" val="2303490857"/>
                    </a:ext>
                  </a:extLst>
                </a:gridCol>
                <a:gridCol w="335921">
                  <a:extLst>
                    <a:ext uri="{9D8B030D-6E8A-4147-A177-3AD203B41FA5}">
                      <a16:colId xmlns:a16="http://schemas.microsoft.com/office/drawing/2014/main" val="461887936"/>
                    </a:ext>
                  </a:extLst>
                </a:gridCol>
                <a:gridCol w="425778">
                  <a:extLst>
                    <a:ext uri="{9D8B030D-6E8A-4147-A177-3AD203B41FA5}">
                      <a16:colId xmlns:a16="http://schemas.microsoft.com/office/drawing/2014/main" val="4118060298"/>
                    </a:ext>
                  </a:extLst>
                </a:gridCol>
                <a:gridCol w="343263">
                  <a:extLst>
                    <a:ext uri="{9D8B030D-6E8A-4147-A177-3AD203B41FA5}">
                      <a16:colId xmlns:a16="http://schemas.microsoft.com/office/drawing/2014/main" val="2805163939"/>
                    </a:ext>
                  </a:extLst>
                </a:gridCol>
                <a:gridCol w="369667">
                  <a:extLst>
                    <a:ext uri="{9D8B030D-6E8A-4147-A177-3AD203B41FA5}">
                      <a16:colId xmlns:a16="http://schemas.microsoft.com/office/drawing/2014/main" val="3457320893"/>
                    </a:ext>
                  </a:extLst>
                </a:gridCol>
                <a:gridCol w="425778">
                  <a:extLst>
                    <a:ext uri="{9D8B030D-6E8A-4147-A177-3AD203B41FA5}">
                      <a16:colId xmlns:a16="http://schemas.microsoft.com/office/drawing/2014/main" val="892066200"/>
                    </a:ext>
                  </a:extLst>
                </a:gridCol>
                <a:gridCol w="343263">
                  <a:extLst>
                    <a:ext uri="{9D8B030D-6E8A-4147-A177-3AD203B41FA5}">
                      <a16:colId xmlns:a16="http://schemas.microsoft.com/office/drawing/2014/main" val="1284540099"/>
                    </a:ext>
                  </a:extLst>
                </a:gridCol>
                <a:gridCol w="369667">
                  <a:extLst>
                    <a:ext uri="{9D8B030D-6E8A-4147-A177-3AD203B41FA5}">
                      <a16:colId xmlns:a16="http://schemas.microsoft.com/office/drawing/2014/main" val="207913051"/>
                    </a:ext>
                  </a:extLst>
                </a:gridCol>
              </a:tblGrid>
              <a:tr h="2972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sv-SE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ABE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CBH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EECS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ITM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 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u="none" strike="noStrike" dirty="0">
                          <a:effectLst/>
                        </a:rPr>
                        <a:t>SCI</a:t>
                      </a:r>
                      <a:endParaRPr lang="sv-S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r>
                        <a:rPr lang="sv-SE" sz="800" u="none" strike="noStrike" dirty="0">
                          <a:effectLst/>
                        </a:rPr>
                        <a:t> </a:t>
                      </a:r>
                      <a:endParaRPr lang="sv-SE" sz="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493251"/>
                  </a:ext>
                </a:extLst>
              </a:tr>
              <a:tr h="3893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l" fontAlgn="b"/>
                      <a:endParaRPr lang="sv-S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noFill/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Totalt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AVG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BEFR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Totalt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AVG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BEFR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Totalt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AVG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BEFR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Totalt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AVG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BEFR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Totalt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AVG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900" u="none" strike="noStrike" dirty="0">
                          <a:effectLst/>
                        </a:rPr>
                        <a:t>BEFR</a:t>
                      </a:r>
                      <a:endParaRPr lang="sv-S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986126"/>
                  </a:ext>
                </a:extLst>
              </a:tr>
              <a:tr h="426165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2023</a:t>
                      </a:r>
                      <a:endParaRPr lang="sv-SE" sz="1050" b="1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763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443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320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426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251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175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815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558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257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529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360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169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468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235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b="1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233</a:t>
                      </a:r>
                      <a:endParaRPr lang="sv-SE" sz="1000" b="1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427874"/>
                  </a:ext>
                </a:extLst>
              </a:tr>
              <a:tr h="413173">
                <a:tc>
                  <a:txBody>
                    <a:bodyPr/>
                    <a:lstStyle/>
                    <a:p>
                      <a:pPr algn="ctr" fontAlgn="b"/>
                      <a:r>
                        <a:rPr lang="sv-SE" sz="105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j-lt"/>
                        </a:rPr>
                        <a:t>2022</a:t>
                      </a:r>
                      <a:endParaRPr lang="sv-SE" sz="1050" b="0" i="0" u="none" strike="noStrike" dirty="0">
                        <a:solidFill>
                          <a:schemeClr val="bg1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707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392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315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440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265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175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751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518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233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439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305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134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328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174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685800" rtl="0" eaLnBrk="1" fontAlgn="b" latinLnBrk="0" hangingPunct="1"/>
                      <a:r>
                        <a:rPr lang="sv-SE" sz="10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154</a:t>
                      </a:r>
                      <a:endParaRPr lang="sv-SE" sz="100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94497"/>
                  </a:ext>
                </a:extLst>
              </a:tr>
              <a:tr h="3893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5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2021</a:t>
                      </a:r>
                      <a:endParaRPr lang="sv-SE" sz="105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893E5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661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414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277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352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201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151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922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632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290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483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296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187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352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211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pPr algn="ctr" fontAlgn="b"/>
                      <a:r>
                        <a:rPr lang="sv-SE" sz="1000" b="0" u="none" strike="noStrike" dirty="0" smtClean="0">
                          <a:effectLst/>
                        </a:rPr>
                        <a:t>141</a:t>
                      </a:r>
                      <a:endParaRPr lang="sv-S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" lastClr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451319"/>
                  </a:ext>
                </a:extLst>
              </a:tr>
            </a:tbl>
          </a:graphicData>
        </a:graphic>
      </p:graphicFrame>
      <p:sp>
        <p:nvSpPr>
          <p:cNvPr id="12" name="textruta 11"/>
          <p:cNvSpPr txBox="1"/>
          <p:nvPr/>
        </p:nvSpPr>
        <p:spPr>
          <a:xfrm>
            <a:off x="155254" y="3884748"/>
            <a:ext cx="25463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000" dirty="0" smtClean="0"/>
              <a:t>AVG = Avgiftsskyldiga studenter</a:t>
            </a:r>
          </a:p>
          <a:p>
            <a:r>
              <a:rPr lang="sv-SE" sz="1000" dirty="0" smtClean="0"/>
              <a:t>BEFR = Avgiftsbefriade studenter</a:t>
            </a:r>
            <a:endParaRPr lang="sv-SE" sz="1000" dirty="0"/>
          </a:p>
        </p:txBody>
      </p:sp>
    </p:spTree>
    <p:extLst>
      <p:ext uri="{BB962C8B-B14F-4D97-AF65-F5344CB8AC3E}">
        <p14:creationId xmlns:p14="http://schemas.microsoft.com/office/powerpoint/2010/main" val="116117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fcb025ba9a6ccf8fed139b5222f2a63b17a4791"/>
</p:tagLst>
</file>

<file path=ppt/theme/theme1.xml><?xml version="1.0" encoding="utf-8"?>
<a:theme xmlns:a="http://schemas.openxmlformats.org/drawingml/2006/main" name="KTH_PPT-mall">
  <a:themeElements>
    <a:clrScheme name="KTH">
      <a:dk1>
        <a:srgbClr val="000000"/>
      </a:dk1>
      <a:lt1>
        <a:srgbClr val="FFFFFF"/>
      </a:lt1>
      <a:dk2>
        <a:srgbClr val="65656C"/>
      </a:dk2>
      <a:lt2>
        <a:srgbClr val="838389"/>
      </a:lt2>
      <a:accent1>
        <a:srgbClr val="1954A6"/>
      </a:accent1>
      <a:accent2>
        <a:srgbClr val="5E87C0"/>
      </a:accent2>
      <a:accent3>
        <a:srgbClr val="2091C3"/>
      </a:accent3>
      <a:accent4>
        <a:srgbClr val="D02F80"/>
      </a:accent4>
      <a:accent5>
        <a:srgbClr val="D95999"/>
      </a:accent5>
      <a:accent6>
        <a:srgbClr val="61922E"/>
      </a:accent6>
      <a:hlink>
        <a:srgbClr val="65656C"/>
      </a:hlink>
      <a:folHlink>
        <a:srgbClr val="838389"/>
      </a:folHlink>
    </a:clrScheme>
    <a:fontScheme name="Anpassat 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/>
        </a:solidFill>
        <a:ln>
          <a:noFill/>
        </a:ln>
      </a:spPr>
      <a:bodyPr rtlCol="0" anchor="ctr"/>
      <a:lstStyle>
        <a:defPPr algn="ctr">
          <a:defRPr sz="1400"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spAutoFit/>
      </a:bodyPr>
      <a:lstStyle>
        <a:defPPr algn="l">
          <a:defRPr sz="1400" dirty="0" err="1"/>
        </a:defPPr>
      </a:lstStyle>
    </a:txDef>
  </a:objectDefaults>
  <a:extraClrSchemeLst/>
  <a:extLst>
    <a:ext uri="{05A4C25C-085E-4340-85A3-A5531E510DB2}">
      <thm15:themeFamily xmlns:thm15="http://schemas.microsoft.com/office/thememl/2012/main" name="KTH PPT template 2019 - 4x3 general.potx" id="{322AB47E-E08C-4D6C-A861-2795EE92E96B}" vid="{A7069D41-769B-4B63-AB20-B0418D2089AB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KTH_PPT template 2019 general_4_3</Template>
  <TotalTime>835</TotalTime>
  <Words>351</Words>
  <Application>Microsoft Office PowerPoint</Application>
  <PresentationFormat>Custom</PresentationFormat>
  <Paragraphs>159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Systemtypsnitt</vt:lpstr>
      <vt:lpstr>KTH_PPT-mall</vt:lpstr>
      <vt:lpstr>Antagningsstatistik Master HT23</vt:lpstr>
      <vt:lpstr>Sammanfattning</vt:lpstr>
      <vt:lpstr>Antagningsstatistik master HT23</vt:lpstr>
      <vt:lpstr>Antagna och reserver 2013-2023</vt:lpstr>
      <vt:lpstr>Behöriga sökande till urval 2016-2023</vt:lpstr>
      <vt:lpstr>Anmälningar totalt, och anmälningar till urval per skola 2021-2023</vt:lpstr>
      <vt:lpstr>Avgiftsstatus, antagna</vt:lpstr>
      <vt:lpstr>Antal antagna per skola</vt:lpstr>
    </vt:vector>
  </TitlesOfParts>
  <Company>KTH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Antagningsstatistik Master 2020</dc:title>
  <dc:creator>Aida Barucija</dc:creator>
  <cp:lastModifiedBy>Mats Åberg</cp:lastModifiedBy>
  <cp:revision>65</cp:revision>
  <cp:lastPrinted>2013-05-27T09:10:21Z</cp:lastPrinted>
  <dcterms:created xsi:type="dcterms:W3CDTF">2020-04-02T09:46:05Z</dcterms:created>
  <dcterms:modified xsi:type="dcterms:W3CDTF">2023-04-03T09:43:40Z</dcterms:modified>
</cp:coreProperties>
</file>