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0" r:id="rId2"/>
    <p:sldId id="281" r:id="rId3"/>
    <p:sldId id="279" r:id="rId4"/>
    <p:sldId id="268" r:id="rId5"/>
    <p:sldId id="282" r:id="rId6"/>
    <p:sldId id="269" r:id="rId7"/>
    <p:sldId id="262" r:id="rId8"/>
  </p:sldIdLst>
  <p:sldSz cx="6858000" cy="5143500"/>
  <p:notesSz cx="7104063" cy="10234613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lin Söderkvist" initials="MS" lastIdx="9" clrIdx="0">
    <p:extLst>
      <p:ext uri="{19B8F6BF-5375-455C-9EA6-DF929625EA0E}">
        <p15:presenceInfo xmlns:p15="http://schemas.microsoft.com/office/powerpoint/2012/main" userId="S-1-5-21-1948194976-2510558922-1916008050-10773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5B1F"/>
    <a:srgbClr val="848489"/>
    <a:srgbClr val="65656C"/>
    <a:srgbClr val="D02F80"/>
    <a:srgbClr val="1954A6"/>
    <a:srgbClr val="5E87C0"/>
    <a:srgbClr val="2191C4"/>
    <a:srgbClr val="D95999"/>
    <a:srgbClr val="62922E"/>
    <a:srgbClr val="AFC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6327" autoAdjust="0"/>
  </p:normalViewPr>
  <p:slideViewPr>
    <p:cSldViewPr snapToGrid="0">
      <p:cViewPr varScale="1">
        <p:scale>
          <a:sx n="95" d="100"/>
          <a:sy n="95" d="100"/>
        </p:scale>
        <p:origin x="130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960A68EE-FC1D-154D-B0B2-8F10538CA1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4D638D7-DEA4-1247-A9EB-8982C7537D0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E482C1D7-B25D-44E6-A2D0-D10D1D9E6077}" type="datetimeFigureOut">
              <a:rPr lang="en-GB"/>
              <a:pPr>
                <a:defRPr/>
              </a:pPr>
              <a:t>04/04/2023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D4AEC7E-9E0A-F348-8BEB-360ABEA852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38CD8-B67A-DE4B-9D64-CF9FD9C9A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D3538062-B7CA-4502-88E7-928089303C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53AAA87-6F70-2F43-9A3C-FA3D36237E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5F49FED-13B4-B74A-AF1E-0B5D3706DE1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37D4C97F-02FF-434B-8EAA-0F723077CD05}" type="datetimeFigureOut">
              <a:rPr lang="sv-SE"/>
              <a:pPr>
                <a:defRPr/>
              </a:pPr>
              <a:t>2023-04-04</a:t>
            </a:fld>
            <a:endParaRPr lang="sv-SE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4730BF3B-6153-7140-AD57-ECE26CA8AB1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5D978D40-EB87-4440-802D-12F96A066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A429AAB-B1EE-6F47-B4D7-E30F7E497A5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E43AB95-16A5-8F4F-9927-6A8C0839FD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EE811775-299A-4959-BF5A-5DFB3E75F6A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>
            <a:extLst>
              <a:ext uri="{FF2B5EF4-FFF2-40B4-BE49-F238E27FC236}">
                <a16:creationId xmlns:a16="http://schemas.microsoft.com/office/drawing/2014/main" id="{C2E0D84A-3EC1-DD40-8DA6-147FB563C3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4200" y="1436565"/>
            <a:ext cx="6018875" cy="648000"/>
          </a:xfrm>
        </p:spPr>
        <p:txBody>
          <a:bodyPr lIns="0" rIns="0" anchor="t">
            <a:noAutofit/>
          </a:bodyPr>
          <a:lstStyle>
            <a:lvl1pPr algn="l">
              <a:lnSpc>
                <a:spcPct val="90000"/>
              </a:lnSpc>
              <a:defRPr sz="2700"/>
            </a:lvl1pPr>
          </a:lstStyle>
          <a:p>
            <a:r>
              <a:rPr lang="sv-SE" dirty="0"/>
              <a:t>Klicka för att ändra rubrikformat</a:t>
            </a:r>
            <a:endParaRPr lang="en-GB" dirty="0"/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D9708450-9178-2141-98CC-ED5077AF0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189" y="2113366"/>
            <a:ext cx="6018211" cy="458384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90000"/>
              </a:lnSpc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A813F90-7654-6648-91D1-2FCEDF32CC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BAE7C-21D9-AE42-BA7B-857539329EF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F50A835-45C7-1144-B52F-6ABD3CC2ECAB}" type="datetime1">
              <a:rPr lang="sv-SE" smtClean="0"/>
              <a:t>2023-04-04</a:t>
            </a:fld>
            <a:endParaRPr lang="sv-S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69341B-1A2C-DA44-A3A3-D767F2EB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7364DD81-8F2A-4A47-B116-4EC55BFD25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2089"/>
          <a:stretch/>
        </p:blipFill>
        <p:spPr>
          <a:xfrm>
            <a:off x="246767" y="3064360"/>
            <a:ext cx="6357233" cy="185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7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Bildobjekt 19">
            <a:extLst>
              <a:ext uri="{FF2B5EF4-FFF2-40B4-BE49-F238E27FC236}">
                <a16:creationId xmlns:a16="http://schemas.microsoft.com/office/drawing/2014/main" id="{824DB9BD-A298-6442-B174-7EC707EC32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35271" y="336161"/>
            <a:ext cx="1381125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5333CB-1434-CD48-8D6D-0877D03C9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54F0-E97B-4744-BFAF-7FF54B0017C2}" type="datetime1">
              <a:rPr lang="sv-SE" smtClean="0"/>
              <a:t>2023-04-04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AFE5C-937B-EE40-9A6B-AEB1D44B0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90237B-88FE-A740-9275-6347AA1C6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7954B8BA-4DAB-4627-8613-2775B12BE06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4200" y="1436565"/>
            <a:ext cx="6018875" cy="648000"/>
          </a:xfrm>
        </p:spPr>
        <p:txBody>
          <a:bodyPr lIns="0" rIns="0" anchor="t">
            <a:noAutofit/>
          </a:bodyPr>
          <a:lstStyle>
            <a:lvl1pPr algn="l">
              <a:lnSpc>
                <a:spcPct val="90000"/>
              </a:lnSpc>
              <a:defRPr sz="2700"/>
            </a:lvl1pPr>
          </a:lstStyle>
          <a:p>
            <a:r>
              <a:rPr lang="sv-SE" dirty="0"/>
              <a:t>Klicka för att ändra rubrikformat</a:t>
            </a:r>
            <a:endParaRPr lang="en-GB" dirty="0"/>
          </a:p>
        </p:txBody>
      </p:sp>
      <p:sp>
        <p:nvSpPr>
          <p:cNvPr id="10" name="Underrubrik 2">
            <a:extLst>
              <a:ext uri="{FF2B5EF4-FFF2-40B4-BE49-F238E27FC236}">
                <a16:creationId xmlns:a16="http://schemas.microsoft.com/office/drawing/2014/main" id="{5376CEF8-4EAE-46E6-8292-1AC0484E8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189" y="2113366"/>
            <a:ext cx="6018211" cy="458384"/>
          </a:xfrm>
        </p:spPr>
        <p:txBody>
          <a:bodyPr lIns="0" rIns="0">
            <a:noAutofit/>
          </a:bodyPr>
          <a:lstStyle>
            <a:lvl1pPr marL="0" indent="0" algn="l">
              <a:lnSpc>
                <a:spcPct val="90000"/>
              </a:lnSpc>
              <a:buNone/>
              <a:defRPr sz="15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3DB5E93F-E018-934D-B125-CFB6D3B2590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r="2089"/>
          <a:stretch/>
        </p:blipFill>
        <p:spPr>
          <a:xfrm>
            <a:off x="246767" y="3064360"/>
            <a:ext cx="6357233" cy="185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5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innehåll 10">
            <a:extLst>
              <a:ext uri="{FF2B5EF4-FFF2-40B4-BE49-F238E27FC236}">
                <a16:creationId xmlns:a16="http://schemas.microsoft.com/office/drawing/2014/main" id="{C55E1E5B-E1F9-C645-91AF-7753BF8D8EB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74750" y="1177924"/>
            <a:ext cx="5434850" cy="3556075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D7D5F619-51D2-42FE-AF00-80BF2FDDE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60AAD98-60E6-C741-A55B-250577B7D90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C3802A-66F7-914C-9FA1-EAF541BD00EC}" type="datetime1">
              <a:rPr lang="sv-SE" smtClean="0"/>
              <a:t>2023-04-04</a:t>
            </a:fld>
            <a:endParaRPr lang="sv-SE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DB11DE9-DED4-0140-852D-916C42F20E0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4867EB2-FC4F-C74D-A230-89D6B972781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300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49F9A72-D666-409F-89F0-C4DB12D6A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6" name="Platshållare för innehåll 6">
            <a:extLst>
              <a:ext uri="{FF2B5EF4-FFF2-40B4-BE49-F238E27FC236}">
                <a16:creationId xmlns:a16="http://schemas.microsoft.com/office/drawing/2014/main" id="{ABCA6F90-9CEE-4851-B173-D1547B4A39F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74748" y="1177925"/>
            <a:ext cx="2623251" cy="3546475"/>
          </a:xfrm>
        </p:spPr>
        <p:txBody>
          <a:bodyPr/>
          <a:lstStyle>
            <a:lvl1pPr>
              <a:spcBef>
                <a:spcPts val="450"/>
              </a:spcBef>
              <a:defRPr sz="1200"/>
            </a:lvl1pPr>
            <a:lvl2pPr>
              <a:defRPr sz="105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latshållare för innehåll 6">
            <a:extLst>
              <a:ext uri="{FF2B5EF4-FFF2-40B4-BE49-F238E27FC236}">
                <a16:creationId xmlns:a16="http://schemas.microsoft.com/office/drawing/2014/main" id="{24B6A1C9-ADE4-4CC4-9F8E-3C523ABB3BA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85510" y="1177925"/>
            <a:ext cx="2623251" cy="3546475"/>
          </a:xfrm>
        </p:spPr>
        <p:txBody>
          <a:bodyPr/>
          <a:lstStyle>
            <a:lvl1pPr>
              <a:spcBef>
                <a:spcPts val="450"/>
              </a:spcBef>
              <a:defRPr sz="1200"/>
            </a:lvl1pPr>
            <a:lvl2pPr>
              <a:defRPr sz="105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AA8391E-3731-2443-9876-D90B9EC17C8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EF3AF1-9E09-AA46-BDC3-10877CB0366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77DAB5F-C9FB-0949-AD1C-2B42F0D6D2D4}" type="datetime1">
              <a:rPr lang="sv-SE" smtClean="0"/>
              <a:t>2023-04-04</a:t>
            </a:fld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4F7F9D-91F2-834F-94B9-2CB3ED2DF86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5337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er och 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6AD6011F-45DB-6648-8334-1B4DC6E8EA9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74748" y="1458000"/>
            <a:ext cx="2623251" cy="3266400"/>
          </a:xfrm>
        </p:spPr>
        <p:txBody>
          <a:bodyPr/>
          <a:lstStyle>
            <a:lvl1pPr>
              <a:spcBef>
                <a:spcPts val="450"/>
              </a:spcBef>
              <a:defRPr sz="1200"/>
            </a:lvl1pPr>
            <a:lvl2pPr>
              <a:defRPr sz="105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latshållare för text 2">
            <a:extLst>
              <a:ext uri="{FF2B5EF4-FFF2-40B4-BE49-F238E27FC236}">
                <a16:creationId xmlns:a16="http://schemas.microsoft.com/office/drawing/2014/main" id="{5036AF80-4CD2-454D-A2BD-8376F1D80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4750" y="992639"/>
            <a:ext cx="2623250" cy="398348"/>
          </a:xfrm>
        </p:spPr>
        <p:txBody>
          <a:bodyPr anchor="b">
            <a:no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5CB648E2-7BF1-4B29-9F1F-7CF9F9418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11" name="Platshållare för innehåll 6">
            <a:extLst>
              <a:ext uri="{FF2B5EF4-FFF2-40B4-BE49-F238E27FC236}">
                <a16:creationId xmlns:a16="http://schemas.microsoft.com/office/drawing/2014/main" id="{67A1B334-9578-40B0-9E5A-97A57E06FD8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85510" y="1458000"/>
            <a:ext cx="2623251" cy="3266400"/>
          </a:xfrm>
        </p:spPr>
        <p:txBody>
          <a:bodyPr/>
          <a:lstStyle>
            <a:lvl1pPr>
              <a:spcBef>
                <a:spcPts val="450"/>
              </a:spcBef>
              <a:defRPr sz="1200"/>
            </a:lvl1pPr>
            <a:lvl2pPr>
              <a:defRPr sz="105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Platshållare för text 2">
            <a:extLst>
              <a:ext uri="{FF2B5EF4-FFF2-40B4-BE49-F238E27FC236}">
                <a16:creationId xmlns:a16="http://schemas.microsoft.com/office/drawing/2014/main" id="{62DD5381-3325-4D1A-94D6-C5C5021965F4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3985512" y="992639"/>
            <a:ext cx="2623250" cy="398348"/>
          </a:xfrm>
        </p:spPr>
        <p:txBody>
          <a:bodyPr anchor="b">
            <a:noAutofit/>
          </a:bodyPr>
          <a:lstStyle>
            <a:lvl1pPr marL="0" indent="0">
              <a:buNone/>
              <a:defRPr sz="14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330F20D-3BD2-0A42-A3AC-0754B6604F6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2066D-E37A-2B40-9E6B-D11CEB2B202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B0CA5FFD-E5E3-A143-AD0E-630D1A57F389}" type="datetime1">
              <a:rPr lang="sv-SE" smtClean="0"/>
              <a:t>2023-04-04</a:t>
            </a:fld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FFEBA3-A33B-D243-8505-9EFC9EFACEA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9558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4CD2FD66-7FAA-AE47-8A10-92EF24064E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50826" y="1182688"/>
            <a:ext cx="6356350" cy="35417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10EEBAA1-31D0-4043-A408-0FA647743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910BECD-4EC8-084D-BC12-24B211F2422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578A5-F1AA-9C4E-9E11-3285A47F32C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EF9B448-5CA3-3346-98EE-81AEA7F20509}" type="datetime1">
              <a:rPr lang="sv-SE" smtClean="0"/>
              <a:t>2023-04-04</a:t>
            </a:fld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DED67F-0B1F-B847-B7F8-33957AC6C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774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4CD2FD66-7FAA-AE47-8A10-92EF24064E2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49237" y="1183342"/>
            <a:ext cx="3132000" cy="354105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latshållare för bild 6">
            <a:extLst>
              <a:ext uri="{FF2B5EF4-FFF2-40B4-BE49-F238E27FC236}">
                <a16:creationId xmlns:a16="http://schemas.microsoft.com/office/drawing/2014/main" id="{F471D766-023C-E042-B60C-5AA70DCA121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76762" y="1183342"/>
            <a:ext cx="3132000" cy="354105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D7A08FF2-59DE-483A-94F1-31DC64A80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2728B6-63F5-B244-997D-9D6002AF7F3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F235A-FE35-0E4E-8903-8ACF624E9FD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AFB0B27-FDB6-CC4E-BF93-C9A0A5E02FAE}" type="datetime1">
              <a:rPr lang="sv-SE" smtClean="0"/>
              <a:t>2023-04-04</a:t>
            </a:fld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7915CA-D248-A549-98B8-494A07C1FEA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128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5B464BA0-6700-4DB2-A48A-C2EA92186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CF0D6C8-A677-2F45-8BF9-D92EC695ED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34D99-F0CA-E845-AC90-830B52910FC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E8E64AF-D672-B649-9F0B-455B202AF1CF}" type="datetime1">
              <a:rPr lang="sv-SE" smtClean="0"/>
              <a:t>2023-04-04</a:t>
            </a:fld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8C6677-C361-8045-8EDA-75B4AB5B6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7115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Rak 8">
            <a:extLst>
              <a:ext uri="{FF2B5EF4-FFF2-40B4-BE49-F238E27FC236}">
                <a16:creationId xmlns:a16="http://schemas.microsoft.com/office/drawing/2014/main" id="{35A3ADBA-25A7-C947-B502-691111D0D9E5}"/>
              </a:ext>
            </a:extLst>
          </p:cNvPr>
          <p:cNvCxnSpPr>
            <a:cxnSpLocks/>
          </p:cNvCxnSpPr>
          <p:nvPr/>
        </p:nvCxnSpPr>
        <p:spPr>
          <a:xfrm>
            <a:off x="250825" y="4891747"/>
            <a:ext cx="63579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85D31C7-D918-594B-BEA4-908A26231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4749" y="251752"/>
            <a:ext cx="5429251" cy="67387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dirty="0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76CF093-1E8D-FF4F-B3C9-72A2B0815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4750" y="1177925"/>
            <a:ext cx="5429250" cy="354012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pic>
        <p:nvPicPr>
          <p:cNvPr id="153" name="Picture 2">
            <a:extLst>
              <a:ext uri="{FF2B5EF4-FFF2-40B4-BE49-F238E27FC236}">
                <a16:creationId xmlns:a16="http://schemas.microsoft.com/office/drawing/2014/main" id="{27E88DB3-2B58-724F-94B3-6D5858EC3FB2}"/>
              </a:ext>
            </a:extLst>
          </p:cNvPr>
          <p:cNvPicPr>
            <a:picLocks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2576" y="251925"/>
            <a:ext cx="672355" cy="680964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5D1E46-ACAC-CB45-8347-1E27A81EB7A4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2261483" y="4907461"/>
            <a:ext cx="2314575" cy="22612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63F550-2974-9E4B-B068-842EDA7E176E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5068183" y="4907461"/>
            <a:ext cx="1543050" cy="22612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7FB4B-7893-4946-9C41-FB1EB79145A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2192B6A-E8D6-E94B-B438-36406C3A150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261878" y="4907461"/>
            <a:ext cx="1543050" cy="22612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EE364-22D9-9F45-9FB8-F52F9D983E00}" type="datetime1">
              <a:rPr lang="sv-SE" smtClean="0"/>
              <a:t>2023-04-04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86" r:id="rId3"/>
    <p:sldLayoutId id="2147483800" r:id="rId4"/>
    <p:sldLayoutId id="2147483801" r:id="rId5"/>
    <p:sldLayoutId id="2147483803" r:id="rId6"/>
    <p:sldLayoutId id="2147483802" r:id="rId7"/>
    <p:sldLayoutId id="2147483799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2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5pPr>
      <a:lvl6pPr marL="342900"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6pPr>
      <a:lvl7pPr marL="685800"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7pPr>
      <a:lvl8pPr marL="1028700"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8pPr>
      <a:lvl9pPr marL="1371600" algn="l" rtl="0" eaLnBrk="1" fontAlgn="base" hangingPunct="1">
        <a:lnSpc>
          <a:spcPts val="2250"/>
        </a:lnSpc>
        <a:spcBef>
          <a:spcPct val="0"/>
        </a:spcBef>
        <a:spcAft>
          <a:spcPct val="0"/>
        </a:spcAft>
        <a:defRPr sz="195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166688" indent="-166688" algn="l" rtl="0" eaLnBrk="1" fontAlgn="base" hangingPunct="1">
        <a:lnSpc>
          <a:spcPct val="90000"/>
        </a:lnSpc>
        <a:spcBef>
          <a:spcPts val="750"/>
        </a:spcBef>
        <a:spcAft>
          <a:spcPts val="150"/>
        </a:spcAft>
        <a:buClr>
          <a:schemeClr val="tx1"/>
        </a:buClr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566" indent="-167879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Systemtypsnitt"/>
        <a:buChar char="–"/>
        <a:tabLst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02444" indent="-167879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Systemtypsnitt"/>
        <a:buChar char="&gt;"/>
        <a:tabLst/>
        <a:defRPr sz="12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634604" indent="-132160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Arial" panose="020B0604020202020204" pitchFamily="34" charset="0"/>
        <a:buChar char="•"/>
        <a:tabLst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834629" indent="-200025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Arial" panose="020B0604020202020204" pitchFamily="34" charset="0"/>
        <a:buChar char="–"/>
        <a:tabLst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740" userDrawn="1">
          <p15:clr>
            <a:srgbClr val="F26B43"/>
          </p15:clr>
        </p15:guide>
        <p15:guide id="4" pos="3952" userDrawn="1">
          <p15:clr>
            <a:srgbClr val="F26B43"/>
          </p15:clr>
        </p15:guide>
        <p15:guide id="5" orient="horz" pos="742" userDrawn="1">
          <p15:clr>
            <a:srgbClr val="F26B43"/>
          </p15:clr>
        </p15:guide>
        <p15:guide id="7" pos="158" userDrawn="1">
          <p15:clr>
            <a:srgbClr val="F26B43"/>
          </p15:clr>
        </p15:guide>
        <p15:guide id="9" orient="horz" pos="587" userDrawn="1">
          <p15:clr>
            <a:srgbClr val="F26B43"/>
          </p15:clr>
        </p15:guide>
        <p15:guide id="10" orient="horz" pos="159" userDrawn="1">
          <p15:clr>
            <a:srgbClr val="F26B43"/>
          </p15:clr>
        </p15:guide>
        <p15:guide id="11" pos="4160" userDrawn="1">
          <p15:clr>
            <a:srgbClr val="F26B43"/>
          </p15:clr>
        </p15:guide>
        <p15:guide id="12" pos="581" userDrawn="1">
          <p15:clr>
            <a:srgbClr val="F26B43"/>
          </p15:clr>
        </p15:guide>
        <p15:guide id="15" orient="horz" pos="3078" userDrawn="1">
          <p15:clr>
            <a:srgbClr val="F26B43"/>
          </p15:clr>
        </p15:guide>
        <p15:guide id="16" orient="horz" pos="2972" userDrawn="1">
          <p15:clr>
            <a:srgbClr val="F26B43"/>
          </p15:clr>
        </p15:guide>
        <p15:guide id="17" pos="368" userDrawn="1">
          <p15:clr>
            <a:srgbClr val="F26B43"/>
          </p15:clr>
        </p15:guide>
        <p15:guide id="18" orient="horz" pos="19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avtal@sci.kth.se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.kth.se/sci/lokalt/nyavtal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PI expert inom forskningsområdet samt vad som ska avtalas om</a:t>
            </a:r>
            <a:br>
              <a:rPr lang="sv-SE" dirty="0"/>
            </a:br>
            <a:r>
              <a:rPr lang="sv-SE" dirty="0"/>
              <a:t>- nyttan med projektet</a:t>
            </a:r>
            <a:br>
              <a:rPr lang="sv-SE" dirty="0"/>
            </a:br>
            <a:r>
              <a:rPr lang="sv-SE" dirty="0"/>
              <a:t>- motpart</a:t>
            </a:r>
            <a:br>
              <a:rPr lang="sv-SE" dirty="0"/>
            </a:br>
            <a:r>
              <a:rPr lang="sv-SE" dirty="0"/>
              <a:t>- tidigare samarbeten?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1800" dirty="0"/>
              <a:t>Avtalshantering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C3802A-66F7-914C-9FA1-EAF541BD00EC}" type="datetime1">
              <a:rPr lang="sv-SE" smtClean="0"/>
              <a:t>2023-04-04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35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RSO ger stöd och rådgivning inom bland annat</a:t>
            </a:r>
            <a:br>
              <a:rPr lang="sv-SE" dirty="0"/>
            </a:br>
            <a:r>
              <a:rPr lang="sv-SE" dirty="0"/>
              <a:t>- extern nationell och internationell forskningsfinansiering (ink EU)</a:t>
            </a:r>
            <a:br>
              <a:rPr lang="sv-SE" dirty="0"/>
            </a:br>
            <a:r>
              <a:rPr lang="sv-SE" dirty="0"/>
              <a:t>- juridiska avtal</a:t>
            </a:r>
            <a:br>
              <a:rPr lang="sv-SE" dirty="0"/>
            </a:br>
            <a:endParaRPr lang="sv-SE" dirty="0"/>
          </a:p>
          <a:p>
            <a:r>
              <a:rPr lang="sv-SE" dirty="0"/>
              <a:t>Affärsjuridik upprättar, granskar och förhandlar avtal </a:t>
            </a:r>
            <a:br>
              <a:rPr lang="sv-SE" dirty="0"/>
            </a:br>
            <a:r>
              <a:rPr lang="sv-SE" dirty="0"/>
              <a:t>-konsortialavtal (EU)</a:t>
            </a:r>
            <a:br>
              <a:rPr lang="sv-SE" dirty="0"/>
            </a:br>
            <a:r>
              <a:rPr lang="sv-SE" dirty="0"/>
              <a:t>-samarbetsavtal (ofta t.ex. </a:t>
            </a:r>
            <a:r>
              <a:rPr lang="sv-SE" dirty="0" err="1"/>
              <a:t>Vinnova</a:t>
            </a:r>
            <a:r>
              <a:rPr lang="sv-SE" dirty="0"/>
              <a:t>, SSM, SSF)</a:t>
            </a:r>
            <a:br>
              <a:rPr lang="sv-SE" dirty="0"/>
            </a:br>
            <a:r>
              <a:rPr lang="sv-SE" dirty="0"/>
              <a:t>-uppdragsforskning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1800" dirty="0"/>
              <a:t>Research Support Office (RSO) &amp; Affärsjuridik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C3802A-66F7-914C-9FA1-EAF541BD00EC}" type="datetime1">
              <a:rPr lang="sv-SE" smtClean="0"/>
              <a:t>2023-04-04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681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1800" dirty="0"/>
              <a:t>Avtalshantering – administrativa rutiner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C3802A-66F7-914C-9FA1-EAF541BD00EC}" type="datetime1">
              <a:rPr lang="sv-SE" smtClean="0"/>
              <a:t>2023-04-04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3</a:t>
            </a:fld>
            <a:endParaRPr lang="sv-SE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1169150" y="1314528"/>
            <a:ext cx="5434850" cy="1415420"/>
          </a:xfrm>
          <a:noFill/>
        </p:spPr>
        <p:txBody>
          <a:bodyPr/>
          <a:lstStyle/>
          <a:p>
            <a:pPr marL="342900" indent="-342900">
              <a:buAutoNum type="arabicParenR"/>
            </a:pPr>
            <a:r>
              <a:rPr lang="sv-SE" sz="1200" b="1" dirty="0"/>
              <a:t>Initiera avtalet</a:t>
            </a:r>
            <a:r>
              <a:rPr lang="sv-SE" sz="1200" dirty="0"/>
              <a:t> </a:t>
            </a:r>
          </a:p>
          <a:p>
            <a:pPr marL="167878" lvl="1" indent="0">
              <a:buNone/>
            </a:pPr>
            <a:r>
              <a:rPr lang="sv-SE" dirty="0"/>
              <a:t>PI skickar ett mail till </a:t>
            </a:r>
            <a:r>
              <a:rPr lang="sv-SE" u="sng" dirty="0">
                <a:hlinkClick r:id="rId2"/>
              </a:rPr>
              <a:t>avtal@sci.kth.se</a:t>
            </a:r>
            <a:r>
              <a:rPr lang="sv-SE" u="sng" dirty="0"/>
              <a:t> </a:t>
            </a:r>
            <a:r>
              <a:rPr lang="sv-SE" dirty="0"/>
              <a:t>med en kort men utförlig beskrivning av ärendet och inkluderar relevanta bilagor.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Exempel på bilagor och information: prefekts bekräftelse (mail), dokumentet ”inför juridisk granskning</a:t>
            </a:r>
            <a:r>
              <a:rPr lang="sv-SE"/>
              <a:t>”, forskaravtal, </a:t>
            </a:r>
            <a:r>
              <a:rPr lang="sv-SE" dirty="0"/>
              <a:t>avtalsutkast, beslut om finansiering, budget, forskaravtal, tidigare avtal i projektet etc.</a:t>
            </a:r>
            <a:br>
              <a:rPr lang="sv-SE" i="1" dirty="0"/>
            </a:br>
            <a:br>
              <a:rPr lang="sv-SE" i="1" dirty="0"/>
            </a:br>
            <a:endParaRPr lang="sv-SE" i="1" dirty="0"/>
          </a:p>
          <a:p>
            <a:pPr marL="228600" indent="-228600">
              <a:buAutoNum type="arabicParenR"/>
            </a:pPr>
            <a:r>
              <a:rPr lang="sv-SE" sz="1200" b="1" dirty="0"/>
              <a:t>   Granskning av ärendet </a:t>
            </a:r>
          </a:p>
          <a:p>
            <a:pPr marL="167878" lvl="1" indent="0">
              <a:buNone/>
            </a:pPr>
            <a:r>
              <a:rPr lang="sv-SE" dirty="0"/>
              <a:t>Avtalskoordinatorn sammanställer ärendet, tar kontakt med juristerna och uppdaterar forskaren löpande om vad som händer samt om ärendet behöver kompletteras.</a:t>
            </a:r>
            <a:br>
              <a:rPr lang="sv-SE" dirty="0"/>
            </a:br>
            <a:endParaRPr lang="sv-SE" dirty="0"/>
          </a:p>
          <a:p>
            <a:pPr marL="167878" lvl="1" indent="0">
              <a:buNone/>
            </a:pPr>
            <a:br>
              <a:rPr lang="sv-SE" i="1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9948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928914" y="1177924"/>
            <a:ext cx="5680686" cy="3556075"/>
          </a:xfrm>
        </p:spPr>
        <p:txBody>
          <a:bodyPr/>
          <a:lstStyle/>
          <a:p>
            <a:pPr marL="0" lvl="0" indent="0">
              <a:buNone/>
            </a:pPr>
            <a:endParaRPr lang="sv-SE" dirty="0"/>
          </a:p>
          <a:p>
            <a:pPr marL="167878" lvl="1" indent="0">
              <a:buNone/>
            </a:pPr>
            <a:r>
              <a:rPr lang="sv-SE" b="1" dirty="0"/>
              <a:t>3)   Signering av avtal</a:t>
            </a:r>
            <a:br>
              <a:rPr lang="sv-SE" b="1" dirty="0"/>
            </a:br>
            <a:br>
              <a:rPr lang="sv-SE" u="sng" dirty="0"/>
            </a:br>
            <a:r>
              <a:rPr lang="sv-SE" dirty="0"/>
              <a:t>När avtalet eller kontraktet är upprättat, granskat och eventuellt förhandlat med motpart så ska det signeras enligt delegationsordningen. 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1200" dirty="0"/>
              <a:t>Avtal som signeras av skolchef föredras av avtalskoordinatorn. </a:t>
            </a:r>
            <a:br>
              <a:rPr lang="sv-SE" sz="1200" dirty="0"/>
            </a:br>
            <a:r>
              <a:rPr lang="sv-SE" sz="1200" i="1" dirty="0"/>
              <a:t>Skickas av avtalskoordinator till motpart för signatur om inte PI önskar annat.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1200" dirty="0"/>
              <a:t>Avtal som signeras på RSO/vicerektor forskning/rektor föredras av handläggare på RSO.</a:t>
            </a:r>
            <a:br>
              <a:rPr lang="sv-SE" sz="1200" dirty="0"/>
            </a:br>
            <a:r>
              <a:rPr lang="sv-SE" sz="1200" i="1" dirty="0"/>
              <a:t>Efter signering skickas avtalet från RSO till PI, motpart </a:t>
            </a:r>
            <a:r>
              <a:rPr lang="sv-SE" sz="1200" i="1" dirty="0" err="1"/>
              <a:t>m.fl</a:t>
            </a:r>
            <a:endParaRPr lang="sv-SE" sz="1200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1800" dirty="0"/>
              <a:t>Avtalshantering – administrativa rutiner forts.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746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dirty="0"/>
              <a:t>Det behöver inte ta lång tid!</a:t>
            </a:r>
            <a:br>
              <a:rPr lang="sv-SE" dirty="0"/>
            </a:br>
            <a:br>
              <a:rPr lang="sv-SE" dirty="0"/>
            </a:br>
            <a:endParaRPr lang="sv-SE" dirty="0"/>
          </a:p>
          <a:p>
            <a:r>
              <a:rPr lang="sv-SE" dirty="0"/>
              <a:t>En utförlig beskrivning av ärendet från PI påskyndar hantering</a:t>
            </a:r>
            <a:br>
              <a:rPr lang="sv-SE" dirty="0"/>
            </a:br>
            <a:r>
              <a:rPr lang="sv-SE" dirty="0"/>
              <a:t>-checklista med frågor att besvara finns på intranätet</a:t>
            </a:r>
            <a:br>
              <a:rPr lang="sv-SE" dirty="0"/>
            </a:br>
            <a:endParaRPr lang="sv-SE" dirty="0"/>
          </a:p>
          <a:p>
            <a:pPr marL="0" indent="0">
              <a:buNone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Ta hjälp av mig, avtal@sci.kth.se</a:t>
            </a:r>
            <a:br>
              <a:rPr lang="sv-SE" dirty="0"/>
            </a:br>
            <a:br>
              <a:rPr lang="sv-SE" dirty="0"/>
            </a:br>
            <a:endParaRPr lang="sv-SE" dirty="0"/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1800" dirty="0"/>
              <a:t>”Varför tar det så lång tid?”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C3802A-66F7-914C-9FA1-EAF541BD00EC}" type="datetime1">
              <a:rPr lang="sv-SE" smtClean="0"/>
              <a:t>2023-04-04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792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Kortfattad och tydlig instruktion till PI</a:t>
            </a:r>
          </a:p>
          <a:p>
            <a:pPr marL="0" indent="0">
              <a:buNone/>
            </a:pPr>
            <a:r>
              <a:rPr lang="sv-SE" dirty="0"/>
              <a:t>Mer detaljerad rutinbeskrivning per ärendetyp</a:t>
            </a:r>
            <a:br>
              <a:rPr lang="sv-SE" dirty="0"/>
            </a:br>
            <a:r>
              <a:rPr lang="sv-SE" dirty="0"/>
              <a:t>- vilka bilagor är relevanta</a:t>
            </a:r>
            <a:br>
              <a:rPr lang="sv-SE" dirty="0"/>
            </a:br>
            <a:r>
              <a:rPr lang="sv-SE" dirty="0"/>
              <a:t>- vem som är behörig att signera</a:t>
            </a:r>
            <a:br>
              <a:rPr lang="sv-SE" dirty="0"/>
            </a:br>
            <a:r>
              <a:rPr lang="sv-SE" dirty="0"/>
              <a:t>- diverse blanketter och länkar</a:t>
            </a:r>
            <a:endParaRPr lang="sv-SE" i="1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>
                <a:hlinkClick r:id="rId2"/>
              </a:rPr>
              <a:t>https://intra.kth.se/sci/lokalt/nyavtal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1800" dirty="0"/>
              <a:t>Intern information om avtalshanteringen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C3802A-66F7-914C-9FA1-EAF541BD00EC}" type="datetime1">
              <a:rPr lang="sv-SE" smtClean="0"/>
              <a:t>2023-04-04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962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5C3802A-66F7-914C-9FA1-EAF541BD00EC}" type="datetime1">
              <a:rPr lang="sv-SE" smtClean="0"/>
              <a:t>2023-04-04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527FB4B-7893-4946-9C41-FB1EB79145A0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5438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cb025ba9a6ccf8fed139b5222f2a63b17a4791"/>
</p:tagLst>
</file>

<file path=ppt/theme/theme1.xml><?xml version="1.0" encoding="utf-8"?>
<a:theme xmlns:a="http://schemas.openxmlformats.org/drawingml/2006/main" name="KTH_PPT-mall">
  <a:themeElements>
    <a:clrScheme name="KTH">
      <a:dk1>
        <a:srgbClr val="000000"/>
      </a:dk1>
      <a:lt1>
        <a:srgbClr val="FFFFFF"/>
      </a:lt1>
      <a:dk2>
        <a:srgbClr val="65656C"/>
      </a:dk2>
      <a:lt2>
        <a:srgbClr val="838389"/>
      </a:lt2>
      <a:accent1>
        <a:srgbClr val="1954A6"/>
      </a:accent1>
      <a:accent2>
        <a:srgbClr val="5E87C0"/>
      </a:accent2>
      <a:accent3>
        <a:srgbClr val="2091C3"/>
      </a:accent3>
      <a:accent4>
        <a:srgbClr val="D02F80"/>
      </a:accent4>
      <a:accent5>
        <a:srgbClr val="D95999"/>
      </a:accent5>
      <a:accent6>
        <a:srgbClr val="61922E"/>
      </a:accent6>
      <a:hlink>
        <a:srgbClr val="65656C"/>
      </a:hlink>
      <a:folHlink>
        <a:srgbClr val="838389"/>
      </a:folHlink>
    </a:clrScheme>
    <a:fontScheme name="Anpassat 2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 sz="1400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/>
        </a:defPPr>
      </a:lstStyle>
    </a:txDef>
  </a:objectDefaults>
  <a:extraClrSchemeLst/>
  <a:extLst>
    <a:ext uri="{05A4C25C-085E-4340-85A3-A5531E510DB2}">
      <thm15:themeFamily xmlns:thm15="http://schemas.microsoft.com/office/thememl/2012/main" name="KTH PPT template 2019 - 4x3 general.potx" id="{322AB47E-E08C-4D6C-A861-2795EE92E96B}" vid="{A7069D41-769B-4B63-AB20-B0418D2089A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KTH_PPT template 2019 general_4_3</Template>
  <TotalTime>1083</TotalTime>
  <Words>394</Words>
  <Application>Microsoft Office PowerPoint</Application>
  <PresentationFormat>Anpassad</PresentationFormat>
  <Paragraphs>39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Systemtypsnitt</vt:lpstr>
      <vt:lpstr>KTH_PPT-mall</vt:lpstr>
      <vt:lpstr>Avtalshantering</vt:lpstr>
      <vt:lpstr>Research Support Office (RSO) &amp; Affärsjuridik</vt:lpstr>
      <vt:lpstr>Avtalshantering – administrativa rutiner</vt:lpstr>
      <vt:lpstr>Avtalshantering – administrativa rutiner forts.</vt:lpstr>
      <vt:lpstr>”Varför tar det så lång tid?”</vt:lpstr>
      <vt:lpstr>Intern information om avtalshanteringen</vt:lpstr>
      <vt:lpstr>PowerPoint-presentation</vt:lpstr>
    </vt:vector>
  </TitlesOfParts>
  <Company>KTH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Verksamhetsstödet vid SCI</dc:title>
  <dc:creator>Helene Rune</dc:creator>
  <cp:lastModifiedBy>Jonna Holmlund Åsman</cp:lastModifiedBy>
  <cp:revision>108</cp:revision>
  <cp:lastPrinted>2020-09-29T15:02:14Z</cp:lastPrinted>
  <dcterms:created xsi:type="dcterms:W3CDTF">2020-09-09T14:06:48Z</dcterms:created>
  <dcterms:modified xsi:type="dcterms:W3CDTF">2023-04-04T11:33:37Z</dcterms:modified>
</cp:coreProperties>
</file>