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5" r:id="rId2"/>
    <p:sldMasterId id="2147483839" r:id="rId3"/>
  </p:sldMasterIdLst>
  <p:notesMasterIdLst>
    <p:notesMasterId r:id="rId23"/>
  </p:notesMasterIdLst>
  <p:handoutMasterIdLst>
    <p:handoutMasterId r:id="rId24"/>
  </p:handoutMasterIdLst>
  <p:sldIdLst>
    <p:sldId id="419" r:id="rId4"/>
    <p:sldId id="485" r:id="rId5"/>
    <p:sldId id="398" r:id="rId6"/>
    <p:sldId id="426" r:id="rId7"/>
    <p:sldId id="425" r:id="rId8"/>
    <p:sldId id="403" r:id="rId9"/>
    <p:sldId id="424" r:id="rId10"/>
    <p:sldId id="427" r:id="rId11"/>
    <p:sldId id="428" r:id="rId12"/>
    <p:sldId id="475" r:id="rId13"/>
    <p:sldId id="476" r:id="rId14"/>
    <p:sldId id="479" r:id="rId15"/>
    <p:sldId id="480" r:id="rId16"/>
    <p:sldId id="478" r:id="rId17"/>
    <p:sldId id="481" r:id="rId18"/>
    <p:sldId id="482" r:id="rId19"/>
    <p:sldId id="483" r:id="rId20"/>
    <p:sldId id="484" r:id="rId21"/>
    <p:sldId id="430" r:id="rId22"/>
  </p:sldIdLst>
  <p:sldSz cx="9144000" cy="5143500" type="screen16x9"/>
  <p:notesSz cx="6797675" cy="9926638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  <p:cmAuthor id="2" name="Tove Guldbrand" initials="TG" lastIdx="31" clrIdx="1">
    <p:extLst>
      <p:ext uri="{19B8F6BF-5375-455C-9EA6-DF929625EA0E}">
        <p15:presenceInfo xmlns:p15="http://schemas.microsoft.com/office/powerpoint/2012/main" userId="S-1-5-21-1948194976-2510558922-1916008050-1045939" providerId="AD"/>
      </p:ext>
    </p:extLst>
  </p:cmAuthor>
  <p:cmAuthor id="3" name="Erica-Dawn Egan" initials="EE" lastIdx="8" clrIdx="2">
    <p:extLst>
      <p:ext uri="{19B8F6BF-5375-455C-9EA6-DF929625EA0E}">
        <p15:presenceInfo xmlns:p15="http://schemas.microsoft.com/office/powerpoint/2012/main" userId="S-1-5-21-1948194976-2510558922-1916008050-940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BF7"/>
    <a:srgbClr val="848489"/>
    <a:srgbClr val="65656C"/>
    <a:srgbClr val="D02F80"/>
    <a:srgbClr val="1954A6"/>
    <a:srgbClr val="5E87C0"/>
    <a:srgbClr val="2191C4"/>
    <a:srgbClr val="D95999"/>
    <a:srgbClr val="62922E"/>
    <a:srgbClr val="AFC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77749" autoAdjust="0"/>
  </p:normalViewPr>
  <p:slideViewPr>
    <p:cSldViewPr snapToGrid="0">
      <p:cViewPr varScale="1">
        <p:scale>
          <a:sx n="68" d="100"/>
          <a:sy n="68" d="100"/>
        </p:scale>
        <p:origin x="32" y="32"/>
      </p:cViewPr>
      <p:guideLst/>
    </p:cSldViewPr>
  </p:slideViewPr>
  <p:outlineViewPr>
    <p:cViewPr>
      <p:scale>
        <a:sx n="33" d="100"/>
        <a:sy n="33" d="100"/>
      </p:scale>
      <p:origin x="0" y="-73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22/08/2023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2023-08-22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BB7EB-B2F6-4A7D-81E1-C456E98F181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79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095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41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NA- resa betald av KTH </a:t>
            </a:r>
            <a:r>
              <a:rPr lang="sv-SE" dirty="0" smtClean="0"/>
              <a:t>men </a:t>
            </a:r>
            <a:r>
              <a:rPr lang="sv-SE" dirty="0" err="1" smtClean="0"/>
              <a:t>Egencia</a:t>
            </a:r>
            <a:r>
              <a:rPr lang="sv-SE" dirty="0" smtClean="0"/>
              <a:t> </a:t>
            </a:r>
            <a:r>
              <a:rPr lang="sv-SE" dirty="0" smtClean="0"/>
              <a:t>hittar ingen post</a:t>
            </a:r>
            <a:r>
              <a:rPr lang="sv-SE" baseline="0" dirty="0" smtClean="0"/>
              <a:t> för anställd. Ex. gästforskare.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38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2030-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KTH har minskat sin klimatpåverkan med 60 % avseende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2 och 3 (utsläpp från övriga varor och tjänster som KTH köper in) per årsarbetskraft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jämfört</a:t>
            </a:r>
          </a:p>
          <a:p>
            <a:r>
              <a:rPr lang="sv-SE" sz="1100" dirty="0" smtClean="0"/>
              <a:t/>
            </a:r>
            <a:br>
              <a:rPr lang="sv-SE" sz="1100" dirty="0" smtClean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92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36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046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04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27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0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6.4 2022: KTH är klimatneutralt avseende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(direkta utsläpp från KTH:s egen verksamhet) och minskar utsläppen tydligt från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(utsläpp från produktion av inköpt el, värme och kyla).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6.5 2025: KTH är klimatneutralt avseende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och 2.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6.6 2030: KTH har minskat sin klimatpåverkan med 60 % avseende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2 och 3 (utsläpp från övriga varor och tjänster som KTH köper in) per årsarbetskraft jämfört med 2015.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6.7 2040: KTH har minskat sin klimatpåverkan med 90 % avseende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2 och 3 per årsarbetskraft jämfört med 2015.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6.8 2045: KTH är klimatneutralt (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2 och 3).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6.9 Efter 2045 har KTH negativa utsläpp.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12FD-7CF7-4447-B02D-F10EC85DB9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37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kommer att prata resor</a:t>
            </a:r>
            <a:r>
              <a:rPr lang="sv-SE" baseline="0" dirty="0" smtClean="0"/>
              <a:t> ur ett hållbarhetsperspektiv. </a:t>
            </a:r>
          </a:p>
          <a:p>
            <a:r>
              <a:rPr lang="sv-SE" baseline="0" dirty="0" smtClean="0"/>
              <a:t>En nulägesbeskrivning (2019)- hur ser resandet ut på SCI-skolan? Vad behövs för att vi ska kunna minska vår klimatpåverkan från resor?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10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Upphandling av ett visualiseringsverkytg – vi kan därför inte visa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det.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processen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inte fått in data för 2022 utan visar data från 2019 (mer ett normalår). Intressant att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följa upp nu till årsskiftet 2023/2024</a:t>
            </a:r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8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CO2e visualiseringsverktyg över tjänsteresor på KTH illustrerar KTH:s totala utsläpp i CO2 ekvivalenter (CO2e) för tjänsteresor i </a:t>
            </a:r>
            <a:r>
              <a:rPr lang="sv-SE" sz="1200" dirty="0" err="1" smtClean="0"/>
              <a:t>scope</a:t>
            </a:r>
            <a:r>
              <a:rPr lang="sv-SE" sz="1200" dirty="0" smtClean="0"/>
              <a:t> 1 (direkta utsläpp från förbränning). </a:t>
            </a:r>
          </a:p>
          <a:p>
            <a:r>
              <a:rPr lang="sv-SE" sz="1200" dirty="0" smtClean="0"/>
              <a:t>bränsleförbrukningsdata för kommersiella flygplan, detaljerad plats- och områdesdata för 1300 flygplanskonfigurationer, kabinfaktor för mer än 500 flygbolag med mera.</a:t>
            </a:r>
          </a:p>
          <a:p>
            <a:r>
              <a:rPr lang="en-GB" sz="1100" dirty="0" err="1" smtClean="0"/>
              <a:t>Beräkningar</a:t>
            </a:r>
            <a:r>
              <a:rPr lang="en-GB" sz="1100" dirty="0" smtClean="0"/>
              <a:t>:</a:t>
            </a:r>
            <a:br>
              <a:rPr lang="en-GB" sz="1100" dirty="0" smtClean="0"/>
            </a:br>
            <a:r>
              <a:rPr lang="en-GB" sz="1100" dirty="0" smtClean="0"/>
              <a:t>- CO2e </a:t>
            </a:r>
            <a:r>
              <a:rPr lang="en-GB" sz="1100" dirty="0" err="1" smtClean="0"/>
              <a:t>beräkningar</a:t>
            </a:r>
            <a:r>
              <a:rPr lang="en-GB" sz="1100" dirty="0" smtClean="0"/>
              <a:t> </a:t>
            </a:r>
            <a:r>
              <a:rPr lang="en-GB" sz="1100" dirty="0" err="1" smtClean="0"/>
              <a:t>för</a:t>
            </a:r>
            <a:r>
              <a:rPr lang="en-GB" sz="1100" dirty="0" smtClean="0"/>
              <a:t> </a:t>
            </a:r>
            <a:r>
              <a:rPr lang="en-GB" sz="1100" dirty="0" err="1" smtClean="0"/>
              <a:t>varje</a:t>
            </a:r>
            <a:r>
              <a:rPr lang="en-GB" sz="1100" dirty="0" smtClean="0"/>
              <a:t> </a:t>
            </a:r>
            <a:r>
              <a:rPr lang="en-GB" sz="1100" dirty="0" err="1" smtClean="0"/>
              <a:t>flygrutt</a:t>
            </a:r>
            <a:r>
              <a:rPr lang="en-GB" sz="1100" dirty="0" smtClean="0"/>
              <a:t> sedan 2019</a:t>
            </a:r>
            <a:br>
              <a:rPr lang="en-GB" sz="1100" dirty="0" smtClean="0"/>
            </a:br>
            <a:r>
              <a:rPr lang="en-GB" sz="1100" dirty="0" smtClean="0"/>
              <a:t>- </a:t>
            </a:r>
            <a:r>
              <a:rPr lang="en-US" sz="1100" dirty="0" err="1" smtClean="0"/>
              <a:t>Sätesklass</a:t>
            </a:r>
            <a:r>
              <a:rPr lang="en-US" sz="1100" dirty="0" smtClean="0"/>
              <a:t>, </a:t>
            </a:r>
            <a:r>
              <a:rPr lang="en-US" sz="1100" dirty="0" err="1" smtClean="0"/>
              <a:t>bränsleförbrukning</a:t>
            </a:r>
            <a:r>
              <a:rPr lang="en-US" sz="1100" dirty="0" smtClean="0"/>
              <a:t>, </a:t>
            </a:r>
            <a:r>
              <a:rPr lang="en-US" sz="1100" dirty="0" err="1" smtClean="0"/>
              <a:t>höghöjdsfaktor</a:t>
            </a:r>
            <a:r>
              <a:rPr lang="en-US" sz="1100" dirty="0" smtClean="0"/>
              <a:t>, </a:t>
            </a:r>
            <a:r>
              <a:rPr lang="en-US" sz="1100" dirty="0" err="1" smtClean="0"/>
              <a:t>platskonfiguration</a:t>
            </a:r>
            <a:r>
              <a:rPr lang="en-US" sz="1100" dirty="0" smtClean="0"/>
              <a:t>, </a:t>
            </a:r>
            <a:r>
              <a:rPr lang="en-US" sz="1100" dirty="0" err="1" smtClean="0"/>
              <a:t>beläggsningsgrad</a:t>
            </a:r>
            <a:r>
              <a:rPr lang="en-US" sz="1100" dirty="0" smtClean="0"/>
              <a:t>, </a:t>
            </a:r>
            <a:r>
              <a:rPr lang="en-US" sz="1100" dirty="0" err="1" smtClean="0"/>
              <a:t>avstånd</a:t>
            </a:r>
            <a:r>
              <a:rPr lang="en-US" sz="1100" dirty="0" smtClean="0"/>
              <a:t>   </a:t>
            </a:r>
            <a:br>
              <a:rPr lang="en-US" sz="1100" dirty="0" smtClean="0"/>
            </a:br>
            <a:r>
              <a:rPr lang="en-US" sz="1100" dirty="0" smtClean="0"/>
              <a:t>-</a:t>
            </a:r>
            <a:r>
              <a:rPr lang="en-GB" sz="1100" dirty="0" smtClean="0"/>
              <a:t> </a:t>
            </a:r>
            <a:r>
              <a:rPr lang="sv-SE" sz="1100" dirty="0" smtClean="0"/>
              <a:t>Datauppsättningen kommer ursprungligen från </a:t>
            </a:r>
            <a:r>
              <a:rPr lang="sv-SE" sz="1100" dirty="0" err="1" smtClean="0"/>
              <a:t>Egencia</a:t>
            </a:r>
            <a:r>
              <a:rPr lang="sv-SE" sz="1100" dirty="0" smtClean="0"/>
              <a:t> &amp; HR men är anonymiserat av KTH Flight Project </a:t>
            </a:r>
            <a:r>
              <a:rPr lang="sv-SE" sz="1100" dirty="0" smtClean="0"/>
              <a:t>innan </a:t>
            </a:r>
            <a:r>
              <a:rPr lang="sv-SE" sz="1100" dirty="0" smtClean="0"/>
              <a:t>det tillhandahålls till </a:t>
            </a:r>
            <a:r>
              <a:rPr lang="sv-SE" sz="1100" dirty="0" smtClean="0"/>
              <a:t>extern</a:t>
            </a:r>
            <a:r>
              <a:rPr lang="sv-SE" sz="1100" baseline="0" dirty="0" smtClean="0"/>
              <a:t> aktör.</a:t>
            </a:r>
            <a:r>
              <a:rPr lang="sv-SE" sz="1100" dirty="0" smtClean="0"/>
              <a:t/>
            </a:r>
            <a:br>
              <a:rPr lang="sv-SE" sz="1100" dirty="0" smtClean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36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Kommer bli på </a:t>
            </a:r>
            <a:r>
              <a:rPr lang="sv-SE" sz="1200" dirty="0" err="1" smtClean="0"/>
              <a:t>avdelnignsnivå</a:t>
            </a:r>
            <a:r>
              <a:rPr lang="sv-SE" sz="1200" dirty="0" smtClean="0"/>
              <a:t>, inte färdigutvecklat. </a:t>
            </a:r>
          </a:p>
          <a:p>
            <a:endParaRPr lang="sv-SE" sz="1200" dirty="0" smtClean="0"/>
          </a:p>
          <a:p>
            <a:r>
              <a:rPr lang="sv-SE" sz="1200" dirty="0" smtClean="0"/>
              <a:t>CO2e visualiseringsverktyg över tjänsteresor på KTH illustrerar KTH:s totala utsläpp i CO2 ekvivalenter (CO2e) för tjänsteresor i </a:t>
            </a:r>
            <a:r>
              <a:rPr lang="sv-SE" sz="1200" dirty="0" err="1" smtClean="0"/>
              <a:t>scope</a:t>
            </a:r>
            <a:r>
              <a:rPr lang="sv-SE" sz="1200" dirty="0" smtClean="0"/>
              <a:t> 1 (direkta utsläpp från förbränning). </a:t>
            </a:r>
          </a:p>
          <a:p>
            <a:r>
              <a:rPr lang="sv-SE" sz="1200" dirty="0" smtClean="0"/>
              <a:t>bränsleförbrukningsdata för kommersiella flygplan, detaljerad plats- och områdesdata för 1300 flygplanskonfigurationer, kabinfaktor för mer än 500 flygbolag med mera.</a:t>
            </a:r>
          </a:p>
          <a:p>
            <a:r>
              <a:rPr lang="en-GB" sz="1100" dirty="0" err="1" smtClean="0"/>
              <a:t>Beräkningar</a:t>
            </a:r>
            <a:r>
              <a:rPr lang="en-GB" sz="1100" dirty="0" smtClean="0"/>
              <a:t>:</a:t>
            </a:r>
            <a:br>
              <a:rPr lang="en-GB" sz="1100" dirty="0" smtClean="0"/>
            </a:br>
            <a:r>
              <a:rPr lang="en-GB" sz="1100" dirty="0" smtClean="0"/>
              <a:t>- CO2e </a:t>
            </a:r>
            <a:r>
              <a:rPr lang="en-GB" sz="1100" dirty="0" err="1" smtClean="0"/>
              <a:t>beräkningar</a:t>
            </a:r>
            <a:r>
              <a:rPr lang="en-GB" sz="1100" dirty="0" smtClean="0"/>
              <a:t> </a:t>
            </a:r>
            <a:r>
              <a:rPr lang="en-GB" sz="1100" dirty="0" err="1" smtClean="0"/>
              <a:t>för</a:t>
            </a:r>
            <a:r>
              <a:rPr lang="en-GB" sz="1100" dirty="0" smtClean="0"/>
              <a:t> </a:t>
            </a:r>
            <a:r>
              <a:rPr lang="en-GB" sz="1100" dirty="0" err="1" smtClean="0"/>
              <a:t>varje</a:t>
            </a:r>
            <a:r>
              <a:rPr lang="en-GB" sz="1100" dirty="0" smtClean="0"/>
              <a:t> </a:t>
            </a:r>
            <a:r>
              <a:rPr lang="en-GB" sz="1100" dirty="0" err="1" smtClean="0"/>
              <a:t>flygrutt</a:t>
            </a:r>
            <a:r>
              <a:rPr lang="en-GB" sz="1100" dirty="0" smtClean="0"/>
              <a:t> sedan 2019</a:t>
            </a:r>
            <a:br>
              <a:rPr lang="en-GB" sz="1100" dirty="0" smtClean="0"/>
            </a:br>
            <a:r>
              <a:rPr lang="en-GB" sz="1100" dirty="0" smtClean="0"/>
              <a:t>- </a:t>
            </a:r>
            <a:r>
              <a:rPr lang="en-US" sz="1100" dirty="0" err="1" smtClean="0"/>
              <a:t>Sätesklass</a:t>
            </a:r>
            <a:r>
              <a:rPr lang="en-US" sz="1100" dirty="0" smtClean="0"/>
              <a:t>, </a:t>
            </a:r>
            <a:r>
              <a:rPr lang="en-US" sz="1100" dirty="0" err="1" smtClean="0"/>
              <a:t>bränsleförbrukning</a:t>
            </a:r>
            <a:r>
              <a:rPr lang="en-US" sz="1100" dirty="0" smtClean="0"/>
              <a:t>, </a:t>
            </a:r>
            <a:r>
              <a:rPr lang="en-US" sz="1100" dirty="0" err="1" smtClean="0"/>
              <a:t>höghöjdsfaktor</a:t>
            </a:r>
            <a:r>
              <a:rPr lang="en-US" sz="1100" dirty="0" smtClean="0"/>
              <a:t>, </a:t>
            </a:r>
            <a:r>
              <a:rPr lang="en-US" sz="1100" dirty="0" err="1" smtClean="0"/>
              <a:t>platskonfiguration</a:t>
            </a:r>
            <a:r>
              <a:rPr lang="en-US" sz="1100" dirty="0" smtClean="0"/>
              <a:t>, </a:t>
            </a:r>
            <a:r>
              <a:rPr lang="en-US" sz="1100" dirty="0" err="1" smtClean="0"/>
              <a:t>beläggsningsgrad</a:t>
            </a:r>
            <a:r>
              <a:rPr lang="en-US" sz="1100" dirty="0" smtClean="0"/>
              <a:t>, </a:t>
            </a:r>
            <a:r>
              <a:rPr lang="en-US" sz="1100" dirty="0" err="1" smtClean="0"/>
              <a:t>avstånd</a:t>
            </a:r>
            <a:r>
              <a:rPr lang="en-US" sz="1100" dirty="0" smtClean="0"/>
              <a:t>   </a:t>
            </a:r>
            <a:br>
              <a:rPr lang="en-US" sz="1100" dirty="0" smtClean="0"/>
            </a:br>
            <a:r>
              <a:rPr lang="en-US" sz="1100" dirty="0" smtClean="0"/>
              <a:t>-</a:t>
            </a:r>
            <a:r>
              <a:rPr lang="en-GB" sz="1100" dirty="0" smtClean="0"/>
              <a:t> </a:t>
            </a:r>
            <a:r>
              <a:rPr lang="sv-SE" sz="1100" dirty="0" smtClean="0"/>
              <a:t>Datauppsättningen kommer ursprungligen från </a:t>
            </a:r>
            <a:r>
              <a:rPr lang="sv-SE" sz="1100" dirty="0" err="1" smtClean="0"/>
              <a:t>Egencia</a:t>
            </a:r>
            <a:r>
              <a:rPr lang="sv-SE" sz="1100" dirty="0" smtClean="0"/>
              <a:t> &amp; HR men är anonymiserat av KTH Flight Project (2019-2022) innan det tillhandahålls till </a:t>
            </a:r>
            <a:r>
              <a:rPr lang="sv-SE" sz="1100" dirty="0" err="1" smtClean="0"/>
              <a:t>Carbon</a:t>
            </a:r>
            <a:r>
              <a:rPr lang="sv-SE" sz="1100" dirty="0" smtClean="0"/>
              <a:t> </a:t>
            </a:r>
            <a:r>
              <a:rPr lang="sv-SE" sz="1100" dirty="0" err="1" smtClean="0"/>
              <a:t>Compute</a:t>
            </a:r>
            <a:r>
              <a:rPr lang="sv-SE" sz="1100" dirty="0" smtClean="0"/>
              <a:t>.</a:t>
            </a:r>
            <a:br>
              <a:rPr lang="sv-SE" sz="1100" dirty="0" smtClean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278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18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4477" y="1441136"/>
            <a:ext cx="3735422" cy="3456301"/>
          </a:xfrm>
        </p:spPr>
        <p:txBody>
          <a:bodyPr lIns="0"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6CBBBD-341F-E04E-B66F-B1EEAE729FEF}"/>
              </a:ext>
            </a:extLst>
          </p:cNvPr>
          <p:cNvSpPr/>
          <p:nvPr userDrawn="1"/>
        </p:nvSpPr>
        <p:spPr>
          <a:xfrm>
            <a:off x="254133" y="1193120"/>
            <a:ext cx="4227612" cy="353046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B23FCB-88DE-8B45-B6E5-3171D7F684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3369" y="1178988"/>
            <a:ext cx="4246498" cy="3544874"/>
          </a:xfrm>
          <a:ln w="25400">
            <a:noFill/>
            <a:miter lim="800000"/>
          </a:ln>
        </p:spPr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17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3441" y="1435448"/>
            <a:ext cx="3700043" cy="3123674"/>
          </a:xfrm>
        </p:spPr>
        <p:txBody>
          <a:bodyPr lIns="0"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6CBBBD-341F-E04E-B66F-B1EEAE729FEF}"/>
              </a:ext>
            </a:extLst>
          </p:cNvPr>
          <p:cNvSpPr/>
          <p:nvPr userDrawn="1"/>
        </p:nvSpPr>
        <p:spPr>
          <a:xfrm>
            <a:off x="4656713" y="1177925"/>
            <a:ext cx="4236463" cy="3546474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B23FCB-88DE-8B45-B6E5-3171D7F684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059" y="1177925"/>
            <a:ext cx="4236230" cy="3546474"/>
          </a:xfrm>
        </p:spPr>
        <p:txBody>
          <a:bodyPr/>
          <a:lstStyle/>
          <a:p>
            <a:endParaRPr lang="en-S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788BD9-A3BA-0445-A4CB-0595610CFB02}"/>
              </a:ext>
            </a:extLst>
          </p:cNvPr>
          <p:cNvGrpSpPr/>
          <p:nvPr userDrawn="1"/>
        </p:nvGrpSpPr>
        <p:grpSpPr>
          <a:xfrm>
            <a:off x="4661490" y="5286610"/>
            <a:ext cx="246335" cy="85644"/>
            <a:chOff x="460861" y="449052"/>
            <a:chExt cx="406056" cy="1411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D501C-1247-CB45-AEFF-8D90B62F036A}"/>
                </a:ext>
              </a:extLst>
            </p:cNvPr>
            <p:cNvSpPr/>
            <p:nvPr userDrawn="1"/>
          </p:nvSpPr>
          <p:spPr>
            <a:xfrm>
              <a:off x="460861" y="449052"/>
              <a:ext cx="139637" cy="139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3F69A0-D756-4A40-9D1D-F400B69B2122}"/>
                </a:ext>
              </a:extLst>
            </p:cNvPr>
            <p:cNvSpPr/>
            <p:nvPr userDrawn="1"/>
          </p:nvSpPr>
          <p:spPr>
            <a:xfrm>
              <a:off x="600498" y="449052"/>
              <a:ext cx="139637" cy="1396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7424A-7CD4-8B4E-BBFB-5BC908FADFC1}"/>
                </a:ext>
              </a:extLst>
            </p:cNvPr>
            <p:cNvSpPr/>
            <p:nvPr userDrawn="1"/>
          </p:nvSpPr>
          <p:spPr>
            <a:xfrm>
              <a:off x="727280" y="450589"/>
              <a:ext cx="139637" cy="139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06FB6F-1D28-E44D-9841-7B278882BFE0}"/>
              </a:ext>
            </a:extLst>
          </p:cNvPr>
          <p:cNvGrpSpPr/>
          <p:nvPr userDrawn="1"/>
        </p:nvGrpSpPr>
        <p:grpSpPr>
          <a:xfrm>
            <a:off x="4325665" y="5452659"/>
            <a:ext cx="246335" cy="85644"/>
            <a:chOff x="460861" y="449052"/>
            <a:chExt cx="406056" cy="1411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85FF86-65BF-E341-A3C3-C28F05C1B61F}"/>
                </a:ext>
              </a:extLst>
            </p:cNvPr>
            <p:cNvSpPr/>
            <p:nvPr userDrawn="1"/>
          </p:nvSpPr>
          <p:spPr>
            <a:xfrm>
              <a:off x="460861" y="449052"/>
              <a:ext cx="139637" cy="139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879787-317A-9442-8CBA-F6D13389EADD}"/>
                </a:ext>
              </a:extLst>
            </p:cNvPr>
            <p:cNvSpPr/>
            <p:nvPr userDrawn="1"/>
          </p:nvSpPr>
          <p:spPr>
            <a:xfrm>
              <a:off x="600498" y="449052"/>
              <a:ext cx="139637" cy="1396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348BD4-1A8C-7E4F-BE12-5446DE530949}"/>
                </a:ext>
              </a:extLst>
            </p:cNvPr>
            <p:cNvSpPr/>
            <p:nvPr userDrawn="1"/>
          </p:nvSpPr>
          <p:spPr>
            <a:xfrm>
              <a:off x="727280" y="450589"/>
              <a:ext cx="139637" cy="139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1680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870887"/>
            <a:ext cx="6984337" cy="782763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1707654"/>
            <a:ext cx="6987075" cy="702078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4" y="258367"/>
            <a:ext cx="603657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AutoShape 14"/>
          <p:cNvSpPr>
            <a:spLocks noChangeAspect="1" noChangeArrowheads="1" noTextEdit="1"/>
          </p:cNvSpPr>
          <p:nvPr userDrawn="1"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grpSp>
        <p:nvGrpSpPr>
          <p:cNvPr id="29" name="Grupp 28"/>
          <p:cNvGrpSpPr/>
          <p:nvPr userDrawn="1"/>
        </p:nvGrpSpPr>
        <p:grpSpPr>
          <a:xfrm>
            <a:off x="0" y="2709862"/>
            <a:ext cx="9144000" cy="2433638"/>
            <a:chOff x="0" y="2709862"/>
            <a:chExt cx="9144000" cy="2433638"/>
          </a:xfrm>
        </p:grpSpPr>
        <p:sp>
          <p:nvSpPr>
            <p:cNvPr id="14" name="Rektangel 13"/>
            <p:cNvSpPr/>
            <p:nvPr userDrawn="1"/>
          </p:nvSpPr>
          <p:spPr bwMode="gray">
            <a:xfrm>
              <a:off x="0" y="2709862"/>
              <a:ext cx="9144000" cy="2433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upp 22"/>
            <p:cNvGrpSpPr/>
            <p:nvPr userDrawn="1"/>
          </p:nvGrpSpPr>
          <p:grpSpPr>
            <a:xfrm>
              <a:off x="0" y="3052732"/>
              <a:ext cx="9144000" cy="1744661"/>
              <a:chOff x="900907" y="2551188"/>
              <a:chExt cx="9144000" cy="1744661"/>
            </a:xfrm>
          </p:grpSpPr>
          <p:sp>
            <p:nvSpPr>
              <p:cNvPr id="24" name="Rektangel 4"/>
              <p:cNvSpPr/>
              <p:nvPr userDrawn="1"/>
            </p:nvSpPr>
            <p:spPr>
              <a:xfrm>
                <a:off x="900907" y="3979937"/>
                <a:ext cx="9144000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52412">
                    <a:moveTo>
                      <a:pt x="1395140" y="0"/>
                    </a:moveTo>
                    <a:cubicBezTo>
                      <a:pt x="7995403" y="0"/>
                      <a:pt x="7995403" y="0"/>
                      <a:pt x="7995403" y="0"/>
                    </a:cubicBezTo>
                    <a:cubicBezTo>
                      <a:pt x="8024494" y="0"/>
                      <a:pt x="8046740" y="22171"/>
                      <a:pt x="8046740" y="51165"/>
                    </a:cubicBezTo>
                    <a:cubicBezTo>
                      <a:pt x="8046740" y="201248"/>
                      <a:pt x="8046740" y="201248"/>
                      <a:pt x="8046740" y="201248"/>
                    </a:cubicBezTo>
                    <a:cubicBezTo>
                      <a:pt x="8046740" y="225124"/>
                      <a:pt x="8067275" y="245590"/>
                      <a:pt x="8091233" y="245590"/>
                    </a:cubicBezTo>
                    <a:cubicBezTo>
                      <a:pt x="8497615" y="245590"/>
                      <a:pt x="8845755" y="245590"/>
                      <a:pt x="9144000" y="245590"/>
                    </a:cubicBezTo>
                    <a:lnTo>
                      <a:pt x="9144000" y="252412"/>
                    </a:lnTo>
                    <a:cubicBezTo>
                      <a:pt x="8091233" y="252412"/>
                      <a:pt x="8091233" y="252412"/>
                      <a:pt x="8091233" y="252412"/>
                    </a:cubicBezTo>
                    <a:cubicBezTo>
                      <a:pt x="8063853" y="252412"/>
                      <a:pt x="8039895" y="228535"/>
                      <a:pt x="8039895" y="201248"/>
                    </a:cubicBezTo>
                    <a:cubicBezTo>
                      <a:pt x="8039895" y="51165"/>
                      <a:pt x="8039895" y="51165"/>
                      <a:pt x="8039895" y="51165"/>
                    </a:cubicBezTo>
                    <a:cubicBezTo>
                      <a:pt x="8039895" y="27288"/>
                      <a:pt x="8019361" y="6822"/>
                      <a:pt x="7995403" y="6822"/>
                    </a:cubicBezTo>
                    <a:cubicBezTo>
                      <a:pt x="1395140" y="6822"/>
                      <a:pt x="1395140" y="6822"/>
                      <a:pt x="1395140" y="6822"/>
                    </a:cubicBezTo>
                    <a:cubicBezTo>
                      <a:pt x="1371183" y="6822"/>
                      <a:pt x="1350648" y="27288"/>
                      <a:pt x="1350648" y="51165"/>
                    </a:cubicBezTo>
                    <a:cubicBezTo>
                      <a:pt x="1350648" y="197837"/>
                      <a:pt x="1350648" y="197837"/>
                      <a:pt x="1350648" y="197837"/>
                    </a:cubicBezTo>
                    <a:cubicBezTo>
                      <a:pt x="1350648" y="226830"/>
                      <a:pt x="1328402" y="249001"/>
                      <a:pt x="1299311" y="249001"/>
                    </a:cubicBezTo>
                    <a:cubicBezTo>
                      <a:pt x="796791" y="249001"/>
                      <a:pt x="367217" y="249001"/>
                      <a:pt x="0" y="249001"/>
                    </a:cubicBezTo>
                    <a:lnTo>
                      <a:pt x="0" y="242179"/>
                    </a:lnTo>
                    <a:cubicBezTo>
                      <a:pt x="1299311" y="242179"/>
                      <a:pt x="1299311" y="242179"/>
                      <a:pt x="1299311" y="242179"/>
                    </a:cubicBezTo>
                    <a:cubicBezTo>
                      <a:pt x="1324979" y="242179"/>
                      <a:pt x="1343803" y="223419"/>
                      <a:pt x="1343803" y="197837"/>
                    </a:cubicBezTo>
                    <a:cubicBezTo>
                      <a:pt x="1343803" y="51165"/>
                      <a:pt x="1343803" y="51165"/>
                      <a:pt x="1343803" y="51165"/>
                    </a:cubicBezTo>
                    <a:cubicBezTo>
                      <a:pt x="1343803" y="22171"/>
                      <a:pt x="1367761" y="0"/>
                      <a:pt x="13951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/>
              </a:p>
            </p:txBody>
          </p:sp>
          <p:sp>
            <p:nvSpPr>
              <p:cNvPr id="25" name="Rektangel 10"/>
              <p:cNvSpPr/>
              <p:nvPr userDrawn="1"/>
            </p:nvSpPr>
            <p:spPr>
              <a:xfrm>
                <a:off x="900907" y="2841700"/>
                <a:ext cx="9144000" cy="840441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40441">
                    <a:moveTo>
                      <a:pt x="7625775" y="0"/>
                    </a:moveTo>
                    <a:cubicBezTo>
                      <a:pt x="8520853" y="0"/>
                      <a:pt x="8943978" y="0"/>
                      <a:pt x="9144000" y="0"/>
                    </a:cubicBezTo>
                    <a:lnTo>
                      <a:pt x="9144000" y="6847"/>
                    </a:lnTo>
                    <a:cubicBezTo>
                      <a:pt x="7625775" y="6847"/>
                      <a:pt x="7625775" y="6847"/>
                      <a:pt x="7625775" y="6847"/>
                    </a:cubicBezTo>
                    <a:cubicBezTo>
                      <a:pt x="7600106" y="6847"/>
                      <a:pt x="7581282" y="27387"/>
                      <a:pt x="7581282" y="51351"/>
                    </a:cubicBezTo>
                    <a:cubicBezTo>
                      <a:pt x="7581282" y="534048"/>
                      <a:pt x="7581282" y="534048"/>
                      <a:pt x="7581282" y="534048"/>
                    </a:cubicBezTo>
                    <a:cubicBezTo>
                      <a:pt x="7581282" y="561435"/>
                      <a:pt x="7557325" y="585399"/>
                      <a:pt x="7529945" y="585399"/>
                    </a:cubicBezTo>
                    <a:cubicBezTo>
                      <a:pt x="6551114" y="585399"/>
                      <a:pt x="6551114" y="585399"/>
                      <a:pt x="6551114" y="585399"/>
                    </a:cubicBezTo>
                    <a:cubicBezTo>
                      <a:pt x="6523734" y="585399"/>
                      <a:pt x="6499777" y="561435"/>
                      <a:pt x="6499777" y="534048"/>
                    </a:cubicBezTo>
                    <a:cubicBezTo>
                      <a:pt x="6499777" y="371437"/>
                      <a:pt x="6499777" y="371437"/>
                      <a:pt x="6499777" y="371437"/>
                    </a:cubicBezTo>
                    <a:cubicBezTo>
                      <a:pt x="6499777" y="345762"/>
                      <a:pt x="6480953" y="326933"/>
                      <a:pt x="6455285" y="326933"/>
                    </a:cubicBezTo>
                    <a:cubicBezTo>
                      <a:pt x="3746388" y="326933"/>
                      <a:pt x="3746388" y="326933"/>
                      <a:pt x="3746388" y="326933"/>
                    </a:cubicBezTo>
                    <a:cubicBezTo>
                      <a:pt x="3720719" y="326933"/>
                      <a:pt x="3701896" y="345762"/>
                      <a:pt x="3701896" y="371437"/>
                    </a:cubicBezTo>
                    <a:cubicBezTo>
                      <a:pt x="3701896" y="789090"/>
                      <a:pt x="3701896" y="789090"/>
                      <a:pt x="3701896" y="789090"/>
                    </a:cubicBezTo>
                    <a:cubicBezTo>
                      <a:pt x="3701896" y="816477"/>
                      <a:pt x="3677938" y="840441"/>
                      <a:pt x="3650558" y="840441"/>
                    </a:cubicBezTo>
                    <a:cubicBezTo>
                      <a:pt x="1088828" y="840441"/>
                      <a:pt x="1088828" y="840441"/>
                      <a:pt x="1088828" y="840441"/>
                    </a:cubicBezTo>
                    <a:cubicBezTo>
                      <a:pt x="1059737" y="840441"/>
                      <a:pt x="1037491" y="816477"/>
                      <a:pt x="1037491" y="789090"/>
                    </a:cubicBezTo>
                    <a:cubicBezTo>
                      <a:pt x="1037491" y="65044"/>
                      <a:pt x="1037491" y="65044"/>
                      <a:pt x="1037491" y="65044"/>
                    </a:cubicBezTo>
                    <a:cubicBezTo>
                      <a:pt x="1037491" y="41081"/>
                      <a:pt x="1016956" y="20540"/>
                      <a:pt x="992998" y="20540"/>
                    </a:cubicBezTo>
                    <a:cubicBezTo>
                      <a:pt x="542461" y="20540"/>
                      <a:pt x="224457" y="20540"/>
                      <a:pt x="0" y="20540"/>
                    </a:cubicBezTo>
                    <a:lnTo>
                      <a:pt x="0" y="13694"/>
                    </a:lnTo>
                    <a:cubicBezTo>
                      <a:pt x="992998" y="13694"/>
                      <a:pt x="992998" y="13694"/>
                      <a:pt x="992998" y="13694"/>
                    </a:cubicBezTo>
                    <a:cubicBezTo>
                      <a:pt x="1020378" y="13694"/>
                      <a:pt x="1044336" y="37657"/>
                      <a:pt x="1044336" y="65044"/>
                    </a:cubicBezTo>
                    <a:cubicBezTo>
                      <a:pt x="1044336" y="789090"/>
                      <a:pt x="1044336" y="789090"/>
                      <a:pt x="1044336" y="789090"/>
                    </a:cubicBezTo>
                    <a:cubicBezTo>
                      <a:pt x="1044336" y="813054"/>
                      <a:pt x="1063159" y="833594"/>
                      <a:pt x="1088828" y="833594"/>
                    </a:cubicBezTo>
                    <a:cubicBezTo>
                      <a:pt x="3650558" y="833594"/>
                      <a:pt x="3650558" y="833594"/>
                      <a:pt x="3650558" y="833594"/>
                    </a:cubicBezTo>
                    <a:cubicBezTo>
                      <a:pt x="3674516" y="833594"/>
                      <a:pt x="3695051" y="813054"/>
                      <a:pt x="3695051" y="789090"/>
                    </a:cubicBezTo>
                    <a:cubicBezTo>
                      <a:pt x="3695051" y="371437"/>
                      <a:pt x="3695051" y="371437"/>
                      <a:pt x="3695051" y="371437"/>
                    </a:cubicBezTo>
                    <a:cubicBezTo>
                      <a:pt x="3695051" y="342339"/>
                      <a:pt x="3717297" y="320087"/>
                      <a:pt x="3746388" y="320087"/>
                    </a:cubicBezTo>
                    <a:cubicBezTo>
                      <a:pt x="6455285" y="320087"/>
                      <a:pt x="6455285" y="320087"/>
                      <a:pt x="6455285" y="320087"/>
                    </a:cubicBezTo>
                    <a:cubicBezTo>
                      <a:pt x="6484376" y="320087"/>
                      <a:pt x="6506622" y="342339"/>
                      <a:pt x="6506622" y="371437"/>
                    </a:cubicBezTo>
                    <a:cubicBezTo>
                      <a:pt x="6506622" y="534048"/>
                      <a:pt x="6506622" y="534048"/>
                      <a:pt x="6506622" y="534048"/>
                    </a:cubicBezTo>
                    <a:cubicBezTo>
                      <a:pt x="6506622" y="558012"/>
                      <a:pt x="6527157" y="578552"/>
                      <a:pt x="6551114" y="578552"/>
                    </a:cubicBezTo>
                    <a:cubicBezTo>
                      <a:pt x="7529945" y="578552"/>
                      <a:pt x="7529945" y="578552"/>
                      <a:pt x="7529945" y="578552"/>
                    </a:cubicBezTo>
                    <a:cubicBezTo>
                      <a:pt x="7553903" y="578552"/>
                      <a:pt x="7574437" y="558012"/>
                      <a:pt x="7574437" y="534048"/>
                    </a:cubicBezTo>
                    <a:cubicBezTo>
                      <a:pt x="7574437" y="51351"/>
                      <a:pt x="7574437" y="51351"/>
                      <a:pt x="7574437" y="51351"/>
                    </a:cubicBezTo>
                    <a:cubicBezTo>
                      <a:pt x="7574437" y="23964"/>
                      <a:pt x="7596684" y="0"/>
                      <a:pt x="7625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b="1" dirty="0"/>
              </a:p>
            </p:txBody>
          </p:sp>
          <p:sp>
            <p:nvSpPr>
              <p:cNvPr id="26" name="Rektangel 11"/>
              <p:cNvSpPr/>
              <p:nvPr userDrawn="1"/>
            </p:nvSpPr>
            <p:spPr>
              <a:xfrm>
                <a:off x="900907" y="2551188"/>
                <a:ext cx="9144000" cy="922337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22337">
                    <a:moveTo>
                      <a:pt x="5562016" y="0"/>
                    </a:moveTo>
                    <a:cubicBezTo>
                      <a:pt x="6735929" y="0"/>
                      <a:pt x="6735929" y="0"/>
                      <a:pt x="6735929" y="0"/>
                    </a:cubicBezTo>
                    <a:cubicBezTo>
                      <a:pt x="6765020" y="0"/>
                      <a:pt x="6787266" y="22246"/>
                      <a:pt x="6787266" y="51336"/>
                    </a:cubicBezTo>
                    <a:cubicBezTo>
                      <a:pt x="6787266" y="658812"/>
                      <a:pt x="6787266" y="658812"/>
                      <a:pt x="6787266" y="658812"/>
                    </a:cubicBezTo>
                    <a:cubicBezTo>
                      <a:pt x="6787266" y="684480"/>
                      <a:pt x="6807801" y="703303"/>
                      <a:pt x="6831758" y="703303"/>
                    </a:cubicBezTo>
                    <a:cubicBezTo>
                      <a:pt x="8616584" y="703303"/>
                      <a:pt x="8616584" y="703303"/>
                      <a:pt x="8616584" y="703303"/>
                    </a:cubicBezTo>
                    <a:cubicBezTo>
                      <a:pt x="8640542" y="703303"/>
                      <a:pt x="8661077" y="684480"/>
                      <a:pt x="8661077" y="658812"/>
                    </a:cubicBezTo>
                    <a:cubicBezTo>
                      <a:pt x="8661077" y="193366"/>
                      <a:pt x="8661077" y="193366"/>
                      <a:pt x="8661077" y="193366"/>
                    </a:cubicBezTo>
                    <a:cubicBezTo>
                      <a:pt x="8661077" y="165987"/>
                      <a:pt x="8683323" y="142030"/>
                      <a:pt x="8712414" y="142030"/>
                    </a:cubicBezTo>
                    <a:cubicBezTo>
                      <a:pt x="8866788" y="142030"/>
                      <a:pt x="9010400" y="142030"/>
                      <a:pt x="9144000" y="142030"/>
                    </a:cubicBezTo>
                    <a:lnTo>
                      <a:pt x="9144000" y="148875"/>
                    </a:lnTo>
                    <a:cubicBezTo>
                      <a:pt x="8712414" y="148875"/>
                      <a:pt x="8712414" y="148875"/>
                      <a:pt x="8712414" y="148875"/>
                    </a:cubicBezTo>
                    <a:cubicBezTo>
                      <a:pt x="8686745" y="148875"/>
                      <a:pt x="8667922" y="169409"/>
                      <a:pt x="8667922" y="193366"/>
                    </a:cubicBezTo>
                    <a:cubicBezTo>
                      <a:pt x="8667922" y="658812"/>
                      <a:pt x="8667922" y="658812"/>
                      <a:pt x="8667922" y="658812"/>
                    </a:cubicBezTo>
                    <a:cubicBezTo>
                      <a:pt x="8667922" y="687903"/>
                      <a:pt x="8643964" y="710148"/>
                      <a:pt x="8616584" y="710148"/>
                    </a:cubicBezTo>
                    <a:cubicBezTo>
                      <a:pt x="6831758" y="710148"/>
                      <a:pt x="6831758" y="710148"/>
                      <a:pt x="6831758" y="710148"/>
                    </a:cubicBezTo>
                    <a:cubicBezTo>
                      <a:pt x="6804378" y="710148"/>
                      <a:pt x="6780421" y="687903"/>
                      <a:pt x="6780421" y="658812"/>
                    </a:cubicBezTo>
                    <a:cubicBezTo>
                      <a:pt x="6780421" y="51336"/>
                      <a:pt x="6780421" y="51336"/>
                      <a:pt x="6780421" y="51336"/>
                    </a:cubicBezTo>
                    <a:cubicBezTo>
                      <a:pt x="6780421" y="27379"/>
                      <a:pt x="6761597" y="6845"/>
                      <a:pt x="6735929" y="6845"/>
                    </a:cubicBezTo>
                    <a:cubicBezTo>
                      <a:pt x="5562016" y="6845"/>
                      <a:pt x="5562016" y="6845"/>
                      <a:pt x="5562016" y="6845"/>
                    </a:cubicBezTo>
                    <a:cubicBezTo>
                      <a:pt x="5538059" y="6845"/>
                      <a:pt x="5517524" y="27379"/>
                      <a:pt x="5517524" y="51336"/>
                    </a:cubicBezTo>
                    <a:cubicBezTo>
                      <a:pt x="5517524" y="773463"/>
                      <a:pt x="5517524" y="773463"/>
                      <a:pt x="5517524" y="773463"/>
                    </a:cubicBezTo>
                    <a:cubicBezTo>
                      <a:pt x="5517524" y="802553"/>
                      <a:pt x="5495278" y="824799"/>
                      <a:pt x="5467898" y="824799"/>
                    </a:cubicBezTo>
                    <a:cubicBezTo>
                      <a:pt x="1906802" y="824799"/>
                      <a:pt x="1906802" y="824799"/>
                      <a:pt x="1906802" y="824799"/>
                    </a:cubicBezTo>
                    <a:cubicBezTo>
                      <a:pt x="1879422" y="824799"/>
                      <a:pt x="1855465" y="802553"/>
                      <a:pt x="1855465" y="773463"/>
                    </a:cubicBezTo>
                    <a:cubicBezTo>
                      <a:pt x="1855465" y="662235"/>
                      <a:pt x="1855465" y="662235"/>
                      <a:pt x="1855465" y="662235"/>
                    </a:cubicBezTo>
                    <a:cubicBezTo>
                      <a:pt x="1855465" y="636567"/>
                      <a:pt x="1834930" y="617743"/>
                      <a:pt x="1810972" y="617743"/>
                    </a:cubicBezTo>
                    <a:cubicBezTo>
                      <a:pt x="1295888" y="617743"/>
                      <a:pt x="1295888" y="617743"/>
                      <a:pt x="1295888" y="617743"/>
                    </a:cubicBezTo>
                    <a:cubicBezTo>
                      <a:pt x="1271931" y="617743"/>
                      <a:pt x="1253107" y="636567"/>
                      <a:pt x="1253107" y="662235"/>
                    </a:cubicBezTo>
                    <a:cubicBezTo>
                      <a:pt x="1253107" y="871001"/>
                      <a:pt x="1253107" y="871001"/>
                      <a:pt x="1253107" y="871001"/>
                    </a:cubicBezTo>
                    <a:cubicBezTo>
                      <a:pt x="1253107" y="898380"/>
                      <a:pt x="1229150" y="922337"/>
                      <a:pt x="1201770" y="922337"/>
                    </a:cubicBezTo>
                    <a:cubicBezTo>
                      <a:pt x="782516" y="922337"/>
                      <a:pt x="782516" y="922337"/>
                      <a:pt x="782516" y="922337"/>
                    </a:cubicBezTo>
                    <a:cubicBezTo>
                      <a:pt x="755136" y="922337"/>
                      <a:pt x="731178" y="898380"/>
                      <a:pt x="731178" y="871001"/>
                    </a:cubicBezTo>
                    <a:cubicBezTo>
                      <a:pt x="731178" y="564696"/>
                      <a:pt x="731178" y="564696"/>
                      <a:pt x="731178" y="564696"/>
                    </a:cubicBezTo>
                    <a:cubicBezTo>
                      <a:pt x="731178" y="540739"/>
                      <a:pt x="712355" y="520205"/>
                      <a:pt x="688397" y="520205"/>
                    </a:cubicBezTo>
                    <a:cubicBezTo>
                      <a:pt x="412149" y="520205"/>
                      <a:pt x="185673" y="520205"/>
                      <a:pt x="0" y="520205"/>
                    </a:cubicBezTo>
                    <a:lnTo>
                      <a:pt x="0" y="513360"/>
                    </a:lnTo>
                    <a:cubicBezTo>
                      <a:pt x="688397" y="513360"/>
                      <a:pt x="688397" y="513360"/>
                      <a:pt x="688397" y="513360"/>
                    </a:cubicBezTo>
                    <a:cubicBezTo>
                      <a:pt x="715777" y="513360"/>
                      <a:pt x="738023" y="535606"/>
                      <a:pt x="738023" y="564696"/>
                    </a:cubicBezTo>
                    <a:cubicBezTo>
                      <a:pt x="738023" y="871001"/>
                      <a:pt x="738023" y="871001"/>
                      <a:pt x="738023" y="871001"/>
                    </a:cubicBezTo>
                    <a:cubicBezTo>
                      <a:pt x="738023" y="894958"/>
                      <a:pt x="758558" y="915492"/>
                      <a:pt x="782516" y="915492"/>
                    </a:cubicBezTo>
                    <a:cubicBezTo>
                      <a:pt x="1201770" y="915492"/>
                      <a:pt x="1201770" y="915492"/>
                      <a:pt x="1201770" y="915492"/>
                    </a:cubicBezTo>
                    <a:cubicBezTo>
                      <a:pt x="1225727" y="915492"/>
                      <a:pt x="1246262" y="894958"/>
                      <a:pt x="1246262" y="871001"/>
                    </a:cubicBezTo>
                    <a:cubicBezTo>
                      <a:pt x="1246262" y="662235"/>
                      <a:pt x="1246262" y="662235"/>
                      <a:pt x="1246262" y="662235"/>
                    </a:cubicBezTo>
                    <a:cubicBezTo>
                      <a:pt x="1246262" y="633144"/>
                      <a:pt x="1268508" y="610899"/>
                      <a:pt x="1295888" y="610899"/>
                    </a:cubicBezTo>
                    <a:cubicBezTo>
                      <a:pt x="1810972" y="610899"/>
                      <a:pt x="1810972" y="610899"/>
                      <a:pt x="1810972" y="610899"/>
                    </a:cubicBezTo>
                    <a:cubicBezTo>
                      <a:pt x="1840064" y="610899"/>
                      <a:pt x="1862310" y="633144"/>
                      <a:pt x="1862310" y="662235"/>
                    </a:cubicBezTo>
                    <a:cubicBezTo>
                      <a:pt x="1862310" y="773463"/>
                      <a:pt x="1862310" y="773463"/>
                      <a:pt x="1862310" y="773463"/>
                    </a:cubicBezTo>
                    <a:cubicBezTo>
                      <a:pt x="1862310" y="799131"/>
                      <a:pt x="1882845" y="817954"/>
                      <a:pt x="1906802" y="817954"/>
                    </a:cubicBezTo>
                    <a:cubicBezTo>
                      <a:pt x="5467898" y="817954"/>
                      <a:pt x="5467898" y="817954"/>
                      <a:pt x="5467898" y="817954"/>
                    </a:cubicBezTo>
                    <a:cubicBezTo>
                      <a:pt x="5491855" y="817954"/>
                      <a:pt x="5510679" y="799131"/>
                      <a:pt x="5510679" y="773463"/>
                    </a:cubicBezTo>
                    <a:cubicBezTo>
                      <a:pt x="5510679" y="51336"/>
                      <a:pt x="5510679" y="51336"/>
                      <a:pt x="5510679" y="51336"/>
                    </a:cubicBezTo>
                    <a:cubicBezTo>
                      <a:pt x="5510679" y="22246"/>
                      <a:pt x="5534636" y="0"/>
                      <a:pt x="55620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/>
              </a:p>
            </p:txBody>
          </p:sp>
          <p:sp>
            <p:nvSpPr>
              <p:cNvPr id="27" name="Rektangel 12"/>
              <p:cNvSpPr/>
              <p:nvPr userDrawn="1"/>
            </p:nvSpPr>
            <p:spPr>
              <a:xfrm>
                <a:off x="900907" y="2759149"/>
                <a:ext cx="9144000" cy="15367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536700">
                    <a:moveTo>
                      <a:pt x="2822317" y="0"/>
                    </a:moveTo>
                    <a:cubicBezTo>
                      <a:pt x="5028108" y="0"/>
                      <a:pt x="5028108" y="0"/>
                      <a:pt x="5028108" y="0"/>
                    </a:cubicBezTo>
                    <a:cubicBezTo>
                      <a:pt x="5055488" y="0"/>
                      <a:pt x="5079446" y="22246"/>
                      <a:pt x="5079446" y="51338"/>
                    </a:cubicBezTo>
                    <a:cubicBezTo>
                      <a:pt x="5079446" y="884715"/>
                      <a:pt x="5079446" y="884715"/>
                      <a:pt x="5079446" y="884715"/>
                    </a:cubicBezTo>
                    <a:cubicBezTo>
                      <a:pt x="5079446" y="908672"/>
                      <a:pt x="5098269" y="929207"/>
                      <a:pt x="5123938" y="929207"/>
                    </a:cubicBezTo>
                    <a:cubicBezTo>
                      <a:pt x="5734852" y="929207"/>
                      <a:pt x="5734852" y="929207"/>
                      <a:pt x="5734852" y="929207"/>
                    </a:cubicBezTo>
                    <a:cubicBezTo>
                      <a:pt x="5760520" y="929207"/>
                      <a:pt x="5779344" y="908672"/>
                      <a:pt x="5779344" y="884715"/>
                    </a:cubicBezTo>
                    <a:cubicBezTo>
                      <a:pt x="5779344" y="352517"/>
                      <a:pt x="5779344" y="352517"/>
                      <a:pt x="5779344" y="352517"/>
                    </a:cubicBezTo>
                    <a:cubicBezTo>
                      <a:pt x="5779344" y="323426"/>
                      <a:pt x="5803301" y="301180"/>
                      <a:pt x="5830681" y="301180"/>
                    </a:cubicBezTo>
                    <a:cubicBezTo>
                      <a:pt x="7452939" y="301180"/>
                      <a:pt x="7452939" y="301180"/>
                      <a:pt x="7452939" y="301180"/>
                    </a:cubicBezTo>
                    <a:cubicBezTo>
                      <a:pt x="7480319" y="301180"/>
                      <a:pt x="7502565" y="323426"/>
                      <a:pt x="7502565" y="352517"/>
                    </a:cubicBezTo>
                    <a:cubicBezTo>
                      <a:pt x="7502565" y="1485363"/>
                      <a:pt x="7502565" y="1485363"/>
                      <a:pt x="7502565" y="1485363"/>
                    </a:cubicBezTo>
                    <a:cubicBezTo>
                      <a:pt x="7502565" y="1509320"/>
                      <a:pt x="7523100" y="1529855"/>
                      <a:pt x="7547058" y="1529855"/>
                    </a:cubicBezTo>
                    <a:cubicBezTo>
                      <a:pt x="8799687" y="1529855"/>
                      <a:pt x="8799687" y="1529855"/>
                      <a:pt x="8799687" y="1529855"/>
                    </a:cubicBezTo>
                    <a:cubicBezTo>
                      <a:pt x="8823645" y="1529855"/>
                      <a:pt x="8844180" y="1509320"/>
                      <a:pt x="8844180" y="1485363"/>
                    </a:cubicBezTo>
                    <a:cubicBezTo>
                      <a:pt x="8844180" y="966855"/>
                      <a:pt x="8844180" y="966855"/>
                      <a:pt x="8844180" y="966855"/>
                    </a:cubicBezTo>
                    <a:cubicBezTo>
                      <a:pt x="8844180" y="937764"/>
                      <a:pt x="8866426" y="915517"/>
                      <a:pt x="8895517" y="915517"/>
                    </a:cubicBezTo>
                    <a:cubicBezTo>
                      <a:pt x="8981972" y="915517"/>
                      <a:pt x="9064748" y="915517"/>
                      <a:pt x="9144000" y="915517"/>
                    </a:cubicBezTo>
                    <a:lnTo>
                      <a:pt x="9144000" y="922362"/>
                    </a:lnTo>
                    <a:cubicBezTo>
                      <a:pt x="8895517" y="922362"/>
                      <a:pt x="8895517" y="922362"/>
                      <a:pt x="8895517" y="922362"/>
                    </a:cubicBezTo>
                    <a:cubicBezTo>
                      <a:pt x="8869848" y="922362"/>
                      <a:pt x="8851025" y="941186"/>
                      <a:pt x="8851025" y="966855"/>
                    </a:cubicBezTo>
                    <a:cubicBezTo>
                      <a:pt x="8851025" y="1485363"/>
                      <a:pt x="8851025" y="1485363"/>
                      <a:pt x="8851025" y="1485363"/>
                    </a:cubicBezTo>
                    <a:cubicBezTo>
                      <a:pt x="8851025" y="1512743"/>
                      <a:pt x="8827067" y="1536700"/>
                      <a:pt x="8799687" y="1536700"/>
                    </a:cubicBezTo>
                    <a:cubicBezTo>
                      <a:pt x="7547058" y="1536700"/>
                      <a:pt x="7547058" y="1536700"/>
                      <a:pt x="7547058" y="1536700"/>
                    </a:cubicBezTo>
                    <a:cubicBezTo>
                      <a:pt x="7519678" y="1536700"/>
                      <a:pt x="7495720" y="1512743"/>
                      <a:pt x="7495720" y="1485363"/>
                    </a:cubicBezTo>
                    <a:cubicBezTo>
                      <a:pt x="7495720" y="352517"/>
                      <a:pt x="7495720" y="352517"/>
                      <a:pt x="7495720" y="352517"/>
                    </a:cubicBezTo>
                    <a:cubicBezTo>
                      <a:pt x="7495720" y="328560"/>
                      <a:pt x="7476897" y="308025"/>
                      <a:pt x="7452939" y="308025"/>
                    </a:cubicBezTo>
                    <a:cubicBezTo>
                      <a:pt x="5830681" y="308025"/>
                      <a:pt x="5830681" y="308025"/>
                      <a:pt x="5830681" y="308025"/>
                    </a:cubicBezTo>
                    <a:cubicBezTo>
                      <a:pt x="5806724" y="308025"/>
                      <a:pt x="5786189" y="328560"/>
                      <a:pt x="5786189" y="352517"/>
                    </a:cubicBezTo>
                    <a:cubicBezTo>
                      <a:pt x="5786189" y="884715"/>
                      <a:pt x="5786189" y="884715"/>
                      <a:pt x="5786189" y="884715"/>
                    </a:cubicBezTo>
                    <a:cubicBezTo>
                      <a:pt x="5786189" y="912095"/>
                      <a:pt x="5763943" y="936052"/>
                      <a:pt x="5734852" y="936052"/>
                    </a:cubicBezTo>
                    <a:cubicBezTo>
                      <a:pt x="5123938" y="936052"/>
                      <a:pt x="5123938" y="936052"/>
                      <a:pt x="5123938" y="936052"/>
                    </a:cubicBezTo>
                    <a:cubicBezTo>
                      <a:pt x="5094847" y="936052"/>
                      <a:pt x="5072601" y="912095"/>
                      <a:pt x="5072601" y="884715"/>
                    </a:cubicBezTo>
                    <a:cubicBezTo>
                      <a:pt x="5072601" y="51338"/>
                      <a:pt x="5072601" y="51338"/>
                      <a:pt x="5072601" y="51338"/>
                    </a:cubicBezTo>
                    <a:cubicBezTo>
                      <a:pt x="5072601" y="25669"/>
                      <a:pt x="5052066" y="6845"/>
                      <a:pt x="5028108" y="6845"/>
                    </a:cubicBezTo>
                    <a:cubicBezTo>
                      <a:pt x="2822317" y="6845"/>
                      <a:pt x="2822317" y="6845"/>
                      <a:pt x="2822317" y="6845"/>
                    </a:cubicBezTo>
                    <a:cubicBezTo>
                      <a:pt x="2798359" y="6845"/>
                      <a:pt x="2777825" y="25669"/>
                      <a:pt x="2777825" y="51338"/>
                    </a:cubicBezTo>
                    <a:cubicBezTo>
                      <a:pt x="2777825" y="1276591"/>
                      <a:pt x="2777825" y="1276591"/>
                      <a:pt x="2777825" y="1276591"/>
                    </a:cubicBezTo>
                    <a:cubicBezTo>
                      <a:pt x="2777825" y="1303971"/>
                      <a:pt x="2755578" y="1327928"/>
                      <a:pt x="2726487" y="1327928"/>
                    </a:cubicBezTo>
                    <a:cubicBezTo>
                      <a:pt x="279410" y="1327928"/>
                      <a:pt x="279410" y="1327928"/>
                      <a:pt x="279410" y="1327928"/>
                    </a:cubicBezTo>
                    <a:cubicBezTo>
                      <a:pt x="252030" y="1327928"/>
                      <a:pt x="228073" y="1303971"/>
                      <a:pt x="228073" y="1276591"/>
                    </a:cubicBezTo>
                    <a:cubicBezTo>
                      <a:pt x="228073" y="453481"/>
                      <a:pt x="228073" y="453481"/>
                      <a:pt x="228073" y="453481"/>
                    </a:cubicBezTo>
                    <a:cubicBezTo>
                      <a:pt x="228073" y="427812"/>
                      <a:pt x="207538" y="408988"/>
                      <a:pt x="183580" y="408988"/>
                    </a:cubicBezTo>
                    <a:cubicBezTo>
                      <a:pt x="120092" y="408988"/>
                      <a:pt x="58927" y="408988"/>
                      <a:pt x="0" y="408988"/>
                    </a:cubicBezTo>
                    <a:lnTo>
                      <a:pt x="0" y="402143"/>
                    </a:lnTo>
                    <a:cubicBezTo>
                      <a:pt x="183580" y="402143"/>
                      <a:pt x="183580" y="402143"/>
                      <a:pt x="183580" y="402143"/>
                    </a:cubicBezTo>
                    <a:cubicBezTo>
                      <a:pt x="212672" y="402143"/>
                      <a:pt x="234918" y="424389"/>
                      <a:pt x="234918" y="453481"/>
                    </a:cubicBezTo>
                    <a:cubicBezTo>
                      <a:pt x="234918" y="1276591"/>
                      <a:pt x="234918" y="1276591"/>
                      <a:pt x="234918" y="1276591"/>
                    </a:cubicBezTo>
                    <a:cubicBezTo>
                      <a:pt x="234918" y="1300548"/>
                      <a:pt x="255453" y="1321083"/>
                      <a:pt x="279410" y="1321083"/>
                    </a:cubicBezTo>
                    <a:cubicBezTo>
                      <a:pt x="2726487" y="1321083"/>
                      <a:pt x="2726487" y="1321083"/>
                      <a:pt x="2726487" y="1321083"/>
                    </a:cubicBezTo>
                    <a:cubicBezTo>
                      <a:pt x="2750445" y="1321083"/>
                      <a:pt x="2770980" y="1300548"/>
                      <a:pt x="2770980" y="1276591"/>
                    </a:cubicBezTo>
                    <a:cubicBezTo>
                      <a:pt x="2770980" y="51338"/>
                      <a:pt x="2770980" y="51338"/>
                      <a:pt x="2770980" y="51338"/>
                    </a:cubicBezTo>
                    <a:cubicBezTo>
                      <a:pt x="2770980" y="22246"/>
                      <a:pt x="2794937" y="0"/>
                      <a:pt x="28223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/>
              </a:p>
            </p:txBody>
          </p:sp>
          <p:sp>
            <p:nvSpPr>
              <p:cNvPr id="28" name="Rektangel 13"/>
              <p:cNvSpPr/>
              <p:nvPr userDrawn="1"/>
            </p:nvSpPr>
            <p:spPr>
              <a:xfrm>
                <a:off x="900907" y="2855987"/>
                <a:ext cx="9144000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435100">
                    <a:moveTo>
                      <a:pt x="4819337" y="0"/>
                    </a:moveTo>
                    <a:cubicBezTo>
                      <a:pt x="5888863" y="0"/>
                      <a:pt x="5888863" y="0"/>
                      <a:pt x="5888863" y="0"/>
                    </a:cubicBezTo>
                    <a:cubicBezTo>
                      <a:pt x="5917955" y="0"/>
                      <a:pt x="5940201" y="23947"/>
                      <a:pt x="5940201" y="51315"/>
                    </a:cubicBezTo>
                    <a:cubicBezTo>
                      <a:pt x="5940201" y="1228131"/>
                      <a:pt x="5940201" y="1228131"/>
                      <a:pt x="5940201" y="1228131"/>
                    </a:cubicBezTo>
                    <a:cubicBezTo>
                      <a:pt x="5940201" y="1253788"/>
                      <a:pt x="5960736" y="1272604"/>
                      <a:pt x="5984693" y="1272604"/>
                    </a:cubicBezTo>
                    <a:cubicBezTo>
                      <a:pt x="8152838" y="1272604"/>
                      <a:pt x="8152838" y="1272604"/>
                      <a:pt x="8152838" y="1272604"/>
                    </a:cubicBezTo>
                    <a:cubicBezTo>
                      <a:pt x="8176795" y="1272604"/>
                      <a:pt x="8197330" y="1253788"/>
                      <a:pt x="8197330" y="1228131"/>
                    </a:cubicBezTo>
                    <a:cubicBezTo>
                      <a:pt x="8197330" y="256573"/>
                      <a:pt x="8197330" y="256573"/>
                      <a:pt x="8197330" y="256573"/>
                    </a:cubicBezTo>
                    <a:cubicBezTo>
                      <a:pt x="8197330" y="227495"/>
                      <a:pt x="8219576" y="205259"/>
                      <a:pt x="8248667" y="205259"/>
                    </a:cubicBezTo>
                    <a:cubicBezTo>
                      <a:pt x="8970812" y="205259"/>
                      <a:pt x="8970812" y="205259"/>
                      <a:pt x="8970812" y="205259"/>
                    </a:cubicBezTo>
                    <a:cubicBezTo>
                      <a:pt x="8998191" y="205259"/>
                      <a:pt x="9020438" y="227495"/>
                      <a:pt x="9020438" y="256573"/>
                    </a:cubicBezTo>
                    <a:cubicBezTo>
                      <a:pt x="9020438" y="465253"/>
                      <a:pt x="9020438" y="465253"/>
                      <a:pt x="9020438" y="465253"/>
                    </a:cubicBezTo>
                    <a:cubicBezTo>
                      <a:pt x="9020438" y="489200"/>
                      <a:pt x="9040972" y="508015"/>
                      <a:pt x="9064930" y="508015"/>
                    </a:cubicBezTo>
                    <a:lnTo>
                      <a:pt x="9144000" y="508015"/>
                    </a:lnTo>
                    <a:lnTo>
                      <a:pt x="9144000" y="514857"/>
                    </a:lnTo>
                    <a:cubicBezTo>
                      <a:pt x="9064930" y="514857"/>
                      <a:pt x="9064930" y="514857"/>
                      <a:pt x="9064930" y="514857"/>
                    </a:cubicBezTo>
                    <a:cubicBezTo>
                      <a:pt x="9037550" y="514857"/>
                      <a:pt x="9013593" y="492621"/>
                      <a:pt x="9013593" y="465253"/>
                    </a:cubicBezTo>
                    <a:cubicBezTo>
                      <a:pt x="9013593" y="256573"/>
                      <a:pt x="9013593" y="256573"/>
                      <a:pt x="9013593" y="256573"/>
                    </a:cubicBezTo>
                    <a:cubicBezTo>
                      <a:pt x="9013593" y="232627"/>
                      <a:pt x="8994769" y="212101"/>
                      <a:pt x="8970812" y="212101"/>
                    </a:cubicBezTo>
                    <a:cubicBezTo>
                      <a:pt x="8248667" y="212101"/>
                      <a:pt x="8248667" y="212101"/>
                      <a:pt x="8248667" y="212101"/>
                    </a:cubicBezTo>
                    <a:cubicBezTo>
                      <a:pt x="8222998" y="212101"/>
                      <a:pt x="8204175" y="232627"/>
                      <a:pt x="8204175" y="256573"/>
                    </a:cubicBezTo>
                    <a:cubicBezTo>
                      <a:pt x="8204175" y="1228131"/>
                      <a:pt x="8204175" y="1228131"/>
                      <a:pt x="8204175" y="1228131"/>
                    </a:cubicBezTo>
                    <a:cubicBezTo>
                      <a:pt x="8204175" y="1257209"/>
                      <a:pt x="8180217" y="1279446"/>
                      <a:pt x="8152838" y="1279446"/>
                    </a:cubicBezTo>
                    <a:cubicBezTo>
                      <a:pt x="5984693" y="1279446"/>
                      <a:pt x="5984693" y="1279446"/>
                      <a:pt x="5984693" y="1279446"/>
                    </a:cubicBezTo>
                    <a:cubicBezTo>
                      <a:pt x="5957313" y="1279446"/>
                      <a:pt x="5933356" y="1257209"/>
                      <a:pt x="5933356" y="1228131"/>
                    </a:cubicBezTo>
                    <a:cubicBezTo>
                      <a:pt x="5933356" y="51315"/>
                      <a:pt x="5933356" y="51315"/>
                      <a:pt x="5933356" y="51315"/>
                    </a:cubicBezTo>
                    <a:cubicBezTo>
                      <a:pt x="5933356" y="27368"/>
                      <a:pt x="5914532" y="6842"/>
                      <a:pt x="5888863" y="6842"/>
                    </a:cubicBezTo>
                    <a:cubicBezTo>
                      <a:pt x="4819337" y="6842"/>
                      <a:pt x="4819337" y="6842"/>
                      <a:pt x="4819337" y="6842"/>
                    </a:cubicBezTo>
                    <a:cubicBezTo>
                      <a:pt x="4795380" y="6842"/>
                      <a:pt x="4774845" y="27368"/>
                      <a:pt x="4774845" y="51315"/>
                    </a:cubicBezTo>
                    <a:cubicBezTo>
                      <a:pt x="4774845" y="1383786"/>
                      <a:pt x="4774845" y="1383786"/>
                      <a:pt x="4774845" y="1383786"/>
                    </a:cubicBezTo>
                    <a:cubicBezTo>
                      <a:pt x="4774845" y="1412864"/>
                      <a:pt x="4752599" y="1435100"/>
                      <a:pt x="4723507" y="1435100"/>
                    </a:cubicBezTo>
                    <a:cubicBezTo>
                      <a:pt x="3236438" y="1435100"/>
                      <a:pt x="3236438" y="1435100"/>
                      <a:pt x="3236438" y="1435100"/>
                    </a:cubicBezTo>
                    <a:cubicBezTo>
                      <a:pt x="3207346" y="1435100"/>
                      <a:pt x="3185100" y="1412864"/>
                      <a:pt x="3185100" y="1383786"/>
                    </a:cubicBezTo>
                    <a:cubicBezTo>
                      <a:pt x="3185100" y="259994"/>
                      <a:pt x="3185100" y="259994"/>
                      <a:pt x="3185100" y="259994"/>
                    </a:cubicBezTo>
                    <a:cubicBezTo>
                      <a:pt x="3185100" y="236048"/>
                      <a:pt x="3164565" y="215522"/>
                      <a:pt x="3140608" y="215522"/>
                    </a:cubicBezTo>
                    <a:cubicBezTo>
                      <a:pt x="986153" y="215522"/>
                      <a:pt x="986153" y="215522"/>
                      <a:pt x="986153" y="215522"/>
                    </a:cubicBezTo>
                    <a:cubicBezTo>
                      <a:pt x="960485" y="215522"/>
                      <a:pt x="941661" y="236048"/>
                      <a:pt x="941661" y="259994"/>
                    </a:cubicBezTo>
                    <a:cubicBezTo>
                      <a:pt x="941661" y="1079319"/>
                      <a:pt x="941661" y="1079319"/>
                      <a:pt x="941661" y="1079319"/>
                    </a:cubicBezTo>
                    <a:cubicBezTo>
                      <a:pt x="941661" y="1108397"/>
                      <a:pt x="917704" y="1130633"/>
                      <a:pt x="890324" y="1130633"/>
                    </a:cubicBezTo>
                    <a:cubicBezTo>
                      <a:pt x="538949" y="1130633"/>
                      <a:pt x="245341" y="1130633"/>
                      <a:pt x="0" y="1130633"/>
                    </a:cubicBezTo>
                    <a:lnTo>
                      <a:pt x="0" y="1123791"/>
                    </a:lnTo>
                    <a:cubicBezTo>
                      <a:pt x="890324" y="1123791"/>
                      <a:pt x="890324" y="1123791"/>
                      <a:pt x="890324" y="1123791"/>
                    </a:cubicBezTo>
                    <a:cubicBezTo>
                      <a:pt x="914281" y="1123791"/>
                      <a:pt x="934816" y="1103265"/>
                      <a:pt x="934816" y="1079319"/>
                    </a:cubicBezTo>
                    <a:cubicBezTo>
                      <a:pt x="934816" y="259994"/>
                      <a:pt x="934816" y="259994"/>
                      <a:pt x="934816" y="259994"/>
                    </a:cubicBezTo>
                    <a:cubicBezTo>
                      <a:pt x="934816" y="230916"/>
                      <a:pt x="957062" y="208680"/>
                      <a:pt x="986153" y="208680"/>
                    </a:cubicBezTo>
                    <a:cubicBezTo>
                      <a:pt x="3140608" y="208680"/>
                      <a:pt x="3140608" y="208680"/>
                      <a:pt x="3140608" y="208680"/>
                    </a:cubicBezTo>
                    <a:cubicBezTo>
                      <a:pt x="3167988" y="208680"/>
                      <a:pt x="3191945" y="230916"/>
                      <a:pt x="3191945" y="259994"/>
                    </a:cubicBezTo>
                    <a:cubicBezTo>
                      <a:pt x="3191945" y="1383786"/>
                      <a:pt x="3191945" y="1383786"/>
                      <a:pt x="3191945" y="1383786"/>
                    </a:cubicBezTo>
                    <a:cubicBezTo>
                      <a:pt x="3191945" y="1409443"/>
                      <a:pt x="3210769" y="1428258"/>
                      <a:pt x="3236438" y="1428258"/>
                    </a:cubicBezTo>
                    <a:cubicBezTo>
                      <a:pt x="4723507" y="1428258"/>
                      <a:pt x="4723507" y="1428258"/>
                      <a:pt x="4723507" y="1428258"/>
                    </a:cubicBezTo>
                    <a:cubicBezTo>
                      <a:pt x="4749176" y="1428258"/>
                      <a:pt x="4768000" y="1409443"/>
                      <a:pt x="4768000" y="1383786"/>
                    </a:cubicBezTo>
                    <a:cubicBezTo>
                      <a:pt x="4768000" y="51315"/>
                      <a:pt x="4768000" y="51315"/>
                      <a:pt x="4768000" y="51315"/>
                    </a:cubicBezTo>
                    <a:cubicBezTo>
                      <a:pt x="4768000" y="23947"/>
                      <a:pt x="4791957" y="0"/>
                      <a:pt x="48193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</p:grpSp>
      </p:grpSp>
      <p:sp>
        <p:nvSpPr>
          <p:cNvPr id="15" name="textruta 14"/>
          <p:cNvSpPr txBox="1"/>
          <p:nvPr userDrawn="1"/>
        </p:nvSpPr>
        <p:spPr>
          <a:xfrm>
            <a:off x="7103422" y="171391"/>
            <a:ext cx="1779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KTH ROYAL INSTITUTE</a:t>
            </a:r>
            <a:br>
              <a:rPr lang="sv-SE" sz="1100" b="1" dirty="0" smtClean="0"/>
            </a:br>
            <a:r>
              <a:rPr lang="sv-SE" sz="1100" b="1" dirty="0" smtClean="0"/>
              <a:t>OF</a:t>
            </a:r>
            <a:r>
              <a:rPr lang="sv-SE" sz="1100" b="1" baseline="0" dirty="0" smtClean="0"/>
              <a:t> TECHNOLOGY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47029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870887"/>
            <a:ext cx="6984337" cy="782763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1707654"/>
            <a:ext cx="6987075" cy="702078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4" y="258367"/>
            <a:ext cx="603657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AutoShape 14"/>
          <p:cNvSpPr>
            <a:spLocks noChangeAspect="1" noChangeArrowheads="1" noTextEdit="1"/>
          </p:cNvSpPr>
          <p:nvPr userDrawn="1"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grpSp>
        <p:nvGrpSpPr>
          <p:cNvPr id="29" name="Grupp 28"/>
          <p:cNvGrpSpPr/>
          <p:nvPr userDrawn="1"/>
        </p:nvGrpSpPr>
        <p:grpSpPr>
          <a:xfrm>
            <a:off x="0" y="2709862"/>
            <a:ext cx="9144000" cy="2433638"/>
            <a:chOff x="0" y="2709862"/>
            <a:chExt cx="9144000" cy="2433638"/>
          </a:xfrm>
        </p:grpSpPr>
        <p:sp>
          <p:nvSpPr>
            <p:cNvPr id="14" name="Rektangel 13"/>
            <p:cNvSpPr/>
            <p:nvPr userDrawn="1"/>
          </p:nvSpPr>
          <p:spPr bwMode="gray">
            <a:xfrm>
              <a:off x="0" y="2709862"/>
              <a:ext cx="9144000" cy="2433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upp 22"/>
            <p:cNvGrpSpPr/>
            <p:nvPr userDrawn="1"/>
          </p:nvGrpSpPr>
          <p:grpSpPr>
            <a:xfrm>
              <a:off x="0" y="3052732"/>
              <a:ext cx="9144000" cy="1744661"/>
              <a:chOff x="900907" y="2551188"/>
              <a:chExt cx="9144000" cy="1744661"/>
            </a:xfrm>
          </p:grpSpPr>
          <p:sp>
            <p:nvSpPr>
              <p:cNvPr id="24" name="Rektangel 4"/>
              <p:cNvSpPr/>
              <p:nvPr userDrawn="1"/>
            </p:nvSpPr>
            <p:spPr>
              <a:xfrm>
                <a:off x="900907" y="3979937"/>
                <a:ext cx="9144000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52412">
                    <a:moveTo>
                      <a:pt x="1395140" y="0"/>
                    </a:moveTo>
                    <a:cubicBezTo>
                      <a:pt x="7995403" y="0"/>
                      <a:pt x="7995403" y="0"/>
                      <a:pt x="7995403" y="0"/>
                    </a:cubicBezTo>
                    <a:cubicBezTo>
                      <a:pt x="8024494" y="0"/>
                      <a:pt x="8046740" y="22171"/>
                      <a:pt x="8046740" y="51165"/>
                    </a:cubicBezTo>
                    <a:cubicBezTo>
                      <a:pt x="8046740" y="201248"/>
                      <a:pt x="8046740" y="201248"/>
                      <a:pt x="8046740" y="201248"/>
                    </a:cubicBezTo>
                    <a:cubicBezTo>
                      <a:pt x="8046740" y="225124"/>
                      <a:pt x="8067275" y="245590"/>
                      <a:pt x="8091233" y="245590"/>
                    </a:cubicBezTo>
                    <a:cubicBezTo>
                      <a:pt x="8497615" y="245590"/>
                      <a:pt x="8845755" y="245590"/>
                      <a:pt x="9144000" y="245590"/>
                    </a:cubicBezTo>
                    <a:lnTo>
                      <a:pt x="9144000" y="252412"/>
                    </a:lnTo>
                    <a:cubicBezTo>
                      <a:pt x="8091233" y="252412"/>
                      <a:pt x="8091233" y="252412"/>
                      <a:pt x="8091233" y="252412"/>
                    </a:cubicBezTo>
                    <a:cubicBezTo>
                      <a:pt x="8063853" y="252412"/>
                      <a:pt x="8039895" y="228535"/>
                      <a:pt x="8039895" y="201248"/>
                    </a:cubicBezTo>
                    <a:cubicBezTo>
                      <a:pt x="8039895" y="51165"/>
                      <a:pt x="8039895" y="51165"/>
                      <a:pt x="8039895" y="51165"/>
                    </a:cubicBezTo>
                    <a:cubicBezTo>
                      <a:pt x="8039895" y="27288"/>
                      <a:pt x="8019361" y="6822"/>
                      <a:pt x="7995403" y="6822"/>
                    </a:cubicBezTo>
                    <a:cubicBezTo>
                      <a:pt x="1395140" y="6822"/>
                      <a:pt x="1395140" y="6822"/>
                      <a:pt x="1395140" y="6822"/>
                    </a:cubicBezTo>
                    <a:cubicBezTo>
                      <a:pt x="1371183" y="6822"/>
                      <a:pt x="1350648" y="27288"/>
                      <a:pt x="1350648" y="51165"/>
                    </a:cubicBezTo>
                    <a:cubicBezTo>
                      <a:pt x="1350648" y="197837"/>
                      <a:pt x="1350648" y="197837"/>
                      <a:pt x="1350648" y="197837"/>
                    </a:cubicBezTo>
                    <a:cubicBezTo>
                      <a:pt x="1350648" y="226830"/>
                      <a:pt x="1328402" y="249001"/>
                      <a:pt x="1299311" y="249001"/>
                    </a:cubicBezTo>
                    <a:cubicBezTo>
                      <a:pt x="796791" y="249001"/>
                      <a:pt x="367217" y="249001"/>
                      <a:pt x="0" y="249001"/>
                    </a:cubicBezTo>
                    <a:lnTo>
                      <a:pt x="0" y="242179"/>
                    </a:lnTo>
                    <a:cubicBezTo>
                      <a:pt x="1299311" y="242179"/>
                      <a:pt x="1299311" y="242179"/>
                      <a:pt x="1299311" y="242179"/>
                    </a:cubicBezTo>
                    <a:cubicBezTo>
                      <a:pt x="1324979" y="242179"/>
                      <a:pt x="1343803" y="223419"/>
                      <a:pt x="1343803" y="197837"/>
                    </a:cubicBezTo>
                    <a:cubicBezTo>
                      <a:pt x="1343803" y="51165"/>
                      <a:pt x="1343803" y="51165"/>
                      <a:pt x="1343803" y="51165"/>
                    </a:cubicBezTo>
                    <a:cubicBezTo>
                      <a:pt x="1343803" y="22171"/>
                      <a:pt x="1367761" y="0"/>
                      <a:pt x="13951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/>
              </a:p>
            </p:txBody>
          </p:sp>
          <p:sp>
            <p:nvSpPr>
              <p:cNvPr id="25" name="Rektangel 10"/>
              <p:cNvSpPr/>
              <p:nvPr userDrawn="1"/>
            </p:nvSpPr>
            <p:spPr>
              <a:xfrm>
                <a:off x="900907" y="2841700"/>
                <a:ext cx="9144000" cy="840441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40441">
                    <a:moveTo>
                      <a:pt x="7625775" y="0"/>
                    </a:moveTo>
                    <a:cubicBezTo>
                      <a:pt x="8520853" y="0"/>
                      <a:pt x="8943978" y="0"/>
                      <a:pt x="9144000" y="0"/>
                    </a:cubicBezTo>
                    <a:lnTo>
                      <a:pt x="9144000" y="6847"/>
                    </a:lnTo>
                    <a:cubicBezTo>
                      <a:pt x="7625775" y="6847"/>
                      <a:pt x="7625775" y="6847"/>
                      <a:pt x="7625775" y="6847"/>
                    </a:cubicBezTo>
                    <a:cubicBezTo>
                      <a:pt x="7600106" y="6847"/>
                      <a:pt x="7581282" y="27387"/>
                      <a:pt x="7581282" y="51351"/>
                    </a:cubicBezTo>
                    <a:cubicBezTo>
                      <a:pt x="7581282" y="534048"/>
                      <a:pt x="7581282" y="534048"/>
                      <a:pt x="7581282" y="534048"/>
                    </a:cubicBezTo>
                    <a:cubicBezTo>
                      <a:pt x="7581282" y="561435"/>
                      <a:pt x="7557325" y="585399"/>
                      <a:pt x="7529945" y="585399"/>
                    </a:cubicBezTo>
                    <a:cubicBezTo>
                      <a:pt x="6551114" y="585399"/>
                      <a:pt x="6551114" y="585399"/>
                      <a:pt x="6551114" y="585399"/>
                    </a:cubicBezTo>
                    <a:cubicBezTo>
                      <a:pt x="6523734" y="585399"/>
                      <a:pt x="6499777" y="561435"/>
                      <a:pt x="6499777" y="534048"/>
                    </a:cubicBezTo>
                    <a:cubicBezTo>
                      <a:pt x="6499777" y="371437"/>
                      <a:pt x="6499777" y="371437"/>
                      <a:pt x="6499777" y="371437"/>
                    </a:cubicBezTo>
                    <a:cubicBezTo>
                      <a:pt x="6499777" y="345762"/>
                      <a:pt x="6480953" y="326933"/>
                      <a:pt x="6455285" y="326933"/>
                    </a:cubicBezTo>
                    <a:cubicBezTo>
                      <a:pt x="3746388" y="326933"/>
                      <a:pt x="3746388" y="326933"/>
                      <a:pt x="3746388" y="326933"/>
                    </a:cubicBezTo>
                    <a:cubicBezTo>
                      <a:pt x="3720719" y="326933"/>
                      <a:pt x="3701896" y="345762"/>
                      <a:pt x="3701896" y="371437"/>
                    </a:cubicBezTo>
                    <a:cubicBezTo>
                      <a:pt x="3701896" y="789090"/>
                      <a:pt x="3701896" y="789090"/>
                      <a:pt x="3701896" y="789090"/>
                    </a:cubicBezTo>
                    <a:cubicBezTo>
                      <a:pt x="3701896" y="816477"/>
                      <a:pt x="3677938" y="840441"/>
                      <a:pt x="3650558" y="840441"/>
                    </a:cubicBezTo>
                    <a:cubicBezTo>
                      <a:pt x="1088828" y="840441"/>
                      <a:pt x="1088828" y="840441"/>
                      <a:pt x="1088828" y="840441"/>
                    </a:cubicBezTo>
                    <a:cubicBezTo>
                      <a:pt x="1059737" y="840441"/>
                      <a:pt x="1037491" y="816477"/>
                      <a:pt x="1037491" y="789090"/>
                    </a:cubicBezTo>
                    <a:cubicBezTo>
                      <a:pt x="1037491" y="65044"/>
                      <a:pt x="1037491" y="65044"/>
                      <a:pt x="1037491" y="65044"/>
                    </a:cubicBezTo>
                    <a:cubicBezTo>
                      <a:pt x="1037491" y="41081"/>
                      <a:pt x="1016956" y="20540"/>
                      <a:pt x="992998" y="20540"/>
                    </a:cubicBezTo>
                    <a:cubicBezTo>
                      <a:pt x="542461" y="20540"/>
                      <a:pt x="224457" y="20540"/>
                      <a:pt x="0" y="20540"/>
                    </a:cubicBezTo>
                    <a:lnTo>
                      <a:pt x="0" y="13694"/>
                    </a:lnTo>
                    <a:cubicBezTo>
                      <a:pt x="992998" y="13694"/>
                      <a:pt x="992998" y="13694"/>
                      <a:pt x="992998" y="13694"/>
                    </a:cubicBezTo>
                    <a:cubicBezTo>
                      <a:pt x="1020378" y="13694"/>
                      <a:pt x="1044336" y="37657"/>
                      <a:pt x="1044336" y="65044"/>
                    </a:cubicBezTo>
                    <a:cubicBezTo>
                      <a:pt x="1044336" y="789090"/>
                      <a:pt x="1044336" y="789090"/>
                      <a:pt x="1044336" y="789090"/>
                    </a:cubicBezTo>
                    <a:cubicBezTo>
                      <a:pt x="1044336" y="813054"/>
                      <a:pt x="1063159" y="833594"/>
                      <a:pt x="1088828" y="833594"/>
                    </a:cubicBezTo>
                    <a:cubicBezTo>
                      <a:pt x="3650558" y="833594"/>
                      <a:pt x="3650558" y="833594"/>
                      <a:pt x="3650558" y="833594"/>
                    </a:cubicBezTo>
                    <a:cubicBezTo>
                      <a:pt x="3674516" y="833594"/>
                      <a:pt x="3695051" y="813054"/>
                      <a:pt x="3695051" y="789090"/>
                    </a:cubicBezTo>
                    <a:cubicBezTo>
                      <a:pt x="3695051" y="371437"/>
                      <a:pt x="3695051" y="371437"/>
                      <a:pt x="3695051" y="371437"/>
                    </a:cubicBezTo>
                    <a:cubicBezTo>
                      <a:pt x="3695051" y="342339"/>
                      <a:pt x="3717297" y="320087"/>
                      <a:pt x="3746388" y="320087"/>
                    </a:cubicBezTo>
                    <a:cubicBezTo>
                      <a:pt x="6455285" y="320087"/>
                      <a:pt x="6455285" y="320087"/>
                      <a:pt x="6455285" y="320087"/>
                    </a:cubicBezTo>
                    <a:cubicBezTo>
                      <a:pt x="6484376" y="320087"/>
                      <a:pt x="6506622" y="342339"/>
                      <a:pt x="6506622" y="371437"/>
                    </a:cubicBezTo>
                    <a:cubicBezTo>
                      <a:pt x="6506622" y="534048"/>
                      <a:pt x="6506622" y="534048"/>
                      <a:pt x="6506622" y="534048"/>
                    </a:cubicBezTo>
                    <a:cubicBezTo>
                      <a:pt x="6506622" y="558012"/>
                      <a:pt x="6527157" y="578552"/>
                      <a:pt x="6551114" y="578552"/>
                    </a:cubicBezTo>
                    <a:cubicBezTo>
                      <a:pt x="7529945" y="578552"/>
                      <a:pt x="7529945" y="578552"/>
                      <a:pt x="7529945" y="578552"/>
                    </a:cubicBezTo>
                    <a:cubicBezTo>
                      <a:pt x="7553903" y="578552"/>
                      <a:pt x="7574437" y="558012"/>
                      <a:pt x="7574437" y="534048"/>
                    </a:cubicBezTo>
                    <a:cubicBezTo>
                      <a:pt x="7574437" y="51351"/>
                      <a:pt x="7574437" y="51351"/>
                      <a:pt x="7574437" y="51351"/>
                    </a:cubicBezTo>
                    <a:cubicBezTo>
                      <a:pt x="7574437" y="23964"/>
                      <a:pt x="7596684" y="0"/>
                      <a:pt x="7625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b="1" dirty="0"/>
              </a:p>
            </p:txBody>
          </p:sp>
          <p:sp>
            <p:nvSpPr>
              <p:cNvPr id="26" name="Rektangel 11"/>
              <p:cNvSpPr/>
              <p:nvPr userDrawn="1"/>
            </p:nvSpPr>
            <p:spPr>
              <a:xfrm>
                <a:off x="900907" y="2551188"/>
                <a:ext cx="9144000" cy="922337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22337">
                    <a:moveTo>
                      <a:pt x="5562016" y="0"/>
                    </a:moveTo>
                    <a:cubicBezTo>
                      <a:pt x="6735929" y="0"/>
                      <a:pt x="6735929" y="0"/>
                      <a:pt x="6735929" y="0"/>
                    </a:cubicBezTo>
                    <a:cubicBezTo>
                      <a:pt x="6765020" y="0"/>
                      <a:pt x="6787266" y="22246"/>
                      <a:pt x="6787266" y="51336"/>
                    </a:cubicBezTo>
                    <a:cubicBezTo>
                      <a:pt x="6787266" y="658812"/>
                      <a:pt x="6787266" y="658812"/>
                      <a:pt x="6787266" y="658812"/>
                    </a:cubicBezTo>
                    <a:cubicBezTo>
                      <a:pt x="6787266" y="684480"/>
                      <a:pt x="6807801" y="703303"/>
                      <a:pt x="6831758" y="703303"/>
                    </a:cubicBezTo>
                    <a:cubicBezTo>
                      <a:pt x="8616584" y="703303"/>
                      <a:pt x="8616584" y="703303"/>
                      <a:pt x="8616584" y="703303"/>
                    </a:cubicBezTo>
                    <a:cubicBezTo>
                      <a:pt x="8640542" y="703303"/>
                      <a:pt x="8661077" y="684480"/>
                      <a:pt x="8661077" y="658812"/>
                    </a:cubicBezTo>
                    <a:cubicBezTo>
                      <a:pt x="8661077" y="193366"/>
                      <a:pt x="8661077" y="193366"/>
                      <a:pt x="8661077" y="193366"/>
                    </a:cubicBezTo>
                    <a:cubicBezTo>
                      <a:pt x="8661077" y="165987"/>
                      <a:pt x="8683323" y="142030"/>
                      <a:pt x="8712414" y="142030"/>
                    </a:cubicBezTo>
                    <a:cubicBezTo>
                      <a:pt x="8866788" y="142030"/>
                      <a:pt x="9010400" y="142030"/>
                      <a:pt x="9144000" y="142030"/>
                    </a:cubicBezTo>
                    <a:lnTo>
                      <a:pt x="9144000" y="148875"/>
                    </a:lnTo>
                    <a:cubicBezTo>
                      <a:pt x="8712414" y="148875"/>
                      <a:pt x="8712414" y="148875"/>
                      <a:pt x="8712414" y="148875"/>
                    </a:cubicBezTo>
                    <a:cubicBezTo>
                      <a:pt x="8686745" y="148875"/>
                      <a:pt x="8667922" y="169409"/>
                      <a:pt x="8667922" y="193366"/>
                    </a:cubicBezTo>
                    <a:cubicBezTo>
                      <a:pt x="8667922" y="658812"/>
                      <a:pt x="8667922" y="658812"/>
                      <a:pt x="8667922" y="658812"/>
                    </a:cubicBezTo>
                    <a:cubicBezTo>
                      <a:pt x="8667922" y="687903"/>
                      <a:pt x="8643964" y="710148"/>
                      <a:pt x="8616584" y="710148"/>
                    </a:cubicBezTo>
                    <a:cubicBezTo>
                      <a:pt x="6831758" y="710148"/>
                      <a:pt x="6831758" y="710148"/>
                      <a:pt x="6831758" y="710148"/>
                    </a:cubicBezTo>
                    <a:cubicBezTo>
                      <a:pt x="6804378" y="710148"/>
                      <a:pt x="6780421" y="687903"/>
                      <a:pt x="6780421" y="658812"/>
                    </a:cubicBezTo>
                    <a:cubicBezTo>
                      <a:pt x="6780421" y="51336"/>
                      <a:pt x="6780421" y="51336"/>
                      <a:pt x="6780421" y="51336"/>
                    </a:cubicBezTo>
                    <a:cubicBezTo>
                      <a:pt x="6780421" y="27379"/>
                      <a:pt x="6761597" y="6845"/>
                      <a:pt x="6735929" y="6845"/>
                    </a:cubicBezTo>
                    <a:cubicBezTo>
                      <a:pt x="5562016" y="6845"/>
                      <a:pt x="5562016" y="6845"/>
                      <a:pt x="5562016" y="6845"/>
                    </a:cubicBezTo>
                    <a:cubicBezTo>
                      <a:pt x="5538059" y="6845"/>
                      <a:pt x="5517524" y="27379"/>
                      <a:pt x="5517524" y="51336"/>
                    </a:cubicBezTo>
                    <a:cubicBezTo>
                      <a:pt x="5517524" y="773463"/>
                      <a:pt x="5517524" y="773463"/>
                      <a:pt x="5517524" y="773463"/>
                    </a:cubicBezTo>
                    <a:cubicBezTo>
                      <a:pt x="5517524" y="802553"/>
                      <a:pt x="5495278" y="824799"/>
                      <a:pt x="5467898" y="824799"/>
                    </a:cubicBezTo>
                    <a:cubicBezTo>
                      <a:pt x="1906802" y="824799"/>
                      <a:pt x="1906802" y="824799"/>
                      <a:pt x="1906802" y="824799"/>
                    </a:cubicBezTo>
                    <a:cubicBezTo>
                      <a:pt x="1879422" y="824799"/>
                      <a:pt x="1855465" y="802553"/>
                      <a:pt x="1855465" y="773463"/>
                    </a:cubicBezTo>
                    <a:cubicBezTo>
                      <a:pt x="1855465" y="662235"/>
                      <a:pt x="1855465" y="662235"/>
                      <a:pt x="1855465" y="662235"/>
                    </a:cubicBezTo>
                    <a:cubicBezTo>
                      <a:pt x="1855465" y="636567"/>
                      <a:pt x="1834930" y="617743"/>
                      <a:pt x="1810972" y="617743"/>
                    </a:cubicBezTo>
                    <a:cubicBezTo>
                      <a:pt x="1295888" y="617743"/>
                      <a:pt x="1295888" y="617743"/>
                      <a:pt x="1295888" y="617743"/>
                    </a:cubicBezTo>
                    <a:cubicBezTo>
                      <a:pt x="1271931" y="617743"/>
                      <a:pt x="1253107" y="636567"/>
                      <a:pt x="1253107" y="662235"/>
                    </a:cubicBezTo>
                    <a:cubicBezTo>
                      <a:pt x="1253107" y="871001"/>
                      <a:pt x="1253107" y="871001"/>
                      <a:pt x="1253107" y="871001"/>
                    </a:cubicBezTo>
                    <a:cubicBezTo>
                      <a:pt x="1253107" y="898380"/>
                      <a:pt x="1229150" y="922337"/>
                      <a:pt x="1201770" y="922337"/>
                    </a:cubicBezTo>
                    <a:cubicBezTo>
                      <a:pt x="782516" y="922337"/>
                      <a:pt x="782516" y="922337"/>
                      <a:pt x="782516" y="922337"/>
                    </a:cubicBezTo>
                    <a:cubicBezTo>
                      <a:pt x="755136" y="922337"/>
                      <a:pt x="731178" y="898380"/>
                      <a:pt x="731178" y="871001"/>
                    </a:cubicBezTo>
                    <a:cubicBezTo>
                      <a:pt x="731178" y="564696"/>
                      <a:pt x="731178" y="564696"/>
                      <a:pt x="731178" y="564696"/>
                    </a:cubicBezTo>
                    <a:cubicBezTo>
                      <a:pt x="731178" y="540739"/>
                      <a:pt x="712355" y="520205"/>
                      <a:pt x="688397" y="520205"/>
                    </a:cubicBezTo>
                    <a:cubicBezTo>
                      <a:pt x="412149" y="520205"/>
                      <a:pt x="185673" y="520205"/>
                      <a:pt x="0" y="520205"/>
                    </a:cubicBezTo>
                    <a:lnTo>
                      <a:pt x="0" y="513360"/>
                    </a:lnTo>
                    <a:cubicBezTo>
                      <a:pt x="688397" y="513360"/>
                      <a:pt x="688397" y="513360"/>
                      <a:pt x="688397" y="513360"/>
                    </a:cubicBezTo>
                    <a:cubicBezTo>
                      <a:pt x="715777" y="513360"/>
                      <a:pt x="738023" y="535606"/>
                      <a:pt x="738023" y="564696"/>
                    </a:cubicBezTo>
                    <a:cubicBezTo>
                      <a:pt x="738023" y="871001"/>
                      <a:pt x="738023" y="871001"/>
                      <a:pt x="738023" y="871001"/>
                    </a:cubicBezTo>
                    <a:cubicBezTo>
                      <a:pt x="738023" y="894958"/>
                      <a:pt x="758558" y="915492"/>
                      <a:pt x="782516" y="915492"/>
                    </a:cubicBezTo>
                    <a:cubicBezTo>
                      <a:pt x="1201770" y="915492"/>
                      <a:pt x="1201770" y="915492"/>
                      <a:pt x="1201770" y="915492"/>
                    </a:cubicBezTo>
                    <a:cubicBezTo>
                      <a:pt x="1225727" y="915492"/>
                      <a:pt x="1246262" y="894958"/>
                      <a:pt x="1246262" y="871001"/>
                    </a:cubicBezTo>
                    <a:cubicBezTo>
                      <a:pt x="1246262" y="662235"/>
                      <a:pt x="1246262" y="662235"/>
                      <a:pt x="1246262" y="662235"/>
                    </a:cubicBezTo>
                    <a:cubicBezTo>
                      <a:pt x="1246262" y="633144"/>
                      <a:pt x="1268508" y="610899"/>
                      <a:pt x="1295888" y="610899"/>
                    </a:cubicBezTo>
                    <a:cubicBezTo>
                      <a:pt x="1810972" y="610899"/>
                      <a:pt x="1810972" y="610899"/>
                      <a:pt x="1810972" y="610899"/>
                    </a:cubicBezTo>
                    <a:cubicBezTo>
                      <a:pt x="1840064" y="610899"/>
                      <a:pt x="1862310" y="633144"/>
                      <a:pt x="1862310" y="662235"/>
                    </a:cubicBezTo>
                    <a:cubicBezTo>
                      <a:pt x="1862310" y="773463"/>
                      <a:pt x="1862310" y="773463"/>
                      <a:pt x="1862310" y="773463"/>
                    </a:cubicBezTo>
                    <a:cubicBezTo>
                      <a:pt x="1862310" y="799131"/>
                      <a:pt x="1882845" y="817954"/>
                      <a:pt x="1906802" y="817954"/>
                    </a:cubicBezTo>
                    <a:cubicBezTo>
                      <a:pt x="5467898" y="817954"/>
                      <a:pt x="5467898" y="817954"/>
                      <a:pt x="5467898" y="817954"/>
                    </a:cubicBezTo>
                    <a:cubicBezTo>
                      <a:pt x="5491855" y="817954"/>
                      <a:pt x="5510679" y="799131"/>
                      <a:pt x="5510679" y="773463"/>
                    </a:cubicBezTo>
                    <a:cubicBezTo>
                      <a:pt x="5510679" y="51336"/>
                      <a:pt x="5510679" y="51336"/>
                      <a:pt x="5510679" y="51336"/>
                    </a:cubicBezTo>
                    <a:cubicBezTo>
                      <a:pt x="5510679" y="22246"/>
                      <a:pt x="5534636" y="0"/>
                      <a:pt x="55620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/>
              </a:p>
            </p:txBody>
          </p:sp>
          <p:sp>
            <p:nvSpPr>
              <p:cNvPr id="27" name="Rektangel 12"/>
              <p:cNvSpPr/>
              <p:nvPr userDrawn="1"/>
            </p:nvSpPr>
            <p:spPr>
              <a:xfrm>
                <a:off x="900907" y="2759149"/>
                <a:ext cx="9144000" cy="15367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536700">
                    <a:moveTo>
                      <a:pt x="2822317" y="0"/>
                    </a:moveTo>
                    <a:cubicBezTo>
                      <a:pt x="5028108" y="0"/>
                      <a:pt x="5028108" y="0"/>
                      <a:pt x="5028108" y="0"/>
                    </a:cubicBezTo>
                    <a:cubicBezTo>
                      <a:pt x="5055488" y="0"/>
                      <a:pt x="5079446" y="22246"/>
                      <a:pt x="5079446" y="51338"/>
                    </a:cubicBezTo>
                    <a:cubicBezTo>
                      <a:pt x="5079446" y="884715"/>
                      <a:pt x="5079446" y="884715"/>
                      <a:pt x="5079446" y="884715"/>
                    </a:cubicBezTo>
                    <a:cubicBezTo>
                      <a:pt x="5079446" y="908672"/>
                      <a:pt x="5098269" y="929207"/>
                      <a:pt x="5123938" y="929207"/>
                    </a:cubicBezTo>
                    <a:cubicBezTo>
                      <a:pt x="5734852" y="929207"/>
                      <a:pt x="5734852" y="929207"/>
                      <a:pt x="5734852" y="929207"/>
                    </a:cubicBezTo>
                    <a:cubicBezTo>
                      <a:pt x="5760520" y="929207"/>
                      <a:pt x="5779344" y="908672"/>
                      <a:pt x="5779344" y="884715"/>
                    </a:cubicBezTo>
                    <a:cubicBezTo>
                      <a:pt x="5779344" y="352517"/>
                      <a:pt x="5779344" y="352517"/>
                      <a:pt x="5779344" y="352517"/>
                    </a:cubicBezTo>
                    <a:cubicBezTo>
                      <a:pt x="5779344" y="323426"/>
                      <a:pt x="5803301" y="301180"/>
                      <a:pt x="5830681" y="301180"/>
                    </a:cubicBezTo>
                    <a:cubicBezTo>
                      <a:pt x="7452939" y="301180"/>
                      <a:pt x="7452939" y="301180"/>
                      <a:pt x="7452939" y="301180"/>
                    </a:cubicBezTo>
                    <a:cubicBezTo>
                      <a:pt x="7480319" y="301180"/>
                      <a:pt x="7502565" y="323426"/>
                      <a:pt x="7502565" y="352517"/>
                    </a:cubicBezTo>
                    <a:cubicBezTo>
                      <a:pt x="7502565" y="1485363"/>
                      <a:pt x="7502565" y="1485363"/>
                      <a:pt x="7502565" y="1485363"/>
                    </a:cubicBezTo>
                    <a:cubicBezTo>
                      <a:pt x="7502565" y="1509320"/>
                      <a:pt x="7523100" y="1529855"/>
                      <a:pt x="7547058" y="1529855"/>
                    </a:cubicBezTo>
                    <a:cubicBezTo>
                      <a:pt x="8799687" y="1529855"/>
                      <a:pt x="8799687" y="1529855"/>
                      <a:pt x="8799687" y="1529855"/>
                    </a:cubicBezTo>
                    <a:cubicBezTo>
                      <a:pt x="8823645" y="1529855"/>
                      <a:pt x="8844180" y="1509320"/>
                      <a:pt x="8844180" y="1485363"/>
                    </a:cubicBezTo>
                    <a:cubicBezTo>
                      <a:pt x="8844180" y="966855"/>
                      <a:pt x="8844180" y="966855"/>
                      <a:pt x="8844180" y="966855"/>
                    </a:cubicBezTo>
                    <a:cubicBezTo>
                      <a:pt x="8844180" y="937764"/>
                      <a:pt x="8866426" y="915517"/>
                      <a:pt x="8895517" y="915517"/>
                    </a:cubicBezTo>
                    <a:cubicBezTo>
                      <a:pt x="8981972" y="915517"/>
                      <a:pt x="9064748" y="915517"/>
                      <a:pt x="9144000" y="915517"/>
                    </a:cubicBezTo>
                    <a:lnTo>
                      <a:pt x="9144000" y="922362"/>
                    </a:lnTo>
                    <a:cubicBezTo>
                      <a:pt x="8895517" y="922362"/>
                      <a:pt x="8895517" y="922362"/>
                      <a:pt x="8895517" y="922362"/>
                    </a:cubicBezTo>
                    <a:cubicBezTo>
                      <a:pt x="8869848" y="922362"/>
                      <a:pt x="8851025" y="941186"/>
                      <a:pt x="8851025" y="966855"/>
                    </a:cubicBezTo>
                    <a:cubicBezTo>
                      <a:pt x="8851025" y="1485363"/>
                      <a:pt x="8851025" y="1485363"/>
                      <a:pt x="8851025" y="1485363"/>
                    </a:cubicBezTo>
                    <a:cubicBezTo>
                      <a:pt x="8851025" y="1512743"/>
                      <a:pt x="8827067" y="1536700"/>
                      <a:pt x="8799687" y="1536700"/>
                    </a:cubicBezTo>
                    <a:cubicBezTo>
                      <a:pt x="7547058" y="1536700"/>
                      <a:pt x="7547058" y="1536700"/>
                      <a:pt x="7547058" y="1536700"/>
                    </a:cubicBezTo>
                    <a:cubicBezTo>
                      <a:pt x="7519678" y="1536700"/>
                      <a:pt x="7495720" y="1512743"/>
                      <a:pt x="7495720" y="1485363"/>
                    </a:cubicBezTo>
                    <a:cubicBezTo>
                      <a:pt x="7495720" y="352517"/>
                      <a:pt x="7495720" y="352517"/>
                      <a:pt x="7495720" y="352517"/>
                    </a:cubicBezTo>
                    <a:cubicBezTo>
                      <a:pt x="7495720" y="328560"/>
                      <a:pt x="7476897" y="308025"/>
                      <a:pt x="7452939" y="308025"/>
                    </a:cubicBezTo>
                    <a:cubicBezTo>
                      <a:pt x="5830681" y="308025"/>
                      <a:pt x="5830681" y="308025"/>
                      <a:pt x="5830681" y="308025"/>
                    </a:cubicBezTo>
                    <a:cubicBezTo>
                      <a:pt x="5806724" y="308025"/>
                      <a:pt x="5786189" y="328560"/>
                      <a:pt x="5786189" y="352517"/>
                    </a:cubicBezTo>
                    <a:cubicBezTo>
                      <a:pt x="5786189" y="884715"/>
                      <a:pt x="5786189" y="884715"/>
                      <a:pt x="5786189" y="884715"/>
                    </a:cubicBezTo>
                    <a:cubicBezTo>
                      <a:pt x="5786189" y="912095"/>
                      <a:pt x="5763943" y="936052"/>
                      <a:pt x="5734852" y="936052"/>
                    </a:cubicBezTo>
                    <a:cubicBezTo>
                      <a:pt x="5123938" y="936052"/>
                      <a:pt x="5123938" y="936052"/>
                      <a:pt x="5123938" y="936052"/>
                    </a:cubicBezTo>
                    <a:cubicBezTo>
                      <a:pt x="5094847" y="936052"/>
                      <a:pt x="5072601" y="912095"/>
                      <a:pt x="5072601" y="884715"/>
                    </a:cubicBezTo>
                    <a:cubicBezTo>
                      <a:pt x="5072601" y="51338"/>
                      <a:pt x="5072601" y="51338"/>
                      <a:pt x="5072601" y="51338"/>
                    </a:cubicBezTo>
                    <a:cubicBezTo>
                      <a:pt x="5072601" y="25669"/>
                      <a:pt x="5052066" y="6845"/>
                      <a:pt x="5028108" y="6845"/>
                    </a:cubicBezTo>
                    <a:cubicBezTo>
                      <a:pt x="2822317" y="6845"/>
                      <a:pt x="2822317" y="6845"/>
                      <a:pt x="2822317" y="6845"/>
                    </a:cubicBezTo>
                    <a:cubicBezTo>
                      <a:pt x="2798359" y="6845"/>
                      <a:pt x="2777825" y="25669"/>
                      <a:pt x="2777825" y="51338"/>
                    </a:cubicBezTo>
                    <a:cubicBezTo>
                      <a:pt x="2777825" y="1276591"/>
                      <a:pt x="2777825" y="1276591"/>
                      <a:pt x="2777825" y="1276591"/>
                    </a:cubicBezTo>
                    <a:cubicBezTo>
                      <a:pt x="2777825" y="1303971"/>
                      <a:pt x="2755578" y="1327928"/>
                      <a:pt x="2726487" y="1327928"/>
                    </a:cubicBezTo>
                    <a:cubicBezTo>
                      <a:pt x="279410" y="1327928"/>
                      <a:pt x="279410" y="1327928"/>
                      <a:pt x="279410" y="1327928"/>
                    </a:cubicBezTo>
                    <a:cubicBezTo>
                      <a:pt x="252030" y="1327928"/>
                      <a:pt x="228073" y="1303971"/>
                      <a:pt x="228073" y="1276591"/>
                    </a:cubicBezTo>
                    <a:cubicBezTo>
                      <a:pt x="228073" y="453481"/>
                      <a:pt x="228073" y="453481"/>
                      <a:pt x="228073" y="453481"/>
                    </a:cubicBezTo>
                    <a:cubicBezTo>
                      <a:pt x="228073" y="427812"/>
                      <a:pt x="207538" y="408988"/>
                      <a:pt x="183580" y="408988"/>
                    </a:cubicBezTo>
                    <a:cubicBezTo>
                      <a:pt x="120092" y="408988"/>
                      <a:pt x="58927" y="408988"/>
                      <a:pt x="0" y="408988"/>
                    </a:cubicBezTo>
                    <a:lnTo>
                      <a:pt x="0" y="402143"/>
                    </a:lnTo>
                    <a:cubicBezTo>
                      <a:pt x="183580" y="402143"/>
                      <a:pt x="183580" y="402143"/>
                      <a:pt x="183580" y="402143"/>
                    </a:cubicBezTo>
                    <a:cubicBezTo>
                      <a:pt x="212672" y="402143"/>
                      <a:pt x="234918" y="424389"/>
                      <a:pt x="234918" y="453481"/>
                    </a:cubicBezTo>
                    <a:cubicBezTo>
                      <a:pt x="234918" y="1276591"/>
                      <a:pt x="234918" y="1276591"/>
                      <a:pt x="234918" y="1276591"/>
                    </a:cubicBezTo>
                    <a:cubicBezTo>
                      <a:pt x="234918" y="1300548"/>
                      <a:pt x="255453" y="1321083"/>
                      <a:pt x="279410" y="1321083"/>
                    </a:cubicBezTo>
                    <a:cubicBezTo>
                      <a:pt x="2726487" y="1321083"/>
                      <a:pt x="2726487" y="1321083"/>
                      <a:pt x="2726487" y="1321083"/>
                    </a:cubicBezTo>
                    <a:cubicBezTo>
                      <a:pt x="2750445" y="1321083"/>
                      <a:pt x="2770980" y="1300548"/>
                      <a:pt x="2770980" y="1276591"/>
                    </a:cubicBezTo>
                    <a:cubicBezTo>
                      <a:pt x="2770980" y="51338"/>
                      <a:pt x="2770980" y="51338"/>
                      <a:pt x="2770980" y="51338"/>
                    </a:cubicBezTo>
                    <a:cubicBezTo>
                      <a:pt x="2770980" y="22246"/>
                      <a:pt x="2794937" y="0"/>
                      <a:pt x="28223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/>
              </a:p>
            </p:txBody>
          </p:sp>
          <p:sp>
            <p:nvSpPr>
              <p:cNvPr id="28" name="Rektangel 13"/>
              <p:cNvSpPr/>
              <p:nvPr userDrawn="1"/>
            </p:nvSpPr>
            <p:spPr>
              <a:xfrm>
                <a:off x="900907" y="2855987"/>
                <a:ext cx="9144000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435100">
                    <a:moveTo>
                      <a:pt x="4819337" y="0"/>
                    </a:moveTo>
                    <a:cubicBezTo>
                      <a:pt x="5888863" y="0"/>
                      <a:pt x="5888863" y="0"/>
                      <a:pt x="5888863" y="0"/>
                    </a:cubicBezTo>
                    <a:cubicBezTo>
                      <a:pt x="5917955" y="0"/>
                      <a:pt x="5940201" y="23947"/>
                      <a:pt x="5940201" y="51315"/>
                    </a:cubicBezTo>
                    <a:cubicBezTo>
                      <a:pt x="5940201" y="1228131"/>
                      <a:pt x="5940201" y="1228131"/>
                      <a:pt x="5940201" y="1228131"/>
                    </a:cubicBezTo>
                    <a:cubicBezTo>
                      <a:pt x="5940201" y="1253788"/>
                      <a:pt x="5960736" y="1272604"/>
                      <a:pt x="5984693" y="1272604"/>
                    </a:cubicBezTo>
                    <a:cubicBezTo>
                      <a:pt x="8152838" y="1272604"/>
                      <a:pt x="8152838" y="1272604"/>
                      <a:pt x="8152838" y="1272604"/>
                    </a:cubicBezTo>
                    <a:cubicBezTo>
                      <a:pt x="8176795" y="1272604"/>
                      <a:pt x="8197330" y="1253788"/>
                      <a:pt x="8197330" y="1228131"/>
                    </a:cubicBezTo>
                    <a:cubicBezTo>
                      <a:pt x="8197330" y="256573"/>
                      <a:pt x="8197330" y="256573"/>
                      <a:pt x="8197330" y="256573"/>
                    </a:cubicBezTo>
                    <a:cubicBezTo>
                      <a:pt x="8197330" y="227495"/>
                      <a:pt x="8219576" y="205259"/>
                      <a:pt x="8248667" y="205259"/>
                    </a:cubicBezTo>
                    <a:cubicBezTo>
                      <a:pt x="8970812" y="205259"/>
                      <a:pt x="8970812" y="205259"/>
                      <a:pt x="8970812" y="205259"/>
                    </a:cubicBezTo>
                    <a:cubicBezTo>
                      <a:pt x="8998191" y="205259"/>
                      <a:pt x="9020438" y="227495"/>
                      <a:pt x="9020438" y="256573"/>
                    </a:cubicBezTo>
                    <a:cubicBezTo>
                      <a:pt x="9020438" y="465253"/>
                      <a:pt x="9020438" y="465253"/>
                      <a:pt x="9020438" y="465253"/>
                    </a:cubicBezTo>
                    <a:cubicBezTo>
                      <a:pt x="9020438" y="489200"/>
                      <a:pt x="9040972" y="508015"/>
                      <a:pt x="9064930" y="508015"/>
                    </a:cubicBezTo>
                    <a:lnTo>
                      <a:pt x="9144000" y="508015"/>
                    </a:lnTo>
                    <a:lnTo>
                      <a:pt x="9144000" y="514857"/>
                    </a:lnTo>
                    <a:cubicBezTo>
                      <a:pt x="9064930" y="514857"/>
                      <a:pt x="9064930" y="514857"/>
                      <a:pt x="9064930" y="514857"/>
                    </a:cubicBezTo>
                    <a:cubicBezTo>
                      <a:pt x="9037550" y="514857"/>
                      <a:pt x="9013593" y="492621"/>
                      <a:pt x="9013593" y="465253"/>
                    </a:cubicBezTo>
                    <a:cubicBezTo>
                      <a:pt x="9013593" y="256573"/>
                      <a:pt x="9013593" y="256573"/>
                      <a:pt x="9013593" y="256573"/>
                    </a:cubicBezTo>
                    <a:cubicBezTo>
                      <a:pt x="9013593" y="232627"/>
                      <a:pt x="8994769" y="212101"/>
                      <a:pt x="8970812" y="212101"/>
                    </a:cubicBezTo>
                    <a:cubicBezTo>
                      <a:pt x="8248667" y="212101"/>
                      <a:pt x="8248667" y="212101"/>
                      <a:pt x="8248667" y="212101"/>
                    </a:cubicBezTo>
                    <a:cubicBezTo>
                      <a:pt x="8222998" y="212101"/>
                      <a:pt x="8204175" y="232627"/>
                      <a:pt x="8204175" y="256573"/>
                    </a:cubicBezTo>
                    <a:cubicBezTo>
                      <a:pt x="8204175" y="1228131"/>
                      <a:pt x="8204175" y="1228131"/>
                      <a:pt x="8204175" y="1228131"/>
                    </a:cubicBezTo>
                    <a:cubicBezTo>
                      <a:pt x="8204175" y="1257209"/>
                      <a:pt x="8180217" y="1279446"/>
                      <a:pt x="8152838" y="1279446"/>
                    </a:cubicBezTo>
                    <a:cubicBezTo>
                      <a:pt x="5984693" y="1279446"/>
                      <a:pt x="5984693" y="1279446"/>
                      <a:pt x="5984693" y="1279446"/>
                    </a:cubicBezTo>
                    <a:cubicBezTo>
                      <a:pt x="5957313" y="1279446"/>
                      <a:pt x="5933356" y="1257209"/>
                      <a:pt x="5933356" y="1228131"/>
                    </a:cubicBezTo>
                    <a:cubicBezTo>
                      <a:pt x="5933356" y="51315"/>
                      <a:pt x="5933356" y="51315"/>
                      <a:pt x="5933356" y="51315"/>
                    </a:cubicBezTo>
                    <a:cubicBezTo>
                      <a:pt x="5933356" y="27368"/>
                      <a:pt x="5914532" y="6842"/>
                      <a:pt x="5888863" y="6842"/>
                    </a:cubicBezTo>
                    <a:cubicBezTo>
                      <a:pt x="4819337" y="6842"/>
                      <a:pt x="4819337" y="6842"/>
                      <a:pt x="4819337" y="6842"/>
                    </a:cubicBezTo>
                    <a:cubicBezTo>
                      <a:pt x="4795380" y="6842"/>
                      <a:pt x="4774845" y="27368"/>
                      <a:pt x="4774845" y="51315"/>
                    </a:cubicBezTo>
                    <a:cubicBezTo>
                      <a:pt x="4774845" y="1383786"/>
                      <a:pt x="4774845" y="1383786"/>
                      <a:pt x="4774845" y="1383786"/>
                    </a:cubicBezTo>
                    <a:cubicBezTo>
                      <a:pt x="4774845" y="1412864"/>
                      <a:pt x="4752599" y="1435100"/>
                      <a:pt x="4723507" y="1435100"/>
                    </a:cubicBezTo>
                    <a:cubicBezTo>
                      <a:pt x="3236438" y="1435100"/>
                      <a:pt x="3236438" y="1435100"/>
                      <a:pt x="3236438" y="1435100"/>
                    </a:cubicBezTo>
                    <a:cubicBezTo>
                      <a:pt x="3207346" y="1435100"/>
                      <a:pt x="3185100" y="1412864"/>
                      <a:pt x="3185100" y="1383786"/>
                    </a:cubicBezTo>
                    <a:cubicBezTo>
                      <a:pt x="3185100" y="259994"/>
                      <a:pt x="3185100" y="259994"/>
                      <a:pt x="3185100" y="259994"/>
                    </a:cubicBezTo>
                    <a:cubicBezTo>
                      <a:pt x="3185100" y="236048"/>
                      <a:pt x="3164565" y="215522"/>
                      <a:pt x="3140608" y="215522"/>
                    </a:cubicBezTo>
                    <a:cubicBezTo>
                      <a:pt x="986153" y="215522"/>
                      <a:pt x="986153" y="215522"/>
                      <a:pt x="986153" y="215522"/>
                    </a:cubicBezTo>
                    <a:cubicBezTo>
                      <a:pt x="960485" y="215522"/>
                      <a:pt x="941661" y="236048"/>
                      <a:pt x="941661" y="259994"/>
                    </a:cubicBezTo>
                    <a:cubicBezTo>
                      <a:pt x="941661" y="1079319"/>
                      <a:pt x="941661" y="1079319"/>
                      <a:pt x="941661" y="1079319"/>
                    </a:cubicBezTo>
                    <a:cubicBezTo>
                      <a:pt x="941661" y="1108397"/>
                      <a:pt x="917704" y="1130633"/>
                      <a:pt x="890324" y="1130633"/>
                    </a:cubicBezTo>
                    <a:cubicBezTo>
                      <a:pt x="538949" y="1130633"/>
                      <a:pt x="245341" y="1130633"/>
                      <a:pt x="0" y="1130633"/>
                    </a:cubicBezTo>
                    <a:lnTo>
                      <a:pt x="0" y="1123791"/>
                    </a:lnTo>
                    <a:cubicBezTo>
                      <a:pt x="890324" y="1123791"/>
                      <a:pt x="890324" y="1123791"/>
                      <a:pt x="890324" y="1123791"/>
                    </a:cubicBezTo>
                    <a:cubicBezTo>
                      <a:pt x="914281" y="1123791"/>
                      <a:pt x="934816" y="1103265"/>
                      <a:pt x="934816" y="1079319"/>
                    </a:cubicBezTo>
                    <a:cubicBezTo>
                      <a:pt x="934816" y="259994"/>
                      <a:pt x="934816" y="259994"/>
                      <a:pt x="934816" y="259994"/>
                    </a:cubicBezTo>
                    <a:cubicBezTo>
                      <a:pt x="934816" y="230916"/>
                      <a:pt x="957062" y="208680"/>
                      <a:pt x="986153" y="208680"/>
                    </a:cubicBezTo>
                    <a:cubicBezTo>
                      <a:pt x="3140608" y="208680"/>
                      <a:pt x="3140608" y="208680"/>
                      <a:pt x="3140608" y="208680"/>
                    </a:cubicBezTo>
                    <a:cubicBezTo>
                      <a:pt x="3167988" y="208680"/>
                      <a:pt x="3191945" y="230916"/>
                      <a:pt x="3191945" y="259994"/>
                    </a:cubicBezTo>
                    <a:cubicBezTo>
                      <a:pt x="3191945" y="1383786"/>
                      <a:pt x="3191945" y="1383786"/>
                      <a:pt x="3191945" y="1383786"/>
                    </a:cubicBezTo>
                    <a:cubicBezTo>
                      <a:pt x="3191945" y="1409443"/>
                      <a:pt x="3210769" y="1428258"/>
                      <a:pt x="3236438" y="1428258"/>
                    </a:cubicBezTo>
                    <a:cubicBezTo>
                      <a:pt x="4723507" y="1428258"/>
                      <a:pt x="4723507" y="1428258"/>
                      <a:pt x="4723507" y="1428258"/>
                    </a:cubicBezTo>
                    <a:cubicBezTo>
                      <a:pt x="4749176" y="1428258"/>
                      <a:pt x="4768000" y="1409443"/>
                      <a:pt x="4768000" y="1383786"/>
                    </a:cubicBezTo>
                    <a:cubicBezTo>
                      <a:pt x="4768000" y="51315"/>
                      <a:pt x="4768000" y="51315"/>
                      <a:pt x="4768000" y="51315"/>
                    </a:cubicBezTo>
                    <a:cubicBezTo>
                      <a:pt x="4768000" y="23947"/>
                      <a:pt x="4791957" y="0"/>
                      <a:pt x="48193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508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323614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6935788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416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3312790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066801"/>
            <a:ext cx="3328988" cy="31789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323614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901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3312790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1066802"/>
            <a:ext cx="3328988" cy="317896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323614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42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066801"/>
            <a:ext cx="3328988" cy="31789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1066801"/>
            <a:ext cx="3328988" cy="31789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619250" y="323614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92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3580" y="1069181"/>
            <a:ext cx="9147580" cy="365942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09885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4357 w 9152201"/>
              <a:gd name="connsiteY5" fmla="*/ 4071617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17878 w 9152201"/>
              <a:gd name="connsiteY3" fmla="*/ 4006425 h 4281672"/>
              <a:gd name="connsiteX4" fmla="*/ 1346814 w 9152201"/>
              <a:gd name="connsiteY4" fmla="*/ 4004170 h 4281672"/>
              <a:gd name="connsiteX5" fmla="*/ 1264357 w 9152201"/>
              <a:gd name="connsiteY5" fmla="*/ 4071617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0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0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001225 w 9150613"/>
              <a:gd name="connsiteY2" fmla="*/ 138768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4006425 h 4281672"/>
              <a:gd name="connsiteX3" fmla="*/ 1346814 w 9150613"/>
              <a:gd name="connsiteY3" fmla="*/ 4004170 h 4281672"/>
              <a:gd name="connsiteX4" fmla="*/ 1264357 w 9150613"/>
              <a:gd name="connsiteY4" fmla="*/ 4071617 h 4281672"/>
              <a:gd name="connsiteX5" fmla="*/ 1262230 w 9150613"/>
              <a:gd name="connsiteY5" fmla="*/ 4220084 h 4281672"/>
              <a:gd name="connsiteX6" fmla="*/ 1213854 w 9150613"/>
              <a:gd name="connsiteY6" fmla="*/ 4280000 h 4281672"/>
              <a:gd name="connsiteX7" fmla="*/ 5812 w 9150613"/>
              <a:gd name="connsiteY7" fmla="*/ 4281672 h 4281672"/>
              <a:gd name="connsiteX8" fmla="*/ 6613 w 9150613"/>
              <a:gd name="connsiteY8" fmla="*/ 718270 h 4281672"/>
              <a:gd name="connsiteX9" fmla="*/ 806 w 9150613"/>
              <a:gd name="connsiteY9" fmla="*/ 0 h 4281672"/>
              <a:gd name="connsiteX0" fmla="*/ 806 w 9168840"/>
              <a:gd name="connsiteY0" fmla="*/ 0 h 4281672"/>
              <a:gd name="connsiteX1" fmla="*/ 9168840 w 9168840"/>
              <a:gd name="connsiteY1" fmla="*/ 0 h 4281672"/>
              <a:gd name="connsiteX2" fmla="*/ 9117878 w 9168840"/>
              <a:gd name="connsiteY2" fmla="*/ 4006425 h 4281672"/>
              <a:gd name="connsiteX3" fmla="*/ 1346814 w 9168840"/>
              <a:gd name="connsiteY3" fmla="*/ 4004170 h 4281672"/>
              <a:gd name="connsiteX4" fmla="*/ 1264357 w 9168840"/>
              <a:gd name="connsiteY4" fmla="*/ 4071617 h 4281672"/>
              <a:gd name="connsiteX5" fmla="*/ 1262230 w 9168840"/>
              <a:gd name="connsiteY5" fmla="*/ 4220084 h 4281672"/>
              <a:gd name="connsiteX6" fmla="*/ 1213854 w 9168840"/>
              <a:gd name="connsiteY6" fmla="*/ 4280000 h 4281672"/>
              <a:gd name="connsiteX7" fmla="*/ 5812 w 9168840"/>
              <a:gd name="connsiteY7" fmla="*/ 4281672 h 4281672"/>
              <a:gd name="connsiteX8" fmla="*/ 6613 w 9168840"/>
              <a:gd name="connsiteY8" fmla="*/ 718270 h 4281672"/>
              <a:gd name="connsiteX9" fmla="*/ 806 w 9168840"/>
              <a:gd name="connsiteY9" fmla="*/ 0 h 4281672"/>
              <a:gd name="connsiteX0" fmla="*/ 806 w 9117878"/>
              <a:gd name="connsiteY0" fmla="*/ 0 h 4281672"/>
              <a:gd name="connsiteX1" fmla="*/ 9117878 w 9117878"/>
              <a:gd name="connsiteY1" fmla="*/ 0 h 4281672"/>
              <a:gd name="connsiteX2" fmla="*/ 9117878 w 9117878"/>
              <a:gd name="connsiteY2" fmla="*/ 4006425 h 4281672"/>
              <a:gd name="connsiteX3" fmla="*/ 1346814 w 9117878"/>
              <a:gd name="connsiteY3" fmla="*/ 4004170 h 4281672"/>
              <a:gd name="connsiteX4" fmla="*/ 1264357 w 9117878"/>
              <a:gd name="connsiteY4" fmla="*/ 4071617 h 4281672"/>
              <a:gd name="connsiteX5" fmla="*/ 1262230 w 9117878"/>
              <a:gd name="connsiteY5" fmla="*/ 4220084 h 4281672"/>
              <a:gd name="connsiteX6" fmla="*/ 1213854 w 9117878"/>
              <a:gd name="connsiteY6" fmla="*/ 4280000 h 4281672"/>
              <a:gd name="connsiteX7" fmla="*/ 5812 w 9117878"/>
              <a:gd name="connsiteY7" fmla="*/ 4281672 h 4281672"/>
              <a:gd name="connsiteX8" fmla="*/ 6613 w 9117878"/>
              <a:gd name="connsiteY8" fmla="*/ 718270 h 4281672"/>
              <a:gd name="connsiteX9" fmla="*/ 806 w 9117878"/>
              <a:gd name="connsiteY9" fmla="*/ 0 h 4281672"/>
              <a:gd name="connsiteX0" fmla="*/ 1518678 w 10635750"/>
              <a:gd name="connsiteY0" fmla="*/ 0 h 4281672"/>
              <a:gd name="connsiteX1" fmla="*/ 10635750 w 10635750"/>
              <a:gd name="connsiteY1" fmla="*/ 0 h 4281672"/>
              <a:gd name="connsiteX2" fmla="*/ 10635750 w 10635750"/>
              <a:gd name="connsiteY2" fmla="*/ 4006425 h 4281672"/>
              <a:gd name="connsiteX3" fmla="*/ 2864686 w 10635750"/>
              <a:gd name="connsiteY3" fmla="*/ 4004170 h 4281672"/>
              <a:gd name="connsiteX4" fmla="*/ 2782229 w 10635750"/>
              <a:gd name="connsiteY4" fmla="*/ 4071617 h 4281672"/>
              <a:gd name="connsiteX5" fmla="*/ 2780102 w 10635750"/>
              <a:gd name="connsiteY5" fmla="*/ 4220084 h 4281672"/>
              <a:gd name="connsiteX6" fmla="*/ 2731726 w 10635750"/>
              <a:gd name="connsiteY6" fmla="*/ 4280000 h 4281672"/>
              <a:gd name="connsiteX7" fmla="*/ 1523684 w 10635750"/>
              <a:gd name="connsiteY7" fmla="*/ 4281672 h 4281672"/>
              <a:gd name="connsiteX8" fmla="*/ 1518678 w 10635750"/>
              <a:gd name="connsiteY8" fmla="*/ 0 h 4281672"/>
              <a:gd name="connsiteX0" fmla="*/ 197169 w 9314241"/>
              <a:gd name="connsiteY0" fmla="*/ 0 h 4281672"/>
              <a:gd name="connsiteX1" fmla="*/ 9314241 w 9314241"/>
              <a:gd name="connsiteY1" fmla="*/ 0 h 4281672"/>
              <a:gd name="connsiteX2" fmla="*/ 9314241 w 9314241"/>
              <a:gd name="connsiteY2" fmla="*/ 4006425 h 4281672"/>
              <a:gd name="connsiteX3" fmla="*/ 1543177 w 9314241"/>
              <a:gd name="connsiteY3" fmla="*/ 4004170 h 4281672"/>
              <a:gd name="connsiteX4" fmla="*/ 1460720 w 9314241"/>
              <a:gd name="connsiteY4" fmla="*/ 4071617 h 4281672"/>
              <a:gd name="connsiteX5" fmla="*/ 1458593 w 9314241"/>
              <a:gd name="connsiteY5" fmla="*/ 4220084 h 4281672"/>
              <a:gd name="connsiteX6" fmla="*/ 1410217 w 9314241"/>
              <a:gd name="connsiteY6" fmla="*/ 4280000 h 4281672"/>
              <a:gd name="connsiteX7" fmla="*/ 202175 w 9314241"/>
              <a:gd name="connsiteY7" fmla="*/ 4281672 h 4281672"/>
              <a:gd name="connsiteX8" fmla="*/ 197169 w 9314241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20186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349117"/>
              <a:gd name="connsiteX1" fmla="*/ 9117072 w 9117072"/>
              <a:gd name="connsiteY1" fmla="*/ 0 h 4349117"/>
              <a:gd name="connsiteX2" fmla="*/ 9117072 w 9117072"/>
              <a:gd name="connsiteY2" fmla="*/ 4006425 h 4349117"/>
              <a:gd name="connsiteX3" fmla="*/ 1346008 w 9117072"/>
              <a:gd name="connsiteY3" fmla="*/ 4004170 h 4349117"/>
              <a:gd name="connsiteX4" fmla="*/ 1263551 w 9117072"/>
              <a:gd name="connsiteY4" fmla="*/ 4071617 h 4349117"/>
              <a:gd name="connsiteX5" fmla="*/ 1261424 w 9117072"/>
              <a:gd name="connsiteY5" fmla="*/ 4220084 h 4349117"/>
              <a:gd name="connsiteX6" fmla="*/ 1193480 w 9117072"/>
              <a:gd name="connsiteY6" fmla="*/ 4349117 h 4349117"/>
              <a:gd name="connsiteX7" fmla="*/ 5006 w 9117072"/>
              <a:gd name="connsiteY7" fmla="*/ 4281672 h 4349117"/>
              <a:gd name="connsiteX8" fmla="*/ 0 w 9117072"/>
              <a:gd name="connsiteY8" fmla="*/ 0 h 4349117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19627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363937"/>
              <a:gd name="connsiteX1" fmla="*/ 9117072 w 9117072"/>
              <a:gd name="connsiteY1" fmla="*/ 0 h 4363937"/>
              <a:gd name="connsiteX2" fmla="*/ 9117072 w 9117072"/>
              <a:gd name="connsiteY2" fmla="*/ 4006425 h 4363937"/>
              <a:gd name="connsiteX3" fmla="*/ 1346008 w 9117072"/>
              <a:gd name="connsiteY3" fmla="*/ 4004170 h 4363937"/>
              <a:gd name="connsiteX4" fmla="*/ 1263551 w 9117072"/>
              <a:gd name="connsiteY4" fmla="*/ 4071617 h 4363937"/>
              <a:gd name="connsiteX5" fmla="*/ 1261424 w 9117072"/>
              <a:gd name="connsiteY5" fmla="*/ 4220084 h 4363937"/>
              <a:gd name="connsiteX6" fmla="*/ 1196276 w 9117072"/>
              <a:gd name="connsiteY6" fmla="*/ 4286583 h 4363937"/>
              <a:gd name="connsiteX7" fmla="*/ 5006 w 9117072"/>
              <a:gd name="connsiteY7" fmla="*/ 4281672 h 4363937"/>
              <a:gd name="connsiteX8" fmla="*/ 0 w 9117072"/>
              <a:gd name="connsiteY8" fmla="*/ 0 h 4363937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19627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414942"/>
              <a:gd name="connsiteX1" fmla="*/ 9117072 w 9117072"/>
              <a:gd name="connsiteY1" fmla="*/ 0 h 4414942"/>
              <a:gd name="connsiteX2" fmla="*/ 9117072 w 9117072"/>
              <a:gd name="connsiteY2" fmla="*/ 4006425 h 4414942"/>
              <a:gd name="connsiteX3" fmla="*/ 1346008 w 9117072"/>
              <a:gd name="connsiteY3" fmla="*/ 4004170 h 4414942"/>
              <a:gd name="connsiteX4" fmla="*/ 1263551 w 9117072"/>
              <a:gd name="connsiteY4" fmla="*/ 4071617 h 4414942"/>
              <a:gd name="connsiteX5" fmla="*/ 1261424 w 9117072"/>
              <a:gd name="connsiteY5" fmla="*/ 4220084 h 4414942"/>
              <a:gd name="connsiteX6" fmla="*/ 1182298 w 9117072"/>
              <a:gd name="connsiteY6" fmla="*/ 4414942 h 4414942"/>
              <a:gd name="connsiteX7" fmla="*/ 5006 w 9117072"/>
              <a:gd name="connsiteY7" fmla="*/ 4281672 h 4414942"/>
              <a:gd name="connsiteX8" fmla="*/ 0 w 9117072"/>
              <a:gd name="connsiteY8" fmla="*/ 0 h 4414942"/>
              <a:gd name="connsiteX0" fmla="*/ 0 w 9117072"/>
              <a:gd name="connsiteY0" fmla="*/ 0 h 4283291"/>
              <a:gd name="connsiteX1" fmla="*/ 9117072 w 9117072"/>
              <a:gd name="connsiteY1" fmla="*/ 0 h 4283291"/>
              <a:gd name="connsiteX2" fmla="*/ 9117072 w 9117072"/>
              <a:gd name="connsiteY2" fmla="*/ 4006425 h 4283291"/>
              <a:gd name="connsiteX3" fmla="*/ 1346008 w 9117072"/>
              <a:gd name="connsiteY3" fmla="*/ 4004170 h 4283291"/>
              <a:gd name="connsiteX4" fmla="*/ 1263551 w 9117072"/>
              <a:gd name="connsiteY4" fmla="*/ 4071617 h 4283291"/>
              <a:gd name="connsiteX5" fmla="*/ 1261424 w 9117072"/>
              <a:gd name="connsiteY5" fmla="*/ 4220084 h 4283291"/>
              <a:gd name="connsiteX6" fmla="*/ 1204663 w 9117072"/>
              <a:gd name="connsiteY6" fmla="*/ 4283291 h 4283291"/>
              <a:gd name="connsiteX7" fmla="*/ 5006 w 9117072"/>
              <a:gd name="connsiteY7" fmla="*/ 4281672 h 4283291"/>
              <a:gd name="connsiteX8" fmla="*/ 0 w 9117072"/>
              <a:gd name="connsiteY8" fmla="*/ 0 h 4283291"/>
              <a:gd name="connsiteX0" fmla="*/ 0 w 9117072"/>
              <a:gd name="connsiteY0" fmla="*/ 0 h 4287086"/>
              <a:gd name="connsiteX1" fmla="*/ 9117072 w 9117072"/>
              <a:gd name="connsiteY1" fmla="*/ 0 h 4287086"/>
              <a:gd name="connsiteX2" fmla="*/ 9117072 w 9117072"/>
              <a:gd name="connsiteY2" fmla="*/ 4006425 h 4287086"/>
              <a:gd name="connsiteX3" fmla="*/ 1346008 w 9117072"/>
              <a:gd name="connsiteY3" fmla="*/ 4004170 h 4287086"/>
              <a:gd name="connsiteX4" fmla="*/ 1263551 w 9117072"/>
              <a:gd name="connsiteY4" fmla="*/ 4071617 h 4287086"/>
              <a:gd name="connsiteX5" fmla="*/ 1261424 w 9117072"/>
              <a:gd name="connsiteY5" fmla="*/ 4220084 h 4287086"/>
              <a:gd name="connsiteX6" fmla="*/ 1204663 w 9117072"/>
              <a:gd name="connsiteY6" fmla="*/ 4283291 h 4287086"/>
              <a:gd name="connsiteX7" fmla="*/ 5006 w 9117072"/>
              <a:gd name="connsiteY7" fmla="*/ 4281672 h 4287086"/>
              <a:gd name="connsiteX8" fmla="*/ 0 w 9117072"/>
              <a:gd name="connsiteY8" fmla="*/ 0 h 4287086"/>
              <a:gd name="connsiteX0" fmla="*/ 0 w 9117072"/>
              <a:gd name="connsiteY0" fmla="*/ 0 h 4295952"/>
              <a:gd name="connsiteX1" fmla="*/ 9117072 w 9117072"/>
              <a:gd name="connsiteY1" fmla="*/ 0 h 4295952"/>
              <a:gd name="connsiteX2" fmla="*/ 9117072 w 9117072"/>
              <a:gd name="connsiteY2" fmla="*/ 4006425 h 4295952"/>
              <a:gd name="connsiteX3" fmla="*/ 1346008 w 9117072"/>
              <a:gd name="connsiteY3" fmla="*/ 4004170 h 4295952"/>
              <a:gd name="connsiteX4" fmla="*/ 1263551 w 9117072"/>
              <a:gd name="connsiteY4" fmla="*/ 4071617 h 4295952"/>
              <a:gd name="connsiteX5" fmla="*/ 1261424 w 9117072"/>
              <a:gd name="connsiteY5" fmla="*/ 4220084 h 4295952"/>
              <a:gd name="connsiteX6" fmla="*/ 1204663 w 9117072"/>
              <a:gd name="connsiteY6" fmla="*/ 4283291 h 4295952"/>
              <a:gd name="connsiteX7" fmla="*/ 5006 w 9117072"/>
              <a:gd name="connsiteY7" fmla="*/ 4281672 h 4295952"/>
              <a:gd name="connsiteX8" fmla="*/ 0 w 9117072"/>
              <a:gd name="connsiteY8" fmla="*/ 0 h 4295952"/>
              <a:gd name="connsiteX0" fmla="*/ 0 w 9117072"/>
              <a:gd name="connsiteY0" fmla="*/ 0 h 4287086"/>
              <a:gd name="connsiteX1" fmla="*/ 9117072 w 9117072"/>
              <a:gd name="connsiteY1" fmla="*/ 0 h 4287086"/>
              <a:gd name="connsiteX2" fmla="*/ 9117072 w 9117072"/>
              <a:gd name="connsiteY2" fmla="*/ 4006425 h 4287086"/>
              <a:gd name="connsiteX3" fmla="*/ 1346008 w 9117072"/>
              <a:gd name="connsiteY3" fmla="*/ 4004170 h 4287086"/>
              <a:gd name="connsiteX4" fmla="*/ 1263551 w 9117072"/>
              <a:gd name="connsiteY4" fmla="*/ 4071617 h 4287086"/>
              <a:gd name="connsiteX5" fmla="*/ 1261424 w 9117072"/>
              <a:gd name="connsiteY5" fmla="*/ 4220084 h 4287086"/>
              <a:gd name="connsiteX6" fmla="*/ 1204663 w 9117072"/>
              <a:gd name="connsiteY6" fmla="*/ 4283291 h 4287086"/>
              <a:gd name="connsiteX7" fmla="*/ 5006 w 9117072"/>
              <a:gd name="connsiteY7" fmla="*/ 4281672 h 4287086"/>
              <a:gd name="connsiteX8" fmla="*/ 0 w 9117072"/>
              <a:gd name="connsiteY8" fmla="*/ 0 h 4287086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346616 w 9117072"/>
              <a:gd name="connsiteY4" fmla="*/ 4082794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346616 w 9117072"/>
              <a:gd name="connsiteY4" fmla="*/ 4082794 h 4286078"/>
              <a:gd name="connsiteX5" fmla="*/ 1349658 w 9117072"/>
              <a:gd name="connsiteY5" fmla="*/ 4242437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81672 h 4294461"/>
              <a:gd name="connsiteX8" fmla="*/ 0 w 9117072"/>
              <a:gd name="connsiteY8" fmla="*/ 0 h 4294461"/>
              <a:gd name="connsiteX0" fmla="*/ 0 w 9117072"/>
              <a:gd name="connsiteY0" fmla="*/ 0 h 4298976"/>
              <a:gd name="connsiteX1" fmla="*/ 9117072 w 9117072"/>
              <a:gd name="connsiteY1" fmla="*/ 0 h 4298976"/>
              <a:gd name="connsiteX2" fmla="*/ 9117072 w 9117072"/>
              <a:gd name="connsiteY2" fmla="*/ 4006425 h 4298976"/>
              <a:gd name="connsiteX3" fmla="*/ 1419581 w 9117072"/>
              <a:gd name="connsiteY3" fmla="*/ 4006964 h 4298976"/>
              <a:gd name="connsiteX4" fmla="*/ 1346616 w 9117072"/>
              <a:gd name="connsiteY4" fmla="*/ 4082794 h 4298976"/>
              <a:gd name="connsiteX5" fmla="*/ 1349658 w 9117072"/>
              <a:gd name="connsiteY5" fmla="*/ 4242437 h 4298976"/>
              <a:gd name="connsiteX6" fmla="*/ 1294848 w 9117072"/>
              <a:gd name="connsiteY6" fmla="*/ 4291674 h 4298976"/>
              <a:gd name="connsiteX7" fmla="*/ 3568 w 9117072"/>
              <a:gd name="connsiteY7" fmla="*/ 4298436 h 4298976"/>
              <a:gd name="connsiteX8" fmla="*/ 0 w 9117072"/>
              <a:gd name="connsiteY8" fmla="*/ 0 h 4298976"/>
              <a:gd name="connsiteX0" fmla="*/ 0 w 9117072"/>
              <a:gd name="connsiteY0" fmla="*/ 0 h 4296182"/>
              <a:gd name="connsiteX1" fmla="*/ 9117072 w 9117072"/>
              <a:gd name="connsiteY1" fmla="*/ 0 h 4296182"/>
              <a:gd name="connsiteX2" fmla="*/ 9117072 w 9117072"/>
              <a:gd name="connsiteY2" fmla="*/ 4006425 h 4296182"/>
              <a:gd name="connsiteX3" fmla="*/ 1419581 w 9117072"/>
              <a:gd name="connsiteY3" fmla="*/ 4006964 h 4296182"/>
              <a:gd name="connsiteX4" fmla="*/ 1346616 w 9117072"/>
              <a:gd name="connsiteY4" fmla="*/ 4082794 h 4296182"/>
              <a:gd name="connsiteX5" fmla="*/ 1349658 w 9117072"/>
              <a:gd name="connsiteY5" fmla="*/ 4242437 h 4296182"/>
              <a:gd name="connsiteX6" fmla="*/ 1294848 w 9117072"/>
              <a:gd name="connsiteY6" fmla="*/ 4291674 h 4296182"/>
              <a:gd name="connsiteX7" fmla="*/ 3568 w 9117072"/>
              <a:gd name="connsiteY7" fmla="*/ 4295642 h 4296182"/>
              <a:gd name="connsiteX8" fmla="*/ 0 w 9117072"/>
              <a:gd name="connsiteY8" fmla="*/ 0 h 4296182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0087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3963"/>
              <a:gd name="connsiteX1" fmla="*/ 9117072 w 9117072"/>
              <a:gd name="connsiteY1" fmla="*/ 0 h 4293963"/>
              <a:gd name="connsiteX2" fmla="*/ 9117072 w 9117072"/>
              <a:gd name="connsiteY2" fmla="*/ 4006425 h 4293963"/>
              <a:gd name="connsiteX3" fmla="*/ 1410087 w 9117072"/>
              <a:gd name="connsiteY3" fmla="*/ 4006964 h 4293963"/>
              <a:gd name="connsiteX4" fmla="*/ 1346616 w 9117072"/>
              <a:gd name="connsiteY4" fmla="*/ 4082794 h 4293963"/>
              <a:gd name="connsiteX5" fmla="*/ 1349658 w 9117072"/>
              <a:gd name="connsiteY5" fmla="*/ 4242437 h 4293963"/>
              <a:gd name="connsiteX6" fmla="*/ 1294848 w 9117072"/>
              <a:gd name="connsiteY6" fmla="*/ 4291674 h 4293963"/>
              <a:gd name="connsiteX7" fmla="*/ 3568 w 9117072"/>
              <a:gd name="connsiteY7" fmla="*/ 4292848 h 4293963"/>
              <a:gd name="connsiteX8" fmla="*/ 0 w 9117072"/>
              <a:gd name="connsiteY8" fmla="*/ 0 h 4293963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46616 w 9117072"/>
              <a:gd name="connsiteY4" fmla="*/ 4077205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51363 w 9117072"/>
              <a:gd name="connsiteY4" fmla="*/ 4085589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51363 w 9117072"/>
              <a:gd name="connsiteY4" fmla="*/ 4085589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7072" h="4293964">
                <a:moveTo>
                  <a:pt x="0" y="0"/>
                </a:moveTo>
                <a:lnTo>
                  <a:pt x="9117072" y="0"/>
                </a:lnTo>
                <a:lnTo>
                  <a:pt x="9117072" y="4006425"/>
                </a:lnTo>
                <a:lnTo>
                  <a:pt x="1410087" y="4006964"/>
                </a:lnTo>
                <a:cubicBezTo>
                  <a:pt x="1362013" y="4011137"/>
                  <a:pt x="1351017" y="4033148"/>
                  <a:pt x="1351363" y="4085589"/>
                </a:cubicBezTo>
                <a:cubicBezTo>
                  <a:pt x="1351711" y="4151196"/>
                  <a:pt x="1351391" y="4200554"/>
                  <a:pt x="1349658" y="4242437"/>
                </a:cubicBezTo>
                <a:cubicBezTo>
                  <a:pt x="1347925" y="4284320"/>
                  <a:pt x="1334479" y="4289384"/>
                  <a:pt x="1294848" y="4291674"/>
                </a:cubicBezTo>
                <a:cubicBezTo>
                  <a:pt x="1255217" y="4293964"/>
                  <a:pt x="403454" y="4293388"/>
                  <a:pt x="3568" y="4292848"/>
                </a:cubicBezTo>
                <a:cubicBezTo>
                  <a:pt x="1761" y="3267521"/>
                  <a:pt x="239" y="1086814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lang="en-GB" dirty="0"/>
            </a:lvl1pPr>
          </a:lstStyle>
          <a:p>
            <a:endParaRPr lang="en-GB" dirty="0"/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1619250" y="323614"/>
            <a:ext cx="6935788" cy="501254"/>
          </a:xfrm>
        </p:spPr>
        <p:txBody>
          <a:bodyPr/>
          <a:lstStyle/>
          <a:p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GB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04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1066801"/>
            <a:ext cx="6935788" cy="31789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619250" y="323614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63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68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5" y="258366"/>
            <a:ext cx="514350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6935788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1619250" y="323614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2" y="4724618"/>
            <a:ext cx="531863" cy="27384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7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48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2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CF5FF-250F-4F2D-8646-D6DD9DC27E47}" type="datetimeFigureOut">
              <a:rPr lang="sv-SE" smtClean="0"/>
              <a:t>2023-08-22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175F-0A67-44C2-9D9D-20271A299A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81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619250" y="303652"/>
            <a:ext cx="6935788" cy="50125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187054"/>
            <a:ext cx="6935788" cy="305871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825"/>
            </a:lvl1pPr>
          </a:lstStyle>
          <a:p>
            <a:fld id="{CFCB38AA-14D0-4B67-BE5B-608C5A8A7489}" type="datetimeFigureOut">
              <a:rPr lang="sv-SE" smtClean="0"/>
              <a:pPr/>
              <a:t>2023-08-22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6058"/>
            <a:ext cx="531863" cy="273844"/>
          </a:xfrm>
        </p:spPr>
        <p:txBody>
          <a:bodyPr/>
          <a:lstStyle>
            <a:lvl1pPr>
              <a:defRPr sz="825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58975"/>
            <a:ext cx="2895600" cy="273844"/>
          </a:xfrm>
        </p:spPr>
        <p:txBody>
          <a:bodyPr lIns="0" tIns="0" rIns="0" bIns="0" anchor="t"/>
          <a:lstStyle>
            <a:lvl1pPr algn="l">
              <a:lnSpc>
                <a:spcPts val="675"/>
              </a:lnSpc>
              <a:defRPr sz="825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738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2023-08-22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700"/>
          <a:stretch/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38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D192-7239-9641-9EBF-6DCC5D2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5B36C9-34C7-0545-A2DD-C25F1177F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091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700"/>
          <a:stretch/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9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2023-08-22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086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2023-08-22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816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2023-08-22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126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2023-08-22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4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2023-08-22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861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2023-08-22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83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latt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7D0BFB-914D-9642-AB70-585D2A2E6F10}"/>
              </a:ext>
            </a:extLst>
          </p:cNvPr>
          <p:cNvSpPr/>
          <p:nvPr userDrawn="1"/>
        </p:nvSpPr>
        <p:spPr>
          <a:xfrm>
            <a:off x="139849" y="4389120"/>
            <a:ext cx="8864302" cy="656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4E6325-9929-CF46-A1F2-B4F39A065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8607" y="3453868"/>
            <a:ext cx="2802524" cy="1413407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8EA521-6603-1C4A-AC4D-29169F07A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60347" y="3453869"/>
            <a:ext cx="5605047" cy="1411594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7B9CB2B-A9FD-7448-800D-BD366F64D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3609" y="1872258"/>
            <a:ext cx="3651785" cy="1398984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E9830D3-FE11-4B4D-83A5-D6AD1F119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6627" y="247426"/>
            <a:ext cx="4518767" cy="1436550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ABAB-EE00-6147-9604-E3C7EC999D70}"/>
              </a:ext>
            </a:extLst>
          </p:cNvPr>
          <p:cNvSpPr/>
          <p:nvPr userDrawn="1"/>
        </p:nvSpPr>
        <p:spPr>
          <a:xfrm>
            <a:off x="258184" y="1866741"/>
            <a:ext cx="4776219" cy="1404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5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35" y="2046165"/>
            <a:ext cx="4095712" cy="29491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TheSansOsF SemiBold" panose="020B0602050302020203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63CEF2C-9521-F149-ABB5-F15731B04B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8184" y="247426"/>
            <a:ext cx="3904293" cy="1436550"/>
          </a:xfrm>
          <a:custGeom>
            <a:avLst/>
            <a:gdLst>
              <a:gd name="connsiteX0" fmla="*/ 1251412 w 5178493"/>
              <a:gd name="connsiteY0" fmla="*/ 0 h 1865312"/>
              <a:gd name="connsiteX1" fmla="*/ 5178493 w 5178493"/>
              <a:gd name="connsiteY1" fmla="*/ 0 h 1865312"/>
              <a:gd name="connsiteX2" fmla="*/ 5178493 w 5178493"/>
              <a:gd name="connsiteY2" fmla="*/ 1865312 h 1865312"/>
              <a:gd name="connsiteX3" fmla="*/ 0 w 5178493"/>
              <a:gd name="connsiteY3" fmla="*/ 1865312 h 1865312"/>
              <a:gd name="connsiteX4" fmla="*/ 0 w 5178493"/>
              <a:gd name="connsiteY4" fmla="*/ 1239723 h 1865312"/>
              <a:gd name="connsiteX5" fmla="*/ 1251412 w 5178493"/>
              <a:gd name="connsiteY5" fmla="*/ 1239723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493" h="1865312">
                <a:moveTo>
                  <a:pt x="1251412" y="0"/>
                </a:moveTo>
                <a:lnTo>
                  <a:pt x="5178493" y="0"/>
                </a:lnTo>
                <a:lnTo>
                  <a:pt x="5178493" y="1865312"/>
                </a:lnTo>
                <a:lnTo>
                  <a:pt x="0" y="1865312"/>
                </a:lnTo>
                <a:lnTo>
                  <a:pt x="0" y="1239723"/>
                </a:lnTo>
                <a:lnTo>
                  <a:pt x="1251412" y="12397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A736C-B6AE-FE41-A5F8-A45CF4E557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035" y="2451498"/>
            <a:ext cx="4095750" cy="637998"/>
          </a:xfrm>
        </p:spPr>
        <p:txBody>
          <a:bodyPr/>
          <a:lstStyle>
            <a:lvl1pPr>
              <a:defRPr sz="1050">
                <a:latin typeface="TheSansOsF SemiBold" panose="020B0602050302020203" pitchFamily="34" charset="77"/>
              </a:defRPr>
            </a:lvl1pPr>
            <a:lvl2pPr marL="341710" indent="-335756">
              <a:spcBef>
                <a:spcPts val="825"/>
              </a:spcBef>
              <a:buNone/>
              <a:tabLst/>
              <a:defRPr sz="825">
                <a:latin typeface="TheSansOsF SemiBold" panose="020B0602050302020203" pitchFamily="34" charset="77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96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latt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CFA527-BA28-6F4A-A950-FBFAE04C5927}"/>
              </a:ext>
            </a:extLst>
          </p:cNvPr>
          <p:cNvSpPr/>
          <p:nvPr userDrawn="1"/>
        </p:nvSpPr>
        <p:spPr>
          <a:xfrm>
            <a:off x="139849" y="4389120"/>
            <a:ext cx="8864302" cy="656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4E6325-9929-CF46-A1F2-B4F39A065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8606" y="3446914"/>
            <a:ext cx="2272865" cy="1420361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8EA521-6603-1C4A-AC4D-29169F07A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6108" y="3446914"/>
            <a:ext cx="2272865" cy="1411594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7B9CB2B-A9FD-7448-800D-BD366F64D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3609" y="1872258"/>
            <a:ext cx="3651785" cy="2986250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E9830D3-FE11-4B4D-83A5-D6AD1F119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6627" y="284992"/>
            <a:ext cx="4518767" cy="1398984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ABAB-EE00-6147-9604-E3C7EC999D70}"/>
              </a:ext>
            </a:extLst>
          </p:cNvPr>
          <p:cNvSpPr/>
          <p:nvPr userDrawn="1"/>
        </p:nvSpPr>
        <p:spPr>
          <a:xfrm>
            <a:off x="278606" y="1866741"/>
            <a:ext cx="4755797" cy="1404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5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35" y="2046165"/>
            <a:ext cx="4095712" cy="29491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TheSansOsF SemiBold" panose="020B0602050302020203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63CEF2C-9521-F149-ABB5-F15731B04B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8607" y="284992"/>
            <a:ext cx="3883870" cy="1398984"/>
          </a:xfrm>
          <a:custGeom>
            <a:avLst/>
            <a:gdLst>
              <a:gd name="connsiteX0" fmla="*/ 1251412 w 5178493"/>
              <a:gd name="connsiteY0" fmla="*/ 0 h 1865312"/>
              <a:gd name="connsiteX1" fmla="*/ 5178493 w 5178493"/>
              <a:gd name="connsiteY1" fmla="*/ 0 h 1865312"/>
              <a:gd name="connsiteX2" fmla="*/ 5178493 w 5178493"/>
              <a:gd name="connsiteY2" fmla="*/ 1865312 h 1865312"/>
              <a:gd name="connsiteX3" fmla="*/ 0 w 5178493"/>
              <a:gd name="connsiteY3" fmla="*/ 1865312 h 1865312"/>
              <a:gd name="connsiteX4" fmla="*/ 0 w 5178493"/>
              <a:gd name="connsiteY4" fmla="*/ 1239723 h 1865312"/>
              <a:gd name="connsiteX5" fmla="*/ 1251412 w 5178493"/>
              <a:gd name="connsiteY5" fmla="*/ 1239723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493" h="1865312">
                <a:moveTo>
                  <a:pt x="1251412" y="0"/>
                </a:moveTo>
                <a:lnTo>
                  <a:pt x="5178493" y="0"/>
                </a:lnTo>
                <a:lnTo>
                  <a:pt x="5178493" y="1865312"/>
                </a:lnTo>
                <a:lnTo>
                  <a:pt x="0" y="1865312"/>
                </a:lnTo>
                <a:lnTo>
                  <a:pt x="0" y="1239723"/>
                </a:lnTo>
                <a:lnTo>
                  <a:pt x="1251412" y="12397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E416873-95A1-674A-9541-47C72997E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035" y="2451498"/>
            <a:ext cx="4095750" cy="637998"/>
          </a:xfrm>
        </p:spPr>
        <p:txBody>
          <a:bodyPr/>
          <a:lstStyle>
            <a:lvl1pPr>
              <a:defRPr sz="1050">
                <a:latin typeface="TheSansOsF SemiBold" panose="020B0602050302020203" pitchFamily="34" charset="77"/>
              </a:defRPr>
            </a:lvl1pPr>
            <a:lvl2pPr marL="341710" indent="-335756">
              <a:spcBef>
                <a:spcPts val="825"/>
              </a:spcBef>
              <a:buNone/>
              <a:tabLst/>
              <a:defRPr sz="825">
                <a:latin typeface="TheSansOsF SemiBold" panose="020B0602050302020203" pitchFamily="34" charset="77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95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latt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D49A81F-598B-4E4E-84CD-0D53760D995D}"/>
              </a:ext>
            </a:extLst>
          </p:cNvPr>
          <p:cNvSpPr/>
          <p:nvPr userDrawn="1"/>
        </p:nvSpPr>
        <p:spPr>
          <a:xfrm>
            <a:off x="139849" y="4389120"/>
            <a:ext cx="8864302" cy="656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7B9CB2B-A9FD-7448-800D-BD366F64D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3609" y="254056"/>
            <a:ext cx="3651785" cy="4604452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ABAB-EE00-6147-9604-E3C7EC999D70}"/>
              </a:ext>
            </a:extLst>
          </p:cNvPr>
          <p:cNvSpPr/>
          <p:nvPr userDrawn="1"/>
        </p:nvSpPr>
        <p:spPr>
          <a:xfrm>
            <a:off x="261980" y="1866741"/>
            <a:ext cx="4788218" cy="1404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5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35" y="2046165"/>
            <a:ext cx="4095712" cy="29491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TheSansOsF SemiBold" panose="020B0602050302020203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FFD87B6-3ADD-DB4C-91B1-8576856C6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1980" y="254056"/>
            <a:ext cx="4788218" cy="1434624"/>
          </a:xfrm>
          <a:custGeom>
            <a:avLst/>
            <a:gdLst>
              <a:gd name="connsiteX0" fmla="*/ 1251412 w 6384290"/>
              <a:gd name="connsiteY0" fmla="*/ 0 h 1865312"/>
              <a:gd name="connsiteX1" fmla="*/ 3353804 w 6384290"/>
              <a:gd name="connsiteY1" fmla="*/ 0 h 1865312"/>
              <a:gd name="connsiteX2" fmla="*/ 5178493 w 6384290"/>
              <a:gd name="connsiteY2" fmla="*/ 0 h 1865312"/>
              <a:gd name="connsiteX3" fmla="*/ 6384290 w 6384290"/>
              <a:gd name="connsiteY3" fmla="*/ 0 h 1865312"/>
              <a:gd name="connsiteX4" fmla="*/ 6384290 w 6384290"/>
              <a:gd name="connsiteY4" fmla="*/ 1863328 h 1865312"/>
              <a:gd name="connsiteX5" fmla="*/ 5178493 w 6384290"/>
              <a:gd name="connsiteY5" fmla="*/ 1863328 h 1865312"/>
              <a:gd name="connsiteX6" fmla="*/ 5178493 w 6384290"/>
              <a:gd name="connsiteY6" fmla="*/ 1865312 h 1865312"/>
              <a:gd name="connsiteX7" fmla="*/ 0 w 6384290"/>
              <a:gd name="connsiteY7" fmla="*/ 1865312 h 1865312"/>
              <a:gd name="connsiteX8" fmla="*/ 0 w 6384290"/>
              <a:gd name="connsiteY8" fmla="*/ 1239723 h 1865312"/>
              <a:gd name="connsiteX9" fmla="*/ 1251412 w 6384290"/>
              <a:gd name="connsiteY9" fmla="*/ 1239723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4290" h="1865312">
                <a:moveTo>
                  <a:pt x="1251412" y="0"/>
                </a:moveTo>
                <a:lnTo>
                  <a:pt x="3353804" y="0"/>
                </a:lnTo>
                <a:lnTo>
                  <a:pt x="5178493" y="0"/>
                </a:lnTo>
                <a:lnTo>
                  <a:pt x="6384290" y="0"/>
                </a:lnTo>
                <a:lnTo>
                  <a:pt x="6384290" y="1863328"/>
                </a:lnTo>
                <a:lnTo>
                  <a:pt x="5178493" y="1863328"/>
                </a:lnTo>
                <a:lnTo>
                  <a:pt x="5178493" y="1865312"/>
                </a:lnTo>
                <a:lnTo>
                  <a:pt x="0" y="1865312"/>
                </a:lnTo>
                <a:lnTo>
                  <a:pt x="0" y="1239723"/>
                </a:lnTo>
                <a:lnTo>
                  <a:pt x="1251412" y="12397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22CDFC1-A5A7-7A40-9094-1A8DA2A50A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035" y="2451498"/>
            <a:ext cx="4095750" cy="637998"/>
          </a:xfrm>
        </p:spPr>
        <p:txBody>
          <a:bodyPr/>
          <a:lstStyle>
            <a:lvl1pPr>
              <a:defRPr sz="1050">
                <a:latin typeface="TheSansOsF SemiBold" panose="020B0602050302020203" pitchFamily="34" charset="77"/>
              </a:defRPr>
            </a:lvl1pPr>
            <a:lvl2pPr marL="341710" indent="-335756">
              <a:spcBef>
                <a:spcPts val="825"/>
              </a:spcBef>
              <a:buNone/>
              <a:tabLst/>
              <a:defRPr sz="825">
                <a:latin typeface="TheSansOsF SemiBold" panose="020B0602050302020203" pitchFamily="34" charset="77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22E3C63-812B-FB45-B918-A11BC2438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980" y="3446914"/>
            <a:ext cx="2289491" cy="1420361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  <a:endParaRPr lang="en-SE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26916C9-70C8-5446-9DD0-5199FC7AC7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6108" y="3446914"/>
            <a:ext cx="2272865" cy="1411594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27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82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804" r:id="rId3"/>
    <p:sldLayoutId id="2147483810" r:id="rId4"/>
    <p:sldLayoutId id="2147483815" r:id="rId5"/>
    <p:sldLayoutId id="2147483816" r:id="rId6"/>
    <p:sldLayoutId id="2147483817" r:id="rId7"/>
    <p:sldLayoutId id="2147483786" r:id="rId8"/>
    <p:sldLayoutId id="2147483800" r:id="rId9"/>
    <p:sldLayoutId id="2147483818" r:id="rId10"/>
    <p:sldLayoutId id="2147483819" r:id="rId11"/>
    <p:sldLayoutId id="2147483801" r:id="rId12"/>
    <p:sldLayoutId id="2147483803" r:id="rId13"/>
    <p:sldLayoutId id="2147483802" r:id="rId14"/>
    <p:sldLayoutId id="214748379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323614"/>
            <a:ext cx="6935788" cy="5012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1069976"/>
            <a:ext cx="6935788" cy="3175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5" y="258366"/>
            <a:ext cx="514350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4731545"/>
            <a:ext cx="2895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402" y="4731545"/>
            <a:ext cx="531863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4716383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CFCB38AA-14D0-4B67-BE5B-608C5A8A7489}" type="datetimeFigureOut">
              <a:rPr lang="en-GB" smtClean="0"/>
              <a:pPr algn="r">
                <a:lnSpc>
                  <a:spcPts val="900"/>
                </a:lnSpc>
              </a:pPr>
              <a:t>22/08/2023</a:t>
            </a:fld>
            <a:endParaRPr lang="en-GB" dirty="0"/>
          </a:p>
        </p:txBody>
      </p:sp>
      <p:sp>
        <p:nvSpPr>
          <p:cNvPr id="9" name="Rektangel 12"/>
          <p:cNvSpPr/>
          <p:nvPr/>
        </p:nvSpPr>
        <p:spPr>
          <a:xfrm>
            <a:off x="0" y="4478534"/>
            <a:ext cx="9144000" cy="68154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349548 w 9144000"/>
              <a:gd name="connsiteY21" fmla="*/ 2850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2489 w 9144000"/>
              <a:gd name="connsiteY20" fmla="*/ 189235 h 908720"/>
              <a:gd name="connsiteX21" fmla="*/ 1349548 w 9144000"/>
              <a:gd name="connsiteY21" fmla="*/ 2850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349548 w 9144000"/>
              <a:gd name="connsiteY20" fmla="*/ 285049 h 908720"/>
              <a:gd name="connsiteX21" fmla="*/ 1347166 w 9144000"/>
              <a:gd name="connsiteY21" fmla="*/ 82173 h 908720"/>
              <a:gd name="connsiteX22" fmla="*/ 1405535 w 9144000"/>
              <a:gd name="connsiteY22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349548 w 9144000"/>
              <a:gd name="connsiteY19" fmla="*/ 285049 h 908720"/>
              <a:gd name="connsiteX20" fmla="*/ 1347166 w 9144000"/>
              <a:gd name="connsiteY20" fmla="*/ 82173 h 908720"/>
              <a:gd name="connsiteX21" fmla="*/ 1405535 w 9144000"/>
              <a:gd name="connsiteY21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77730 w 9144000"/>
              <a:gd name="connsiteY17" fmla="*/ 329877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277730 w 9144000"/>
              <a:gd name="connsiteY16" fmla="*/ 329877 h 908720"/>
              <a:gd name="connsiteX17" fmla="*/ 1349548 w 9144000"/>
              <a:gd name="connsiteY17" fmla="*/ 285049 h 908720"/>
              <a:gd name="connsiteX18" fmla="*/ 1347166 w 9144000"/>
              <a:gd name="connsiteY18" fmla="*/ 82173 h 908720"/>
              <a:gd name="connsiteX19" fmla="*/ 1405535 w 9144000"/>
              <a:gd name="connsiteY19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1277730 w 9144000"/>
              <a:gd name="connsiteY15" fmla="*/ 329877 h 908720"/>
              <a:gd name="connsiteX16" fmla="*/ 1349548 w 9144000"/>
              <a:gd name="connsiteY16" fmla="*/ 285049 h 908720"/>
              <a:gd name="connsiteX17" fmla="*/ 1347166 w 9144000"/>
              <a:gd name="connsiteY17" fmla="*/ 82173 h 908720"/>
              <a:gd name="connsiteX18" fmla="*/ 1405535 w 9144000"/>
              <a:gd name="connsiteY18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95250 w 9144000"/>
              <a:gd name="connsiteY14" fmla="*/ 244152 h 908720"/>
              <a:gd name="connsiteX15" fmla="*/ 1277730 w 9144000"/>
              <a:gd name="connsiteY15" fmla="*/ 329877 h 908720"/>
              <a:gd name="connsiteX16" fmla="*/ 1349548 w 9144000"/>
              <a:gd name="connsiteY16" fmla="*/ 285049 h 908720"/>
              <a:gd name="connsiteX17" fmla="*/ 1347166 w 9144000"/>
              <a:gd name="connsiteY17" fmla="*/ 82173 h 908720"/>
              <a:gd name="connsiteX18" fmla="*/ 1405535 w 9144000"/>
              <a:gd name="connsiteY18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4785 w 9144000"/>
              <a:gd name="connsiteY15" fmla="*/ 2596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4785 w 9144000"/>
              <a:gd name="connsiteY15" fmla="*/ 2596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2404 w 9144000"/>
              <a:gd name="connsiteY15" fmla="*/ 24059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2404 w 9144000"/>
              <a:gd name="connsiteY15" fmla="*/ 24059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51929 w 9144000"/>
              <a:gd name="connsiteY15" fmla="*/ 243773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7 w 9144000"/>
              <a:gd name="connsiteY15" fmla="*/ 240597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0" h="908720">
                <a:moveTo>
                  <a:pt x="1405535" y="3175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1277730" y="329877"/>
                </a:lnTo>
                <a:cubicBezTo>
                  <a:pt x="1348269" y="325051"/>
                  <a:pt x="1350277" y="310983"/>
                  <a:pt x="1349547" y="240597"/>
                </a:cubicBezTo>
                <a:cubicBezTo>
                  <a:pt x="1348817" y="170211"/>
                  <a:pt x="1346372" y="141332"/>
                  <a:pt x="1347166" y="82173"/>
                </a:cubicBezTo>
                <a:cubicBezTo>
                  <a:pt x="1350354" y="30713"/>
                  <a:pt x="1362530" y="3175"/>
                  <a:pt x="1405535" y="3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0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2023-08-22</a:t>
            </a:fld>
            <a:endParaRPr lang="sv-SE" dirty="0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6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713">
          <p15:clr>
            <a:srgbClr val="F26B43"/>
          </p15:clr>
        </p15:guide>
        <p15:guide id="4" pos="5454">
          <p15:clr>
            <a:srgbClr val="F26B43"/>
          </p15:clr>
        </p15:guide>
        <p15:guide id="6" pos="358">
          <p15:clr>
            <a:srgbClr val="F26B43"/>
          </p15:clr>
        </p15:guide>
        <p15:guide id="7" orient="horz" pos="158">
          <p15:clr>
            <a:srgbClr val="F26B43"/>
          </p15:clr>
        </p15:guide>
        <p15:guide id="8" orient="horz" pos="3084">
          <p15:clr>
            <a:srgbClr val="F26B43"/>
          </p15:clr>
        </p15:guide>
        <p15:guide id="9" pos="5605">
          <p15:clr>
            <a:srgbClr val="F26B43"/>
          </p15:clr>
        </p15:guide>
        <p15:guide id="10" pos="155">
          <p15:clr>
            <a:srgbClr val="F26B43"/>
          </p15:clr>
        </p15:guide>
        <p15:guide id="11" pos="560">
          <p15:clr>
            <a:srgbClr val="F26B43"/>
          </p15:clr>
        </p15:guide>
        <p15:guide id="12" orient="horz" pos="566">
          <p15:clr>
            <a:srgbClr val="F26B43"/>
          </p15:clr>
        </p15:guide>
        <p15:guide id="13" orient="horz" pos="752">
          <p15:clr>
            <a:srgbClr val="F26B43"/>
          </p15:clr>
        </p15:guide>
        <p15:guide id="14" orient="horz" pos="29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0VE8LbZ-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141351" y="672128"/>
            <a:ext cx="7920841" cy="15267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v-SE" sz="3200" dirty="0">
                <a:latin typeface="+mn-lt"/>
                <a:ea typeface="+mn-ea"/>
                <a:cs typeface="+mn-cs"/>
              </a:rPr>
              <a:t>Hur gör vi med resandet i den post-fossila akademin? </a:t>
            </a:r>
            <a:r>
              <a:rPr lang="sv-SE" sz="3200" dirty="0" smtClean="0">
                <a:latin typeface="+mn-lt"/>
                <a:ea typeface="+mn-ea"/>
                <a:cs typeface="+mn-cs"/>
              </a:rPr>
              <a:t/>
            </a:r>
            <a:br>
              <a:rPr lang="sv-SE" sz="3200" dirty="0" smtClean="0">
                <a:latin typeface="+mn-lt"/>
                <a:ea typeface="+mn-ea"/>
                <a:cs typeface="+mn-cs"/>
              </a:rPr>
            </a:br>
            <a:r>
              <a:rPr lang="sv-SE" sz="3200" dirty="0">
                <a:latin typeface="+mn-lt"/>
                <a:ea typeface="+mn-ea"/>
                <a:cs typeface="+mn-cs"/>
              </a:rPr>
              <a:t/>
            </a:r>
            <a:br>
              <a:rPr lang="sv-SE" sz="3200" dirty="0">
                <a:latin typeface="+mn-lt"/>
                <a:ea typeface="+mn-ea"/>
                <a:cs typeface="+mn-cs"/>
              </a:rPr>
            </a:br>
            <a:r>
              <a:rPr lang="sv-SE" sz="2000" dirty="0" smtClean="0">
                <a:latin typeface="+mn-lt"/>
                <a:ea typeface="+mn-ea"/>
                <a:cs typeface="+mn-cs"/>
              </a:rPr>
              <a:t>Kristina von Oelreich, Hållbarhetschef 2023-08-22 </a:t>
            </a:r>
            <a:endParaRPr lang="sv-SE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380010" y="2667311"/>
            <a:ext cx="8019636" cy="1319611"/>
          </a:xfrm>
        </p:spPr>
        <p:txBody>
          <a:bodyPr>
            <a:normAutofit/>
          </a:bodyPr>
          <a:lstStyle/>
          <a:p>
            <a:r>
              <a:rPr lang="sv-SE" sz="1800" b="1" dirty="0" smtClean="0"/>
              <a:t>	</a:t>
            </a:r>
            <a:endParaRPr lang="sv-SE" sz="1800" b="1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21542"/>
          <a:stretch/>
        </p:blipFill>
        <p:spPr>
          <a:xfrm>
            <a:off x="1" y="2533475"/>
            <a:ext cx="9143999" cy="29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r>
              <a:rPr lang="en-GB" sz="1050" dirty="0" err="1"/>
              <a:t>Metod</a:t>
            </a:r>
            <a:r>
              <a:rPr lang="en-GB" sz="1050" dirty="0"/>
              <a:t>: Research paper </a:t>
            </a:r>
            <a:r>
              <a:rPr lang="en-GB" sz="1050" i="1" dirty="0"/>
              <a:t>Development and implementation of an emission optimization model for passenger flight bookings</a:t>
            </a:r>
            <a:r>
              <a:rPr lang="en-GB" sz="1050" dirty="0"/>
              <a:t> by Schennings et al. 2019</a:t>
            </a:r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2"/>
          <a:stretch/>
        </p:blipFill>
        <p:spPr bwMode="auto">
          <a:xfrm>
            <a:off x="250825" y="184144"/>
            <a:ext cx="6644264" cy="39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r>
              <a:rPr lang="en-GB" sz="1050" dirty="0" err="1"/>
              <a:t>Metod</a:t>
            </a:r>
            <a:r>
              <a:rPr lang="en-GB" sz="1050" dirty="0"/>
              <a:t>: Research paper </a:t>
            </a:r>
            <a:r>
              <a:rPr lang="en-GB" sz="1050" i="1" dirty="0"/>
              <a:t>Development and implementation of an emission optimization model for passenger flight bookings</a:t>
            </a:r>
            <a:r>
              <a:rPr lang="en-GB" sz="1050" dirty="0"/>
              <a:t> by Schennings et al. 2019</a:t>
            </a:r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</a:p>
        </p:txBody>
      </p:sp>
      <p:pic>
        <p:nvPicPr>
          <p:cNvPr id="4098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01" y="780802"/>
            <a:ext cx="3669923" cy="368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2019: SCI-skolan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r>
              <a:rPr lang="en-GB" sz="1050" dirty="0" err="1"/>
              <a:t>Metod</a:t>
            </a:r>
            <a:r>
              <a:rPr lang="en-GB" sz="1050" dirty="0"/>
              <a:t>: Research paper </a:t>
            </a:r>
            <a:r>
              <a:rPr lang="en-GB" sz="1050" i="1" dirty="0"/>
              <a:t>Development and implementation of an emission optimization model for passenger flight bookings</a:t>
            </a:r>
            <a:r>
              <a:rPr lang="en-GB" sz="1050" dirty="0"/>
              <a:t> by Schennings et al. 2019</a:t>
            </a:r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</a:p>
        </p:txBody>
      </p:sp>
      <p:pic>
        <p:nvPicPr>
          <p:cNvPr id="6146" name="Picture 2" descr="image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r="29880" b="9472"/>
          <a:stretch/>
        </p:blipFill>
        <p:spPr bwMode="auto">
          <a:xfrm>
            <a:off x="456925" y="1125204"/>
            <a:ext cx="8347210" cy="319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2" y="2164316"/>
            <a:ext cx="4638675" cy="1114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8027" y="3249558"/>
            <a:ext cx="4118846" cy="106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9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2019: SCI-skolan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  <a:endParaRPr lang="en-GB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39632" y="3278741"/>
            <a:ext cx="4118846" cy="106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170" name="Picture 2" descr="image0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7" y="1238229"/>
            <a:ext cx="10839178" cy="295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6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2019: SCI-skolan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en-GB" sz="1400" dirty="0" smtClean="0"/>
              <a:t> </a:t>
            </a:r>
            <a:endParaRPr lang="en-GB" sz="1400" dirty="0" smtClean="0"/>
          </a:p>
        </p:txBody>
      </p:sp>
      <p:pic>
        <p:nvPicPr>
          <p:cNvPr id="5122" name="Picture 2" descr="image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9" y="1027669"/>
            <a:ext cx="5325605" cy="306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2019: SCI-skolan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  <a:endParaRPr lang="en-GB" sz="1400" dirty="0" smtClean="0"/>
          </a:p>
        </p:txBody>
      </p:sp>
      <p:pic>
        <p:nvPicPr>
          <p:cNvPr id="1026" name="imageSelected2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89" y="856713"/>
            <a:ext cx="3888441" cy="35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2019: SCI-skolan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  <a:endParaRPr lang="en-GB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39632" y="3278741"/>
            <a:ext cx="4118846" cy="106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195" name="Picture 3" descr="image0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6" y="2066360"/>
            <a:ext cx="8715150" cy="16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2019: SCI-skolan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  <a:endParaRPr lang="en-GB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39632" y="3278741"/>
            <a:ext cx="4118846" cy="106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18" name="Picture 2" descr="image0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9" y="1045969"/>
            <a:ext cx="7514846" cy="33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Basåret 2019: SCI-skolan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2936" y="4010977"/>
            <a:ext cx="7929948" cy="29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r>
              <a:rPr lang="en-GB" sz="1050" dirty="0" err="1"/>
              <a:t>Metod</a:t>
            </a:r>
            <a:r>
              <a:rPr lang="en-GB" sz="1050" dirty="0"/>
              <a:t>: Research paper </a:t>
            </a:r>
            <a:r>
              <a:rPr lang="en-GB" sz="1050" i="1" dirty="0"/>
              <a:t>Development and implementation of an emission optimization model for passenger flight bookings</a:t>
            </a:r>
            <a:r>
              <a:rPr lang="en-GB" sz="1050" dirty="0"/>
              <a:t> by Schennings et al. 2019</a:t>
            </a:r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</a:p>
        </p:txBody>
      </p:sp>
      <p:pic>
        <p:nvPicPr>
          <p:cNvPr id="10242" name="Picture 2" descr="image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14" y="2263010"/>
            <a:ext cx="5510676" cy="174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age0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14" y="820163"/>
            <a:ext cx="5510676" cy="174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Diskussion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1" descr="Illustration av campus miljö av Jens Magnuss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40" y="3920946"/>
            <a:ext cx="1021917" cy="8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018109" y="1337520"/>
            <a:ext cx="7559674" cy="361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Vad kan vi dra för slutsatser om våra tjänsteresor?</a:t>
            </a:r>
          </a:p>
          <a:p>
            <a:r>
              <a:rPr lang="sv-SE" sz="1400" dirty="0" smtClean="0"/>
              <a:t>Vad behövs för att vi ska kunna minska vår klimatpåverkan från möten och resor?</a:t>
            </a:r>
          </a:p>
          <a:p>
            <a:r>
              <a:rPr lang="sv-SE" sz="1400" dirty="0" smtClean="0"/>
              <a:t>Vad finns det för önskemål av ett </a:t>
            </a:r>
            <a:r>
              <a:rPr lang="sv-SE" sz="1400" dirty="0" err="1" smtClean="0"/>
              <a:t>visualiseringserktyg</a:t>
            </a:r>
            <a:r>
              <a:rPr lang="sv-SE" sz="1400" dirty="0" smtClean="0"/>
              <a:t>?</a:t>
            </a:r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3F4D8-4BE6-D743-AE27-D14757A6F270}" type="datetime1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2023-08-22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9552" y="1275606"/>
            <a:ext cx="7765653" cy="3540919"/>
          </a:xfrm>
        </p:spPr>
        <p:txBody>
          <a:bodyPr/>
          <a:lstStyle/>
          <a:p>
            <a:endParaRPr lang="sv-SE" dirty="0" smtClean="0"/>
          </a:p>
          <a:p>
            <a:r>
              <a:rPr lang="sv-SE" sz="1600" dirty="0" smtClean="0"/>
              <a:t>KTH:s </a:t>
            </a:r>
            <a:r>
              <a:rPr lang="sv-SE" sz="1600" dirty="0"/>
              <a:t>verksamhet bygger på övertygelsen att utbildning och forskning kan och bör bidra till bättre levnadsbetingelser och till en </a:t>
            </a:r>
            <a:r>
              <a:rPr lang="sv-SE" sz="1600" b="1" dirty="0"/>
              <a:t>ekologiskt, socialt och ekonomiskt hållbar samhällsutveckling</a:t>
            </a:r>
            <a:r>
              <a:rPr lang="sv-SE" sz="1600" dirty="0"/>
              <a:t>. Som tekniskt universitet har KTH ett särskilt ansvar för att utveckla och förmedla kunskap som behövs för att främja en sådan </a:t>
            </a:r>
            <a:r>
              <a:rPr lang="sv-SE" sz="1600" b="1" dirty="0"/>
              <a:t>hållbar utveckling. </a:t>
            </a:r>
            <a:endParaRPr lang="sv-SE" sz="1600" b="1" dirty="0" smtClean="0"/>
          </a:p>
          <a:p>
            <a:r>
              <a:rPr lang="sv-SE" sz="1600" dirty="0" smtClean="0"/>
              <a:t>Verksamheten </a:t>
            </a:r>
            <a:r>
              <a:rPr lang="sv-SE" sz="1600" dirty="0"/>
              <a:t>ska genomföras på ett sådant sätt </a:t>
            </a:r>
            <a:r>
              <a:rPr lang="sv-SE" sz="1600" b="1" dirty="0"/>
              <a:t>att KTH:s resurser används effektivt </a:t>
            </a:r>
            <a:r>
              <a:rPr lang="sv-SE" sz="1600" dirty="0"/>
              <a:t>utan att ge avkall på kvalitet och service</a:t>
            </a:r>
            <a:r>
              <a:rPr lang="sv-SE" sz="1600" dirty="0" smtClean="0"/>
              <a:t>.</a:t>
            </a:r>
          </a:p>
          <a:p>
            <a:endParaRPr lang="sv-SE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KTH:s värdegrund för anställda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330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Policy för hållbar utveckling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60463" y="1147361"/>
            <a:ext cx="6729413" cy="3179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KTH </a:t>
            </a:r>
            <a:r>
              <a:rPr lang="sv-SE" dirty="0"/>
              <a:t>ska vara ett </a:t>
            </a:r>
            <a:r>
              <a:rPr lang="sv-SE" b="1" dirty="0"/>
              <a:t>ledande tekniskt universitet </a:t>
            </a:r>
            <a:r>
              <a:rPr lang="sv-SE" dirty="0"/>
              <a:t>inom hållbar </a:t>
            </a:r>
            <a:r>
              <a:rPr lang="sv-SE" dirty="0" smtClean="0"/>
              <a:t>utveckling </a:t>
            </a:r>
            <a:r>
              <a:rPr lang="sv-SE" dirty="0"/>
              <a:t>och aktivt och ansvarsfullt bidra till en hållbar </a:t>
            </a:r>
            <a:r>
              <a:rPr lang="sv-SE" dirty="0" smtClean="0"/>
              <a:t>utveckling </a:t>
            </a:r>
            <a:r>
              <a:rPr lang="sv-SE" dirty="0"/>
              <a:t>genom </a:t>
            </a:r>
            <a:r>
              <a:rPr lang="sv-SE" b="1" dirty="0"/>
              <a:t>utbildning</a:t>
            </a:r>
            <a:r>
              <a:rPr lang="sv-SE" dirty="0"/>
              <a:t>, </a:t>
            </a:r>
            <a:r>
              <a:rPr lang="sv-SE" b="1" dirty="0"/>
              <a:t>forskning, samverkan </a:t>
            </a:r>
            <a:r>
              <a:rPr lang="sv-SE" dirty="0"/>
              <a:t>och genom att minska </a:t>
            </a:r>
            <a:r>
              <a:rPr lang="sv-SE" b="1" dirty="0"/>
              <a:t>miljöbelastningen</a:t>
            </a:r>
            <a:r>
              <a:rPr lang="sv-SE" dirty="0"/>
              <a:t> från den </a:t>
            </a:r>
            <a:r>
              <a:rPr lang="sv-SE" b="1" dirty="0"/>
              <a:t>egna verksamheten </a:t>
            </a:r>
            <a:r>
              <a:rPr lang="sv-SE" dirty="0"/>
              <a:t>samt verka för socialt ansvarstagande.</a:t>
            </a:r>
            <a:endParaRPr lang="sv-SE" dirty="0" smtClean="0"/>
          </a:p>
          <a:p>
            <a:endParaRPr lang="sv-SE" dirty="0"/>
          </a:p>
          <a:p>
            <a:endParaRPr lang="sv-SE" sz="16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23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Hållbarhetsmål </a:t>
            </a:r>
            <a:r>
              <a:rPr lang="sv-SE" sz="2400" dirty="0" smtClean="0"/>
              <a:t>2021-2025 </a:t>
            </a:r>
            <a:endParaRPr lang="sv-S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53646" y="989028"/>
            <a:ext cx="7559674" cy="3887772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2000" b="1" dirty="0" smtClean="0"/>
              <a:t>Mål 5 </a:t>
            </a:r>
            <a:r>
              <a:rPr lang="sv-SE" sz="2000" dirty="0" smtClean="0"/>
              <a:t>KTH:s </a:t>
            </a:r>
            <a:r>
              <a:rPr lang="sv-SE" sz="2000" dirty="0"/>
              <a:t>verksamhet präglas av en </a:t>
            </a:r>
            <a:r>
              <a:rPr lang="sv-SE" sz="2000" b="1" dirty="0"/>
              <a:t>god hushållning med resurser </a:t>
            </a:r>
            <a:r>
              <a:rPr lang="sv-SE" sz="2000" dirty="0"/>
              <a:t>så att det bidrar till en hållbar utveckling och klimatneutralt samhälle.</a:t>
            </a:r>
            <a:endParaRPr lang="en-US" sz="2000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 descr="Illustration av mat, återvinning, byggande och energ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15" y="2409373"/>
            <a:ext cx="3403600" cy="22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646" y="260854"/>
            <a:ext cx="7552857" cy="1194140"/>
          </a:xfrm>
        </p:spPr>
        <p:txBody>
          <a:bodyPr/>
          <a:lstStyle/>
          <a:p>
            <a:r>
              <a:rPr lang="sv-SE" sz="2400" dirty="0" smtClean="0"/>
              <a:t>Hållbarhetsmål resor och transporter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86731" y="1142937"/>
            <a:ext cx="7559674" cy="3612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Delmål </a:t>
            </a:r>
            <a:r>
              <a:rPr lang="sv-SE" b="1" dirty="0"/>
              <a:t>för resor och transporter uppnått senast vid utgången av 2025</a:t>
            </a:r>
          </a:p>
          <a:p>
            <a:r>
              <a:rPr lang="sv-SE" dirty="0"/>
              <a:t>5.1 KTH:s klimatpåverkan från tjänsteresor (koldioxidekvivalenter per årsarbetskraft) har minskat med 40 % (basår 2015</a:t>
            </a:r>
            <a:r>
              <a:rPr lang="sv-SE" dirty="0" smtClean="0"/>
              <a:t>).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Delmål </a:t>
            </a:r>
            <a:r>
              <a:rPr lang="sv-SE" b="1" dirty="0"/>
              <a:t>för resor och transporter uppnått senast vid utgången av 2022</a:t>
            </a:r>
          </a:p>
          <a:p>
            <a:r>
              <a:rPr lang="sv-SE" dirty="0"/>
              <a:t>5.5 KTH:s klimatpåverkan från tjänsteresor (koldioxidekvivalenter per årsarbetskraft) har minskat med 25 % (basår 2015).</a:t>
            </a:r>
          </a:p>
          <a:p>
            <a:pPr marL="0" indent="0">
              <a:buNone/>
            </a:pPr>
            <a:r>
              <a:rPr lang="sv-SE" b="1" dirty="0" smtClean="0"/>
              <a:t>Handlingsplanens åtgärder</a:t>
            </a:r>
          </a:p>
          <a:p>
            <a:pPr marL="0" indent="0">
              <a:buNone/>
            </a:pPr>
            <a:r>
              <a:rPr lang="sv-SE" dirty="0"/>
              <a:t>5. För att kunna analysera och redovisa KTH:s tjänsteresor tas utökad statistik fram som bryts ned på varje skola och institution/avdelning för att kunna bedöma hur klimatpåverkan kan minskas. Ett visualiseringsverktyg utvecklas för att redovisa resandet.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3842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7B8388-7DDC-46D0-B047-A83D0B86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KTH’s klimatmål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81FA5F-746A-4D11-B1CF-7B5D39D905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7081" y="1131161"/>
            <a:ext cx="6935787" cy="317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400" dirty="0" smtClean="0"/>
              <a:t>Övergripande mål 2022-2045</a:t>
            </a:r>
            <a:r>
              <a:rPr lang="en-CA" sz="1400" dirty="0"/>
              <a:t>: </a:t>
            </a:r>
            <a:r>
              <a:rPr lang="en-CA" sz="1400" dirty="0" smtClean="0"/>
              <a:t>KTH är ett ledande tekniskt universitet för klimatomställning och ett klimatneutralt samhälle. </a:t>
            </a:r>
            <a:endParaRPr lang="en-CA" sz="1400" dirty="0"/>
          </a:p>
        </p:txBody>
      </p:sp>
      <p:pic>
        <p:nvPicPr>
          <p:cNvPr id="33" name="Bild 32" descr="Måltavla med hel fyllning">
            <a:extLst>
              <a:ext uri="{FF2B5EF4-FFF2-40B4-BE49-F238E27FC236}">
                <a16:creationId xmlns:a16="http://schemas.microsoft.com/office/drawing/2014/main" id="{26EC641E-8EFB-4D57-B485-31F96784EC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69440" y="1211961"/>
            <a:ext cx="1367542" cy="1367542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3C665A0D-C3BB-459F-8A97-AFF271804FBC}"/>
              </a:ext>
            </a:extLst>
          </p:cNvPr>
          <p:cNvGrpSpPr/>
          <p:nvPr/>
        </p:nvGrpSpPr>
        <p:grpSpPr>
          <a:xfrm>
            <a:off x="270033" y="2862899"/>
            <a:ext cx="8379567" cy="1708108"/>
            <a:chOff x="360044" y="3147645"/>
            <a:chExt cx="11172755" cy="2277477"/>
          </a:xfrm>
        </p:grpSpPr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F03C3391-653C-4300-8613-E7B0E1132BF2}"/>
                </a:ext>
              </a:extLst>
            </p:cNvPr>
            <p:cNvGrpSpPr/>
            <p:nvPr/>
          </p:nvGrpSpPr>
          <p:grpSpPr>
            <a:xfrm>
              <a:off x="1115568" y="3147645"/>
              <a:ext cx="10076540" cy="1047139"/>
              <a:chOff x="1115568" y="2675034"/>
              <a:chExt cx="10076540" cy="1047139"/>
            </a:xfrm>
          </p:grpSpPr>
          <p:grpSp>
            <p:nvGrpSpPr>
              <p:cNvPr id="34" name="Grupp 33">
                <a:extLst>
                  <a:ext uri="{FF2B5EF4-FFF2-40B4-BE49-F238E27FC236}">
                    <a16:creationId xmlns:a16="http://schemas.microsoft.com/office/drawing/2014/main" id="{F8FACA39-E3BA-4AEF-BD3A-70E103064DB3}"/>
                  </a:ext>
                </a:extLst>
              </p:cNvPr>
              <p:cNvGrpSpPr/>
              <p:nvPr/>
            </p:nvGrpSpPr>
            <p:grpSpPr>
              <a:xfrm>
                <a:off x="1115568" y="2675034"/>
                <a:ext cx="10076540" cy="814618"/>
                <a:chOff x="1115568" y="3055172"/>
                <a:chExt cx="10076540" cy="814618"/>
              </a:xfrm>
            </p:grpSpPr>
            <p:cxnSp>
              <p:nvCxnSpPr>
                <p:cNvPr id="18" name="Rak koppling 17">
                  <a:extLst>
                    <a:ext uri="{FF2B5EF4-FFF2-40B4-BE49-F238E27FC236}">
                      <a16:creationId xmlns:a16="http://schemas.microsoft.com/office/drawing/2014/main" id="{8AF2A109-6970-436F-8924-2793B521E977}"/>
                    </a:ext>
                  </a:extLst>
                </p:cNvPr>
                <p:cNvCxnSpPr/>
                <p:nvPr/>
              </p:nvCxnSpPr>
              <p:spPr>
                <a:xfrm>
                  <a:off x="1115568" y="3813090"/>
                  <a:ext cx="9928257" cy="0"/>
                </a:xfrm>
                <a:prstGeom prst="line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ak koppling 18">
                  <a:extLst>
                    <a:ext uri="{FF2B5EF4-FFF2-40B4-BE49-F238E27FC236}">
                      <a16:creationId xmlns:a16="http://schemas.microsoft.com/office/drawing/2014/main" id="{D4B280D1-21B9-4075-A4C5-2B22F764BFE3}"/>
                    </a:ext>
                  </a:extLst>
                </p:cNvPr>
                <p:cNvCxnSpPr/>
                <p:nvPr/>
              </p:nvCxnSpPr>
              <p:spPr>
                <a:xfrm>
                  <a:off x="1688778" y="3526487"/>
                  <a:ext cx="0" cy="28660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ruta 19">
                  <a:extLst>
                    <a:ext uri="{FF2B5EF4-FFF2-40B4-BE49-F238E27FC236}">
                      <a16:creationId xmlns:a16="http://schemas.microsoft.com/office/drawing/2014/main" id="{68F2C71C-DDCD-43DE-8773-39EAF5628620}"/>
                    </a:ext>
                  </a:extLst>
                </p:cNvPr>
                <p:cNvSpPr txBox="1"/>
                <p:nvPr/>
              </p:nvSpPr>
              <p:spPr>
                <a:xfrm>
                  <a:off x="1115568" y="3066601"/>
                  <a:ext cx="1132765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CA" sz="105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2022</a:t>
                  </a:r>
                </a:p>
              </p:txBody>
            </p:sp>
            <p:sp>
              <p:nvSpPr>
                <p:cNvPr id="21" name="textruta 20">
                  <a:extLst>
                    <a:ext uri="{FF2B5EF4-FFF2-40B4-BE49-F238E27FC236}">
                      <a16:creationId xmlns:a16="http://schemas.microsoft.com/office/drawing/2014/main" id="{BF88C957-B5C3-4796-AF5B-7881C09A597F}"/>
                    </a:ext>
                  </a:extLst>
                </p:cNvPr>
                <p:cNvSpPr txBox="1"/>
                <p:nvPr/>
              </p:nvSpPr>
              <p:spPr>
                <a:xfrm>
                  <a:off x="4673868" y="3055172"/>
                  <a:ext cx="1132765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CA" sz="105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2030</a:t>
                  </a:r>
                </a:p>
              </p:txBody>
            </p:sp>
            <p:sp>
              <p:nvSpPr>
                <p:cNvPr id="22" name="textruta 21">
                  <a:extLst>
                    <a:ext uri="{FF2B5EF4-FFF2-40B4-BE49-F238E27FC236}">
                      <a16:creationId xmlns:a16="http://schemas.microsoft.com/office/drawing/2014/main" id="{6D3DB702-E232-4881-91D8-70DD2A02A939}"/>
                    </a:ext>
                  </a:extLst>
                </p:cNvPr>
                <p:cNvSpPr txBox="1"/>
                <p:nvPr/>
              </p:nvSpPr>
              <p:spPr>
                <a:xfrm>
                  <a:off x="2905205" y="3055172"/>
                  <a:ext cx="1132765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CA" sz="105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2025</a:t>
                  </a:r>
                </a:p>
              </p:txBody>
            </p:sp>
            <p:sp>
              <p:nvSpPr>
                <p:cNvPr id="23" name="textruta 22">
                  <a:extLst>
                    <a:ext uri="{FF2B5EF4-FFF2-40B4-BE49-F238E27FC236}">
                      <a16:creationId xmlns:a16="http://schemas.microsoft.com/office/drawing/2014/main" id="{760D51ED-DF24-4DDF-B1C7-E055BD065127}"/>
                    </a:ext>
                  </a:extLst>
                </p:cNvPr>
                <p:cNvSpPr txBox="1"/>
                <p:nvPr/>
              </p:nvSpPr>
              <p:spPr>
                <a:xfrm>
                  <a:off x="6385369" y="3055172"/>
                  <a:ext cx="1132765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CA" sz="105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2040</a:t>
                  </a:r>
                </a:p>
              </p:txBody>
            </p:sp>
            <p:sp>
              <p:nvSpPr>
                <p:cNvPr id="24" name="textruta 23">
                  <a:extLst>
                    <a:ext uri="{FF2B5EF4-FFF2-40B4-BE49-F238E27FC236}">
                      <a16:creationId xmlns:a16="http://schemas.microsoft.com/office/drawing/2014/main" id="{04F5B8B0-DDDB-4CCF-B8E4-E12ADD3A1422}"/>
                    </a:ext>
                  </a:extLst>
                </p:cNvPr>
                <p:cNvSpPr txBox="1"/>
                <p:nvPr/>
              </p:nvSpPr>
              <p:spPr>
                <a:xfrm>
                  <a:off x="8194991" y="3055172"/>
                  <a:ext cx="1132765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CA" sz="105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2045</a:t>
                  </a:r>
                </a:p>
              </p:txBody>
            </p:sp>
            <p:sp>
              <p:nvSpPr>
                <p:cNvPr id="25" name="textruta 24">
                  <a:extLst>
                    <a:ext uri="{FF2B5EF4-FFF2-40B4-BE49-F238E27FC236}">
                      <a16:creationId xmlns:a16="http://schemas.microsoft.com/office/drawing/2014/main" id="{84057100-035A-466D-A3EE-C406DD58D856}"/>
                    </a:ext>
                  </a:extLst>
                </p:cNvPr>
                <p:cNvSpPr txBox="1"/>
                <p:nvPr/>
              </p:nvSpPr>
              <p:spPr>
                <a:xfrm>
                  <a:off x="9825919" y="3066601"/>
                  <a:ext cx="1132765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CA" sz="1050" dirty="0" smtClean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Efter 2045</a:t>
                  </a:r>
                  <a:endParaRPr lang="en-CA" sz="105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26" name="Rak koppling 25">
                  <a:extLst>
                    <a:ext uri="{FF2B5EF4-FFF2-40B4-BE49-F238E27FC236}">
                      <a16:creationId xmlns:a16="http://schemas.microsoft.com/office/drawing/2014/main" id="{DDBC3B8F-A8B7-4538-B918-58D13FBE3AEE}"/>
                    </a:ext>
                  </a:extLst>
                </p:cNvPr>
                <p:cNvCxnSpPr/>
                <p:nvPr/>
              </p:nvCxnSpPr>
              <p:spPr>
                <a:xfrm>
                  <a:off x="3478411" y="3526487"/>
                  <a:ext cx="0" cy="28660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ak koppling 27">
                  <a:extLst>
                    <a:ext uri="{FF2B5EF4-FFF2-40B4-BE49-F238E27FC236}">
                      <a16:creationId xmlns:a16="http://schemas.microsoft.com/office/drawing/2014/main" id="{1AA1BF57-0E31-4AEC-AEB3-724940489C10}"/>
                    </a:ext>
                  </a:extLst>
                </p:cNvPr>
                <p:cNvCxnSpPr/>
                <p:nvPr/>
              </p:nvCxnSpPr>
              <p:spPr>
                <a:xfrm>
                  <a:off x="8762377" y="3535585"/>
                  <a:ext cx="0" cy="28660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ak koppling 28">
                  <a:extLst>
                    <a:ext uri="{FF2B5EF4-FFF2-40B4-BE49-F238E27FC236}">
                      <a16:creationId xmlns:a16="http://schemas.microsoft.com/office/drawing/2014/main" id="{22775785-0C41-470D-94CC-1ECA22E3367E}"/>
                    </a:ext>
                  </a:extLst>
                </p:cNvPr>
                <p:cNvCxnSpPr/>
                <p:nvPr/>
              </p:nvCxnSpPr>
              <p:spPr>
                <a:xfrm>
                  <a:off x="6951751" y="3526486"/>
                  <a:ext cx="0" cy="28660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ak koppling 29">
                  <a:extLst>
                    <a:ext uri="{FF2B5EF4-FFF2-40B4-BE49-F238E27FC236}">
                      <a16:creationId xmlns:a16="http://schemas.microsoft.com/office/drawing/2014/main" id="{6CF51011-D5D8-431E-A251-07815A56F512}"/>
                    </a:ext>
                  </a:extLst>
                </p:cNvPr>
                <p:cNvCxnSpPr/>
                <p:nvPr/>
              </p:nvCxnSpPr>
              <p:spPr>
                <a:xfrm>
                  <a:off x="5240250" y="3535585"/>
                  <a:ext cx="0" cy="28660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Likbent triangel 30">
                  <a:extLst>
                    <a:ext uri="{FF2B5EF4-FFF2-40B4-BE49-F238E27FC236}">
                      <a16:creationId xmlns:a16="http://schemas.microsoft.com/office/drawing/2014/main" id="{588C6908-1AAC-4672-B887-93652FAD508C}"/>
                    </a:ext>
                  </a:extLst>
                </p:cNvPr>
                <p:cNvSpPr/>
                <p:nvPr/>
              </p:nvSpPr>
              <p:spPr>
                <a:xfrm rot="5400000">
                  <a:off x="11073763" y="3751445"/>
                  <a:ext cx="114792" cy="121898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 sz="105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38" name="Rak pilkoppling 37">
                <a:extLst>
                  <a:ext uri="{FF2B5EF4-FFF2-40B4-BE49-F238E27FC236}">
                    <a16:creationId xmlns:a16="http://schemas.microsoft.com/office/drawing/2014/main" id="{63F7D034-2DC1-4D98-BC78-6030FB02F3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411" y="3383126"/>
                <a:ext cx="0" cy="3390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pilkoppling 39">
                <a:extLst>
                  <a:ext uri="{FF2B5EF4-FFF2-40B4-BE49-F238E27FC236}">
                    <a16:creationId xmlns:a16="http://schemas.microsoft.com/office/drawing/2014/main" id="{0CB79A6C-713B-4517-93DF-CDD15EC70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1372" y="3383126"/>
                <a:ext cx="0" cy="3390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pilkoppling 40">
                <a:extLst>
                  <a:ext uri="{FF2B5EF4-FFF2-40B4-BE49-F238E27FC236}">
                    <a16:creationId xmlns:a16="http://schemas.microsoft.com/office/drawing/2014/main" id="{186CC20A-48EE-468C-9AB0-DFBCC3313B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8778" y="3383126"/>
                <a:ext cx="0" cy="3390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k pilkoppling 41">
                <a:extLst>
                  <a:ext uri="{FF2B5EF4-FFF2-40B4-BE49-F238E27FC236}">
                    <a16:creationId xmlns:a16="http://schemas.microsoft.com/office/drawing/2014/main" id="{62244BF3-8A51-4E59-B0AD-DD2CF33A1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1751" y="3383126"/>
                <a:ext cx="0" cy="3390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pilkoppling 42">
                <a:extLst>
                  <a:ext uri="{FF2B5EF4-FFF2-40B4-BE49-F238E27FC236}">
                    <a16:creationId xmlns:a16="http://schemas.microsoft.com/office/drawing/2014/main" id="{A46A7B27-1230-42CF-92AD-F744F21247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250" y="3383126"/>
                <a:ext cx="0" cy="3390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1F74E133-63C1-48D3-A587-33A26001050E}"/>
                </a:ext>
              </a:extLst>
            </p:cNvPr>
            <p:cNvGrpSpPr/>
            <p:nvPr/>
          </p:nvGrpSpPr>
          <p:grpSpPr>
            <a:xfrm>
              <a:off x="360044" y="4245465"/>
              <a:ext cx="11172755" cy="1179657"/>
              <a:chOff x="360044" y="3772854"/>
              <a:chExt cx="11172755" cy="1179657"/>
            </a:xfrm>
          </p:grpSpPr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CEAD1C99-636C-487A-9A7F-3F72D09C8D0C}"/>
                  </a:ext>
                </a:extLst>
              </p:cNvPr>
              <p:cNvSpPr/>
              <p:nvPr/>
            </p:nvSpPr>
            <p:spPr>
              <a:xfrm>
                <a:off x="9732799" y="3827178"/>
                <a:ext cx="1800000" cy="818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1050" dirty="0" smtClean="0">
                    <a:solidFill>
                      <a:prstClr val="black"/>
                    </a:solidFill>
                    <a:latin typeface="Calibri"/>
                  </a:rPr>
                  <a:t>Negativa utsläpp</a:t>
                </a:r>
                <a:endParaRPr lang="en-CA" sz="10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3D237A9-0175-4A60-A6FB-9A1DDBA3C3DD}"/>
                  </a:ext>
                </a:extLst>
              </p:cNvPr>
              <p:cNvSpPr/>
              <p:nvPr/>
            </p:nvSpPr>
            <p:spPr>
              <a:xfrm>
                <a:off x="360044" y="3772854"/>
                <a:ext cx="2218366" cy="110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2022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klimatneutral i </a:t>
                </a:r>
              </a:p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Scope 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1 </a:t>
                </a:r>
                <a:endParaRPr lang="en-AU" sz="105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betydande minskning I  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Scope 2</a:t>
                </a: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63081599-8217-402F-8C07-0F28E270E37F}"/>
                  </a:ext>
                </a:extLst>
              </p:cNvPr>
              <p:cNvSpPr/>
              <p:nvPr/>
            </p:nvSpPr>
            <p:spPr>
              <a:xfrm>
                <a:off x="2578411" y="3845411"/>
                <a:ext cx="1800000" cy="110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2025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klimatneutral</a:t>
                </a:r>
                <a:r>
                  <a:rPr lang="en-CA" sz="105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CA" sz="1050" dirty="0">
                    <a:solidFill>
                      <a:prstClr val="black"/>
                    </a:solidFill>
                    <a:latin typeface="Calibri"/>
                  </a:rPr>
                  <a:t>Scopes </a:t>
                </a:r>
                <a:r>
                  <a:rPr lang="en-CA" sz="1050" dirty="0" smtClean="0">
                    <a:solidFill>
                      <a:prstClr val="black"/>
                    </a:solidFill>
                    <a:latin typeface="Calibri"/>
                  </a:rPr>
                  <a:t>1and </a:t>
                </a:r>
                <a:r>
                  <a:rPr lang="en-CA" sz="1050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0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0D471692-95D8-452D-A349-1D94DB034665}"/>
                  </a:ext>
                </a:extLst>
              </p:cNvPr>
              <p:cNvSpPr/>
              <p:nvPr/>
            </p:nvSpPr>
            <p:spPr>
              <a:xfrm>
                <a:off x="4365590" y="3845411"/>
                <a:ext cx="1893290" cy="110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2030, klimatpåverkan minskad med 60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%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Scopes 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1, 2 and 3 compared to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2015</a:t>
                </a:r>
              </a:p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 sz="10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2629B20-33E7-4BE2-A95A-8640552E0D8B}"/>
                  </a:ext>
                </a:extLst>
              </p:cNvPr>
              <p:cNvSpPr/>
              <p:nvPr/>
            </p:nvSpPr>
            <p:spPr>
              <a:xfrm>
                <a:off x="6259404" y="3781835"/>
                <a:ext cx="1800000" cy="110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2040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minskad klimatpåverkan  med 90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%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 Scopes 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1, 2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och 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3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jämfört med 2015</a:t>
                </a:r>
                <a:endParaRPr lang="en-AU" sz="10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73320963-70F7-4731-A4D9-90AC9B4A68B3}"/>
                  </a:ext>
                </a:extLst>
              </p:cNvPr>
              <p:cNvSpPr/>
              <p:nvPr/>
            </p:nvSpPr>
            <p:spPr>
              <a:xfrm>
                <a:off x="8058881" y="3845411"/>
                <a:ext cx="1800000" cy="110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2045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KTH klimat 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neutral </a:t>
                </a:r>
                <a:endParaRPr lang="en-AU" sz="105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050" dirty="0" smtClean="0">
                    <a:solidFill>
                      <a:prstClr val="black"/>
                    </a:solidFill>
                    <a:latin typeface="Calibri"/>
                  </a:rPr>
                  <a:t>   Scopes </a:t>
                </a:r>
                <a:r>
                  <a:rPr lang="en-AU" sz="1050" dirty="0">
                    <a:solidFill>
                      <a:prstClr val="black"/>
                    </a:solidFill>
                    <a:latin typeface="Calibri"/>
                  </a:rPr>
                  <a:t>1, 2 and 3</a:t>
                </a:r>
              </a:p>
            </p:txBody>
          </p:sp>
        </p:grpSp>
      </p:grpSp>
      <p:sp>
        <p:nvSpPr>
          <p:cNvPr id="57" name="textruta 56">
            <a:extLst>
              <a:ext uri="{FF2B5EF4-FFF2-40B4-BE49-F238E27FC236}">
                <a16:creationId xmlns:a16="http://schemas.microsoft.com/office/drawing/2014/main" id="{06EDFD0C-BA86-4A48-8792-7C80FDCE7F9A}"/>
              </a:ext>
            </a:extLst>
          </p:cNvPr>
          <p:cNvSpPr txBox="1"/>
          <p:nvPr/>
        </p:nvSpPr>
        <p:spPr>
          <a:xfrm>
            <a:off x="2857475" y="2411844"/>
            <a:ext cx="246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Övergripande klimatmål  </a:t>
            </a:r>
            <a:endParaRPr lang="en-AU" sz="1200" b="1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2" name="Pil: streckad höger 61">
            <a:extLst>
              <a:ext uri="{FF2B5EF4-FFF2-40B4-BE49-F238E27FC236}">
                <a16:creationId xmlns:a16="http://schemas.microsoft.com/office/drawing/2014/main" id="{6384C1A3-FEDD-4CAB-B80D-5D1622D0DDA1}"/>
              </a:ext>
            </a:extLst>
          </p:cNvPr>
          <p:cNvSpPr/>
          <p:nvPr/>
        </p:nvSpPr>
        <p:spPr>
          <a:xfrm rot="5400000">
            <a:off x="3879993" y="1836775"/>
            <a:ext cx="368759" cy="268370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6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7851308" cy="673874"/>
          </a:xfrm>
        </p:spPr>
        <p:txBody>
          <a:bodyPr/>
          <a:lstStyle/>
          <a:p>
            <a:r>
              <a:rPr lang="sv-SE" dirty="0" smtClean="0"/>
              <a:t>Hur genomför vi effektiva och klimatsmarta möten</a:t>
            </a:r>
            <a:r>
              <a:rPr lang="sv-SE" dirty="0"/>
              <a:t>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1" descr="Illustration av campus miljö av Jens Magnuss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60" y="1112855"/>
            <a:ext cx="3810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7851308" cy="673874"/>
          </a:xfrm>
        </p:spPr>
        <p:txBody>
          <a:bodyPr/>
          <a:lstStyle/>
          <a:p>
            <a:r>
              <a:rPr lang="sv-SE" dirty="0" smtClean="0"/>
              <a:t>KTH:s riktlinje för möten och resor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1" descr="Illustration av campus miljö av Jens Magnuss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40" y="3920946"/>
            <a:ext cx="1021917" cy="8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6748" y="1355640"/>
            <a:ext cx="6679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Behovet av att resa ska alltid </a:t>
            </a:r>
            <a:r>
              <a:rPr lang="sv-SE" sz="1400" dirty="0" smtClean="0"/>
              <a:t>utvärderas</a:t>
            </a:r>
            <a:br>
              <a:rPr lang="sv-SE" sz="1400" dirty="0" smtClean="0"/>
            </a:b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 så stor utsträckning som möjligt ska resor ersättas av resefria </a:t>
            </a:r>
            <a:r>
              <a:rPr lang="sv-SE" sz="1400" dirty="0" smtClean="0"/>
              <a:t>alternativ</a:t>
            </a:r>
            <a:br>
              <a:rPr lang="sv-SE" sz="1400" dirty="0" smtClean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För resor med bra tågförbindelser ska tåg väljas i första </a:t>
            </a:r>
            <a:r>
              <a:rPr lang="sv-SE" sz="1400" dirty="0" smtClean="0"/>
              <a:t>hand</a:t>
            </a:r>
            <a:br>
              <a:rPr lang="sv-SE" sz="1400" dirty="0" smtClean="0"/>
            </a:b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För </a:t>
            </a:r>
            <a:r>
              <a:rPr lang="sv-SE" sz="1400" dirty="0"/>
              <a:t>resor under 50 mil ska tåg alltid </a:t>
            </a:r>
            <a:r>
              <a:rPr lang="sv-SE" sz="1400" dirty="0" smtClean="0"/>
              <a:t>väljas</a:t>
            </a:r>
            <a:br>
              <a:rPr lang="sv-SE" sz="1400" dirty="0" smtClean="0"/>
            </a:b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I </a:t>
            </a:r>
            <a:r>
              <a:rPr lang="sv-SE" sz="1400" dirty="0"/>
              <a:t>möjligaste mån undvika </a:t>
            </a:r>
            <a:r>
              <a:rPr lang="sv-SE" sz="1400" dirty="0" smtClean="0"/>
              <a:t>mellanlandningar </a:t>
            </a:r>
            <a:r>
              <a:rPr lang="sv-SE" sz="1400" dirty="0"/>
              <a:t>och </a:t>
            </a:r>
            <a:r>
              <a:rPr lang="sv-SE" sz="1400" dirty="0" smtClean="0"/>
              <a:t>boka ekonomiklass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891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49" y="288037"/>
            <a:ext cx="8383750" cy="673874"/>
          </a:xfrm>
        </p:spPr>
        <p:txBody>
          <a:bodyPr/>
          <a:lstStyle/>
          <a:p>
            <a:r>
              <a:rPr lang="sv-SE" dirty="0" smtClean="0"/>
              <a:t>Visualiseringsverktyg över tjänsteresor </a:t>
            </a:r>
            <a:r>
              <a:rPr lang="sv-SE" dirty="0"/>
              <a:t>på KTH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2023-08-22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1" descr="Illustration av campus miljö av Jens Magnuss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40" y="3920946"/>
            <a:ext cx="1021917" cy="8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018109" y="1337520"/>
            <a:ext cx="7559674" cy="361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Visualiseringsverktyget</a:t>
            </a:r>
            <a:br>
              <a:rPr lang="sv-SE" sz="1400" dirty="0" smtClean="0"/>
            </a:br>
            <a:r>
              <a:rPr lang="sv-SE" sz="1400" dirty="0" smtClean="0"/>
              <a:t>- Avslutat forskningsprojekt - upphandling</a:t>
            </a:r>
            <a:br>
              <a:rPr lang="sv-SE" sz="1400" dirty="0" smtClean="0"/>
            </a:br>
            <a:r>
              <a:rPr lang="sv-SE" sz="1400" dirty="0" smtClean="0"/>
              <a:t>- Synpunkter, behov </a:t>
            </a:r>
          </a:p>
          <a:p>
            <a:r>
              <a:rPr lang="sv-SE" sz="1400" dirty="0" smtClean="0"/>
              <a:t>Hur </a:t>
            </a:r>
            <a:r>
              <a:rPr lang="sv-SE" sz="1400" dirty="0"/>
              <a:t>ser resandet ut på </a:t>
            </a:r>
            <a:r>
              <a:rPr lang="sv-SE" sz="1400" dirty="0" smtClean="0"/>
              <a:t>SCI-skolan</a:t>
            </a:r>
            <a:br>
              <a:rPr lang="sv-SE" sz="1400" dirty="0" smtClean="0"/>
            </a:br>
            <a:r>
              <a:rPr lang="sv-SE" sz="1400" dirty="0" smtClean="0"/>
              <a:t>- 2019 års data</a:t>
            </a:r>
          </a:p>
          <a:p>
            <a:pPr marL="0" indent="0">
              <a:buNone/>
            </a:pP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5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KTH_PPT template">
  <a:themeElements>
    <a:clrScheme name="K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494E6"/>
      </a:accent2>
      <a:accent3>
        <a:srgbClr val="62922E"/>
      </a:accent3>
      <a:accent4>
        <a:srgbClr val="A2D16E"/>
      </a:accent4>
      <a:accent5>
        <a:srgbClr val="9D102D"/>
      </a:accent5>
      <a:accent6>
        <a:srgbClr val="E7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16306</TotalTime>
  <Words>1143</Words>
  <Application>Microsoft Office PowerPoint</Application>
  <PresentationFormat>On-screen Show (16:9)</PresentationFormat>
  <Paragraphs>154</Paragraphs>
  <Slides>19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Systemtypsnitt</vt:lpstr>
      <vt:lpstr>TheSansOsF SemiBold</vt:lpstr>
      <vt:lpstr>KTH_PPT-mall</vt:lpstr>
      <vt:lpstr>KTH_PPT template</vt:lpstr>
      <vt:lpstr>Office-tema</vt:lpstr>
      <vt:lpstr>Hur gör vi med resandet i den post-fossila akademin?   Kristina von Oelreich, Hållbarhetschef 2023-08-22 </vt:lpstr>
      <vt:lpstr>KTH:s värdegrund för anställda</vt:lpstr>
      <vt:lpstr>Policy för hållbar utveckling</vt:lpstr>
      <vt:lpstr>Hållbarhetsmål 2021-2025 </vt:lpstr>
      <vt:lpstr>Hållbarhetsmål resor och transporter  </vt:lpstr>
      <vt:lpstr>KTH’s klimatmål </vt:lpstr>
      <vt:lpstr>Hur genomför vi effektiva och klimatsmarta möten? </vt:lpstr>
      <vt:lpstr>KTH:s riktlinje för möten och resor</vt:lpstr>
      <vt:lpstr>Visualiseringsverktyg över tjänsteresor på KTH</vt:lpstr>
      <vt:lpstr>Basåret 2019</vt:lpstr>
      <vt:lpstr>Basåret 2019</vt:lpstr>
      <vt:lpstr>Basåret 2019: SCI-skolan</vt:lpstr>
      <vt:lpstr>Basåret 2019: SCI-skolan</vt:lpstr>
      <vt:lpstr>Basåret 2019: SCI-skolan</vt:lpstr>
      <vt:lpstr>Basåret 2019: SCI-skolan</vt:lpstr>
      <vt:lpstr>Basåret 2019: SCI-skolan</vt:lpstr>
      <vt:lpstr>Basåret 2019: SCI-skolan</vt:lpstr>
      <vt:lpstr>Basåret 2019: SCI-skolan</vt:lpstr>
      <vt:lpstr>Diskussion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Felicia Widing</cp:lastModifiedBy>
  <cp:revision>463</cp:revision>
  <cp:lastPrinted>2021-05-28T09:24:34Z</cp:lastPrinted>
  <dcterms:created xsi:type="dcterms:W3CDTF">2019-02-11T09:39:15Z</dcterms:created>
  <dcterms:modified xsi:type="dcterms:W3CDTF">2023-08-22T14:36:10Z</dcterms:modified>
</cp:coreProperties>
</file>