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11"/>
  </p:notesMasterIdLst>
  <p:sldIdLst>
    <p:sldId id="256" r:id="rId2"/>
    <p:sldId id="263" r:id="rId3"/>
    <p:sldId id="262" r:id="rId4"/>
    <p:sldId id="269" r:id="rId5"/>
    <p:sldId id="264" r:id="rId6"/>
    <p:sldId id="265" r:id="rId7"/>
    <p:sldId id="266" r:id="rId8"/>
    <p:sldId id="267" r:id="rId9"/>
    <p:sldId id="274" r:id="rId10"/>
  </p:sldIdLst>
  <p:sldSz cx="12192000" cy="6858000"/>
  <p:notesSz cx="6858000" cy="9144000"/>
  <p:embeddedFontLst>
    <p:embeddedFont>
      <p:font typeface="Figtree Light Medium" pitchFamily="2" charset="0"/>
      <p:regular r:id="rId12"/>
      <p:italic r:id="rId13"/>
    </p:embeddedFont>
    <p:embeddedFont>
      <p:font typeface="Calibri" panose="020F0502020204030204" pitchFamily="34" charset="0"/>
      <p:regular r:id="rId14"/>
      <p:bold r:id="rId15"/>
      <p:italic r:id="rId16"/>
      <p:boldItalic r:id="rId17"/>
    </p:embeddedFont>
    <p:embeddedFont>
      <p:font typeface="Figtree Light SemiBold" pitchFamily="2" charset="0"/>
      <p:bold r:id="rId18"/>
      <p:boldItalic r:id="rId19"/>
    </p:embeddedFont>
    <p:embeddedFont>
      <p:font typeface="Figtree" pitchFamily="2" charset="0"/>
      <p:regular r:id="rId20"/>
      <p:bold r:id="rId21"/>
      <p:italic r:id="rId22"/>
      <p:boldItalic r:id="rId23"/>
    </p:embeddedFont>
    <p:embeddedFont>
      <p:font typeface="Figtree Medium" pitchFamily="2" charset="0"/>
      <p:regular r:id="rId24"/>
      <p:italic r:id="rId25"/>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979" autoAdjust="0"/>
  </p:normalViewPr>
  <p:slideViewPr>
    <p:cSldViewPr snapToGrid="0">
      <p:cViewPr varScale="1">
        <p:scale>
          <a:sx n="65" d="100"/>
          <a:sy n="65" d="100"/>
        </p:scale>
        <p:origin x="724" y="40"/>
      </p:cViewPr>
      <p:guideLst/>
    </p:cSldViewPr>
  </p:slideViewPr>
  <p:notesTextViewPr>
    <p:cViewPr>
      <p:scale>
        <a:sx n="1" d="1"/>
        <a:sy n="1" d="1"/>
      </p:scale>
      <p:origin x="0" y="0"/>
    </p:cViewPr>
  </p:notesTextViewPr>
  <p:notesViewPr>
    <p:cSldViewPr snapToGrid="0">
      <p:cViewPr varScale="1">
        <p:scale>
          <a:sx n="52" d="100"/>
          <a:sy n="52" d="100"/>
        </p:scale>
        <p:origin x="2680"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ACA97-DCC5-D741-8303-D68B06D997A0}" type="datetimeFigureOut">
              <a:rPr lang="sv-SE" smtClean="0"/>
              <a:t>2024-03-25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702129-24FE-4746-9897-C7E55345F5DD}" type="slidenum">
              <a:rPr lang="sv-SE" smtClean="0"/>
              <a:t>‹#›</a:t>
            </a:fld>
            <a:endParaRPr lang="sv-SE"/>
          </a:p>
        </p:txBody>
      </p:sp>
    </p:spTree>
    <p:extLst>
      <p:ext uri="{BB962C8B-B14F-4D97-AF65-F5344CB8AC3E}">
        <p14:creationId xmlns:p14="http://schemas.microsoft.com/office/powerpoint/2010/main" val="4061700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z="1200" kern="1200" dirty="0" smtClean="0">
                <a:solidFill>
                  <a:schemeClr val="tx1"/>
                </a:solidFill>
                <a:effectLst/>
                <a:latin typeface="+mn-lt"/>
                <a:ea typeface="+mn-ea"/>
                <a:cs typeface="+mn-cs"/>
              </a:rPr>
              <a:t>KTH:s vision och övergripande mål består av en vision som beskriver vad KTH ska vara på lång sikt. Till visionen finns övergripande mål för perioden 2024</a:t>
            </a:r>
            <a:r>
              <a:rPr kumimoji="0" lang="sv-SE" sz="1200" b="1" i="0" u="none" strike="noStrike" kern="1200" cap="none" spc="0" normalizeH="0" baseline="0" noProof="0" dirty="0" smtClean="0">
                <a:ln>
                  <a:noFill/>
                </a:ln>
                <a:solidFill>
                  <a:srgbClr val="000061"/>
                </a:solidFill>
                <a:effectLst/>
                <a:uLnTx/>
                <a:uFillTx/>
                <a:latin typeface="Figtree" panose="020F0302020204030204"/>
                <a:ea typeface="+mn-ea"/>
                <a:cs typeface="+mn-cs"/>
              </a:rPr>
              <a:t>–</a:t>
            </a:r>
            <a:r>
              <a:rPr lang="sv-SE" sz="1200" kern="1200" dirty="0" smtClean="0">
                <a:solidFill>
                  <a:schemeClr val="tx1"/>
                </a:solidFill>
                <a:effectLst/>
                <a:latin typeface="+mn-lt"/>
                <a:ea typeface="+mn-ea"/>
                <a:cs typeface="+mn-cs"/>
              </a:rPr>
              <a:t>2028 inom fyra målområden:</a:t>
            </a:r>
          </a:p>
          <a:p>
            <a:pPr marL="628650" lvl="1" indent="-171450">
              <a:buFont typeface="Arial" panose="020B0604020202020204" pitchFamily="34" charset="0"/>
              <a:buChar char="•"/>
            </a:pPr>
            <a:r>
              <a:rPr lang="sv-SE" sz="1200" kern="1200" dirty="0" smtClean="0">
                <a:solidFill>
                  <a:schemeClr val="tx1"/>
                </a:solidFill>
                <a:effectLst/>
                <a:latin typeface="+mn-lt"/>
                <a:ea typeface="+mn-ea"/>
                <a:cs typeface="+mn-cs"/>
              </a:rPr>
              <a:t>utbildning</a:t>
            </a:r>
          </a:p>
          <a:p>
            <a:pPr marL="628650" lvl="1" indent="-171450">
              <a:buFont typeface="Arial" panose="020B0604020202020204" pitchFamily="34" charset="0"/>
              <a:buChar char="•"/>
            </a:pPr>
            <a:r>
              <a:rPr lang="sv-SE" sz="1200" kern="1200" dirty="0" smtClean="0">
                <a:solidFill>
                  <a:schemeClr val="tx1"/>
                </a:solidFill>
                <a:effectLst/>
                <a:latin typeface="+mn-lt"/>
                <a:ea typeface="+mn-ea"/>
                <a:cs typeface="+mn-cs"/>
              </a:rPr>
              <a:t>forskning</a:t>
            </a:r>
          </a:p>
          <a:p>
            <a:pPr marL="628650" lvl="1" indent="-171450">
              <a:buFont typeface="Arial" panose="020B0604020202020204" pitchFamily="34" charset="0"/>
              <a:buChar char="•"/>
            </a:pPr>
            <a:r>
              <a:rPr lang="sv-SE" sz="1200" kern="1200" dirty="0" smtClean="0">
                <a:solidFill>
                  <a:schemeClr val="tx1"/>
                </a:solidFill>
                <a:effectLst/>
                <a:latin typeface="+mn-lt"/>
                <a:ea typeface="+mn-ea"/>
                <a:cs typeface="+mn-cs"/>
              </a:rPr>
              <a:t>arbetsmiljö och studiemiljö </a:t>
            </a:r>
          </a:p>
          <a:p>
            <a:pPr marL="628650" lvl="1" indent="-171450">
              <a:buFont typeface="Arial" panose="020B0604020202020204" pitchFamily="34" charset="0"/>
              <a:buChar char="•"/>
            </a:pPr>
            <a:r>
              <a:rPr lang="sv-SE" sz="1200" kern="1200" dirty="0" smtClean="0">
                <a:solidFill>
                  <a:schemeClr val="tx1"/>
                </a:solidFill>
                <a:effectLst/>
                <a:latin typeface="+mn-lt"/>
                <a:ea typeface="+mn-ea"/>
                <a:cs typeface="+mn-cs"/>
              </a:rPr>
              <a:t>effektiv och hållbar resursanvändning</a:t>
            </a:r>
          </a:p>
          <a:p>
            <a:r>
              <a:rPr lang="sv-SE" sz="1200" strike="noStrike" kern="1200" dirty="0" smtClean="0">
                <a:solidFill>
                  <a:schemeClr val="tx1"/>
                </a:solidFill>
                <a:effectLst/>
                <a:latin typeface="+mn-lt"/>
                <a:ea typeface="+mn-ea"/>
                <a:cs typeface="+mn-cs"/>
              </a:rPr>
              <a:t> </a:t>
            </a:r>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Varje år fattar KTH beslut om en verksamhetsplan som är treårig och som revideras årligen. I verksamhetsplanen anges de prioriterade åtgärder och åtaganden som ska genomföras på kortare sikt för att KTH ska utvecklas i den riktning som beskrivs i KTH:s vision och övergripande mål. Det innebär att verksamhetsplanen innehåller dels en reformagenda som är gemensam för hela KTH, dels reformagendor för respektive skola och för verksamhetsstödet. I verksamhetsplanen fördelas också resurser till skolorna för att bedriva den löpande verksamheten inom utbildning och forskning samt till verksamhetsstödet.</a:t>
            </a:r>
          </a:p>
          <a:p>
            <a:r>
              <a:rPr lang="sv-SE" sz="1200" kern="1200" dirty="0" smtClean="0">
                <a:solidFill>
                  <a:schemeClr val="tx1"/>
                </a:solidFill>
                <a:effectLst/>
                <a:latin typeface="+mn-lt"/>
                <a:ea typeface="+mn-ea"/>
                <a:cs typeface="+mn-cs"/>
              </a:rPr>
              <a:t> </a:t>
            </a:r>
          </a:p>
          <a:p>
            <a:r>
              <a:rPr lang="sv-SE" sz="1200" kern="1200" dirty="0" smtClean="0">
                <a:solidFill>
                  <a:schemeClr val="tx1"/>
                </a:solidFill>
                <a:effectLst/>
                <a:latin typeface="+mn-lt"/>
                <a:ea typeface="+mn-ea"/>
                <a:cs typeface="+mn-cs"/>
              </a:rPr>
              <a:t>KTH:s vision och övergripande mål kan vid behov kompletteras av </a:t>
            </a:r>
            <a:r>
              <a:rPr lang="sv-SE" sz="1200" kern="1200" dirty="0" err="1" smtClean="0">
                <a:solidFill>
                  <a:schemeClr val="tx1"/>
                </a:solidFill>
                <a:effectLst/>
                <a:latin typeface="+mn-lt"/>
                <a:ea typeface="+mn-ea"/>
                <a:cs typeface="+mn-cs"/>
              </a:rPr>
              <a:t>policies</a:t>
            </a:r>
            <a:r>
              <a:rPr lang="sv-SE" sz="1200" kern="1200" dirty="0" smtClean="0">
                <a:solidFill>
                  <a:schemeClr val="tx1"/>
                </a:solidFill>
                <a:effectLst/>
                <a:latin typeface="+mn-lt"/>
                <a:ea typeface="+mn-ea"/>
                <a:cs typeface="+mn-cs"/>
              </a:rPr>
              <a:t> inom ett specifikt område där KTH behöver uttrycka grundvärden som ska prägla verksamheten inom hela KTH. Det kan vara till exempel etisk policy eller jämställdhetspolicy.</a:t>
            </a:r>
          </a:p>
          <a:p>
            <a:r>
              <a:rPr lang="sv-SE" sz="1200" kern="1200" dirty="0" smtClean="0">
                <a:solidFill>
                  <a:schemeClr val="tx1"/>
                </a:solidFill>
                <a:effectLst/>
                <a:latin typeface="+mn-lt"/>
                <a:ea typeface="+mn-ea"/>
                <a:cs typeface="+mn-cs"/>
              </a:rPr>
              <a:t> </a:t>
            </a:r>
          </a:p>
          <a:p>
            <a:r>
              <a:rPr lang="sv-SE" sz="1200" kern="1200" dirty="0" smtClean="0">
                <a:solidFill>
                  <a:schemeClr val="tx1"/>
                </a:solidFill>
                <a:effectLst/>
                <a:latin typeface="+mn-lt"/>
                <a:ea typeface="+mn-ea"/>
                <a:cs typeface="+mn-cs"/>
              </a:rPr>
              <a:t>KTH:s vision och övergripande mål kommer löpande att följas upp genom KTH-gemensamma indikatorer som är kopplade till de fyra målområdena. Syftet med indikatorerna är att kunna se om KTH utvecklas i den riktning som pekats ut. Indikatorerna kommer att följas upp årligen av universitetsstyrelsen och ska kunna brytas ned och följas upp mer detaljerat på skol- och institutionsnivå.</a:t>
            </a:r>
          </a:p>
          <a:p>
            <a:endParaRPr lang="sv-SE" dirty="0"/>
          </a:p>
        </p:txBody>
      </p:sp>
      <p:sp>
        <p:nvSpPr>
          <p:cNvPr id="4" name="Slide Number Placeholder 3"/>
          <p:cNvSpPr>
            <a:spLocks noGrp="1"/>
          </p:cNvSpPr>
          <p:nvPr>
            <p:ph type="sldNum" sz="quarter" idx="10"/>
          </p:nvPr>
        </p:nvSpPr>
        <p:spPr/>
        <p:txBody>
          <a:bodyPr/>
          <a:lstStyle/>
          <a:p>
            <a:fld id="{19702129-24FE-4746-9897-C7E55345F5DD}" type="slidenum">
              <a:rPr lang="sv-SE" smtClean="0"/>
              <a:t>9</a:t>
            </a:fld>
            <a:endParaRPr lang="sv-SE"/>
          </a:p>
        </p:txBody>
      </p:sp>
    </p:spTree>
    <p:extLst>
      <p:ext uri="{BB962C8B-B14F-4D97-AF65-F5344CB8AC3E}">
        <p14:creationId xmlns:p14="http://schemas.microsoft.com/office/powerpoint/2010/main" val="9599827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2.sv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0.svg"/><Relationship Id="rId4" Type="http://schemas.openxmlformats.org/officeDocument/2006/relationships/image" Target="../media/image5.png"/></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KTH blue">
    <p:bg>
      <p:bgPr>
        <a:solidFill>
          <a:schemeClr val="accent1"/>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6D38D80F-8198-3D50-0CAB-FB287588B37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3936" b="32409"/>
          <a:stretch/>
        </p:blipFill>
        <p:spPr>
          <a:xfrm>
            <a:off x="-1" y="1"/>
            <a:ext cx="3177767" cy="4635374"/>
          </a:xfrm>
          <a:prstGeom prst="rect">
            <a:avLst/>
          </a:prstGeom>
        </p:spPr>
      </p:pic>
      <p:pic>
        <p:nvPicPr>
          <p:cNvPr id="8" name="Bild 7">
            <a:extLst>
              <a:ext uri="{FF2B5EF4-FFF2-40B4-BE49-F238E27FC236}">
                <a16:creationId xmlns:a16="http://schemas.microsoft.com/office/drawing/2014/main" id="{70792B10-D270-C2C6-5B88-13B9E3D50A01}"/>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 xmlns:asvg="http://schemas.microsoft.com/office/drawing/2016/SVG/main" r:embed="rId5"/>
              </a:ext>
            </a:extLst>
          </a:blip>
          <a:srcRect t="72740" r="75198" b="-1"/>
          <a:stretch/>
        </p:blipFill>
        <p:spPr>
          <a:xfrm flipH="1">
            <a:off x="9166550" y="4988459"/>
            <a:ext cx="3023858" cy="1869540"/>
          </a:xfrm>
          <a:prstGeom prst="rect">
            <a:avLst/>
          </a:prstGeom>
        </p:spPr>
      </p:pic>
      <p:pic>
        <p:nvPicPr>
          <p:cNvPr id="9" name="Logotype">
            <a:extLst>
              <a:ext uri="{FF2B5EF4-FFF2-40B4-BE49-F238E27FC236}">
                <a16:creationId xmlns:a16="http://schemas.microsoft.com/office/drawing/2014/main" id="{5CB0B686-93A0-FA00-859F-3930A6FB741E}"/>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5213011" y="998292"/>
            <a:ext cx="1764387" cy="1974432"/>
          </a:xfrm>
          <a:prstGeom prst="rect">
            <a:avLst/>
          </a:prstGeom>
        </p:spPr>
      </p:pic>
      <p:sp>
        <p:nvSpPr>
          <p:cNvPr id="2" name="Rubrik 1">
            <a:extLst>
              <a:ext uri="{FF2B5EF4-FFF2-40B4-BE49-F238E27FC236}">
                <a16:creationId xmlns:a16="http://schemas.microsoft.com/office/drawing/2014/main" id="{191A984F-EC06-FCDC-F274-D5275A60CDCA}"/>
              </a:ext>
            </a:extLst>
          </p:cNvPr>
          <p:cNvSpPr>
            <a:spLocks noGrp="1"/>
          </p:cNvSpPr>
          <p:nvPr>
            <p:ph type="ctrTitle" hasCustomPrompt="1"/>
          </p:nvPr>
        </p:nvSpPr>
        <p:spPr>
          <a:xfrm>
            <a:off x="1695853" y="3571875"/>
            <a:ext cx="8798701" cy="1654175"/>
          </a:xfrm>
        </p:spPr>
        <p:txBody>
          <a:bodyPr anchor="ctr">
            <a:noAutofit/>
          </a:bodyPr>
          <a:lstStyle>
            <a:lvl1pPr algn="ctr">
              <a:defRPr sz="4800">
                <a:solidFill>
                  <a:schemeClr val="bg1"/>
                </a:solidFill>
              </a:defRPr>
            </a:lvl1pPr>
          </a:lstStyle>
          <a:p>
            <a:r>
              <a:rPr lang="sv-SE" dirty="0"/>
              <a:t>Presentation </a:t>
            </a:r>
            <a:r>
              <a:rPr lang="sv-SE" dirty="0" err="1"/>
              <a:t>title</a:t>
            </a:r>
            <a:endParaRPr lang="sv-SE" dirty="0"/>
          </a:p>
        </p:txBody>
      </p:sp>
      <p:sp>
        <p:nvSpPr>
          <p:cNvPr id="3" name="Underrubrik 2">
            <a:extLst>
              <a:ext uri="{FF2B5EF4-FFF2-40B4-BE49-F238E27FC236}">
                <a16:creationId xmlns:a16="http://schemas.microsoft.com/office/drawing/2014/main" id="{7A3458D8-0B11-6CF5-7CF4-C5CA80850FBF}"/>
              </a:ext>
            </a:extLst>
          </p:cNvPr>
          <p:cNvSpPr>
            <a:spLocks noGrp="1"/>
          </p:cNvSpPr>
          <p:nvPr>
            <p:ph type="subTitle" idx="1" hasCustomPrompt="1"/>
          </p:nvPr>
        </p:nvSpPr>
        <p:spPr>
          <a:xfrm>
            <a:off x="2132013" y="5776913"/>
            <a:ext cx="7926387" cy="461962"/>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Subtitle</a:t>
            </a:r>
            <a:r>
              <a:rPr lang="sv-SE" dirty="0"/>
              <a:t> </a:t>
            </a:r>
            <a:r>
              <a:rPr lang="sv-SE" dirty="0" err="1"/>
              <a:t>here</a:t>
            </a:r>
            <a:endParaRPr lang="sv-SE" dirty="0"/>
          </a:p>
        </p:txBody>
      </p:sp>
      <p:sp>
        <p:nvSpPr>
          <p:cNvPr id="4" name="Platshållare för datum 3">
            <a:extLst>
              <a:ext uri="{FF2B5EF4-FFF2-40B4-BE49-F238E27FC236}">
                <a16:creationId xmlns:a16="http://schemas.microsoft.com/office/drawing/2014/main" id="{43D49F56-9255-DA2A-05B7-92B1B041F711}"/>
              </a:ext>
            </a:extLst>
          </p:cNvPr>
          <p:cNvSpPr>
            <a:spLocks noGrp="1"/>
          </p:cNvSpPr>
          <p:nvPr>
            <p:ph type="dt" sz="half" idx="10"/>
          </p:nvPr>
        </p:nvSpPr>
        <p:spPr/>
        <p:txBody>
          <a:bodyPr/>
          <a:lstStyle>
            <a:lvl1pPr>
              <a:defRPr>
                <a:solidFill>
                  <a:schemeClr val="bg1"/>
                </a:solidFill>
              </a:defRPr>
            </a:lvl1pPr>
          </a:lstStyle>
          <a:p>
            <a:fld id="{369C0258-E083-684F-B81E-2491FB4EFBD1}" type="datetime1">
              <a:rPr lang="sv-SE" smtClean="0"/>
              <a:t>2024-03-25</a:t>
            </a:fld>
            <a:endParaRPr lang="sv-SE"/>
          </a:p>
        </p:txBody>
      </p:sp>
      <p:sp>
        <p:nvSpPr>
          <p:cNvPr id="5" name="Platshållare för sidfot 4">
            <a:extLst>
              <a:ext uri="{FF2B5EF4-FFF2-40B4-BE49-F238E27FC236}">
                <a16:creationId xmlns:a16="http://schemas.microsoft.com/office/drawing/2014/main" id="{5B69D7AE-6EEB-EE3E-0310-ED9C355673CA}"/>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A79EDCB6-5D2D-0312-1EF1-C34529D8AD8D}"/>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Tree>
    <p:extLst>
      <p:ext uri="{BB962C8B-B14F-4D97-AF65-F5344CB8AC3E}">
        <p14:creationId xmlns:p14="http://schemas.microsoft.com/office/powerpoint/2010/main" val="2478540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Title/chapter, navy blue">
    <p:bg>
      <p:bgPr>
        <a:solidFill>
          <a:schemeClr val="accent3"/>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E5884329-1698-379E-55B0-296699708BB2}"/>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solidFill>
                  <a:schemeClr val="bg1"/>
                </a:solidFill>
              </a:defRPr>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08C894E9-0885-714C-A367-BDC2DC59BB91}" type="datetime1">
              <a:rPr lang="sv-SE" smtClean="0"/>
              <a:t>2024-03-25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pic>
        <p:nvPicPr>
          <p:cNvPr id="9" name="Bild 8">
            <a:extLst>
              <a:ext uri="{FF2B5EF4-FFF2-40B4-BE49-F238E27FC236}">
                <a16:creationId xmlns:a16="http://schemas.microsoft.com/office/drawing/2014/main" id="{E3DA9A33-1CAA-3164-6E44-47421CD08E03}"/>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182681" y="164553"/>
            <a:ext cx="648592" cy="725806"/>
          </a:xfrm>
          <a:prstGeom prst="rect">
            <a:avLst/>
          </a:prstGeom>
        </p:spPr>
      </p:pic>
    </p:spTree>
    <p:extLst>
      <p:ext uri="{BB962C8B-B14F-4D97-AF65-F5344CB8AC3E}">
        <p14:creationId xmlns:p14="http://schemas.microsoft.com/office/powerpoint/2010/main" val="2650629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chapter, image, navy blue">
    <p:bg>
      <p:bgPr>
        <a:solidFill>
          <a:schemeClr val="accent3"/>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solidFill>
                  <a:schemeClr val="bg1"/>
                </a:solidFill>
              </a:defRPr>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solidFill>
                  <a:schemeClr val="bg1"/>
                </a:solidFill>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6" name="Platshållare för bildnummer 2">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E926FF3D-704F-D246-9E92-4739AF4BF32C}" type="datetime1">
              <a:rPr lang="sv-SE" smtClean="0"/>
              <a:t>2024-03-25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pic>
        <p:nvPicPr>
          <p:cNvPr id="9" name="Bild 8">
            <a:extLst>
              <a:ext uri="{FF2B5EF4-FFF2-40B4-BE49-F238E27FC236}">
                <a16:creationId xmlns:a16="http://schemas.microsoft.com/office/drawing/2014/main" id="{EACB4A23-3C87-4C5A-07DC-8116B46C6C7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Tree>
    <p:extLst>
      <p:ext uri="{BB962C8B-B14F-4D97-AF65-F5344CB8AC3E}">
        <p14:creationId xmlns:p14="http://schemas.microsoft.com/office/powerpoint/2010/main" val="2592994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Headlin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31CF0965-93C0-9548-8879-5851BCBC049F}" type="datetime1">
              <a:rPr lang="sv-SE" smtClean="0"/>
              <a:t>2024-03-25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1787806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Headline and content, blue lines">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5" y="1795850"/>
            <a:ext cx="8805181" cy="453030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E2AD36EE-D7EC-624A-BB6C-F8DADCB0E6B6}" type="datetime1">
              <a:rPr lang="sv-SE" smtClean="0"/>
              <a:t>2024-03-25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402722970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Headline and content, sand lines">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CEEB1428-F34F-9743-B7C9-0212F6B23615}" type="datetime1">
              <a:rPr lang="sv-SE" smtClean="0"/>
              <a:t>2024-03-25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910830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Headline and content, light blue ">
    <p:bg>
      <p:bgPr>
        <a:solidFill>
          <a:schemeClr val="accent4"/>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6" y="1795850"/>
            <a:ext cx="8805182" cy="453030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117AD585-73D1-4C4C-9D7C-030D27625895}" type="datetime1">
              <a:rPr lang="sv-SE" smtClean="0"/>
              <a:t>2024-03-25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52698478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Headline and content, sand">
    <p:bg>
      <p:bgPr>
        <a:solidFill>
          <a:schemeClr val="bg2"/>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6" y="1795850"/>
            <a:ext cx="8750754" cy="453030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07E8514D-D455-9E46-BC18-4265F6A85EC5}" type="datetime1">
              <a:rPr lang="sv-SE" smtClean="0"/>
              <a:t>2024-03-25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385085225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part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4959C9-2F76-B9B0-59E8-58FE65006E5D}"/>
              </a:ext>
            </a:extLst>
          </p:cNvPr>
          <p:cNvSpPr>
            <a:spLocks noGrp="1"/>
          </p:cNvSpPr>
          <p:nvPr>
            <p:ph type="title"/>
          </p:nvPr>
        </p:nvSpPr>
        <p:spPr/>
        <p:txBody>
          <a:bodyPr/>
          <a:lstStyle/>
          <a:p>
            <a:r>
              <a:rPr lang="en-US" smtClean="0"/>
              <a:t>Click to edit Master title style</a:t>
            </a:r>
            <a:endParaRPr lang="sv-SE" dirty="0"/>
          </a:p>
        </p:txBody>
      </p:sp>
      <p:sp>
        <p:nvSpPr>
          <p:cNvPr id="3" name="Platshållare för innehåll 2">
            <a:extLst>
              <a:ext uri="{FF2B5EF4-FFF2-40B4-BE49-F238E27FC236}">
                <a16:creationId xmlns:a16="http://schemas.microsoft.com/office/drawing/2014/main" id="{902AE670-4D80-39DE-5AAA-236D68C5E4FE}"/>
              </a:ext>
            </a:extLst>
          </p:cNvPr>
          <p:cNvSpPr>
            <a:spLocks noGrp="1"/>
          </p:cNvSpPr>
          <p:nvPr>
            <p:ph sz="half" idx="1"/>
          </p:nvPr>
        </p:nvSpPr>
        <p:spPr>
          <a:xfrm>
            <a:off x="600075" y="1795850"/>
            <a:ext cx="5314950" cy="453192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4" name="Platshållare för innehåll 3">
            <a:extLst>
              <a:ext uri="{FF2B5EF4-FFF2-40B4-BE49-F238E27FC236}">
                <a16:creationId xmlns:a16="http://schemas.microsoft.com/office/drawing/2014/main" id="{540C6723-9D57-3BE7-0314-142789CF9371}"/>
              </a:ext>
            </a:extLst>
          </p:cNvPr>
          <p:cNvSpPr>
            <a:spLocks noGrp="1"/>
          </p:cNvSpPr>
          <p:nvPr>
            <p:ph sz="half" idx="2"/>
          </p:nvPr>
        </p:nvSpPr>
        <p:spPr>
          <a:xfrm>
            <a:off x="6275388" y="1795851"/>
            <a:ext cx="5314950" cy="453192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5" name="Platshållare för datum 4">
            <a:extLst>
              <a:ext uri="{FF2B5EF4-FFF2-40B4-BE49-F238E27FC236}">
                <a16:creationId xmlns:a16="http://schemas.microsoft.com/office/drawing/2014/main" id="{E2533F65-F144-E57C-127B-9A8D7ABE671A}"/>
              </a:ext>
            </a:extLst>
          </p:cNvPr>
          <p:cNvSpPr>
            <a:spLocks noGrp="1"/>
          </p:cNvSpPr>
          <p:nvPr>
            <p:ph type="dt" sz="half" idx="10"/>
          </p:nvPr>
        </p:nvSpPr>
        <p:spPr/>
        <p:txBody>
          <a:bodyPr/>
          <a:lstStyle/>
          <a:p>
            <a:fld id="{A67A58AE-A0B6-FF4E-B30B-64917FEAC316}" type="datetime1">
              <a:rPr lang="sv-SE" smtClean="0"/>
              <a:t>2024-03-25</a:t>
            </a:fld>
            <a:endParaRPr lang="sv-SE"/>
          </a:p>
        </p:txBody>
      </p:sp>
      <p:sp>
        <p:nvSpPr>
          <p:cNvPr id="6" name="Platshållare för sidfot 5">
            <a:extLst>
              <a:ext uri="{FF2B5EF4-FFF2-40B4-BE49-F238E27FC236}">
                <a16:creationId xmlns:a16="http://schemas.microsoft.com/office/drawing/2014/main" id="{F6C0DB15-F374-5A00-4880-4AA76C675F94}"/>
              </a:ext>
            </a:extLst>
          </p:cNvPr>
          <p:cNvSpPr>
            <a:spLocks noGrp="1"/>
          </p:cNvSpPr>
          <p:nvPr>
            <p:ph type="ftr" sz="quarter" idx="11"/>
          </p:nvPr>
        </p:nvSpPr>
        <p:spPr/>
        <p:txBody>
          <a:bodyPr/>
          <a:lstStyle/>
          <a:p>
            <a:r>
              <a:rPr lang="sv-SE"/>
              <a:t>Presentation footer</a:t>
            </a:r>
          </a:p>
        </p:txBody>
      </p:sp>
      <p:sp>
        <p:nvSpPr>
          <p:cNvPr id="7" name="Platshållare för bildnummer 6">
            <a:extLst>
              <a:ext uri="{FF2B5EF4-FFF2-40B4-BE49-F238E27FC236}">
                <a16:creationId xmlns:a16="http://schemas.microsoft.com/office/drawing/2014/main" id="{12539EF3-2889-FC04-31FC-8AF48EAFC002}"/>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5487051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parts, subheader">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C63C1EB8-E569-DA98-4D95-5FC12FB4C459}"/>
              </a:ext>
            </a:extLst>
          </p:cNvPr>
          <p:cNvSpPr>
            <a:spLocks noGrp="1"/>
          </p:cNvSpPr>
          <p:nvPr>
            <p:ph type="title"/>
          </p:nvPr>
        </p:nvSpPr>
        <p:spPr/>
        <p:txBody>
          <a:body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8DE1978A-D59D-BEB3-3574-B37CA68E4323}"/>
              </a:ext>
            </a:extLst>
          </p:cNvPr>
          <p:cNvSpPr>
            <a:spLocks noGrp="1"/>
          </p:cNvSpPr>
          <p:nvPr>
            <p:ph type="body" idx="1"/>
          </p:nvPr>
        </p:nvSpPr>
        <p:spPr>
          <a:xfrm>
            <a:off x="600075" y="1797111"/>
            <a:ext cx="5314950" cy="319971"/>
          </a:xfrm>
        </p:spPr>
        <p:txBody>
          <a:bodyPr anchor="b">
            <a:noAutofit/>
          </a:bodyPr>
          <a:lstStyle>
            <a:lvl1pPr marL="0" indent="0">
              <a:buNone/>
              <a:defRPr sz="18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Platshållare för innehåll 3">
            <a:extLst>
              <a:ext uri="{FF2B5EF4-FFF2-40B4-BE49-F238E27FC236}">
                <a16:creationId xmlns:a16="http://schemas.microsoft.com/office/drawing/2014/main" id="{3FDE66B4-4491-C676-4004-9327D92F0111}"/>
              </a:ext>
            </a:extLst>
          </p:cNvPr>
          <p:cNvSpPr>
            <a:spLocks noGrp="1"/>
          </p:cNvSpPr>
          <p:nvPr>
            <p:ph sz="half" idx="2"/>
          </p:nvPr>
        </p:nvSpPr>
        <p:spPr>
          <a:xfrm>
            <a:off x="600075" y="2179165"/>
            <a:ext cx="5314950" cy="41486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5" name="Platshållare för text 4">
            <a:extLst>
              <a:ext uri="{FF2B5EF4-FFF2-40B4-BE49-F238E27FC236}">
                <a16:creationId xmlns:a16="http://schemas.microsoft.com/office/drawing/2014/main" id="{F55884CC-21E7-90D7-61AB-0459599D097A}"/>
              </a:ext>
            </a:extLst>
          </p:cNvPr>
          <p:cNvSpPr>
            <a:spLocks noGrp="1"/>
          </p:cNvSpPr>
          <p:nvPr>
            <p:ph type="body" sz="quarter" idx="3"/>
          </p:nvPr>
        </p:nvSpPr>
        <p:spPr>
          <a:xfrm>
            <a:off x="6275388" y="1797111"/>
            <a:ext cx="5314950" cy="319971"/>
          </a:xfrm>
        </p:spPr>
        <p:txBody>
          <a:bodyPr anchor="b">
            <a:noAutofit/>
          </a:bodyPr>
          <a:lstStyle>
            <a:lvl1pPr marL="0" indent="0">
              <a:buNone/>
              <a:defRPr sz="18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Platshållare för innehåll 5">
            <a:extLst>
              <a:ext uri="{FF2B5EF4-FFF2-40B4-BE49-F238E27FC236}">
                <a16:creationId xmlns:a16="http://schemas.microsoft.com/office/drawing/2014/main" id="{C9A9E6FC-CBB8-1BD8-F388-D4BAEC7E1F13}"/>
              </a:ext>
            </a:extLst>
          </p:cNvPr>
          <p:cNvSpPr>
            <a:spLocks noGrp="1"/>
          </p:cNvSpPr>
          <p:nvPr>
            <p:ph sz="quarter" idx="4"/>
          </p:nvPr>
        </p:nvSpPr>
        <p:spPr>
          <a:xfrm>
            <a:off x="6275388" y="2179163"/>
            <a:ext cx="5314950" cy="41486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7" name="Platshållare för datum 6">
            <a:extLst>
              <a:ext uri="{FF2B5EF4-FFF2-40B4-BE49-F238E27FC236}">
                <a16:creationId xmlns:a16="http://schemas.microsoft.com/office/drawing/2014/main" id="{CAFDD56A-1297-3792-8143-D555882FE2CA}"/>
              </a:ext>
            </a:extLst>
          </p:cNvPr>
          <p:cNvSpPr>
            <a:spLocks noGrp="1"/>
          </p:cNvSpPr>
          <p:nvPr>
            <p:ph type="dt" sz="half" idx="10"/>
          </p:nvPr>
        </p:nvSpPr>
        <p:spPr/>
        <p:txBody>
          <a:bodyPr/>
          <a:lstStyle/>
          <a:p>
            <a:fld id="{3626A2DA-BD88-784C-A132-57FFB928491A}" type="datetime1">
              <a:rPr lang="sv-SE" smtClean="0"/>
              <a:t>2024-03-25</a:t>
            </a:fld>
            <a:endParaRPr lang="sv-SE"/>
          </a:p>
        </p:txBody>
      </p:sp>
      <p:sp>
        <p:nvSpPr>
          <p:cNvPr id="8" name="Platshållare för sidfot 7">
            <a:extLst>
              <a:ext uri="{FF2B5EF4-FFF2-40B4-BE49-F238E27FC236}">
                <a16:creationId xmlns:a16="http://schemas.microsoft.com/office/drawing/2014/main" id="{A57BD6EF-A167-CE86-7A77-2162641605FD}"/>
              </a:ext>
            </a:extLst>
          </p:cNvPr>
          <p:cNvSpPr>
            <a:spLocks noGrp="1"/>
          </p:cNvSpPr>
          <p:nvPr>
            <p:ph type="ftr" sz="quarter" idx="11"/>
          </p:nvPr>
        </p:nvSpPr>
        <p:spPr/>
        <p:txBody>
          <a:bodyPr/>
          <a:lstStyle/>
          <a:p>
            <a:r>
              <a:rPr lang="sv-SE"/>
              <a:t>Presentation footer</a:t>
            </a:r>
          </a:p>
        </p:txBody>
      </p:sp>
      <p:sp>
        <p:nvSpPr>
          <p:cNvPr id="9" name="Platshållare för bildnummer 8">
            <a:extLst>
              <a:ext uri="{FF2B5EF4-FFF2-40B4-BE49-F238E27FC236}">
                <a16:creationId xmlns:a16="http://schemas.microsoft.com/office/drawing/2014/main" id="{CDB4B22B-EE55-F7F6-4734-928F7B66EC5D}"/>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719761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9B9D78B8-14EA-7C8B-0F6E-5FC0A61A7676}"/>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6" name="Platshållare för innehåll 2">
            <a:extLst>
              <a:ext uri="{FF2B5EF4-FFF2-40B4-BE49-F238E27FC236}">
                <a16:creationId xmlns:a16="http://schemas.microsoft.com/office/drawing/2014/main" id="{C8E71948-DDFC-93D6-07D4-FA5E9923A9C4}"/>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Platshållare för bild 2">
            <a:extLst>
              <a:ext uri="{FF2B5EF4-FFF2-40B4-BE49-F238E27FC236}">
                <a16:creationId xmlns:a16="http://schemas.microsoft.com/office/drawing/2014/main" id="{A51C4AA9-7CC2-70C9-89B3-A18AC9ECAA3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AC15C714-122B-4048-9D2D-1F5A3BEA504A}" type="datetime1">
              <a:rPr lang="sv-SE" smtClean="0"/>
              <a:t>2024-03-25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622685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navy blue">
    <p:bg>
      <p:bgPr>
        <a:solidFill>
          <a:schemeClr val="accent3"/>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063A90AC-AA0F-4983-942B-962F71B301C4}"/>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3936" b="32409"/>
          <a:stretch/>
        </p:blipFill>
        <p:spPr>
          <a:xfrm>
            <a:off x="-1" y="1"/>
            <a:ext cx="3177767" cy="4635374"/>
          </a:xfrm>
          <a:prstGeom prst="rect">
            <a:avLst/>
          </a:prstGeom>
        </p:spPr>
      </p:pic>
      <p:pic>
        <p:nvPicPr>
          <p:cNvPr id="10" name="Bild 9">
            <a:extLst>
              <a:ext uri="{FF2B5EF4-FFF2-40B4-BE49-F238E27FC236}">
                <a16:creationId xmlns:a16="http://schemas.microsoft.com/office/drawing/2014/main" id="{73BDFF50-BF25-9A02-09D1-C21E45C0BA8F}"/>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 xmlns:asvg="http://schemas.microsoft.com/office/drawing/2016/SVG/main" r:embed="rId5"/>
              </a:ext>
            </a:extLst>
          </a:blip>
          <a:srcRect t="72740" r="75198" b="-1"/>
          <a:stretch/>
        </p:blipFill>
        <p:spPr>
          <a:xfrm flipH="1">
            <a:off x="9166550" y="4988459"/>
            <a:ext cx="3023858" cy="1869540"/>
          </a:xfrm>
          <a:prstGeom prst="rect">
            <a:avLst/>
          </a:prstGeom>
        </p:spPr>
      </p:pic>
      <p:pic>
        <p:nvPicPr>
          <p:cNvPr id="9" name="Logotype">
            <a:extLst>
              <a:ext uri="{FF2B5EF4-FFF2-40B4-BE49-F238E27FC236}">
                <a16:creationId xmlns:a16="http://schemas.microsoft.com/office/drawing/2014/main" id="{5CB0B686-93A0-FA00-859F-3930A6FB741E}"/>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5213011" y="998292"/>
            <a:ext cx="1764387" cy="1974432"/>
          </a:xfrm>
          <a:prstGeom prst="rect">
            <a:avLst/>
          </a:prstGeom>
        </p:spPr>
      </p:pic>
      <p:sp>
        <p:nvSpPr>
          <p:cNvPr id="2" name="Rubrik 1">
            <a:extLst>
              <a:ext uri="{FF2B5EF4-FFF2-40B4-BE49-F238E27FC236}">
                <a16:creationId xmlns:a16="http://schemas.microsoft.com/office/drawing/2014/main" id="{191A984F-EC06-FCDC-F274-D5275A60CDCA}"/>
              </a:ext>
            </a:extLst>
          </p:cNvPr>
          <p:cNvSpPr>
            <a:spLocks noGrp="1"/>
          </p:cNvSpPr>
          <p:nvPr>
            <p:ph type="ctrTitle" hasCustomPrompt="1"/>
          </p:nvPr>
        </p:nvSpPr>
        <p:spPr>
          <a:xfrm>
            <a:off x="1695853" y="3571875"/>
            <a:ext cx="8798701" cy="1654175"/>
          </a:xfrm>
        </p:spPr>
        <p:txBody>
          <a:bodyPr anchor="ctr">
            <a:noAutofit/>
          </a:bodyPr>
          <a:lstStyle>
            <a:lvl1pPr algn="ctr">
              <a:defRPr sz="4800">
                <a:solidFill>
                  <a:schemeClr val="bg1"/>
                </a:solidFill>
              </a:defRPr>
            </a:lvl1pPr>
          </a:lstStyle>
          <a:p>
            <a:r>
              <a:rPr lang="sv-SE" dirty="0"/>
              <a:t>Presentation </a:t>
            </a:r>
            <a:r>
              <a:rPr lang="sv-SE" dirty="0" err="1"/>
              <a:t>title</a:t>
            </a:r>
            <a:endParaRPr lang="sv-SE" dirty="0"/>
          </a:p>
        </p:txBody>
      </p:sp>
      <p:sp>
        <p:nvSpPr>
          <p:cNvPr id="3" name="Underrubrik 2">
            <a:extLst>
              <a:ext uri="{FF2B5EF4-FFF2-40B4-BE49-F238E27FC236}">
                <a16:creationId xmlns:a16="http://schemas.microsoft.com/office/drawing/2014/main" id="{7A3458D8-0B11-6CF5-7CF4-C5CA80850FBF}"/>
              </a:ext>
            </a:extLst>
          </p:cNvPr>
          <p:cNvSpPr>
            <a:spLocks noGrp="1"/>
          </p:cNvSpPr>
          <p:nvPr>
            <p:ph type="subTitle" idx="1" hasCustomPrompt="1"/>
          </p:nvPr>
        </p:nvSpPr>
        <p:spPr>
          <a:xfrm>
            <a:off x="2132013" y="5776913"/>
            <a:ext cx="7926387" cy="461962"/>
          </a:xfrm>
        </p:spPr>
        <p:txBody>
          <a:bodyPr>
            <a:normAutofit/>
          </a:bodyPr>
          <a:lstStyle>
            <a:lvl1pPr marL="0" indent="0" algn="ctr">
              <a:buNone/>
              <a:defRPr sz="20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Subtitle</a:t>
            </a:r>
            <a:r>
              <a:rPr lang="sv-SE" dirty="0"/>
              <a:t> </a:t>
            </a:r>
            <a:r>
              <a:rPr lang="sv-SE" dirty="0" err="1"/>
              <a:t>here</a:t>
            </a:r>
            <a:endParaRPr lang="sv-SE" dirty="0"/>
          </a:p>
        </p:txBody>
      </p:sp>
      <p:sp>
        <p:nvSpPr>
          <p:cNvPr id="4" name="Platshållare för datum 3">
            <a:extLst>
              <a:ext uri="{FF2B5EF4-FFF2-40B4-BE49-F238E27FC236}">
                <a16:creationId xmlns:a16="http://schemas.microsoft.com/office/drawing/2014/main" id="{43D49F56-9255-DA2A-05B7-92B1B041F711}"/>
              </a:ext>
            </a:extLst>
          </p:cNvPr>
          <p:cNvSpPr>
            <a:spLocks noGrp="1"/>
          </p:cNvSpPr>
          <p:nvPr>
            <p:ph type="dt" sz="half" idx="10"/>
          </p:nvPr>
        </p:nvSpPr>
        <p:spPr/>
        <p:txBody>
          <a:bodyPr/>
          <a:lstStyle>
            <a:lvl1pPr>
              <a:defRPr>
                <a:solidFill>
                  <a:schemeClr val="bg1"/>
                </a:solidFill>
              </a:defRPr>
            </a:lvl1pPr>
          </a:lstStyle>
          <a:p>
            <a:fld id="{D7F93862-881E-DF46-AD81-FDB1501BAD48}" type="datetime1">
              <a:rPr lang="sv-SE" smtClean="0"/>
              <a:t>2024-03-25</a:t>
            </a:fld>
            <a:endParaRPr lang="sv-SE"/>
          </a:p>
        </p:txBody>
      </p:sp>
      <p:sp>
        <p:nvSpPr>
          <p:cNvPr id="5" name="Platshållare för sidfot 4">
            <a:extLst>
              <a:ext uri="{FF2B5EF4-FFF2-40B4-BE49-F238E27FC236}">
                <a16:creationId xmlns:a16="http://schemas.microsoft.com/office/drawing/2014/main" id="{5B69D7AE-6EEB-EE3E-0310-ED9C355673CA}"/>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A79EDCB6-5D2D-0312-1EF1-C34529D8AD8D}"/>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Tree>
    <p:extLst>
      <p:ext uri="{BB962C8B-B14F-4D97-AF65-F5344CB8AC3E}">
        <p14:creationId xmlns:p14="http://schemas.microsoft.com/office/powerpoint/2010/main" val="9665845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light blue">
    <p:bg>
      <p:bgPr>
        <a:solidFill>
          <a:schemeClr val="accent4"/>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3CE53B21-3BB0-7776-1C8F-14570934732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0" name="Rubrik 1">
            <a:extLst>
              <a:ext uri="{FF2B5EF4-FFF2-40B4-BE49-F238E27FC236}">
                <a16:creationId xmlns:a16="http://schemas.microsoft.com/office/drawing/2014/main" id="{70BAD773-C5A8-1DD6-DAEF-296346C1E1B4}"/>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8" name="Platshållare för innehåll 1">
            <a:extLst>
              <a:ext uri="{FF2B5EF4-FFF2-40B4-BE49-F238E27FC236}">
                <a16:creationId xmlns:a16="http://schemas.microsoft.com/office/drawing/2014/main" id="{9E21FC13-6345-3248-A947-DE8A8903EE8D}"/>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11" name="Rubrik 2">
            <a:extLst>
              <a:ext uri="{FF2B5EF4-FFF2-40B4-BE49-F238E27FC236}">
                <a16:creationId xmlns:a16="http://schemas.microsoft.com/office/drawing/2014/main" id="{45E054D9-4635-C7AD-5248-012C9290BBA9}"/>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9" name="Platshållare för innehåll 2">
            <a:extLst>
              <a:ext uri="{FF2B5EF4-FFF2-40B4-BE49-F238E27FC236}">
                <a16:creationId xmlns:a16="http://schemas.microsoft.com/office/drawing/2014/main" id="{08973148-6FE0-2E5B-CDAC-B5A8EFA5DCAF}"/>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EE5E874D-60F8-8B45-B36B-3029A6FA7FCB}" type="datetime1">
              <a:rPr lang="sv-SE" smtClean="0"/>
              <a:t>2024-03-25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1794251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sand">
    <p:bg>
      <p:bgPr>
        <a:solidFill>
          <a:schemeClr val="bg2"/>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D98A3471-E78E-5A25-CDCD-A70A1BA88DD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A2A70668-AB85-7E63-22C0-B9431D72BC07}"/>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65773533-9418-9BC8-07BE-DE1982D8EE15}"/>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592051F6-14B7-8364-56E9-FC036767257B}"/>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BF2B79C1-A27F-5DA9-D1F0-FC96C9A68BC7}"/>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7FE3A002-8AA0-194E-81B1-1ADE5B52840E}" type="datetime1">
              <a:rPr lang="sv-SE" smtClean="0"/>
              <a:t>2024-03-25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6169482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KTH blue">
    <p:bg>
      <p:bgPr>
        <a:solidFill>
          <a:schemeClr val="accent1"/>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83C6AD54-EED3-3960-39F1-6C44C49ED29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3B85E6DD-F8DF-4BBD-E46A-52EC6D703C63}"/>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3" name="Platshållare för innehåll 1">
            <a:extLst>
              <a:ext uri="{FF2B5EF4-FFF2-40B4-BE49-F238E27FC236}">
                <a16:creationId xmlns:a16="http://schemas.microsoft.com/office/drawing/2014/main" id="{DD1CE06C-E8A4-9360-B155-3B7D11D411EA}"/>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CC32D746-BC2A-D4E0-4FDE-8026A3339744}"/>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bg1"/>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0B6CAC2E-851A-9B60-91F5-AEEA25AB753E}"/>
              </a:ext>
            </a:extLst>
          </p:cNvPr>
          <p:cNvSpPr>
            <a:spLocks noGrp="1"/>
          </p:cNvSpPr>
          <p:nvPr>
            <p:ph sz="half" idx="13"/>
          </p:nvPr>
        </p:nvSpPr>
        <p:spPr>
          <a:xfrm>
            <a:off x="6661947" y="2281473"/>
            <a:ext cx="4928391" cy="4046300"/>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B003E109-5503-A446-83DE-4F0349794E27}" type="datetime1">
              <a:rPr lang="sv-SE" smtClean="0"/>
              <a:t>2024-03-25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23715672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navy blue">
    <p:bg>
      <p:bgPr>
        <a:solidFill>
          <a:schemeClr val="tx2"/>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4BFF3707-BCF8-3B40-4A6E-BB485A3058D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7E30C4E1-FD13-FB51-43E8-4F36CF652781}"/>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3" name="Platshållare för innehåll 1">
            <a:extLst>
              <a:ext uri="{FF2B5EF4-FFF2-40B4-BE49-F238E27FC236}">
                <a16:creationId xmlns:a16="http://schemas.microsoft.com/office/drawing/2014/main" id="{E649F8F8-B8DB-7C5C-A600-75F519BA5D5A}"/>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D24132AE-47F1-716B-6975-B6DE84BD7143}"/>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bg1"/>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C2860E0A-4616-275E-6EEB-5B0EBBD9F7E3}"/>
              </a:ext>
            </a:extLst>
          </p:cNvPr>
          <p:cNvSpPr>
            <a:spLocks noGrp="1"/>
          </p:cNvSpPr>
          <p:nvPr>
            <p:ph sz="half" idx="13"/>
          </p:nvPr>
        </p:nvSpPr>
        <p:spPr>
          <a:xfrm>
            <a:off x="6661947" y="2281473"/>
            <a:ext cx="4928391" cy="40463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1F9706F9-3770-3C47-9C0E-E405B1F87DBD}" type="datetime1">
              <a:rPr lang="sv-SE" smtClean="0"/>
              <a:t>2024-03-25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343097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green">
    <p:bg>
      <p:bgPr>
        <a:solidFill>
          <a:srgbClr val="C7EBBA"/>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3C498978-27A1-BC36-D1C0-F12E64FC5C0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58CDF499-9790-E8A2-3B44-8DDFA267A94F}"/>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86430320-1A4F-412F-300A-456151767E30}"/>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9B510906-94F4-6B14-FDC7-76CDBAF81A19}"/>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334025BC-079F-EA86-F798-CAD6618E645E}"/>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8E503FC7-D8F6-4243-8CCB-9A739180F56A}" type="datetime1">
              <a:rPr lang="sv-SE" smtClean="0"/>
              <a:t>2024-03-25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12125025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teal">
    <p:bg>
      <p:bgPr>
        <a:solidFill>
          <a:srgbClr val="B2E0E0"/>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925A3E22-BA62-7F69-450C-20B52F594B73}"/>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E1E07B9C-02BD-AC56-ABC5-455CEBB24ACF}"/>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22D67319-CD30-B99B-C636-4905BD0CE9D9}"/>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FE151B58-3B63-330E-7BE5-9A36F8D82000}"/>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1BA7EFEF-D6C1-C9F7-8504-107188FC0566}"/>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9719EDF7-C24A-7E4C-9EBB-98C778ECC35A}" type="datetime1">
              <a:rPr lang="sv-SE" smtClean="0"/>
              <a:t>2024-03-25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9062174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red">
    <p:bg>
      <p:bgPr>
        <a:solidFill>
          <a:srgbClr val="FFCCC4"/>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0A12FA56-217E-78A9-0201-C28109AB8E93}"/>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214F56B9-DEF6-409D-736C-E96172170452}"/>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C0ECC4A3-C076-B625-7E77-9DE3F047B9BB}"/>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0A9AF8D0-B58B-0439-D162-96136F7DA0C7}"/>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BC163C54-5959-5606-C36B-9E364C931E73}"/>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6DB96772-CADE-B345-804B-3DF93A11AE0A}" type="datetime1">
              <a:rPr lang="sv-SE" smtClean="0"/>
              <a:t>2024-03-25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4178440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yellow">
    <p:bg>
      <p:bgPr>
        <a:solidFill>
          <a:srgbClr val="FFF0B0"/>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A5D08FD5-CEDA-760E-6063-D0EA59B0D67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F9485CCE-1723-48F8-36F7-B271C8911C85}"/>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020AD7BA-30E7-614D-F529-872AA9BB7A1A}"/>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976FF026-F97C-9444-5B6A-C4AF50690ADD}"/>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93803107-D46C-D12D-AAD7-E84641384E1F}"/>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669F8B43-28B6-0949-93DC-6B291391CFD4}" type="datetime1">
              <a:rPr lang="sv-SE" smtClean="0"/>
              <a:t>2024-03-25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26502592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and 1 imag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4" y="1919288"/>
            <a:ext cx="10990263"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3450A6BD-1EFB-BD42-9DC0-F0A6BEB4C27D}" type="datetime1">
              <a:rPr lang="sv-SE" smtClean="0"/>
              <a:t>2024-03-25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4566691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ine and 2 imag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5314950"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6273800" y="1919288"/>
            <a:ext cx="5314950"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ADBDFCF2-2839-8D4F-B5E5-9B488CE2E4EE}" type="datetime1">
              <a:rPr lang="sv-SE" smtClean="0"/>
              <a:t>2024-03-25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906981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4E20116-AB17-4A1A-F8AD-05FA68213302}"/>
              </a:ext>
            </a:extLst>
          </p:cNvPr>
          <p:cNvSpPr/>
          <p:nvPr userDrawn="1"/>
        </p:nvSpPr>
        <p:spPr>
          <a:xfrm>
            <a:off x="0" y="0"/>
            <a:ext cx="12192000" cy="6858000"/>
          </a:xfrm>
          <a:prstGeom prst="rect">
            <a:avLst/>
          </a:prstGeom>
          <a:solidFill>
            <a:schemeClr val="tx1">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Logotype">
            <a:extLst>
              <a:ext uri="{FF2B5EF4-FFF2-40B4-BE49-F238E27FC236}">
                <a16:creationId xmlns:a16="http://schemas.microsoft.com/office/drawing/2014/main" id="{5CB0B686-93A0-FA00-859F-3930A6FB741E}"/>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5213011" y="998292"/>
            <a:ext cx="1764387" cy="1974432"/>
          </a:xfrm>
          <a:prstGeom prst="rect">
            <a:avLst/>
          </a:prstGeom>
        </p:spPr>
      </p:pic>
      <p:sp>
        <p:nvSpPr>
          <p:cNvPr id="2" name="Rubrik 1">
            <a:extLst>
              <a:ext uri="{FF2B5EF4-FFF2-40B4-BE49-F238E27FC236}">
                <a16:creationId xmlns:a16="http://schemas.microsoft.com/office/drawing/2014/main" id="{191A984F-EC06-FCDC-F274-D5275A60CDCA}"/>
              </a:ext>
            </a:extLst>
          </p:cNvPr>
          <p:cNvSpPr>
            <a:spLocks noGrp="1"/>
          </p:cNvSpPr>
          <p:nvPr>
            <p:ph type="ctrTitle" hasCustomPrompt="1"/>
          </p:nvPr>
        </p:nvSpPr>
        <p:spPr>
          <a:xfrm>
            <a:off x="1695853" y="3571875"/>
            <a:ext cx="8798701" cy="1654175"/>
          </a:xfrm>
        </p:spPr>
        <p:txBody>
          <a:bodyPr anchor="ctr">
            <a:noAutofit/>
          </a:bodyPr>
          <a:lstStyle>
            <a:lvl1pPr algn="ctr">
              <a:defRPr sz="4800">
                <a:solidFill>
                  <a:schemeClr val="bg1"/>
                </a:solidFill>
              </a:defRPr>
            </a:lvl1pPr>
          </a:lstStyle>
          <a:p>
            <a:r>
              <a:rPr lang="sv-SE" dirty="0"/>
              <a:t>Presentation </a:t>
            </a:r>
            <a:r>
              <a:rPr lang="sv-SE" dirty="0" err="1"/>
              <a:t>title</a:t>
            </a:r>
            <a:endParaRPr lang="sv-SE" dirty="0"/>
          </a:p>
        </p:txBody>
      </p:sp>
      <p:sp>
        <p:nvSpPr>
          <p:cNvPr id="3" name="Underrubrik 2">
            <a:extLst>
              <a:ext uri="{FF2B5EF4-FFF2-40B4-BE49-F238E27FC236}">
                <a16:creationId xmlns:a16="http://schemas.microsoft.com/office/drawing/2014/main" id="{7A3458D8-0B11-6CF5-7CF4-C5CA80850FBF}"/>
              </a:ext>
            </a:extLst>
          </p:cNvPr>
          <p:cNvSpPr>
            <a:spLocks noGrp="1"/>
          </p:cNvSpPr>
          <p:nvPr>
            <p:ph type="subTitle" idx="1" hasCustomPrompt="1"/>
          </p:nvPr>
        </p:nvSpPr>
        <p:spPr>
          <a:xfrm>
            <a:off x="2132013" y="5776913"/>
            <a:ext cx="7926387" cy="461962"/>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Subtitle</a:t>
            </a:r>
            <a:r>
              <a:rPr lang="sv-SE" dirty="0"/>
              <a:t> </a:t>
            </a:r>
            <a:r>
              <a:rPr lang="sv-SE" dirty="0" err="1"/>
              <a:t>here</a:t>
            </a:r>
            <a:endParaRPr lang="sv-SE" dirty="0"/>
          </a:p>
        </p:txBody>
      </p:sp>
      <p:sp>
        <p:nvSpPr>
          <p:cNvPr id="4" name="Platshållare för datum 3">
            <a:extLst>
              <a:ext uri="{FF2B5EF4-FFF2-40B4-BE49-F238E27FC236}">
                <a16:creationId xmlns:a16="http://schemas.microsoft.com/office/drawing/2014/main" id="{43D49F56-9255-DA2A-05B7-92B1B041F711}"/>
              </a:ext>
            </a:extLst>
          </p:cNvPr>
          <p:cNvSpPr>
            <a:spLocks noGrp="1"/>
          </p:cNvSpPr>
          <p:nvPr>
            <p:ph type="dt" sz="half" idx="10"/>
          </p:nvPr>
        </p:nvSpPr>
        <p:spPr/>
        <p:txBody>
          <a:bodyPr/>
          <a:lstStyle>
            <a:lvl1pPr>
              <a:defRPr>
                <a:solidFill>
                  <a:schemeClr val="bg1"/>
                </a:solidFill>
              </a:defRPr>
            </a:lvl1pPr>
          </a:lstStyle>
          <a:p>
            <a:fld id="{A1A0D637-CC39-0F47-97F1-76AAE59A5700}" type="datetime1">
              <a:rPr lang="sv-SE" smtClean="0"/>
              <a:t>2024-03-25</a:t>
            </a:fld>
            <a:endParaRPr lang="sv-SE"/>
          </a:p>
        </p:txBody>
      </p:sp>
      <p:sp>
        <p:nvSpPr>
          <p:cNvPr id="5" name="Platshållare för sidfot 4">
            <a:extLst>
              <a:ext uri="{FF2B5EF4-FFF2-40B4-BE49-F238E27FC236}">
                <a16:creationId xmlns:a16="http://schemas.microsoft.com/office/drawing/2014/main" id="{5B69D7AE-6EEB-EE3E-0310-ED9C355673CA}"/>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A79EDCB6-5D2D-0312-1EF1-C34529D8AD8D}"/>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Tree>
    <p:extLst>
      <p:ext uri="{BB962C8B-B14F-4D97-AF65-F5344CB8AC3E}">
        <p14:creationId xmlns:p14="http://schemas.microsoft.com/office/powerpoint/2010/main" val="193995232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line and 2 images,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5314950"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9" name="Platshållare för text 2">
            <a:extLst>
              <a:ext uri="{FF2B5EF4-FFF2-40B4-BE49-F238E27FC236}">
                <a16:creationId xmlns:a16="http://schemas.microsoft.com/office/drawing/2014/main" id="{BC674729-23CB-CE55-418D-9B4DA58EC148}"/>
              </a:ext>
            </a:extLst>
          </p:cNvPr>
          <p:cNvSpPr>
            <a:spLocks noGrp="1"/>
          </p:cNvSpPr>
          <p:nvPr>
            <p:ph type="body" sz="quarter" idx="16"/>
          </p:nvPr>
        </p:nvSpPr>
        <p:spPr>
          <a:xfrm>
            <a:off x="600075" y="5226050"/>
            <a:ext cx="5314950"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6273800" y="1919288"/>
            <a:ext cx="5314950"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0" name="Platshållare för text 3">
            <a:extLst>
              <a:ext uri="{FF2B5EF4-FFF2-40B4-BE49-F238E27FC236}">
                <a16:creationId xmlns:a16="http://schemas.microsoft.com/office/drawing/2014/main" id="{4E2E81CD-B9BA-4D4B-D687-9453DEF10687}"/>
              </a:ext>
            </a:extLst>
          </p:cNvPr>
          <p:cNvSpPr>
            <a:spLocks noGrp="1"/>
          </p:cNvSpPr>
          <p:nvPr>
            <p:ph type="body" sz="quarter" idx="17"/>
          </p:nvPr>
        </p:nvSpPr>
        <p:spPr>
          <a:xfrm>
            <a:off x="6275388" y="5226050"/>
            <a:ext cx="5314950"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47A9746E-62D8-944D-99B0-D98695592DCF}" type="datetime1">
              <a:rPr lang="sv-SE" smtClean="0"/>
              <a:t>2024-03-25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4697270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line and 3 imag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3424238"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4383881" y="1919288"/>
            <a:ext cx="3424238"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8167687" y="1919288"/>
            <a:ext cx="3424238"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EC42A3C6-0141-7544-8502-44E44E5AD51F}" type="datetime1">
              <a:rPr lang="sv-SE" smtClean="0"/>
              <a:t>2024-03-25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1219712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line and 3 images,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3424238"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0" name="Platshållare för text 2">
            <a:extLst>
              <a:ext uri="{FF2B5EF4-FFF2-40B4-BE49-F238E27FC236}">
                <a16:creationId xmlns:a16="http://schemas.microsoft.com/office/drawing/2014/main" id="{E8F9620A-7B37-2787-0C61-0CB4A6519E3C}"/>
              </a:ext>
            </a:extLst>
          </p:cNvPr>
          <p:cNvSpPr>
            <a:spLocks noGrp="1"/>
          </p:cNvSpPr>
          <p:nvPr>
            <p:ph type="body" sz="quarter" idx="16"/>
          </p:nvPr>
        </p:nvSpPr>
        <p:spPr>
          <a:xfrm>
            <a:off x="600075" y="5226050"/>
            <a:ext cx="3424238"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4383881" y="1919288"/>
            <a:ext cx="3424238"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1" name="Platshållare för text 3">
            <a:extLst>
              <a:ext uri="{FF2B5EF4-FFF2-40B4-BE49-F238E27FC236}">
                <a16:creationId xmlns:a16="http://schemas.microsoft.com/office/drawing/2014/main" id="{81E59C72-4325-9697-1B8F-6876044359F2}"/>
              </a:ext>
            </a:extLst>
          </p:cNvPr>
          <p:cNvSpPr>
            <a:spLocks noGrp="1"/>
          </p:cNvSpPr>
          <p:nvPr>
            <p:ph type="body" sz="quarter" idx="17"/>
          </p:nvPr>
        </p:nvSpPr>
        <p:spPr>
          <a:xfrm>
            <a:off x="4383881" y="5226050"/>
            <a:ext cx="3424238"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8167687" y="1919288"/>
            <a:ext cx="3424238"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2" name="Platshållare för text 4">
            <a:extLst>
              <a:ext uri="{FF2B5EF4-FFF2-40B4-BE49-F238E27FC236}">
                <a16:creationId xmlns:a16="http://schemas.microsoft.com/office/drawing/2014/main" id="{04B71E10-09CE-4F1F-5969-3DD959F0102C}"/>
              </a:ext>
            </a:extLst>
          </p:cNvPr>
          <p:cNvSpPr>
            <a:spLocks noGrp="1"/>
          </p:cNvSpPr>
          <p:nvPr>
            <p:ph type="body" sz="quarter" idx="18"/>
          </p:nvPr>
        </p:nvSpPr>
        <p:spPr>
          <a:xfrm>
            <a:off x="8167687" y="5226050"/>
            <a:ext cx="3424238"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5A8E03F6-2D99-9C4F-8DF5-D169CFDD1A0C}" type="datetime1">
              <a:rPr lang="sv-SE" smtClean="0"/>
              <a:t>2024-03-25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7029571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line and 4 imag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3446727"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6293379"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9" name="Platshållare för bild 5">
            <a:extLst>
              <a:ext uri="{FF2B5EF4-FFF2-40B4-BE49-F238E27FC236}">
                <a16:creationId xmlns:a16="http://schemas.microsoft.com/office/drawing/2014/main" id="{E4D25720-B2A9-9FB1-1BDD-4161DED099B2}"/>
              </a:ext>
            </a:extLst>
          </p:cNvPr>
          <p:cNvSpPr>
            <a:spLocks noGrp="1"/>
          </p:cNvSpPr>
          <p:nvPr>
            <p:ph type="pic" sz="quarter" idx="16" hasCustomPrompt="1"/>
          </p:nvPr>
        </p:nvSpPr>
        <p:spPr>
          <a:xfrm>
            <a:off x="9140031"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8AF63115-71BE-3E46-BB5A-A4600F1506C7}" type="datetime1">
              <a:rPr lang="sv-SE" smtClean="0"/>
              <a:t>2024-03-25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7357120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and 4 images,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0" name="Platshållare för text 2">
            <a:extLst>
              <a:ext uri="{FF2B5EF4-FFF2-40B4-BE49-F238E27FC236}">
                <a16:creationId xmlns:a16="http://schemas.microsoft.com/office/drawing/2014/main" id="{D90C2B5D-CFFA-002C-8403-A5BA4FD6C513}"/>
              </a:ext>
            </a:extLst>
          </p:cNvPr>
          <p:cNvSpPr>
            <a:spLocks noGrp="1"/>
          </p:cNvSpPr>
          <p:nvPr>
            <p:ph type="body" sz="quarter" idx="17"/>
          </p:nvPr>
        </p:nvSpPr>
        <p:spPr>
          <a:xfrm>
            <a:off x="600075"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3446727"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4" name="Platshållare för text 3">
            <a:extLst>
              <a:ext uri="{FF2B5EF4-FFF2-40B4-BE49-F238E27FC236}">
                <a16:creationId xmlns:a16="http://schemas.microsoft.com/office/drawing/2014/main" id="{F4E32133-1B05-00E9-FC72-16105F20E5D8}"/>
              </a:ext>
            </a:extLst>
          </p:cNvPr>
          <p:cNvSpPr>
            <a:spLocks noGrp="1"/>
          </p:cNvSpPr>
          <p:nvPr>
            <p:ph type="body" sz="quarter" idx="18"/>
          </p:nvPr>
        </p:nvSpPr>
        <p:spPr>
          <a:xfrm>
            <a:off x="3446727"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6293379"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5" name="Platshållare för text 4">
            <a:extLst>
              <a:ext uri="{FF2B5EF4-FFF2-40B4-BE49-F238E27FC236}">
                <a16:creationId xmlns:a16="http://schemas.microsoft.com/office/drawing/2014/main" id="{9FBEA034-4378-57AD-9BAA-D23952A616CE}"/>
              </a:ext>
            </a:extLst>
          </p:cNvPr>
          <p:cNvSpPr>
            <a:spLocks noGrp="1"/>
          </p:cNvSpPr>
          <p:nvPr>
            <p:ph type="body" sz="quarter" idx="19"/>
          </p:nvPr>
        </p:nvSpPr>
        <p:spPr>
          <a:xfrm>
            <a:off x="6293379"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9" name="Platshållare för bild 5">
            <a:extLst>
              <a:ext uri="{FF2B5EF4-FFF2-40B4-BE49-F238E27FC236}">
                <a16:creationId xmlns:a16="http://schemas.microsoft.com/office/drawing/2014/main" id="{E4D25720-B2A9-9FB1-1BDD-4161DED099B2}"/>
              </a:ext>
            </a:extLst>
          </p:cNvPr>
          <p:cNvSpPr>
            <a:spLocks noGrp="1"/>
          </p:cNvSpPr>
          <p:nvPr>
            <p:ph type="pic" sz="quarter" idx="16" hasCustomPrompt="1"/>
          </p:nvPr>
        </p:nvSpPr>
        <p:spPr>
          <a:xfrm>
            <a:off x="9140031"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6" name="Platshållare för text 5">
            <a:extLst>
              <a:ext uri="{FF2B5EF4-FFF2-40B4-BE49-F238E27FC236}">
                <a16:creationId xmlns:a16="http://schemas.microsoft.com/office/drawing/2014/main" id="{06D592E5-8C13-50D1-1CCC-8F6917A28780}"/>
              </a:ext>
            </a:extLst>
          </p:cNvPr>
          <p:cNvSpPr>
            <a:spLocks noGrp="1"/>
          </p:cNvSpPr>
          <p:nvPr>
            <p:ph type="body" sz="quarter" idx="20"/>
          </p:nvPr>
        </p:nvSpPr>
        <p:spPr>
          <a:xfrm>
            <a:off x="9140030"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309FED66-59CE-6445-BA05-B37954B8CE47}" type="datetime1">
              <a:rPr lang="sv-SE" smtClean="0"/>
              <a:t>2024-03-25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4483866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8C332B6B-9A86-944B-B689-8453757791DF}" type="datetime1">
              <a:rPr lang="sv-SE" smtClean="0"/>
              <a:t>2024-03-25</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spTree>
    <p:extLst>
      <p:ext uri="{BB962C8B-B14F-4D97-AF65-F5344CB8AC3E}">
        <p14:creationId xmlns:p14="http://schemas.microsoft.com/office/powerpoint/2010/main" val="40127707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 only, light blue lin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1957E16A-1246-F744-BDA8-D5896FB385F8}" type="datetime1">
              <a:rPr lang="sv-SE" smtClean="0"/>
              <a:t>2024-03-25</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2CD49F62-B17F-4256-87E8-B48CEC1AECFD}"/>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428514932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 only, sand lin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68888E78-A3E8-2E47-A37C-B0DACC4AC38C}" type="datetime1">
              <a:rPr lang="sv-SE" smtClean="0"/>
              <a:t>2024-03-25</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70BC9548-E26C-77A2-1994-5B2D723366A9}"/>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56752721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 only, light blue">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AC1801B8-2ABD-E645-B0F3-2F4D3FFFF5AE}" type="datetime1">
              <a:rPr lang="sv-SE" smtClean="0"/>
              <a:t>2024-03-25</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C21FC7DD-9D09-44CA-0597-9DEB74E2004D}"/>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377687905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only, san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164FA935-6078-184F-946C-D8B2130A7BC4}" type="datetime1">
              <a:rPr lang="sv-SE" smtClean="0"/>
              <a:t>2024-03-25</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B0E08DE0-7713-2F89-9CAE-718563F453A7}"/>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22931527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le/chapter, light blue">
    <p:bg>
      <p:bgPr>
        <a:solidFill>
          <a:schemeClr val="accent4"/>
        </a:solidFill>
        <a:effectLst/>
      </p:bgPr>
    </p:bg>
    <p:spTree>
      <p:nvGrpSpPr>
        <p:cNvPr id="1" name=""/>
        <p:cNvGrpSpPr/>
        <p:nvPr/>
      </p:nvGrpSpPr>
      <p:grpSpPr>
        <a:xfrm>
          <a:off x="0" y="0"/>
          <a:ext cx="0" cy="0"/>
          <a:chOff x="0" y="0"/>
          <a:chExt cx="0" cy="0"/>
        </a:xfrm>
      </p:grpSpPr>
      <p:pic>
        <p:nvPicPr>
          <p:cNvPr id="13" name="Bild 12">
            <a:extLst>
              <a:ext uri="{FF2B5EF4-FFF2-40B4-BE49-F238E27FC236}">
                <a16:creationId xmlns:a16="http://schemas.microsoft.com/office/drawing/2014/main" id="{90C470E2-DC28-87C0-F617-C04E8F72383B}"/>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FC84D86F-77A2-B649-9DAB-4D28280CD96F}" type="datetime1">
              <a:rPr lang="sv-SE" smtClean="0"/>
              <a:t>2024-03-25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33083591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CB35DBFB-5CDF-E32D-0562-6D92213809A1}"/>
              </a:ext>
            </a:extLst>
          </p:cNvPr>
          <p:cNvSpPr>
            <a:spLocks noGrp="1"/>
          </p:cNvSpPr>
          <p:nvPr>
            <p:ph type="dt" sz="half" idx="10"/>
          </p:nvPr>
        </p:nvSpPr>
        <p:spPr/>
        <p:txBody>
          <a:bodyPr/>
          <a:lstStyle/>
          <a:p>
            <a:fld id="{878DDE6C-6786-8C48-9317-AF0776715ACF}" type="datetime1">
              <a:rPr lang="sv-SE" smtClean="0"/>
              <a:t>2024-03-25</a:t>
            </a:fld>
            <a:endParaRPr lang="sv-SE"/>
          </a:p>
        </p:txBody>
      </p:sp>
      <p:sp>
        <p:nvSpPr>
          <p:cNvPr id="3" name="Platshållare för sidfot 2">
            <a:extLst>
              <a:ext uri="{FF2B5EF4-FFF2-40B4-BE49-F238E27FC236}">
                <a16:creationId xmlns:a16="http://schemas.microsoft.com/office/drawing/2014/main" id="{9757DD51-31A9-0B97-878B-DC725BEF456D}"/>
              </a:ext>
            </a:extLst>
          </p:cNvPr>
          <p:cNvSpPr>
            <a:spLocks noGrp="1"/>
          </p:cNvSpPr>
          <p:nvPr>
            <p:ph type="ftr" sz="quarter" idx="11"/>
          </p:nvPr>
        </p:nvSpPr>
        <p:spPr/>
        <p:txBody>
          <a:bodyPr/>
          <a:lstStyle/>
          <a:p>
            <a:r>
              <a:rPr lang="sv-SE"/>
              <a:t>Presentation footer</a:t>
            </a:r>
          </a:p>
        </p:txBody>
      </p:sp>
      <p:sp>
        <p:nvSpPr>
          <p:cNvPr id="4" name="Platshållare för bildnummer 3">
            <a:extLst>
              <a:ext uri="{FF2B5EF4-FFF2-40B4-BE49-F238E27FC236}">
                <a16:creationId xmlns:a16="http://schemas.microsoft.com/office/drawing/2014/main" id="{49810C51-F518-224E-FB91-8421FD7D6879}"/>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41349400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Headline and content, to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a:xfrm>
            <a:off x="1006764" y="326841"/>
            <a:ext cx="10583574" cy="591127"/>
          </a:xfrm>
        </p:spPr>
        <p:txBody>
          <a:bodyPr anchor="ctr"/>
          <a:lstStyle>
            <a:lvl1pPr>
              <a:defRPr sz="3200"/>
            </a:lvl1pPr>
          </a:lstStyle>
          <a:p>
            <a:r>
              <a:rPr lang="en-US" smtClean="0"/>
              <a:t>Click to edit Master title style</a:t>
            </a:r>
            <a:endParaRPr lang="sv-SE" dirty="0"/>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5" y="1366838"/>
            <a:ext cx="10990263" cy="49593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31CF0965-93C0-9548-8879-5851BCBC049F}" type="datetime1">
              <a:rPr lang="sv-SE" smtClean="0"/>
              <a:t>2024-03-25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6058086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line only, to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a:xfrm>
            <a:off x="1006764" y="326841"/>
            <a:ext cx="10583574" cy="591127"/>
          </a:xfrm>
        </p:spPr>
        <p:txBody>
          <a:bodyPr anchor="ctr"/>
          <a:lstStyle>
            <a:lvl1pPr>
              <a:defRPr sz="3200"/>
            </a:lvl1pPr>
          </a:lstStyle>
          <a:p>
            <a:r>
              <a:rPr lang="en-US" smtClean="0"/>
              <a:t>Click to edit Master title style</a:t>
            </a:r>
            <a:endParaRPr lang="sv-SE" dirty="0"/>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31CF0965-93C0-9548-8879-5851BCBC049F}" type="datetime1">
              <a:rPr lang="sv-SE" smtClean="0"/>
              <a:t>2024-03-25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2833364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Logo">
    <p:bg>
      <p:bgPr>
        <a:solidFill>
          <a:schemeClr val="accent1"/>
        </a:solidFill>
        <a:effectLst/>
      </p:bgPr>
    </p:bg>
    <p:spTree>
      <p:nvGrpSpPr>
        <p:cNvPr id="1" name=""/>
        <p:cNvGrpSpPr/>
        <p:nvPr/>
      </p:nvGrpSpPr>
      <p:grpSpPr>
        <a:xfrm>
          <a:off x="0" y="0"/>
          <a:ext cx="0" cy="0"/>
          <a:chOff x="0" y="0"/>
          <a:chExt cx="0" cy="0"/>
        </a:xfrm>
      </p:grpSpPr>
      <p:pic>
        <p:nvPicPr>
          <p:cNvPr id="6" name="Bild 5">
            <a:extLst>
              <a:ext uri="{FF2B5EF4-FFF2-40B4-BE49-F238E27FC236}">
                <a16:creationId xmlns:a16="http://schemas.microsoft.com/office/drawing/2014/main" id="{1B17365A-01B8-2D8F-B418-972C1DD72818}"/>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4804380" y="1703220"/>
            <a:ext cx="2583240" cy="2890766"/>
          </a:xfrm>
          <a:prstGeom prst="rect">
            <a:avLst/>
          </a:prstGeom>
        </p:spPr>
      </p:pic>
      <p:sp>
        <p:nvSpPr>
          <p:cNvPr id="7" name="Platshållare för datum 6">
            <a:extLst>
              <a:ext uri="{FF2B5EF4-FFF2-40B4-BE49-F238E27FC236}">
                <a16:creationId xmlns:a16="http://schemas.microsoft.com/office/drawing/2014/main" id="{E7822B93-C60B-84AC-BEA5-4B6CD8FBD648}"/>
              </a:ext>
            </a:extLst>
          </p:cNvPr>
          <p:cNvSpPr>
            <a:spLocks noGrp="1"/>
          </p:cNvSpPr>
          <p:nvPr>
            <p:ph type="dt" sz="half" idx="10"/>
          </p:nvPr>
        </p:nvSpPr>
        <p:spPr/>
        <p:txBody>
          <a:bodyPr/>
          <a:lstStyle>
            <a:lvl1pPr>
              <a:defRPr>
                <a:solidFill>
                  <a:schemeClr val="bg1"/>
                </a:solidFill>
              </a:defRPr>
            </a:lvl1pPr>
          </a:lstStyle>
          <a:p>
            <a:fld id="{3A3328FD-6257-AC43-9CE4-2903A4D2BB9D}" type="datetime1">
              <a:rPr lang="sv-SE" smtClean="0"/>
              <a:t>2024-03-25</a:t>
            </a:fld>
            <a:endParaRPr lang="sv-SE" dirty="0"/>
          </a:p>
        </p:txBody>
      </p:sp>
      <p:sp>
        <p:nvSpPr>
          <p:cNvPr id="8" name="Platshållare för sidfot 7">
            <a:extLst>
              <a:ext uri="{FF2B5EF4-FFF2-40B4-BE49-F238E27FC236}">
                <a16:creationId xmlns:a16="http://schemas.microsoft.com/office/drawing/2014/main" id="{86CD18D2-CF8B-E9B4-ECC2-C81820148A41}"/>
              </a:ext>
            </a:extLst>
          </p:cNvPr>
          <p:cNvSpPr>
            <a:spLocks noGrp="1"/>
          </p:cNvSpPr>
          <p:nvPr>
            <p:ph type="ftr" sz="quarter" idx="11"/>
          </p:nvPr>
        </p:nvSpPr>
        <p:spPr/>
        <p:txBody>
          <a:bodyPr/>
          <a:lstStyle>
            <a:lvl1pPr>
              <a:defRPr>
                <a:solidFill>
                  <a:schemeClr val="bg1"/>
                </a:solidFill>
              </a:defRPr>
            </a:lvl1pPr>
          </a:lstStyle>
          <a:p>
            <a:r>
              <a:rPr lang="sv-SE"/>
              <a:t>Presentation footer</a:t>
            </a:r>
            <a:endParaRPr lang="sv-SE" dirty="0"/>
          </a:p>
        </p:txBody>
      </p:sp>
      <p:sp>
        <p:nvSpPr>
          <p:cNvPr id="9" name="Platshållare för bildnummer 8">
            <a:extLst>
              <a:ext uri="{FF2B5EF4-FFF2-40B4-BE49-F238E27FC236}">
                <a16:creationId xmlns:a16="http://schemas.microsoft.com/office/drawing/2014/main" id="{652B8956-F2A5-52B7-8331-65942CA3C8C0}"/>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dirty="0"/>
          </a:p>
        </p:txBody>
      </p:sp>
      <p:pic>
        <p:nvPicPr>
          <p:cNvPr id="2" name="Bild 1">
            <a:extLst>
              <a:ext uri="{FF2B5EF4-FFF2-40B4-BE49-F238E27FC236}">
                <a16:creationId xmlns:a16="http://schemas.microsoft.com/office/drawing/2014/main" id="{B31C6E16-A8C5-A850-CB5B-D4A530D7DE27}"/>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 xmlns:asvg="http://schemas.microsoft.com/office/drawing/2016/SVG/main" r:embed="rId5"/>
              </a:ext>
            </a:extLst>
          </a:blip>
          <a:srcRect r="73936" b="32409"/>
          <a:stretch/>
        </p:blipFill>
        <p:spPr>
          <a:xfrm>
            <a:off x="-1" y="1"/>
            <a:ext cx="3177767" cy="4635374"/>
          </a:xfrm>
          <a:prstGeom prst="rect">
            <a:avLst/>
          </a:prstGeom>
        </p:spPr>
      </p:pic>
      <p:pic>
        <p:nvPicPr>
          <p:cNvPr id="3" name="Bild 2">
            <a:extLst>
              <a:ext uri="{FF2B5EF4-FFF2-40B4-BE49-F238E27FC236}">
                <a16:creationId xmlns:a16="http://schemas.microsoft.com/office/drawing/2014/main" id="{4EDED1D2-CC81-27E6-259D-AC4805594BE1}"/>
              </a:ext>
            </a:extLst>
          </p:cNvPr>
          <p:cNvPicPr>
            <a:picLocks noChangeAspect="1"/>
          </p:cNvPicPr>
          <p:nvPr userDrawn="1"/>
        </p:nvPicPr>
        <p:blipFill rotWithShape="1">
          <a:blip r:embed="rId6" cstate="print">
            <a:extLst>
              <a:ext uri="{28A0092B-C50C-407E-A947-70E740481C1C}">
                <a14:useLocalDpi xmlns:a14="http://schemas.microsoft.com/office/drawing/2010/main"/>
              </a:ext>
              <a:ext uri="{96DAC541-7B7A-43D3-8B79-37D633B846F1}">
                <asvg:svgBlip xmlns="" xmlns:asvg="http://schemas.microsoft.com/office/drawing/2016/SVG/main" r:embed="rId7"/>
              </a:ext>
            </a:extLst>
          </a:blip>
          <a:srcRect t="72740" r="75198" b="-1"/>
          <a:stretch/>
        </p:blipFill>
        <p:spPr>
          <a:xfrm flipH="1">
            <a:off x="9166550" y="4988459"/>
            <a:ext cx="3023858" cy="1869540"/>
          </a:xfrm>
          <a:prstGeom prst="rect">
            <a:avLst/>
          </a:prstGeom>
        </p:spPr>
      </p:pic>
    </p:spTree>
    <p:extLst>
      <p:ext uri="{BB962C8B-B14F-4D97-AF65-F5344CB8AC3E}">
        <p14:creationId xmlns:p14="http://schemas.microsoft.com/office/powerpoint/2010/main" val="23260593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Logo, navy blue">
    <p:bg>
      <p:bgPr>
        <a:solidFill>
          <a:schemeClr val="tx2"/>
        </a:solidFill>
        <a:effectLst/>
      </p:bgPr>
    </p:bg>
    <p:spTree>
      <p:nvGrpSpPr>
        <p:cNvPr id="1" name=""/>
        <p:cNvGrpSpPr/>
        <p:nvPr/>
      </p:nvGrpSpPr>
      <p:grpSpPr>
        <a:xfrm>
          <a:off x="0" y="0"/>
          <a:ext cx="0" cy="0"/>
          <a:chOff x="0" y="0"/>
          <a:chExt cx="0" cy="0"/>
        </a:xfrm>
      </p:grpSpPr>
      <p:pic>
        <p:nvPicPr>
          <p:cNvPr id="6" name="Bild 5">
            <a:extLst>
              <a:ext uri="{FF2B5EF4-FFF2-40B4-BE49-F238E27FC236}">
                <a16:creationId xmlns:a16="http://schemas.microsoft.com/office/drawing/2014/main" id="{1B17365A-01B8-2D8F-B418-972C1DD72818}"/>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4804380" y="1703220"/>
            <a:ext cx="2583240" cy="2890766"/>
          </a:xfrm>
          <a:prstGeom prst="rect">
            <a:avLst/>
          </a:prstGeom>
        </p:spPr>
      </p:pic>
      <p:sp>
        <p:nvSpPr>
          <p:cNvPr id="7" name="Platshållare för datum 6">
            <a:extLst>
              <a:ext uri="{FF2B5EF4-FFF2-40B4-BE49-F238E27FC236}">
                <a16:creationId xmlns:a16="http://schemas.microsoft.com/office/drawing/2014/main" id="{E7822B93-C60B-84AC-BEA5-4B6CD8FBD648}"/>
              </a:ext>
            </a:extLst>
          </p:cNvPr>
          <p:cNvSpPr>
            <a:spLocks noGrp="1"/>
          </p:cNvSpPr>
          <p:nvPr>
            <p:ph type="dt" sz="half" idx="10"/>
          </p:nvPr>
        </p:nvSpPr>
        <p:spPr/>
        <p:txBody>
          <a:bodyPr/>
          <a:lstStyle>
            <a:lvl1pPr>
              <a:defRPr>
                <a:solidFill>
                  <a:schemeClr val="bg1"/>
                </a:solidFill>
              </a:defRPr>
            </a:lvl1pPr>
          </a:lstStyle>
          <a:p>
            <a:fld id="{32BABC24-2A82-014C-9256-A51302708EE4}" type="datetime1">
              <a:rPr lang="sv-SE" smtClean="0"/>
              <a:t>2024-03-25</a:t>
            </a:fld>
            <a:endParaRPr lang="sv-SE" dirty="0"/>
          </a:p>
        </p:txBody>
      </p:sp>
      <p:sp>
        <p:nvSpPr>
          <p:cNvPr id="8" name="Platshållare för sidfot 7">
            <a:extLst>
              <a:ext uri="{FF2B5EF4-FFF2-40B4-BE49-F238E27FC236}">
                <a16:creationId xmlns:a16="http://schemas.microsoft.com/office/drawing/2014/main" id="{86CD18D2-CF8B-E9B4-ECC2-C81820148A41}"/>
              </a:ext>
            </a:extLst>
          </p:cNvPr>
          <p:cNvSpPr>
            <a:spLocks noGrp="1"/>
          </p:cNvSpPr>
          <p:nvPr>
            <p:ph type="ftr" sz="quarter" idx="11"/>
          </p:nvPr>
        </p:nvSpPr>
        <p:spPr/>
        <p:txBody>
          <a:bodyPr/>
          <a:lstStyle>
            <a:lvl1pPr>
              <a:defRPr>
                <a:solidFill>
                  <a:schemeClr val="bg1"/>
                </a:solidFill>
              </a:defRPr>
            </a:lvl1pPr>
          </a:lstStyle>
          <a:p>
            <a:r>
              <a:rPr lang="sv-SE"/>
              <a:t>Presentation footer</a:t>
            </a:r>
            <a:endParaRPr lang="sv-SE" dirty="0"/>
          </a:p>
        </p:txBody>
      </p:sp>
      <p:sp>
        <p:nvSpPr>
          <p:cNvPr id="9" name="Platshållare för bildnummer 8">
            <a:extLst>
              <a:ext uri="{FF2B5EF4-FFF2-40B4-BE49-F238E27FC236}">
                <a16:creationId xmlns:a16="http://schemas.microsoft.com/office/drawing/2014/main" id="{652B8956-F2A5-52B7-8331-65942CA3C8C0}"/>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dirty="0"/>
          </a:p>
        </p:txBody>
      </p:sp>
      <p:pic>
        <p:nvPicPr>
          <p:cNvPr id="2" name="Bild 1">
            <a:extLst>
              <a:ext uri="{FF2B5EF4-FFF2-40B4-BE49-F238E27FC236}">
                <a16:creationId xmlns:a16="http://schemas.microsoft.com/office/drawing/2014/main" id="{0D27DED8-EA09-1EA2-8C8D-DCB1C9F0377C}"/>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 xmlns:asvg="http://schemas.microsoft.com/office/drawing/2016/SVG/main" r:embed="rId5"/>
              </a:ext>
            </a:extLst>
          </a:blip>
          <a:srcRect r="73936" b="32409"/>
          <a:stretch/>
        </p:blipFill>
        <p:spPr>
          <a:xfrm>
            <a:off x="-1" y="1"/>
            <a:ext cx="3177767" cy="4635374"/>
          </a:xfrm>
          <a:prstGeom prst="rect">
            <a:avLst/>
          </a:prstGeom>
        </p:spPr>
      </p:pic>
      <p:pic>
        <p:nvPicPr>
          <p:cNvPr id="3" name="Bild 2">
            <a:extLst>
              <a:ext uri="{FF2B5EF4-FFF2-40B4-BE49-F238E27FC236}">
                <a16:creationId xmlns:a16="http://schemas.microsoft.com/office/drawing/2014/main" id="{004E1202-DA06-9B02-2B87-6713C953C357}"/>
              </a:ext>
            </a:extLst>
          </p:cNvPr>
          <p:cNvPicPr>
            <a:picLocks noChangeAspect="1"/>
          </p:cNvPicPr>
          <p:nvPr userDrawn="1"/>
        </p:nvPicPr>
        <p:blipFill rotWithShape="1">
          <a:blip r:embed="rId6" cstate="print">
            <a:extLst>
              <a:ext uri="{28A0092B-C50C-407E-A947-70E740481C1C}">
                <a14:useLocalDpi xmlns:a14="http://schemas.microsoft.com/office/drawing/2010/main"/>
              </a:ext>
              <a:ext uri="{96DAC541-7B7A-43D3-8B79-37D633B846F1}">
                <asvg:svgBlip xmlns="" xmlns:asvg="http://schemas.microsoft.com/office/drawing/2016/SVG/main" r:embed="rId7"/>
              </a:ext>
            </a:extLst>
          </a:blip>
          <a:srcRect t="72740" r="75198" b="-1"/>
          <a:stretch/>
        </p:blipFill>
        <p:spPr>
          <a:xfrm flipH="1">
            <a:off x="9166550" y="4988459"/>
            <a:ext cx="3023858" cy="1869540"/>
          </a:xfrm>
          <a:prstGeom prst="rect">
            <a:avLst/>
          </a:prstGeom>
        </p:spPr>
      </p:pic>
    </p:spTree>
    <p:extLst>
      <p:ext uri="{BB962C8B-B14F-4D97-AF65-F5344CB8AC3E}">
        <p14:creationId xmlns:p14="http://schemas.microsoft.com/office/powerpoint/2010/main" val="41503116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ow to use template">
    <p:spTree>
      <p:nvGrpSpPr>
        <p:cNvPr id="1" name=""/>
        <p:cNvGrpSpPr/>
        <p:nvPr/>
      </p:nvGrpSpPr>
      <p:grpSpPr>
        <a:xfrm>
          <a:off x="0" y="0"/>
          <a:ext cx="0" cy="0"/>
          <a:chOff x="0" y="0"/>
          <a:chExt cx="0" cy="0"/>
        </a:xfrm>
      </p:grpSpPr>
      <p:grpSp>
        <p:nvGrpSpPr>
          <p:cNvPr id="16" name="Grupp 15">
            <a:extLst>
              <a:ext uri="{FF2B5EF4-FFF2-40B4-BE49-F238E27FC236}">
                <a16:creationId xmlns:a16="http://schemas.microsoft.com/office/drawing/2014/main" id="{CE19B76B-69BE-2CE8-2691-D7F57CA2A986}"/>
              </a:ext>
            </a:extLst>
          </p:cNvPr>
          <p:cNvGrpSpPr>
            <a:grpSpLocks noChangeAspect="1"/>
          </p:cNvGrpSpPr>
          <p:nvPr userDrawn="1"/>
        </p:nvGrpSpPr>
        <p:grpSpPr>
          <a:xfrm>
            <a:off x="2347236" y="2028884"/>
            <a:ext cx="1806522" cy="3150398"/>
            <a:chOff x="3971925" y="-1798194"/>
            <a:chExt cx="6248400" cy="10896600"/>
          </a:xfrm>
        </p:grpSpPr>
        <p:pic>
          <p:nvPicPr>
            <p:cNvPr id="13" name="Bildobjekt 12" descr="En bild som visar text, skärmbild, programvara, diagram&#10;&#10;Automatiskt genererad beskrivning">
              <a:extLst>
                <a:ext uri="{FF2B5EF4-FFF2-40B4-BE49-F238E27FC236}">
                  <a16:creationId xmlns:a16="http://schemas.microsoft.com/office/drawing/2014/main" id="{77182B8F-9D5B-E130-993A-698BFACD821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971925" y="3650106"/>
              <a:ext cx="6248400" cy="5448300"/>
            </a:xfrm>
            <a:prstGeom prst="rect">
              <a:avLst/>
            </a:prstGeom>
          </p:spPr>
        </p:pic>
        <p:pic>
          <p:nvPicPr>
            <p:cNvPr id="15" name="Bildobjekt 14" descr="En bild som visar text, skärmbild, programvara, Datorikon&#10;&#10;Automatiskt genererad beskrivning">
              <a:extLst>
                <a:ext uri="{FF2B5EF4-FFF2-40B4-BE49-F238E27FC236}">
                  <a16:creationId xmlns:a16="http://schemas.microsoft.com/office/drawing/2014/main" id="{7DA50AB1-F7A2-EBC7-FB82-E0BBB147318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71925" y="-1798194"/>
              <a:ext cx="6248400" cy="5448300"/>
            </a:xfrm>
            <a:prstGeom prst="rect">
              <a:avLst/>
            </a:prstGeom>
          </p:spPr>
        </p:pic>
      </p:grpSp>
      <p:sp>
        <p:nvSpPr>
          <p:cNvPr id="3" name="Platshållare för datum 2">
            <a:extLst>
              <a:ext uri="{FF2B5EF4-FFF2-40B4-BE49-F238E27FC236}">
                <a16:creationId xmlns:a16="http://schemas.microsoft.com/office/drawing/2014/main" id="{3968F577-4190-D3A2-B5A8-E34ADF1ABC61}"/>
              </a:ext>
            </a:extLst>
          </p:cNvPr>
          <p:cNvSpPr>
            <a:spLocks noGrp="1"/>
          </p:cNvSpPr>
          <p:nvPr>
            <p:ph type="dt" sz="half" idx="10"/>
          </p:nvPr>
        </p:nvSpPr>
        <p:spPr/>
        <p:txBody>
          <a:bodyPr/>
          <a:lstStyle/>
          <a:p>
            <a:fld id="{77AA192B-9140-F746-B429-ACF197DC5439}" type="datetime1">
              <a:rPr lang="sv-SE" smtClean="0"/>
              <a:t>2024-03-25</a:t>
            </a:fld>
            <a:endParaRPr lang="sv-SE" dirty="0"/>
          </a:p>
        </p:txBody>
      </p:sp>
      <p:sp>
        <p:nvSpPr>
          <p:cNvPr id="4" name="Platshållare för sidfot 3">
            <a:extLst>
              <a:ext uri="{FF2B5EF4-FFF2-40B4-BE49-F238E27FC236}">
                <a16:creationId xmlns:a16="http://schemas.microsoft.com/office/drawing/2014/main" id="{2AD44966-3286-DD76-F24B-E5B897B19E36}"/>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618B16DD-2293-3CEC-1E7B-F472FFA64C04}"/>
              </a:ext>
            </a:extLst>
          </p:cNvPr>
          <p:cNvSpPr>
            <a:spLocks noGrp="1"/>
          </p:cNvSpPr>
          <p:nvPr>
            <p:ph type="sldNum" sz="quarter" idx="12"/>
          </p:nvPr>
        </p:nvSpPr>
        <p:spPr/>
        <p:txBody>
          <a:bodyPr/>
          <a:lstStyle/>
          <a:p>
            <a:fld id="{B716C8F4-20CD-364A-8A8E-DE130115B178}" type="slidenum">
              <a:rPr lang="sv-SE" smtClean="0"/>
              <a:pPr/>
              <a:t>‹#›</a:t>
            </a:fld>
            <a:endParaRPr lang="sv-SE"/>
          </a:p>
        </p:txBody>
      </p:sp>
      <p:sp>
        <p:nvSpPr>
          <p:cNvPr id="7" name="textruta 6">
            <a:extLst>
              <a:ext uri="{FF2B5EF4-FFF2-40B4-BE49-F238E27FC236}">
                <a16:creationId xmlns:a16="http://schemas.microsoft.com/office/drawing/2014/main" id="{90ED1EC6-276A-A06E-A517-156B8EACE0DE}"/>
              </a:ext>
            </a:extLst>
          </p:cNvPr>
          <p:cNvSpPr txBox="1"/>
          <p:nvPr userDrawn="1"/>
        </p:nvSpPr>
        <p:spPr>
          <a:xfrm>
            <a:off x="600076" y="1046036"/>
            <a:ext cx="10991850" cy="796252"/>
          </a:xfrm>
          <a:prstGeom prst="rect">
            <a:avLst/>
          </a:prstGeom>
          <a:noFill/>
        </p:spPr>
        <p:txBody>
          <a:bodyPr wrap="square" anchor="t">
            <a:noAutofit/>
          </a:bodyPr>
          <a:lstStyle/>
          <a:p>
            <a:r>
              <a:rPr lang="en-US" sz="3600" b="1" noProof="0" dirty="0">
                <a:solidFill>
                  <a:schemeClr val="tx2"/>
                </a:solidFill>
                <a:latin typeface="+mj-lt"/>
              </a:rPr>
              <a:t>How to use this template</a:t>
            </a:r>
          </a:p>
        </p:txBody>
      </p:sp>
      <p:sp>
        <p:nvSpPr>
          <p:cNvPr id="6" name="textruta 5">
            <a:extLst>
              <a:ext uri="{FF2B5EF4-FFF2-40B4-BE49-F238E27FC236}">
                <a16:creationId xmlns:a16="http://schemas.microsoft.com/office/drawing/2014/main" id="{A169F84A-F3A8-EFE5-7C9A-F2537DED6605}"/>
              </a:ext>
            </a:extLst>
          </p:cNvPr>
          <p:cNvSpPr txBox="1"/>
          <p:nvPr userDrawn="1"/>
        </p:nvSpPr>
        <p:spPr>
          <a:xfrm>
            <a:off x="716536" y="2472816"/>
            <a:ext cx="1469735" cy="723275"/>
          </a:xfrm>
          <a:prstGeom prst="rect">
            <a:avLst/>
          </a:prstGeom>
          <a:noFill/>
        </p:spPr>
        <p:txBody>
          <a:bodyPr wrap="square" lIns="0" tIns="0" rIns="0" bIns="0" rtlCol="0">
            <a:spAutoFit/>
          </a:bodyPr>
          <a:lstStyle/>
          <a:p>
            <a:pPr>
              <a:spcAft>
                <a:spcPts val="600"/>
              </a:spcAft>
            </a:pPr>
            <a:r>
              <a:rPr lang="en-US" sz="1000" b="1" noProof="0" dirty="0">
                <a:solidFill>
                  <a:schemeClr val="tx2"/>
                </a:solidFill>
              </a:rPr>
              <a:t>Slide templates</a:t>
            </a:r>
          </a:p>
          <a:p>
            <a:pPr>
              <a:spcAft>
                <a:spcPts val="600"/>
              </a:spcAft>
            </a:pPr>
            <a:r>
              <a:rPr lang="en-US" sz="800" noProof="0" dirty="0"/>
              <a:t>Click on </a:t>
            </a:r>
            <a:r>
              <a:rPr lang="en-US" sz="800" i="1" noProof="0" dirty="0"/>
              <a:t>New slide</a:t>
            </a:r>
            <a:r>
              <a:rPr lang="en-US" sz="800" noProof="0" dirty="0"/>
              <a:t> to see the templates various template slide. Choose one to suite </a:t>
            </a:r>
            <a:br>
              <a:rPr lang="en-US" sz="800" noProof="0" dirty="0"/>
            </a:br>
            <a:r>
              <a:rPr lang="en-US" sz="800" noProof="0" dirty="0"/>
              <a:t>your content.</a:t>
            </a:r>
          </a:p>
        </p:txBody>
      </p:sp>
      <p:sp>
        <p:nvSpPr>
          <p:cNvPr id="8" name="textruta 7">
            <a:extLst>
              <a:ext uri="{FF2B5EF4-FFF2-40B4-BE49-F238E27FC236}">
                <a16:creationId xmlns:a16="http://schemas.microsoft.com/office/drawing/2014/main" id="{768BCC39-F9DA-DF60-4025-17B6E0131556}"/>
              </a:ext>
            </a:extLst>
          </p:cNvPr>
          <p:cNvSpPr txBox="1"/>
          <p:nvPr userDrawn="1"/>
        </p:nvSpPr>
        <p:spPr>
          <a:xfrm>
            <a:off x="716537" y="3685917"/>
            <a:ext cx="1469735" cy="692497"/>
          </a:xfrm>
          <a:prstGeom prst="rect">
            <a:avLst/>
          </a:prstGeom>
          <a:noFill/>
        </p:spPr>
        <p:txBody>
          <a:bodyPr wrap="square" lIns="0" tIns="0" rIns="0" bIns="0" rtlCol="0">
            <a:spAutoFit/>
          </a:bodyPr>
          <a:lstStyle/>
          <a:p>
            <a:pPr>
              <a:spcAft>
                <a:spcPts val="600"/>
              </a:spcAft>
            </a:pPr>
            <a:r>
              <a:rPr lang="en-US" sz="800" b="1" noProof="0" dirty="0">
                <a:solidFill>
                  <a:schemeClr val="tx2"/>
                </a:solidFill>
              </a:rPr>
              <a:t>Layout</a:t>
            </a:r>
          </a:p>
          <a:p>
            <a:pPr>
              <a:spcAft>
                <a:spcPts val="600"/>
              </a:spcAft>
            </a:pPr>
            <a:r>
              <a:rPr lang="en-US" sz="800" noProof="0" dirty="0"/>
              <a:t>If you’d like to change slide template on an existing slide, click on </a:t>
            </a:r>
            <a:r>
              <a:rPr lang="en-US" sz="800" i="1" noProof="0" dirty="0"/>
              <a:t>Layout</a:t>
            </a:r>
            <a:r>
              <a:rPr lang="en-US" sz="800" noProof="0" dirty="0"/>
              <a:t> and select a new template. </a:t>
            </a:r>
          </a:p>
        </p:txBody>
      </p:sp>
      <p:sp>
        <p:nvSpPr>
          <p:cNvPr id="9" name="textruta 8">
            <a:extLst>
              <a:ext uri="{FF2B5EF4-FFF2-40B4-BE49-F238E27FC236}">
                <a16:creationId xmlns:a16="http://schemas.microsoft.com/office/drawing/2014/main" id="{F266C024-6842-2553-28D2-931168DE2970}"/>
              </a:ext>
            </a:extLst>
          </p:cNvPr>
          <p:cNvSpPr txBox="1"/>
          <p:nvPr userDrawn="1"/>
        </p:nvSpPr>
        <p:spPr>
          <a:xfrm>
            <a:off x="716536" y="4881301"/>
            <a:ext cx="1469735" cy="569387"/>
          </a:xfrm>
          <a:prstGeom prst="rect">
            <a:avLst/>
          </a:prstGeom>
          <a:noFill/>
        </p:spPr>
        <p:txBody>
          <a:bodyPr wrap="square" lIns="0" tIns="0" rIns="0" bIns="0" rtlCol="0">
            <a:spAutoFit/>
          </a:bodyPr>
          <a:lstStyle/>
          <a:p>
            <a:pPr>
              <a:spcAft>
                <a:spcPts val="600"/>
              </a:spcAft>
            </a:pPr>
            <a:r>
              <a:rPr lang="en-US" sz="800" b="1" noProof="0" dirty="0">
                <a:solidFill>
                  <a:schemeClr val="tx2"/>
                </a:solidFill>
              </a:rPr>
              <a:t>Reset</a:t>
            </a:r>
          </a:p>
          <a:p>
            <a:pPr>
              <a:spcAft>
                <a:spcPts val="600"/>
              </a:spcAft>
            </a:pPr>
            <a:r>
              <a:rPr lang="en-US" sz="800" noProof="0" dirty="0"/>
              <a:t>Reset a slide to the slide templates design by </a:t>
            </a:r>
            <a:br>
              <a:rPr lang="en-US" sz="800" noProof="0" dirty="0"/>
            </a:br>
            <a:r>
              <a:rPr lang="en-US" sz="800" noProof="0" dirty="0"/>
              <a:t>clicking on </a:t>
            </a:r>
            <a:r>
              <a:rPr lang="en-US" sz="800" i="1" noProof="0" dirty="0"/>
              <a:t>Reset</a:t>
            </a:r>
            <a:r>
              <a:rPr lang="en-US" sz="800" noProof="0" dirty="0"/>
              <a:t>. </a:t>
            </a:r>
          </a:p>
        </p:txBody>
      </p:sp>
      <p:sp>
        <p:nvSpPr>
          <p:cNvPr id="10" name="textruta 9">
            <a:extLst>
              <a:ext uri="{FF2B5EF4-FFF2-40B4-BE49-F238E27FC236}">
                <a16:creationId xmlns:a16="http://schemas.microsoft.com/office/drawing/2014/main" id="{C49C5967-B80A-E7A8-432B-804EA96184DA}"/>
              </a:ext>
            </a:extLst>
          </p:cNvPr>
          <p:cNvSpPr txBox="1"/>
          <p:nvPr userDrawn="1"/>
        </p:nvSpPr>
        <p:spPr>
          <a:xfrm>
            <a:off x="4586575" y="2066955"/>
            <a:ext cx="1361445" cy="1092607"/>
          </a:xfrm>
          <a:prstGeom prst="rect">
            <a:avLst/>
          </a:prstGeom>
          <a:noFill/>
        </p:spPr>
        <p:txBody>
          <a:bodyPr wrap="square" lIns="0" tIns="0" rIns="0" bIns="0" rtlCol="0">
            <a:spAutoFit/>
          </a:bodyPr>
          <a:lstStyle/>
          <a:p>
            <a:pPr>
              <a:spcAft>
                <a:spcPts val="600"/>
              </a:spcAft>
            </a:pPr>
            <a:r>
              <a:rPr lang="en-US" sz="1000" b="1" noProof="0" dirty="0">
                <a:solidFill>
                  <a:schemeClr val="tx2"/>
                </a:solidFill>
              </a:rPr>
              <a:t>Colors</a:t>
            </a:r>
          </a:p>
          <a:p>
            <a:pPr>
              <a:spcAft>
                <a:spcPts val="600"/>
              </a:spcAft>
            </a:pPr>
            <a:r>
              <a:rPr lang="en-US" sz="800" noProof="0" dirty="0"/>
              <a:t>This template is programmed with the KTH color palette. The correct colors are the in top row under </a:t>
            </a:r>
            <a:r>
              <a:rPr lang="en-US" sz="800" i="1" noProof="0" dirty="0"/>
              <a:t>Theme Colors</a:t>
            </a:r>
            <a:r>
              <a:rPr lang="en-US" sz="800" noProof="0" dirty="0"/>
              <a:t> and all colors under </a:t>
            </a:r>
            <a:r>
              <a:rPr lang="en-US" sz="800" i="1" noProof="0" dirty="0"/>
              <a:t>Custom Colors</a:t>
            </a:r>
            <a:r>
              <a:rPr lang="en-US" sz="800" noProof="0" dirty="0"/>
              <a:t>. Only use the correct colors.</a:t>
            </a:r>
          </a:p>
        </p:txBody>
      </p:sp>
      <p:sp>
        <p:nvSpPr>
          <p:cNvPr id="17" name="textruta 16">
            <a:extLst>
              <a:ext uri="{FF2B5EF4-FFF2-40B4-BE49-F238E27FC236}">
                <a16:creationId xmlns:a16="http://schemas.microsoft.com/office/drawing/2014/main" id="{5077E03A-6420-92EB-FBAB-1A11484F6E1E}"/>
              </a:ext>
            </a:extLst>
          </p:cNvPr>
          <p:cNvSpPr txBox="1"/>
          <p:nvPr userDrawn="1"/>
        </p:nvSpPr>
        <p:spPr>
          <a:xfrm>
            <a:off x="6938221" y="2303726"/>
            <a:ext cx="598588" cy="307777"/>
          </a:xfrm>
          <a:prstGeom prst="rect">
            <a:avLst/>
          </a:prstGeom>
          <a:noFill/>
        </p:spPr>
        <p:txBody>
          <a:bodyPr wrap="square" lIns="0" tIns="0" rIns="0" bIns="0" rtlCol="0">
            <a:spAutoFit/>
          </a:bodyPr>
          <a:lstStyle/>
          <a:p>
            <a:r>
              <a:rPr lang="en-US" sz="500" noProof="0" dirty="0">
                <a:solidFill>
                  <a:srgbClr val="F9535C"/>
                </a:solidFill>
              </a:rPr>
              <a:t>Do </a:t>
            </a:r>
            <a:r>
              <a:rPr lang="en-US" sz="500" u="sng" noProof="0" dirty="0">
                <a:solidFill>
                  <a:srgbClr val="F9535C"/>
                </a:solidFill>
              </a:rPr>
              <a:t>NOT</a:t>
            </a:r>
            <a:r>
              <a:rPr lang="en-US" sz="500" noProof="0" dirty="0">
                <a:solidFill>
                  <a:srgbClr val="F9535C"/>
                </a:solidFill>
              </a:rPr>
              <a:t> use the colors PowerPoint auto generates. They are not on brand. </a:t>
            </a:r>
          </a:p>
        </p:txBody>
      </p:sp>
      <p:sp>
        <p:nvSpPr>
          <p:cNvPr id="21" name="textruta 20">
            <a:extLst>
              <a:ext uri="{FF2B5EF4-FFF2-40B4-BE49-F238E27FC236}">
                <a16:creationId xmlns:a16="http://schemas.microsoft.com/office/drawing/2014/main" id="{8926CA3B-DA70-E9B7-6DA6-A695DCFB4726}"/>
              </a:ext>
            </a:extLst>
          </p:cNvPr>
          <p:cNvSpPr txBox="1"/>
          <p:nvPr userDrawn="1"/>
        </p:nvSpPr>
        <p:spPr>
          <a:xfrm>
            <a:off x="8095279" y="2061013"/>
            <a:ext cx="1588210" cy="2185214"/>
          </a:xfrm>
          <a:prstGeom prst="rect">
            <a:avLst/>
          </a:prstGeom>
          <a:noFill/>
        </p:spPr>
        <p:txBody>
          <a:bodyPr wrap="square" lIns="0" tIns="0" rIns="0" bIns="0" rtlCol="0">
            <a:spAutoFit/>
          </a:bodyPr>
          <a:lstStyle/>
          <a:p>
            <a:pPr>
              <a:spcAft>
                <a:spcPts val="600"/>
              </a:spcAft>
            </a:pPr>
            <a:r>
              <a:rPr lang="en-US" sz="1000" b="1" noProof="0" dirty="0">
                <a:solidFill>
                  <a:schemeClr val="tx2"/>
                </a:solidFill>
              </a:rPr>
              <a:t>Change the image crop</a:t>
            </a:r>
          </a:p>
          <a:p>
            <a:pPr>
              <a:spcAft>
                <a:spcPts val="600"/>
              </a:spcAft>
            </a:pPr>
            <a:r>
              <a:rPr lang="en-US" sz="800" noProof="0" dirty="0"/>
              <a:t>When an image is placed in an image place holder, PowerPoint automatically crops the image to fit the placeholder. To alter what part of the image is shown:</a:t>
            </a:r>
          </a:p>
          <a:p>
            <a:pPr marL="120600" indent="-120600">
              <a:spcAft>
                <a:spcPts val="600"/>
              </a:spcAft>
              <a:buClr>
                <a:schemeClr val="accent1"/>
              </a:buClr>
              <a:buFont typeface="+mj-lt"/>
              <a:buAutoNum type="arabicPeriod"/>
            </a:pPr>
            <a:r>
              <a:rPr lang="en-US" sz="800" noProof="0" dirty="0"/>
              <a:t>Select the image and go to </a:t>
            </a:r>
            <a:br>
              <a:rPr lang="en-US" sz="800" noProof="0" dirty="0"/>
            </a:br>
            <a:r>
              <a:rPr lang="en-US" sz="800" noProof="0" dirty="0"/>
              <a:t>the </a:t>
            </a:r>
            <a:r>
              <a:rPr lang="en-US" sz="800" i="1" noProof="0" dirty="0"/>
              <a:t>Picture Format </a:t>
            </a:r>
            <a:r>
              <a:rPr lang="en-US" sz="800" noProof="0" dirty="0"/>
              <a:t>tab. </a:t>
            </a:r>
          </a:p>
          <a:p>
            <a:pPr marL="120600" indent="-120600">
              <a:spcAft>
                <a:spcPts val="600"/>
              </a:spcAft>
              <a:buClr>
                <a:schemeClr val="accent1"/>
              </a:buClr>
              <a:buFont typeface="+mj-lt"/>
              <a:buAutoNum type="arabicPeriod"/>
            </a:pPr>
            <a:r>
              <a:rPr lang="en-US" sz="800" noProof="0" dirty="0"/>
              <a:t>Choose </a:t>
            </a:r>
            <a:r>
              <a:rPr lang="en-US" sz="800" i="1" noProof="0" dirty="0"/>
              <a:t>Crop</a:t>
            </a:r>
            <a:r>
              <a:rPr lang="en-US" sz="800" noProof="0" dirty="0"/>
              <a:t>. Now, the entire image is visible, the cropped out parts are darker. </a:t>
            </a:r>
          </a:p>
          <a:p>
            <a:pPr marL="120600" indent="-120600">
              <a:spcAft>
                <a:spcPts val="600"/>
              </a:spcAft>
              <a:buClr>
                <a:schemeClr val="accent1"/>
              </a:buClr>
              <a:buFont typeface="+mj-lt"/>
              <a:buAutoNum type="arabicPeriod"/>
            </a:pPr>
            <a:r>
              <a:rPr lang="en-US" sz="800" noProof="0" dirty="0"/>
              <a:t>Now you can move the image around within the placeholder and/or zoom in by pulling the corners of the image. </a:t>
            </a:r>
          </a:p>
        </p:txBody>
      </p:sp>
      <p:sp>
        <p:nvSpPr>
          <p:cNvPr id="23" name="textruta 22">
            <a:extLst>
              <a:ext uri="{FF2B5EF4-FFF2-40B4-BE49-F238E27FC236}">
                <a16:creationId xmlns:a16="http://schemas.microsoft.com/office/drawing/2014/main" id="{4FF18537-A6AC-E08C-1D06-F4EFDB0287B8}"/>
              </a:ext>
            </a:extLst>
          </p:cNvPr>
          <p:cNvSpPr txBox="1"/>
          <p:nvPr userDrawn="1"/>
        </p:nvSpPr>
        <p:spPr>
          <a:xfrm>
            <a:off x="10058400" y="2061013"/>
            <a:ext cx="1486590" cy="1692771"/>
          </a:xfrm>
          <a:prstGeom prst="rect">
            <a:avLst/>
          </a:prstGeom>
          <a:noFill/>
        </p:spPr>
        <p:txBody>
          <a:bodyPr wrap="square" lIns="0" tIns="0" rIns="0" bIns="0" rtlCol="0">
            <a:spAutoFit/>
          </a:bodyPr>
          <a:lstStyle/>
          <a:p>
            <a:pPr>
              <a:spcAft>
                <a:spcPts val="600"/>
              </a:spcAft>
            </a:pPr>
            <a:r>
              <a:rPr lang="en-US" sz="1000" b="1" noProof="0" dirty="0">
                <a:solidFill>
                  <a:schemeClr val="tx2"/>
                </a:solidFill>
              </a:rPr>
              <a:t>Edit image background</a:t>
            </a:r>
          </a:p>
          <a:p>
            <a:pPr marL="120600" indent="-120600">
              <a:spcAft>
                <a:spcPts val="600"/>
              </a:spcAft>
              <a:buClr>
                <a:schemeClr val="accent1"/>
              </a:buClr>
              <a:buAutoNum type="arabicPeriod"/>
            </a:pPr>
            <a:r>
              <a:rPr lang="en-US" sz="800" noProof="0" dirty="0"/>
              <a:t>Select </a:t>
            </a:r>
            <a:r>
              <a:rPr lang="en-US" sz="800" i="1" noProof="0" dirty="0"/>
              <a:t>Design</a:t>
            </a:r>
            <a:r>
              <a:rPr lang="en-US" sz="800" noProof="0" dirty="0"/>
              <a:t> &gt; </a:t>
            </a:r>
            <a:r>
              <a:rPr lang="en-US" sz="800" i="1" noProof="0" dirty="0"/>
              <a:t>Format Background</a:t>
            </a:r>
            <a:r>
              <a:rPr lang="en-US" sz="800" noProof="0" dirty="0"/>
              <a:t>.</a:t>
            </a:r>
          </a:p>
          <a:p>
            <a:pPr marL="120600" indent="-120600">
              <a:spcAft>
                <a:spcPts val="600"/>
              </a:spcAft>
              <a:buClr>
                <a:schemeClr val="accent1"/>
              </a:buClr>
              <a:buAutoNum type="arabicPeriod"/>
            </a:pPr>
            <a:r>
              <a:rPr lang="en-US" sz="800" noProof="0" dirty="0"/>
              <a:t>In the </a:t>
            </a:r>
            <a:r>
              <a:rPr lang="en-US" sz="800" i="1" noProof="0" dirty="0"/>
              <a:t>Format Background pane</a:t>
            </a:r>
            <a:r>
              <a:rPr lang="en-US" sz="800" noProof="0" dirty="0"/>
              <a:t>, select </a:t>
            </a:r>
            <a:r>
              <a:rPr lang="en-US" sz="800" i="1" noProof="0" dirty="0"/>
              <a:t>Picture or texture fill</a:t>
            </a:r>
            <a:r>
              <a:rPr lang="en-US" sz="800" noProof="0" dirty="0"/>
              <a:t>.</a:t>
            </a:r>
          </a:p>
          <a:p>
            <a:pPr marL="120600" indent="-120600">
              <a:spcAft>
                <a:spcPts val="600"/>
              </a:spcAft>
              <a:buClr>
                <a:schemeClr val="accent1"/>
              </a:buClr>
              <a:buAutoNum type="arabicPeriod"/>
            </a:pPr>
            <a:r>
              <a:rPr lang="en-US" sz="800" noProof="0" dirty="0"/>
              <a:t>Select </a:t>
            </a:r>
            <a:r>
              <a:rPr lang="en-US" sz="800" i="1" noProof="0" dirty="0"/>
              <a:t>File</a:t>
            </a:r>
            <a:r>
              <a:rPr lang="en-US" sz="800" noProof="0" dirty="0"/>
              <a:t>.</a:t>
            </a:r>
          </a:p>
          <a:p>
            <a:pPr marL="120600" indent="-120600">
              <a:spcAft>
                <a:spcPts val="600"/>
              </a:spcAft>
              <a:buClr>
                <a:schemeClr val="accent1"/>
              </a:buClr>
              <a:buAutoNum type="arabicPeriod"/>
            </a:pPr>
            <a:r>
              <a:rPr lang="en-US" sz="800" noProof="0" dirty="0"/>
              <a:t>In the </a:t>
            </a:r>
            <a:r>
              <a:rPr lang="en-US" sz="800" i="1" noProof="0" dirty="0"/>
              <a:t>Insert Picture</a:t>
            </a:r>
            <a:r>
              <a:rPr lang="en-US" sz="800" noProof="0" dirty="0"/>
              <a:t> dialog box, choose the picture </a:t>
            </a:r>
            <a:br>
              <a:rPr lang="en-US" sz="800" noProof="0" dirty="0"/>
            </a:br>
            <a:r>
              <a:rPr lang="en-US" sz="800" noProof="0" dirty="0"/>
              <a:t>you want to use and then select </a:t>
            </a:r>
            <a:r>
              <a:rPr lang="en-US" sz="800" i="1" noProof="0" dirty="0"/>
              <a:t>Insert</a:t>
            </a:r>
            <a:r>
              <a:rPr lang="en-US" sz="800" noProof="0" dirty="0"/>
              <a:t>.</a:t>
            </a:r>
          </a:p>
        </p:txBody>
      </p:sp>
      <p:sp>
        <p:nvSpPr>
          <p:cNvPr id="24" name="textruta 23">
            <a:extLst>
              <a:ext uri="{FF2B5EF4-FFF2-40B4-BE49-F238E27FC236}">
                <a16:creationId xmlns:a16="http://schemas.microsoft.com/office/drawing/2014/main" id="{49208D86-4998-5146-37DE-48F0F8DCB7BC}"/>
              </a:ext>
            </a:extLst>
          </p:cNvPr>
          <p:cNvSpPr txBox="1"/>
          <p:nvPr userDrawn="1"/>
        </p:nvSpPr>
        <p:spPr>
          <a:xfrm>
            <a:off x="4586575" y="4075714"/>
            <a:ext cx="1295401" cy="1569660"/>
          </a:xfrm>
          <a:prstGeom prst="rect">
            <a:avLst/>
          </a:prstGeom>
          <a:noFill/>
        </p:spPr>
        <p:txBody>
          <a:bodyPr wrap="square" lIns="0" tIns="0" rIns="0" bIns="0" rtlCol="0">
            <a:spAutoFit/>
          </a:bodyPr>
          <a:lstStyle/>
          <a:p>
            <a:pPr>
              <a:spcAft>
                <a:spcPts val="600"/>
              </a:spcAft>
            </a:pPr>
            <a:r>
              <a:rPr lang="en-US" sz="1000" b="1" noProof="0" dirty="0">
                <a:solidFill>
                  <a:schemeClr val="tx2"/>
                </a:solidFill>
              </a:rPr>
              <a:t>Header and footer</a:t>
            </a:r>
          </a:p>
          <a:p>
            <a:pPr>
              <a:spcAft>
                <a:spcPts val="600"/>
              </a:spcAft>
            </a:pPr>
            <a:r>
              <a:rPr lang="en-US" sz="800" noProof="0" dirty="0"/>
              <a:t>Insert header/footer, </a:t>
            </a:r>
            <a:br>
              <a:rPr lang="en-US" sz="800" noProof="0" dirty="0"/>
            </a:br>
            <a:r>
              <a:rPr lang="en-US" sz="800" noProof="0" dirty="0"/>
              <a:t>date and page numbers:</a:t>
            </a:r>
          </a:p>
          <a:p>
            <a:pPr marL="120600" indent="-120600">
              <a:spcAft>
                <a:spcPts val="600"/>
              </a:spcAft>
              <a:buClr>
                <a:schemeClr val="accent1"/>
              </a:buClr>
              <a:buFont typeface="+mj-lt"/>
              <a:buAutoNum type="arabicPeriod"/>
            </a:pPr>
            <a:r>
              <a:rPr lang="en-US" sz="800" noProof="0" dirty="0"/>
              <a:t>On the </a:t>
            </a:r>
            <a:r>
              <a:rPr lang="en-US" sz="800" i="1" noProof="0" dirty="0"/>
              <a:t>Insert</a:t>
            </a:r>
            <a:r>
              <a:rPr lang="en-US" sz="800" noProof="0" dirty="0"/>
              <a:t> tab, </a:t>
            </a:r>
            <a:br>
              <a:rPr lang="en-US" sz="800" noProof="0" dirty="0"/>
            </a:br>
            <a:r>
              <a:rPr lang="en-US" sz="800" noProof="0" dirty="0"/>
              <a:t>click </a:t>
            </a:r>
            <a:r>
              <a:rPr lang="en-US" sz="800" i="1" noProof="0" dirty="0"/>
              <a:t>Header &amp; Footer</a:t>
            </a:r>
            <a:r>
              <a:rPr lang="en-US" sz="800" noProof="0" dirty="0"/>
              <a:t>.</a:t>
            </a:r>
          </a:p>
          <a:p>
            <a:pPr marL="120600" indent="-120600">
              <a:spcAft>
                <a:spcPts val="600"/>
              </a:spcAft>
              <a:buClr>
                <a:schemeClr val="accent1"/>
              </a:buClr>
              <a:buFont typeface="+mj-lt"/>
              <a:buAutoNum type="arabicPeriod"/>
            </a:pPr>
            <a:r>
              <a:rPr lang="en-US" sz="800" noProof="0" dirty="0"/>
              <a:t>In the Header and Footer box, on the Slide tab, select the information you want.</a:t>
            </a:r>
          </a:p>
          <a:p>
            <a:pPr marL="120600" indent="-120600">
              <a:spcAft>
                <a:spcPts val="600"/>
              </a:spcAft>
              <a:buClr>
                <a:schemeClr val="accent1"/>
              </a:buClr>
              <a:buFont typeface="+mj-lt"/>
              <a:buAutoNum type="arabicPeriod"/>
            </a:pPr>
            <a:r>
              <a:rPr lang="en-US" sz="800" noProof="0" dirty="0"/>
              <a:t>Click </a:t>
            </a:r>
            <a:r>
              <a:rPr lang="en-US" sz="800" i="1" noProof="0" dirty="0"/>
              <a:t>Apply to All</a:t>
            </a:r>
            <a:r>
              <a:rPr lang="en-US" sz="800" noProof="0" dirty="0"/>
              <a:t>.</a:t>
            </a:r>
          </a:p>
        </p:txBody>
      </p:sp>
      <p:pic>
        <p:nvPicPr>
          <p:cNvPr id="32" name="Bildobjekt 31" descr="En bild som visar moln, utomhus, himmel, byggnad&#10;&#10;Automatiskt genererad beskrivning">
            <a:extLst>
              <a:ext uri="{FF2B5EF4-FFF2-40B4-BE49-F238E27FC236}">
                <a16:creationId xmlns:a16="http://schemas.microsoft.com/office/drawing/2014/main" id="{94D13EAB-F856-BC62-1623-0235CE917A4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066200" y="4318565"/>
            <a:ext cx="1493231" cy="1981989"/>
          </a:xfrm>
          <a:prstGeom prst="rect">
            <a:avLst/>
          </a:prstGeom>
        </p:spPr>
      </p:pic>
      <p:pic>
        <p:nvPicPr>
          <p:cNvPr id="34" name="Picture 4" descr="Microsoft PowerPoint 365 Overview and Supported File Types">
            <a:extLst>
              <a:ext uri="{FF2B5EF4-FFF2-40B4-BE49-F238E27FC236}">
                <a16:creationId xmlns:a16="http://schemas.microsoft.com/office/drawing/2014/main" id="{6B95C2D0-3101-BE06-9875-AF2510CF817D}"/>
              </a:ext>
            </a:extLst>
          </p:cNvPr>
          <p:cNvPicPr>
            <a:picLocks noChangeAspect="1" noChangeArrowheads="1"/>
          </p:cNvPicPr>
          <p:nvPr userDrawn="1"/>
        </p:nvPicPr>
        <p:blipFill rotWithShape="1">
          <a:blip r:embed="rId5" cstate="print">
            <a:extLst>
              <a:ext uri="{28A0092B-C50C-407E-A947-70E740481C1C}">
                <a14:useLocalDpi xmlns:a14="http://schemas.microsoft.com/office/drawing/2010/main"/>
              </a:ext>
            </a:extLst>
          </a:blip>
          <a:srcRect/>
          <a:stretch/>
        </p:blipFill>
        <p:spPr bwMode="auto">
          <a:xfrm>
            <a:off x="721644" y="2028884"/>
            <a:ext cx="208587" cy="33433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Microsoft PowerPoint 365 Overview and Supported File Types">
            <a:extLst>
              <a:ext uri="{FF2B5EF4-FFF2-40B4-BE49-F238E27FC236}">
                <a16:creationId xmlns:a16="http://schemas.microsoft.com/office/drawing/2014/main" id="{D259F975-3B73-BC3A-B353-F3B57056CAFE}"/>
              </a:ext>
            </a:extLst>
          </p:cNvPr>
          <p:cNvPicPr>
            <a:picLocks noChangeAspect="1" noChangeArrowheads="1"/>
          </p:cNvPicPr>
          <p:nvPr userDrawn="1"/>
        </p:nvPicPr>
        <p:blipFill rotWithShape="1">
          <a:blip r:embed="rId6" cstate="print">
            <a:extLst>
              <a:ext uri="{28A0092B-C50C-407E-A947-70E740481C1C}">
                <a14:useLocalDpi xmlns:a14="http://schemas.microsoft.com/office/drawing/2010/main"/>
              </a:ext>
            </a:extLst>
          </a:blip>
          <a:srcRect/>
          <a:stretch/>
        </p:blipFill>
        <p:spPr bwMode="auto">
          <a:xfrm>
            <a:off x="716536" y="3527233"/>
            <a:ext cx="328130" cy="10531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Microsoft PowerPoint 365 Overview and Supported File Types">
            <a:extLst>
              <a:ext uri="{FF2B5EF4-FFF2-40B4-BE49-F238E27FC236}">
                <a16:creationId xmlns:a16="http://schemas.microsoft.com/office/drawing/2014/main" id="{C0490137-5992-062D-6D6B-7856F08EDE8C}"/>
              </a:ext>
            </a:extLst>
          </p:cNvPr>
          <p:cNvPicPr>
            <a:picLocks noChangeAspect="1" noChangeArrowheads="1"/>
          </p:cNvPicPr>
          <p:nvPr userDrawn="1"/>
        </p:nvPicPr>
        <p:blipFill rotWithShape="1">
          <a:blip r:embed="rId7" cstate="print">
            <a:extLst>
              <a:ext uri="{28A0092B-C50C-407E-A947-70E740481C1C}">
                <a14:useLocalDpi xmlns:a14="http://schemas.microsoft.com/office/drawing/2010/main"/>
              </a:ext>
            </a:extLst>
          </a:blip>
          <a:srcRect/>
          <a:stretch/>
        </p:blipFill>
        <p:spPr bwMode="auto">
          <a:xfrm>
            <a:off x="716536" y="4708556"/>
            <a:ext cx="256300" cy="10531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eader and Footer on slides - Microsoft PowerPoint 365">
            <a:extLst>
              <a:ext uri="{FF2B5EF4-FFF2-40B4-BE49-F238E27FC236}">
                <a16:creationId xmlns:a16="http://schemas.microsoft.com/office/drawing/2014/main" id="{514F44FF-F14B-3D48-E9D1-E7E8BB20F671}"/>
              </a:ext>
            </a:extLst>
          </p:cNvPr>
          <p:cNvPicPr>
            <a:picLocks noChangeAspect="1" noChangeArrowheads="1"/>
          </p:cNvPicPr>
          <p:nvPr userDrawn="1"/>
        </p:nvPicPr>
        <p:blipFill>
          <a:blip r:embed="rId8" cstate="print">
            <a:extLst>
              <a:ext uri="{28A0092B-C50C-407E-A947-70E740481C1C}">
                <a14:useLocalDpi xmlns:a14="http://schemas.microsoft.com/office/drawing/2010/main"/>
              </a:ext>
            </a:extLst>
          </a:blip>
          <a:srcRect/>
          <a:stretch>
            <a:fillRect/>
          </a:stretch>
        </p:blipFill>
        <p:spPr bwMode="auto">
          <a:xfrm>
            <a:off x="6062042" y="4075714"/>
            <a:ext cx="1493231" cy="1103568"/>
          </a:xfrm>
          <a:prstGeom prst="rect">
            <a:avLst/>
          </a:prstGeom>
          <a:noFill/>
          <a:extLst>
            <a:ext uri="{909E8E84-426E-40DD-AFC4-6F175D3DCCD1}">
              <a14:hiddenFill xmlns:a14="http://schemas.microsoft.com/office/drawing/2010/main">
                <a:solidFill>
                  <a:srgbClr val="FFFFFF"/>
                </a:solidFill>
              </a14:hiddenFill>
            </a:ext>
          </a:extLst>
        </p:spPr>
      </p:pic>
      <p:grpSp>
        <p:nvGrpSpPr>
          <p:cNvPr id="1125" name="Grupp 1124">
            <a:extLst>
              <a:ext uri="{FF2B5EF4-FFF2-40B4-BE49-F238E27FC236}">
                <a16:creationId xmlns:a16="http://schemas.microsoft.com/office/drawing/2014/main" id="{918579BF-BDEF-7B25-9DCA-62CC6D39793B}"/>
              </a:ext>
            </a:extLst>
          </p:cNvPr>
          <p:cNvGrpSpPr/>
          <p:nvPr userDrawn="1"/>
        </p:nvGrpSpPr>
        <p:grpSpPr>
          <a:xfrm>
            <a:off x="6063783" y="2031850"/>
            <a:ext cx="800155" cy="1688467"/>
            <a:chOff x="6063783" y="2031850"/>
            <a:chExt cx="1800691" cy="3799773"/>
          </a:xfrm>
        </p:grpSpPr>
        <p:pic>
          <p:nvPicPr>
            <p:cNvPr id="1030" name="Picture 6" descr="Hacking PowerPoint to create custom colors | BrightCarbon">
              <a:extLst>
                <a:ext uri="{FF2B5EF4-FFF2-40B4-BE49-F238E27FC236}">
                  <a16:creationId xmlns:a16="http://schemas.microsoft.com/office/drawing/2014/main" id="{1E944A0E-9B5A-F599-847C-0737479E7BC1}"/>
                </a:ext>
              </a:extLst>
            </p:cNvPr>
            <p:cNvPicPr>
              <a:picLocks noChangeAspect="1" noChangeArrowheads="1"/>
            </p:cNvPicPr>
            <p:nvPr userDrawn="1"/>
          </p:nvPicPr>
          <p:blipFill rotWithShape="1">
            <a:blip r:embed="rId9" cstate="print">
              <a:extLst>
                <a:ext uri="{28A0092B-C50C-407E-A947-70E740481C1C}">
                  <a14:useLocalDpi xmlns:a14="http://schemas.microsoft.com/office/drawing/2010/main"/>
                </a:ext>
              </a:extLst>
            </a:blip>
            <a:srcRect l="36641" r="36664"/>
            <a:stretch/>
          </p:blipFill>
          <p:spPr bwMode="auto">
            <a:xfrm>
              <a:off x="6063783" y="2031850"/>
              <a:ext cx="1800691" cy="3799773"/>
            </a:xfrm>
            <a:prstGeom prst="rect">
              <a:avLst/>
            </a:prstGeom>
            <a:noFill/>
            <a:extLst>
              <a:ext uri="{909E8E84-426E-40DD-AFC4-6F175D3DCCD1}">
                <a14:hiddenFill xmlns:a14="http://schemas.microsoft.com/office/drawing/2010/main">
                  <a:solidFill>
                    <a:srgbClr val="FFFFFF"/>
                  </a:solidFill>
                </a14:hiddenFill>
              </a:ext>
            </a:extLst>
          </p:spPr>
        </p:pic>
        <p:sp>
          <p:nvSpPr>
            <p:cNvPr id="1123" name="Rektangel 1122">
              <a:extLst>
                <a:ext uri="{FF2B5EF4-FFF2-40B4-BE49-F238E27FC236}">
                  <a16:creationId xmlns:a16="http://schemas.microsoft.com/office/drawing/2014/main" id="{1ED61660-0DB3-CEA4-C27E-195D3290C063}"/>
                </a:ext>
              </a:extLst>
            </p:cNvPr>
            <p:cNvSpPr/>
            <p:nvPr userDrawn="1"/>
          </p:nvSpPr>
          <p:spPr>
            <a:xfrm>
              <a:off x="6095206" y="3789106"/>
              <a:ext cx="1743870" cy="7370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24" name="Rektangel 1123">
              <a:extLst>
                <a:ext uri="{FF2B5EF4-FFF2-40B4-BE49-F238E27FC236}">
                  <a16:creationId xmlns:a16="http://schemas.microsoft.com/office/drawing/2014/main" id="{97E61731-FF1C-C73E-9B81-82B5C53D7931}"/>
                </a:ext>
              </a:extLst>
            </p:cNvPr>
            <p:cNvSpPr/>
            <p:nvPr userDrawn="1"/>
          </p:nvSpPr>
          <p:spPr>
            <a:xfrm>
              <a:off x="6451542" y="2363219"/>
              <a:ext cx="1378008" cy="9832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9" name="Rektangel 18">
              <a:extLst>
                <a:ext uri="{FF2B5EF4-FFF2-40B4-BE49-F238E27FC236}">
                  <a16:creationId xmlns:a16="http://schemas.microsoft.com/office/drawing/2014/main" id="{71A7971D-8FD8-6FAF-FBCA-543DAC638849}"/>
                </a:ext>
              </a:extLst>
            </p:cNvPr>
            <p:cNvSpPr/>
            <p:nvPr userDrawn="1"/>
          </p:nvSpPr>
          <p:spPr>
            <a:xfrm>
              <a:off x="6637090" y="2388295"/>
              <a:ext cx="126305" cy="12630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0" name="Rektangel 19">
              <a:extLst>
                <a:ext uri="{FF2B5EF4-FFF2-40B4-BE49-F238E27FC236}">
                  <a16:creationId xmlns:a16="http://schemas.microsoft.com/office/drawing/2014/main" id="{C9DDD11C-85E2-44BE-6A91-D72279994B26}"/>
                </a:ext>
              </a:extLst>
            </p:cNvPr>
            <p:cNvSpPr/>
            <p:nvPr userDrawn="1"/>
          </p:nvSpPr>
          <p:spPr>
            <a:xfrm>
              <a:off x="6812622" y="2388295"/>
              <a:ext cx="126305" cy="12630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2" name="Rektangel 21">
              <a:extLst>
                <a:ext uri="{FF2B5EF4-FFF2-40B4-BE49-F238E27FC236}">
                  <a16:creationId xmlns:a16="http://schemas.microsoft.com/office/drawing/2014/main" id="{A5F72BB2-8D37-F99C-624D-D6B83AEDB706}"/>
                </a:ext>
              </a:extLst>
            </p:cNvPr>
            <p:cNvSpPr/>
            <p:nvPr userDrawn="1"/>
          </p:nvSpPr>
          <p:spPr>
            <a:xfrm>
              <a:off x="6988154" y="2388295"/>
              <a:ext cx="126305" cy="12630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5" name="Rektangel 24">
              <a:extLst>
                <a:ext uri="{FF2B5EF4-FFF2-40B4-BE49-F238E27FC236}">
                  <a16:creationId xmlns:a16="http://schemas.microsoft.com/office/drawing/2014/main" id="{84DFF5F4-D1BE-880D-87D8-99BD8D5986B4}"/>
                </a:ext>
              </a:extLst>
            </p:cNvPr>
            <p:cNvSpPr/>
            <p:nvPr userDrawn="1"/>
          </p:nvSpPr>
          <p:spPr>
            <a:xfrm>
              <a:off x="7163686" y="2388295"/>
              <a:ext cx="126305" cy="12630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6" name="Rektangel 25">
              <a:extLst>
                <a:ext uri="{FF2B5EF4-FFF2-40B4-BE49-F238E27FC236}">
                  <a16:creationId xmlns:a16="http://schemas.microsoft.com/office/drawing/2014/main" id="{57799422-9E37-147F-C5EF-BD69600A0259}"/>
                </a:ext>
              </a:extLst>
            </p:cNvPr>
            <p:cNvSpPr/>
            <p:nvPr userDrawn="1"/>
          </p:nvSpPr>
          <p:spPr>
            <a:xfrm>
              <a:off x="7339218" y="2388295"/>
              <a:ext cx="126305" cy="12630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7" name="Rektangel 26">
              <a:extLst>
                <a:ext uri="{FF2B5EF4-FFF2-40B4-BE49-F238E27FC236}">
                  <a16:creationId xmlns:a16="http://schemas.microsoft.com/office/drawing/2014/main" id="{CF0BD3BD-CA59-5181-6A7D-85BA481CF469}"/>
                </a:ext>
              </a:extLst>
            </p:cNvPr>
            <p:cNvSpPr/>
            <p:nvPr userDrawn="1"/>
          </p:nvSpPr>
          <p:spPr>
            <a:xfrm>
              <a:off x="7514750" y="2388295"/>
              <a:ext cx="126305" cy="126305"/>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8" name="Rektangel 27">
              <a:extLst>
                <a:ext uri="{FF2B5EF4-FFF2-40B4-BE49-F238E27FC236}">
                  <a16:creationId xmlns:a16="http://schemas.microsoft.com/office/drawing/2014/main" id="{AD483FB7-DFED-6269-FDB3-DA99BF8F1738}"/>
                </a:ext>
              </a:extLst>
            </p:cNvPr>
            <p:cNvSpPr/>
            <p:nvPr userDrawn="1"/>
          </p:nvSpPr>
          <p:spPr>
            <a:xfrm>
              <a:off x="7690282" y="2388295"/>
              <a:ext cx="126305" cy="12630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1" name="Rektangel 30">
              <a:extLst>
                <a:ext uri="{FF2B5EF4-FFF2-40B4-BE49-F238E27FC236}">
                  <a16:creationId xmlns:a16="http://schemas.microsoft.com/office/drawing/2014/main" id="{53C50CD2-78C6-259C-97BD-526C014CEC81}"/>
                </a:ext>
              </a:extLst>
            </p:cNvPr>
            <p:cNvSpPr/>
            <p:nvPr userDrawn="1"/>
          </p:nvSpPr>
          <p:spPr>
            <a:xfrm>
              <a:off x="6637090" y="2661345"/>
              <a:ext cx="126305" cy="132095"/>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7" name="Rektangel 46">
              <a:extLst>
                <a:ext uri="{FF2B5EF4-FFF2-40B4-BE49-F238E27FC236}">
                  <a16:creationId xmlns:a16="http://schemas.microsoft.com/office/drawing/2014/main" id="{8C1EA23D-35AA-C628-1834-7EC9974FAFA4}"/>
                </a:ext>
              </a:extLst>
            </p:cNvPr>
            <p:cNvSpPr/>
            <p:nvPr userDrawn="1"/>
          </p:nvSpPr>
          <p:spPr>
            <a:xfrm>
              <a:off x="6637090" y="2794041"/>
              <a:ext cx="126305" cy="132095"/>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5" name="Rektangel 54">
              <a:extLst>
                <a:ext uri="{FF2B5EF4-FFF2-40B4-BE49-F238E27FC236}">
                  <a16:creationId xmlns:a16="http://schemas.microsoft.com/office/drawing/2014/main" id="{583F96BE-E130-3FDD-576F-874BDC4A6C90}"/>
                </a:ext>
              </a:extLst>
            </p:cNvPr>
            <p:cNvSpPr/>
            <p:nvPr userDrawn="1"/>
          </p:nvSpPr>
          <p:spPr>
            <a:xfrm>
              <a:off x="6637090" y="2926737"/>
              <a:ext cx="126305" cy="132095"/>
            </a:xfrm>
            <a:prstGeom prst="rect">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3" name="Rektangel 62">
              <a:extLst>
                <a:ext uri="{FF2B5EF4-FFF2-40B4-BE49-F238E27FC236}">
                  <a16:creationId xmlns:a16="http://schemas.microsoft.com/office/drawing/2014/main" id="{33F1335E-E254-7491-5F15-30754BBD151E}"/>
                </a:ext>
              </a:extLst>
            </p:cNvPr>
            <p:cNvSpPr/>
            <p:nvPr userDrawn="1"/>
          </p:nvSpPr>
          <p:spPr>
            <a:xfrm>
              <a:off x="6637090" y="3059433"/>
              <a:ext cx="126305" cy="132095"/>
            </a:xfrm>
            <a:prstGeom prst="rect">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33" name="Rektangel 1032">
              <a:extLst>
                <a:ext uri="{FF2B5EF4-FFF2-40B4-BE49-F238E27FC236}">
                  <a16:creationId xmlns:a16="http://schemas.microsoft.com/office/drawing/2014/main" id="{B691ED7D-5446-C50C-8BC0-D7AB6D614765}"/>
                </a:ext>
              </a:extLst>
            </p:cNvPr>
            <p:cNvSpPr/>
            <p:nvPr userDrawn="1"/>
          </p:nvSpPr>
          <p:spPr>
            <a:xfrm>
              <a:off x="6637090" y="3192130"/>
              <a:ext cx="126305" cy="132095"/>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2" name="Rektangel 1041">
              <a:extLst>
                <a:ext uri="{FF2B5EF4-FFF2-40B4-BE49-F238E27FC236}">
                  <a16:creationId xmlns:a16="http://schemas.microsoft.com/office/drawing/2014/main" id="{7F5FD652-25CD-24B4-271B-3CFC6E465C27}"/>
                </a:ext>
              </a:extLst>
            </p:cNvPr>
            <p:cNvSpPr/>
            <p:nvPr userDrawn="1"/>
          </p:nvSpPr>
          <p:spPr>
            <a:xfrm>
              <a:off x="6812622" y="2661345"/>
              <a:ext cx="126305" cy="132095"/>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3" name="Rektangel 1042">
              <a:extLst>
                <a:ext uri="{FF2B5EF4-FFF2-40B4-BE49-F238E27FC236}">
                  <a16:creationId xmlns:a16="http://schemas.microsoft.com/office/drawing/2014/main" id="{46276B80-6A92-8513-3337-2E24980A3660}"/>
                </a:ext>
              </a:extLst>
            </p:cNvPr>
            <p:cNvSpPr/>
            <p:nvPr userDrawn="1"/>
          </p:nvSpPr>
          <p:spPr>
            <a:xfrm>
              <a:off x="6812622" y="2794041"/>
              <a:ext cx="126305" cy="132095"/>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4" name="Rektangel 1043">
              <a:extLst>
                <a:ext uri="{FF2B5EF4-FFF2-40B4-BE49-F238E27FC236}">
                  <a16:creationId xmlns:a16="http://schemas.microsoft.com/office/drawing/2014/main" id="{DF08EB8B-05A1-5D1E-3453-E35F156EA44C}"/>
                </a:ext>
              </a:extLst>
            </p:cNvPr>
            <p:cNvSpPr/>
            <p:nvPr userDrawn="1"/>
          </p:nvSpPr>
          <p:spPr>
            <a:xfrm>
              <a:off x="6812622" y="2926737"/>
              <a:ext cx="126305" cy="132095"/>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5" name="Rektangel 1044">
              <a:extLst>
                <a:ext uri="{FF2B5EF4-FFF2-40B4-BE49-F238E27FC236}">
                  <a16:creationId xmlns:a16="http://schemas.microsoft.com/office/drawing/2014/main" id="{73BCDEB0-F256-9D9A-1735-36C73E5A4254}"/>
                </a:ext>
              </a:extLst>
            </p:cNvPr>
            <p:cNvSpPr/>
            <p:nvPr userDrawn="1"/>
          </p:nvSpPr>
          <p:spPr>
            <a:xfrm>
              <a:off x="6812622" y="3059433"/>
              <a:ext cx="126305" cy="132095"/>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6" name="Rektangel 1045">
              <a:extLst>
                <a:ext uri="{FF2B5EF4-FFF2-40B4-BE49-F238E27FC236}">
                  <a16:creationId xmlns:a16="http://schemas.microsoft.com/office/drawing/2014/main" id="{8FB9E9DD-EB3E-746C-2937-90EBE84B3B2A}"/>
                </a:ext>
              </a:extLst>
            </p:cNvPr>
            <p:cNvSpPr/>
            <p:nvPr userDrawn="1"/>
          </p:nvSpPr>
          <p:spPr>
            <a:xfrm>
              <a:off x="6812622" y="3192130"/>
              <a:ext cx="126305" cy="132095"/>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7" name="Rektangel 1046">
              <a:extLst>
                <a:ext uri="{FF2B5EF4-FFF2-40B4-BE49-F238E27FC236}">
                  <a16:creationId xmlns:a16="http://schemas.microsoft.com/office/drawing/2014/main" id="{BF36CC62-D665-E681-0504-9607980B29D1}"/>
                </a:ext>
              </a:extLst>
            </p:cNvPr>
            <p:cNvSpPr/>
            <p:nvPr userDrawn="1"/>
          </p:nvSpPr>
          <p:spPr>
            <a:xfrm>
              <a:off x="6988154" y="2661345"/>
              <a:ext cx="126305" cy="132095"/>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8" name="Rektangel 1047">
              <a:extLst>
                <a:ext uri="{FF2B5EF4-FFF2-40B4-BE49-F238E27FC236}">
                  <a16:creationId xmlns:a16="http://schemas.microsoft.com/office/drawing/2014/main" id="{2ED8E59C-4621-6900-D5FB-392B5F63EB15}"/>
                </a:ext>
              </a:extLst>
            </p:cNvPr>
            <p:cNvSpPr/>
            <p:nvPr userDrawn="1"/>
          </p:nvSpPr>
          <p:spPr>
            <a:xfrm>
              <a:off x="6988154" y="2794041"/>
              <a:ext cx="126305" cy="132095"/>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9" name="Rektangel 1048">
              <a:extLst>
                <a:ext uri="{FF2B5EF4-FFF2-40B4-BE49-F238E27FC236}">
                  <a16:creationId xmlns:a16="http://schemas.microsoft.com/office/drawing/2014/main" id="{1D1DFB72-8F94-C092-AB42-28E3BBF12D65}"/>
                </a:ext>
              </a:extLst>
            </p:cNvPr>
            <p:cNvSpPr/>
            <p:nvPr userDrawn="1"/>
          </p:nvSpPr>
          <p:spPr>
            <a:xfrm>
              <a:off x="6988154" y="2926737"/>
              <a:ext cx="126305" cy="132095"/>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0" name="Rektangel 1049">
              <a:extLst>
                <a:ext uri="{FF2B5EF4-FFF2-40B4-BE49-F238E27FC236}">
                  <a16:creationId xmlns:a16="http://schemas.microsoft.com/office/drawing/2014/main" id="{9B388C52-8786-0F82-B433-3A79F1A4541A}"/>
                </a:ext>
              </a:extLst>
            </p:cNvPr>
            <p:cNvSpPr/>
            <p:nvPr userDrawn="1"/>
          </p:nvSpPr>
          <p:spPr>
            <a:xfrm>
              <a:off x="6988154" y="3059433"/>
              <a:ext cx="126305" cy="132095"/>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1" name="Rektangel 1050">
              <a:extLst>
                <a:ext uri="{FF2B5EF4-FFF2-40B4-BE49-F238E27FC236}">
                  <a16:creationId xmlns:a16="http://schemas.microsoft.com/office/drawing/2014/main" id="{D4A998FA-E595-5120-1049-A3CC1C33E72E}"/>
                </a:ext>
              </a:extLst>
            </p:cNvPr>
            <p:cNvSpPr/>
            <p:nvPr userDrawn="1"/>
          </p:nvSpPr>
          <p:spPr>
            <a:xfrm>
              <a:off x="6988154" y="3192130"/>
              <a:ext cx="126305" cy="132095"/>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2" name="Rektangel 1051">
              <a:extLst>
                <a:ext uri="{FF2B5EF4-FFF2-40B4-BE49-F238E27FC236}">
                  <a16:creationId xmlns:a16="http://schemas.microsoft.com/office/drawing/2014/main" id="{C8E27C97-6977-891F-B3C0-4CDE580AF57D}"/>
                </a:ext>
              </a:extLst>
            </p:cNvPr>
            <p:cNvSpPr/>
            <p:nvPr userDrawn="1"/>
          </p:nvSpPr>
          <p:spPr>
            <a:xfrm>
              <a:off x="7163686" y="2661345"/>
              <a:ext cx="126305" cy="132095"/>
            </a:xfrm>
            <a:prstGeom prst="rect">
              <a:avLst/>
            </a:prstGeom>
            <a:solidFill>
              <a:schemeClr val="accent3">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3" name="Rektangel 1052">
              <a:extLst>
                <a:ext uri="{FF2B5EF4-FFF2-40B4-BE49-F238E27FC236}">
                  <a16:creationId xmlns:a16="http://schemas.microsoft.com/office/drawing/2014/main" id="{19FB03B5-BA18-74B7-9DEB-889CA8566539}"/>
                </a:ext>
              </a:extLst>
            </p:cNvPr>
            <p:cNvSpPr/>
            <p:nvPr userDrawn="1"/>
          </p:nvSpPr>
          <p:spPr>
            <a:xfrm>
              <a:off x="7163686" y="2794041"/>
              <a:ext cx="126305" cy="132095"/>
            </a:xfrm>
            <a:prstGeom prst="rect">
              <a:avLst/>
            </a:prstGeom>
            <a:solidFill>
              <a:schemeClr val="accent3">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4" name="Rektangel 1053">
              <a:extLst>
                <a:ext uri="{FF2B5EF4-FFF2-40B4-BE49-F238E27FC236}">
                  <a16:creationId xmlns:a16="http://schemas.microsoft.com/office/drawing/2014/main" id="{57CEB0A0-35F5-997A-61EB-3E655B67D34B}"/>
                </a:ext>
              </a:extLst>
            </p:cNvPr>
            <p:cNvSpPr/>
            <p:nvPr userDrawn="1"/>
          </p:nvSpPr>
          <p:spPr>
            <a:xfrm>
              <a:off x="7163686" y="2926737"/>
              <a:ext cx="126305" cy="132095"/>
            </a:xfrm>
            <a:prstGeom prst="rect">
              <a:avLst/>
            </a:prstGeom>
            <a:solidFill>
              <a:schemeClr val="accent3">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5" name="Rektangel 1054">
              <a:extLst>
                <a:ext uri="{FF2B5EF4-FFF2-40B4-BE49-F238E27FC236}">
                  <a16:creationId xmlns:a16="http://schemas.microsoft.com/office/drawing/2014/main" id="{187C5504-CF38-10EF-6656-9D373F47022B}"/>
                </a:ext>
              </a:extLst>
            </p:cNvPr>
            <p:cNvSpPr/>
            <p:nvPr userDrawn="1"/>
          </p:nvSpPr>
          <p:spPr>
            <a:xfrm>
              <a:off x="7163686" y="3059433"/>
              <a:ext cx="126305" cy="132095"/>
            </a:xfrm>
            <a:prstGeom prst="rect">
              <a:avLst/>
            </a:prstGeom>
            <a:solidFill>
              <a:schemeClr val="accent3">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6" name="Rektangel 1055">
              <a:extLst>
                <a:ext uri="{FF2B5EF4-FFF2-40B4-BE49-F238E27FC236}">
                  <a16:creationId xmlns:a16="http://schemas.microsoft.com/office/drawing/2014/main" id="{00ECB6FD-B078-6ED8-3BF0-E6FFFB4125FF}"/>
                </a:ext>
              </a:extLst>
            </p:cNvPr>
            <p:cNvSpPr/>
            <p:nvPr userDrawn="1"/>
          </p:nvSpPr>
          <p:spPr>
            <a:xfrm>
              <a:off x="7163686" y="3192130"/>
              <a:ext cx="126305" cy="132095"/>
            </a:xfrm>
            <a:prstGeom prst="rect">
              <a:avLst/>
            </a:prstGeom>
            <a:solidFill>
              <a:schemeClr val="accent3">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7" name="Rektangel 1056">
              <a:extLst>
                <a:ext uri="{FF2B5EF4-FFF2-40B4-BE49-F238E27FC236}">
                  <a16:creationId xmlns:a16="http://schemas.microsoft.com/office/drawing/2014/main" id="{2A81D134-CDD5-3A11-68DD-9A7DA325C5E2}"/>
                </a:ext>
              </a:extLst>
            </p:cNvPr>
            <p:cNvSpPr/>
            <p:nvPr userDrawn="1"/>
          </p:nvSpPr>
          <p:spPr>
            <a:xfrm>
              <a:off x="7339331" y="2661345"/>
              <a:ext cx="126305" cy="132095"/>
            </a:xfrm>
            <a:prstGeom prst="rect">
              <a:avLst/>
            </a:prstGeom>
            <a:solidFill>
              <a:schemeClr val="accent4">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8" name="Rektangel 1057">
              <a:extLst>
                <a:ext uri="{FF2B5EF4-FFF2-40B4-BE49-F238E27FC236}">
                  <a16:creationId xmlns:a16="http://schemas.microsoft.com/office/drawing/2014/main" id="{A3E6B7BF-B8DF-4895-BFF7-E48F3EA56C3C}"/>
                </a:ext>
              </a:extLst>
            </p:cNvPr>
            <p:cNvSpPr/>
            <p:nvPr userDrawn="1"/>
          </p:nvSpPr>
          <p:spPr>
            <a:xfrm>
              <a:off x="7339331" y="2794041"/>
              <a:ext cx="126305" cy="132095"/>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9" name="Rektangel 1058">
              <a:extLst>
                <a:ext uri="{FF2B5EF4-FFF2-40B4-BE49-F238E27FC236}">
                  <a16:creationId xmlns:a16="http://schemas.microsoft.com/office/drawing/2014/main" id="{C9880F48-FE6A-D652-5F55-4BD96B03F4E4}"/>
                </a:ext>
              </a:extLst>
            </p:cNvPr>
            <p:cNvSpPr/>
            <p:nvPr userDrawn="1"/>
          </p:nvSpPr>
          <p:spPr>
            <a:xfrm>
              <a:off x="7339331" y="2926737"/>
              <a:ext cx="126305" cy="132095"/>
            </a:xfrm>
            <a:prstGeom prst="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0" name="Rektangel 1059">
              <a:extLst>
                <a:ext uri="{FF2B5EF4-FFF2-40B4-BE49-F238E27FC236}">
                  <a16:creationId xmlns:a16="http://schemas.microsoft.com/office/drawing/2014/main" id="{3D6EF6E0-55EF-D427-7BD3-3F9C9599C746}"/>
                </a:ext>
              </a:extLst>
            </p:cNvPr>
            <p:cNvSpPr/>
            <p:nvPr userDrawn="1"/>
          </p:nvSpPr>
          <p:spPr>
            <a:xfrm>
              <a:off x="7339331" y="3059433"/>
              <a:ext cx="126305" cy="132095"/>
            </a:xfrm>
            <a:prstGeom prst="rect">
              <a:avLst/>
            </a:prstGeom>
            <a:solidFill>
              <a:schemeClr val="accent4">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1" name="Rektangel 1060">
              <a:extLst>
                <a:ext uri="{FF2B5EF4-FFF2-40B4-BE49-F238E27FC236}">
                  <a16:creationId xmlns:a16="http://schemas.microsoft.com/office/drawing/2014/main" id="{BB5DD28F-1631-1EC1-63A2-5C34A28B0C19}"/>
                </a:ext>
              </a:extLst>
            </p:cNvPr>
            <p:cNvSpPr/>
            <p:nvPr userDrawn="1"/>
          </p:nvSpPr>
          <p:spPr>
            <a:xfrm>
              <a:off x="7339331" y="3192130"/>
              <a:ext cx="126305" cy="132095"/>
            </a:xfrm>
            <a:prstGeom prst="rect">
              <a:avLst/>
            </a:prstGeom>
            <a:solidFill>
              <a:schemeClr val="accent4">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2" name="Rektangel 1061">
              <a:extLst>
                <a:ext uri="{FF2B5EF4-FFF2-40B4-BE49-F238E27FC236}">
                  <a16:creationId xmlns:a16="http://schemas.microsoft.com/office/drawing/2014/main" id="{C2846DE4-F371-1BF5-4167-59B95320B756}"/>
                </a:ext>
              </a:extLst>
            </p:cNvPr>
            <p:cNvSpPr/>
            <p:nvPr userDrawn="1"/>
          </p:nvSpPr>
          <p:spPr>
            <a:xfrm>
              <a:off x="7513832" y="2661345"/>
              <a:ext cx="126305" cy="132095"/>
            </a:xfrm>
            <a:prstGeom prst="rect">
              <a:avLst/>
            </a:prstGeom>
            <a:solidFill>
              <a:schemeClr val="accent5">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3" name="Rektangel 1062">
              <a:extLst>
                <a:ext uri="{FF2B5EF4-FFF2-40B4-BE49-F238E27FC236}">
                  <a16:creationId xmlns:a16="http://schemas.microsoft.com/office/drawing/2014/main" id="{D1FCE270-22E9-6108-5292-0A2E890C7042}"/>
                </a:ext>
              </a:extLst>
            </p:cNvPr>
            <p:cNvSpPr/>
            <p:nvPr userDrawn="1"/>
          </p:nvSpPr>
          <p:spPr>
            <a:xfrm>
              <a:off x="7513832" y="2794041"/>
              <a:ext cx="126305" cy="132095"/>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4" name="Rektangel 1063">
              <a:extLst>
                <a:ext uri="{FF2B5EF4-FFF2-40B4-BE49-F238E27FC236}">
                  <a16:creationId xmlns:a16="http://schemas.microsoft.com/office/drawing/2014/main" id="{E0AB0C3D-3E2C-BA8B-F8FF-D1BAE2FD78AB}"/>
                </a:ext>
              </a:extLst>
            </p:cNvPr>
            <p:cNvSpPr/>
            <p:nvPr userDrawn="1"/>
          </p:nvSpPr>
          <p:spPr>
            <a:xfrm>
              <a:off x="7513832" y="2926737"/>
              <a:ext cx="126305" cy="132095"/>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5" name="Rektangel 1064">
              <a:extLst>
                <a:ext uri="{FF2B5EF4-FFF2-40B4-BE49-F238E27FC236}">
                  <a16:creationId xmlns:a16="http://schemas.microsoft.com/office/drawing/2014/main" id="{A5B9B835-C0B3-CE1F-0F4F-E77B314EE265}"/>
                </a:ext>
              </a:extLst>
            </p:cNvPr>
            <p:cNvSpPr/>
            <p:nvPr userDrawn="1"/>
          </p:nvSpPr>
          <p:spPr>
            <a:xfrm>
              <a:off x="7513832" y="3059433"/>
              <a:ext cx="126305" cy="132095"/>
            </a:xfrm>
            <a:prstGeom prst="rect">
              <a:avLst/>
            </a:prstGeom>
            <a:solidFill>
              <a:schemeClr val="accent5">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6" name="Rektangel 1065">
              <a:extLst>
                <a:ext uri="{FF2B5EF4-FFF2-40B4-BE49-F238E27FC236}">
                  <a16:creationId xmlns:a16="http://schemas.microsoft.com/office/drawing/2014/main" id="{B6F46CE6-CCAF-9D3F-1627-61487FF99D45}"/>
                </a:ext>
              </a:extLst>
            </p:cNvPr>
            <p:cNvSpPr/>
            <p:nvPr userDrawn="1"/>
          </p:nvSpPr>
          <p:spPr>
            <a:xfrm>
              <a:off x="7513832" y="3192130"/>
              <a:ext cx="126305" cy="132095"/>
            </a:xfrm>
            <a:prstGeom prst="rect">
              <a:avLst/>
            </a:prstGeom>
            <a:solidFill>
              <a:schemeClr val="accent5">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7" name="Rektangel 1066">
              <a:extLst>
                <a:ext uri="{FF2B5EF4-FFF2-40B4-BE49-F238E27FC236}">
                  <a16:creationId xmlns:a16="http://schemas.microsoft.com/office/drawing/2014/main" id="{B0D96E62-E6D5-5382-108B-2D8B21B1C7C0}"/>
                </a:ext>
              </a:extLst>
            </p:cNvPr>
            <p:cNvSpPr/>
            <p:nvPr userDrawn="1"/>
          </p:nvSpPr>
          <p:spPr>
            <a:xfrm>
              <a:off x="7690674" y="2661345"/>
              <a:ext cx="126305" cy="132095"/>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8" name="Rektangel 1067">
              <a:extLst>
                <a:ext uri="{FF2B5EF4-FFF2-40B4-BE49-F238E27FC236}">
                  <a16:creationId xmlns:a16="http://schemas.microsoft.com/office/drawing/2014/main" id="{589AC037-F773-58BF-FA0E-B29A0BAE94D6}"/>
                </a:ext>
              </a:extLst>
            </p:cNvPr>
            <p:cNvSpPr/>
            <p:nvPr userDrawn="1"/>
          </p:nvSpPr>
          <p:spPr>
            <a:xfrm>
              <a:off x="7690674" y="2794041"/>
              <a:ext cx="126305" cy="132095"/>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9" name="Rektangel 1068">
              <a:extLst>
                <a:ext uri="{FF2B5EF4-FFF2-40B4-BE49-F238E27FC236}">
                  <a16:creationId xmlns:a16="http://schemas.microsoft.com/office/drawing/2014/main" id="{07045815-7B67-4A94-7C17-8D64E287040A}"/>
                </a:ext>
              </a:extLst>
            </p:cNvPr>
            <p:cNvSpPr/>
            <p:nvPr userDrawn="1"/>
          </p:nvSpPr>
          <p:spPr>
            <a:xfrm>
              <a:off x="7690674" y="2926737"/>
              <a:ext cx="126305" cy="132095"/>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0" name="Rektangel 1069">
              <a:extLst>
                <a:ext uri="{FF2B5EF4-FFF2-40B4-BE49-F238E27FC236}">
                  <a16:creationId xmlns:a16="http://schemas.microsoft.com/office/drawing/2014/main" id="{D85D7A99-C5CD-38F6-939F-A3EF9E12781C}"/>
                </a:ext>
              </a:extLst>
            </p:cNvPr>
            <p:cNvSpPr/>
            <p:nvPr userDrawn="1"/>
          </p:nvSpPr>
          <p:spPr>
            <a:xfrm>
              <a:off x="7690674" y="3059433"/>
              <a:ext cx="126305" cy="132095"/>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1" name="Rektangel 1070">
              <a:extLst>
                <a:ext uri="{FF2B5EF4-FFF2-40B4-BE49-F238E27FC236}">
                  <a16:creationId xmlns:a16="http://schemas.microsoft.com/office/drawing/2014/main" id="{32FB7A58-1D8F-5665-AC4F-BA2FE1869B27}"/>
                </a:ext>
              </a:extLst>
            </p:cNvPr>
            <p:cNvSpPr/>
            <p:nvPr userDrawn="1"/>
          </p:nvSpPr>
          <p:spPr>
            <a:xfrm>
              <a:off x="7690674" y="3192130"/>
              <a:ext cx="126305" cy="132095"/>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7" name="Rektangel 1076">
              <a:extLst>
                <a:ext uri="{FF2B5EF4-FFF2-40B4-BE49-F238E27FC236}">
                  <a16:creationId xmlns:a16="http://schemas.microsoft.com/office/drawing/2014/main" id="{5F9AF638-6FAD-3C50-00FA-ADD872158CE5}"/>
                </a:ext>
              </a:extLst>
            </p:cNvPr>
            <p:cNvSpPr/>
            <p:nvPr userDrawn="1"/>
          </p:nvSpPr>
          <p:spPr>
            <a:xfrm>
              <a:off x="6464595" y="2388295"/>
              <a:ext cx="126305" cy="12630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8" name="Rektangel 1077">
              <a:extLst>
                <a:ext uri="{FF2B5EF4-FFF2-40B4-BE49-F238E27FC236}">
                  <a16:creationId xmlns:a16="http://schemas.microsoft.com/office/drawing/2014/main" id="{C4749DD0-3DD2-A386-7BED-084BA84DBBE6}"/>
                </a:ext>
              </a:extLst>
            </p:cNvPr>
            <p:cNvSpPr/>
            <p:nvPr userDrawn="1"/>
          </p:nvSpPr>
          <p:spPr>
            <a:xfrm>
              <a:off x="6464595" y="2661345"/>
              <a:ext cx="126305" cy="132095"/>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9" name="Rektangel 1078">
              <a:extLst>
                <a:ext uri="{FF2B5EF4-FFF2-40B4-BE49-F238E27FC236}">
                  <a16:creationId xmlns:a16="http://schemas.microsoft.com/office/drawing/2014/main" id="{B4499066-323D-EE08-E5A2-F43B0807892C}"/>
                </a:ext>
              </a:extLst>
            </p:cNvPr>
            <p:cNvSpPr/>
            <p:nvPr userDrawn="1"/>
          </p:nvSpPr>
          <p:spPr>
            <a:xfrm>
              <a:off x="6464595" y="2794041"/>
              <a:ext cx="126305" cy="132095"/>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0" name="Rektangel 1079">
              <a:extLst>
                <a:ext uri="{FF2B5EF4-FFF2-40B4-BE49-F238E27FC236}">
                  <a16:creationId xmlns:a16="http://schemas.microsoft.com/office/drawing/2014/main" id="{1BBF49EA-C637-CAB3-6569-11A2CFD31079}"/>
                </a:ext>
              </a:extLst>
            </p:cNvPr>
            <p:cNvSpPr/>
            <p:nvPr userDrawn="1"/>
          </p:nvSpPr>
          <p:spPr>
            <a:xfrm>
              <a:off x="6464595" y="2926737"/>
              <a:ext cx="126305" cy="132095"/>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1" name="Rektangel 1080">
              <a:extLst>
                <a:ext uri="{FF2B5EF4-FFF2-40B4-BE49-F238E27FC236}">
                  <a16:creationId xmlns:a16="http://schemas.microsoft.com/office/drawing/2014/main" id="{1F27D949-C326-6486-1CD4-2B8AF35ADE78}"/>
                </a:ext>
              </a:extLst>
            </p:cNvPr>
            <p:cNvSpPr/>
            <p:nvPr userDrawn="1"/>
          </p:nvSpPr>
          <p:spPr>
            <a:xfrm>
              <a:off x="6464595" y="3059433"/>
              <a:ext cx="126305" cy="132095"/>
            </a:xfrm>
            <a:prstGeom prst="rect">
              <a:avLst/>
            </a:prstGeom>
            <a:solidFill>
              <a:schemeClr val="bg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2" name="Rektangel 1081">
              <a:extLst>
                <a:ext uri="{FF2B5EF4-FFF2-40B4-BE49-F238E27FC236}">
                  <a16:creationId xmlns:a16="http://schemas.microsoft.com/office/drawing/2014/main" id="{F216B4A1-3944-F8CE-8C9B-FA88B4D03E26}"/>
                </a:ext>
              </a:extLst>
            </p:cNvPr>
            <p:cNvSpPr/>
            <p:nvPr userDrawn="1"/>
          </p:nvSpPr>
          <p:spPr>
            <a:xfrm>
              <a:off x="6464595" y="3192130"/>
              <a:ext cx="126305" cy="132095"/>
            </a:xfrm>
            <a:prstGeom prst="rect">
              <a:avLst/>
            </a:prstGeom>
            <a:solidFill>
              <a:schemeClr val="bg2">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3" name="Rektangel 1082">
              <a:extLst>
                <a:ext uri="{FF2B5EF4-FFF2-40B4-BE49-F238E27FC236}">
                  <a16:creationId xmlns:a16="http://schemas.microsoft.com/office/drawing/2014/main" id="{5F4ADBA2-1A1B-A4CA-F30B-B0C82CEC3557}"/>
                </a:ext>
              </a:extLst>
            </p:cNvPr>
            <p:cNvSpPr/>
            <p:nvPr userDrawn="1"/>
          </p:nvSpPr>
          <p:spPr>
            <a:xfrm>
              <a:off x="6108995" y="3810695"/>
              <a:ext cx="126305" cy="12630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4" name="Rektangel 1083">
              <a:extLst>
                <a:ext uri="{FF2B5EF4-FFF2-40B4-BE49-F238E27FC236}">
                  <a16:creationId xmlns:a16="http://schemas.microsoft.com/office/drawing/2014/main" id="{374BD5DA-8482-21B6-9413-9B1A45CF76C1}"/>
                </a:ext>
              </a:extLst>
            </p:cNvPr>
            <p:cNvSpPr/>
            <p:nvPr userDrawn="1"/>
          </p:nvSpPr>
          <p:spPr>
            <a:xfrm>
              <a:off x="6108995" y="3986378"/>
              <a:ext cx="126305" cy="126305"/>
            </a:xfrm>
            <a:prstGeom prst="rect">
              <a:avLst/>
            </a:prstGeom>
            <a:solidFill>
              <a:srgbClr val="0D4A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5" name="Rektangel 1084">
              <a:extLst>
                <a:ext uri="{FF2B5EF4-FFF2-40B4-BE49-F238E27FC236}">
                  <a16:creationId xmlns:a16="http://schemas.microsoft.com/office/drawing/2014/main" id="{5F6020BD-6733-E876-2089-C3084AEA1A1C}"/>
                </a:ext>
              </a:extLst>
            </p:cNvPr>
            <p:cNvSpPr/>
            <p:nvPr userDrawn="1"/>
          </p:nvSpPr>
          <p:spPr>
            <a:xfrm>
              <a:off x="6108995" y="4162061"/>
              <a:ext cx="126305" cy="126305"/>
            </a:xfrm>
            <a:prstGeom prst="rect">
              <a:avLst/>
            </a:prstGeom>
            <a:solidFill>
              <a:srgbClr val="4DA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6" name="Rektangel 1085">
              <a:extLst>
                <a:ext uri="{FF2B5EF4-FFF2-40B4-BE49-F238E27FC236}">
                  <a16:creationId xmlns:a16="http://schemas.microsoft.com/office/drawing/2014/main" id="{C4348C5F-5E10-920F-C2FB-889532E2F622}"/>
                </a:ext>
              </a:extLst>
            </p:cNvPr>
            <p:cNvSpPr/>
            <p:nvPr userDrawn="1"/>
          </p:nvSpPr>
          <p:spPr>
            <a:xfrm>
              <a:off x="6108995" y="4337745"/>
              <a:ext cx="126305" cy="126305"/>
            </a:xfrm>
            <a:prstGeom prst="rect">
              <a:avLst/>
            </a:prstGeom>
            <a:solidFill>
              <a:srgbClr val="C7EB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7" name="Rektangel 1086">
              <a:extLst>
                <a:ext uri="{FF2B5EF4-FFF2-40B4-BE49-F238E27FC236}">
                  <a16:creationId xmlns:a16="http://schemas.microsoft.com/office/drawing/2014/main" id="{D2D321FD-AE36-8DCA-8744-C0F46B88F58C}"/>
                </a:ext>
              </a:extLst>
            </p:cNvPr>
            <p:cNvSpPr/>
            <p:nvPr userDrawn="1"/>
          </p:nvSpPr>
          <p:spPr>
            <a:xfrm>
              <a:off x="6285031" y="3810695"/>
              <a:ext cx="126305" cy="12630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8" name="Rektangel 1087">
              <a:extLst>
                <a:ext uri="{FF2B5EF4-FFF2-40B4-BE49-F238E27FC236}">
                  <a16:creationId xmlns:a16="http://schemas.microsoft.com/office/drawing/2014/main" id="{A93DF2FE-61D7-AA01-C339-B2ECCF6D103B}"/>
                </a:ext>
              </a:extLst>
            </p:cNvPr>
            <p:cNvSpPr/>
            <p:nvPr userDrawn="1"/>
          </p:nvSpPr>
          <p:spPr>
            <a:xfrm>
              <a:off x="6285031" y="3986378"/>
              <a:ext cx="126305" cy="126305"/>
            </a:xfrm>
            <a:prstGeom prst="rect">
              <a:avLst/>
            </a:prstGeom>
            <a:solidFill>
              <a:srgbClr val="1C43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9" name="Rektangel 1088">
              <a:extLst>
                <a:ext uri="{FF2B5EF4-FFF2-40B4-BE49-F238E27FC236}">
                  <a16:creationId xmlns:a16="http://schemas.microsoft.com/office/drawing/2014/main" id="{89244240-2B76-F8CB-21C9-2B1FA90DD280}"/>
                </a:ext>
              </a:extLst>
            </p:cNvPr>
            <p:cNvSpPr/>
            <p:nvPr userDrawn="1"/>
          </p:nvSpPr>
          <p:spPr>
            <a:xfrm>
              <a:off x="6285031" y="4162061"/>
              <a:ext cx="126305" cy="126305"/>
            </a:xfrm>
            <a:prstGeom prst="rect">
              <a:avLst/>
            </a:prstGeom>
            <a:solidFill>
              <a:srgbClr val="339C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0" name="Rektangel 1089">
              <a:extLst>
                <a:ext uri="{FF2B5EF4-FFF2-40B4-BE49-F238E27FC236}">
                  <a16:creationId xmlns:a16="http://schemas.microsoft.com/office/drawing/2014/main" id="{33D9BE51-B8F2-F451-C1A3-3725C01F9D93}"/>
                </a:ext>
              </a:extLst>
            </p:cNvPr>
            <p:cNvSpPr/>
            <p:nvPr userDrawn="1"/>
          </p:nvSpPr>
          <p:spPr>
            <a:xfrm>
              <a:off x="6285031" y="4337745"/>
              <a:ext cx="126305" cy="126305"/>
            </a:xfrm>
            <a:prstGeom prst="rect">
              <a:avLst/>
            </a:prstGeom>
            <a:solidFill>
              <a:srgbClr val="B2E0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1" name="Rektangel 1090">
              <a:extLst>
                <a:ext uri="{FF2B5EF4-FFF2-40B4-BE49-F238E27FC236}">
                  <a16:creationId xmlns:a16="http://schemas.microsoft.com/office/drawing/2014/main" id="{ACA30911-7D60-921E-C70A-F693BE675834}"/>
                </a:ext>
              </a:extLst>
            </p:cNvPr>
            <p:cNvSpPr/>
            <p:nvPr userDrawn="1"/>
          </p:nvSpPr>
          <p:spPr>
            <a:xfrm>
              <a:off x="6461067" y="3810695"/>
              <a:ext cx="126305" cy="12630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2" name="Rektangel 1091">
              <a:extLst>
                <a:ext uri="{FF2B5EF4-FFF2-40B4-BE49-F238E27FC236}">
                  <a16:creationId xmlns:a16="http://schemas.microsoft.com/office/drawing/2014/main" id="{7C3A2D5F-4466-B210-4CF0-4DBBC6BB3BA6}"/>
                </a:ext>
              </a:extLst>
            </p:cNvPr>
            <p:cNvSpPr/>
            <p:nvPr userDrawn="1"/>
          </p:nvSpPr>
          <p:spPr>
            <a:xfrm>
              <a:off x="6461067" y="3986378"/>
              <a:ext cx="126305" cy="126305"/>
            </a:xfrm>
            <a:prstGeom prst="rect">
              <a:avLst/>
            </a:prstGeom>
            <a:solidFill>
              <a:srgbClr val="7800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3" name="Rektangel 1092">
              <a:extLst>
                <a:ext uri="{FF2B5EF4-FFF2-40B4-BE49-F238E27FC236}">
                  <a16:creationId xmlns:a16="http://schemas.microsoft.com/office/drawing/2014/main" id="{3DB1223D-C353-676D-5093-C19368A843EA}"/>
                </a:ext>
              </a:extLst>
            </p:cNvPr>
            <p:cNvSpPr/>
            <p:nvPr userDrawn="1"/>
          </p:nvSpPr>
          <p:spPr>
            <a:xfrm>
              <a:off x="6461067" y="4162061"/>
              <a:ext cx="126305" cy="126305"/>
            </a:xfrm>
            <a:prstGeom prst="rect">
              <a:avLst/>
            </a:prstGeom>
            <a:solidFill>
              <a:srgbClr val="E86A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4" name="Rektangel 1093">
              <a:extLst>
                <a:ext uri="{FF2B5EF4-FFF2-40B4-BE49-F238E27FC236}">
                  <a16:creationId xmlns:a16="http://schemas.microsoft.com/office/drawing/2014/main" id="{ECBE00DC-9A99-ED4F-7AB0-E71447F5BE95}"/>
                </a:ext>
              </a:extLst>
            </p:cNvPr>
            <p:cNvSpPr/>
            <p:nvPr userDrawn="1"/>
          </p:nvSpPr>
          <p:spPr>
            <a:xfrm>
              <a:off x="6461067" y="4337745"/>
              <a:ext cx="126305" cy="126305"/>
            </a:xfrm>
            <a:prstGeom prst="rect">
              <a:avLst/>
            </a:prstGeom>
            <a:solidFill>
              <a:srgbClr val="FFCC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5" name="Rektangel 1094">
              <a:extLst>
                <a:ext uri="{FF2B5EF4-FFF2-40B4-BE49-F238E27FC236}">
                  <a16:creationId xmlns:a16="http://schemas.microsoft.com/office/drawing/2014/main" id="{5BAC4B2F-5948-684F-53E5-17024EA24387}"/>
                </a:ext>
              </a:extLst>
            </p:cNvPr>
            <p:cNvSpPr/>
            <p:nvPr userDrawn="1"/>
          </p:nvSpPr>
          <p:spPr>
            <a:xfrm>
              <a:off x="6637103" y="3810695"/>
              <a:ext cx="126305" cy="12630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6" name="Rektangel 1095">
              <a:extLst>
                <a:ext uri="{FF2B5EF4-FFF2-40B4-BE49-F238E27FC236}">
                  <a16:creationId xmlns:a16="http://schemas.microsoft.com/office/drawing/2014/main" id="{9DED6478-BDF3-512F-58F3-E36C2B3C3BAA}"/>
                </a:ext>
              </a:extLst>
            </p:cNvPr>
            <p:cNvSpPr/>
            <p:nvPr userDrawn="1"/>
          </p:nvSpPr>
          <p:spPr>
            <a:xfrm>
              <a:off x="6637103" y="3986378"/>
              <a:ext cx="126305" cy="126305"/>
            </a:xfrm>
            <a:prstGeom prst="rect">
              <a:avLst/>
            </a:prstGeom>
            <a:solidFill>
              <a:srgbClr val="A65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7" name="Rektangel 1096">
              <a:extLst>
                <a:ext uri="{FF2B5EF4-FFF2-40B4-BE49-F238E27FC236}">
                  <a16:creationId xmlns:a16="http://schemas.microsoft.com/office/drawing/2014/main" id="{6D820422-D0D9-5ACE-DB5E-ACF44106A99E}"/>
                </a:ext>
              </a:extLst>
            </p:cNvPr>
            <p:cNvSpPr/>
            <p:nvPr userDrawn="1"/>
          </p:nvSpPr>
          <p:spPr>
            <a:xfrm>
              <a:off x="6637103" y="4162061"/>
              <a:ext cx="126305" cy="126305"/>
            </a:xfrm>
            <a:prstGeom prst="rect">
              <a:avLst/>
            </a:prstGeom>
            <a:solidFill>
              <a:srgbClr val="FFB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8" name="Rektangel 1097">
              <a:extLst>
                <a:ext uri="{FF2B5EF4-FFF2-40B4-BE49-F238E27FC236}">
                  <a16:creationId xmlns:a16="http://schemas.microsoft.com/office/drawing/2014/main" id="{8B60BAF5-04DE-84E4-664B-F75D369387BB}"/>
                </a:ext>
              </a:extLst>
            </p:cNvPr>
            <p:cNvSpPr/>
            <p:nvPr userDrawn="1"/>
          </p:nvSpPr>
          <p:spPr>
            <a:xfrm>
              <a:off x="6637103" y="4337745"/>
              <a:ext cx="126305" cy="126305"/>
            </a:xfrm>
            <a:prstGeom prst="rect">
              <a:avLst/>
            </a:prstGeom>
            <a:solidFill>
              <a:srgbClr val="FFF0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9" name="Rektangel 1098">
              <a:extLst>
                <a:ext uri="{FF2B5EF4-FFF2-40B4-BE49-F238E27FC236}">
                  <a16:creationId xmlns:a16="http://schemas.microsoft.com/office/drawing/2014/main" id="{2E36144B-8356-508C-530F-E4563E893F8E}"/>
                </a:ext>
              </a:extLst>
            </p:cNvPr>
            <p:cNvSpPr/>
            <p:nvPr userDrawn="1"/>
          </p:nvSpPr>
          <p:spPr>
            <a:xfrm>
              <a:off x="6813139" y="3810695"/>
              <a:ext cx="126305" cy="12630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0" name="Rektangel 1099">
              <a:extLst>
                <a:ext uri="{FF2B5EF4-FFF2-40B4-BE49-F238E27FC236}">
                  <a16:creationId xmlns:a16="http://schemas.microsoft.com/office/drawing/2014/main" id="{4A6003A8-E644-C22A-594E-648C05A084B5}"/>
                </a:ext>
              </a:extLst>
            </p:cNvPr>
            <p:cNvSpPr/>
            <p:nvPr userDrawn="1"/>
          </p:nvSpPr>
          <p:spPr>
            <a:xfrm>
              <a:off x="6813139" y="3986378"/>
              <a:ext cx="126305" cy="126305"/>
            </a:xfrm>
            <a:prstGeom prst="rect">
              <a:avLst/>
            </a:prstGeom>
            <a:solidFill>
              <a:srgbClr val="3232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1" name="Rektangel 1100">
              <a:extLst>
                <a:ext uri="{FF2B5EF4-FFF2-40B4-BE49-F238E27FC236}">
                  <a16:creationId xmlns:a16="http://schemas.microsoft.com/office/drawing/2014/main" id="{71252218-348E-C0A3-6703-29BD88D5A17F}"/>
                </a:ext>
              </a:extLst>
            </p:cNvPr>
            <p:cNvSpPr/>
            <p:nvPr userDrawn="1"/>
          </p:nvSpPr>
          <p:spPr>
            <a:xfrm>
              <a:off x="6813139" y="4162061"/>
              <a:ext cx="126305" cy="126305"/>
            </a:xfrm>
            <a:prstGeom prst="rect">
              <a:avLst/>
            </a:prstGeom>
            <a:solidFill>
              <a:srgbClr val="A5A5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2" name="Rektangel 1101">
              <a:extLst>
                <a:ext uri="{FF2B5EF4-FFF2-40B4-BE49-F238E27FC236}">
                  <a16:creationId xmlns:a16="http://schemas.microsoft.com/office/drawing/2014/main" id="{F40D39AB-38A0-8D9F-98CF-0849C6CB1A97}"/>
                </a:ext>
              </a:extLst>
            </p:cNvPr>
            <p:cNvSpPr/>
            <p:nvPr userDrawn="1"/>
          </p:nvSpPr>
          <p:spPr>
            <a:xfrm>
              <a:off x="6813139" y="4337745"/>
              <a:ext cx="126305" cy="126305"/>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3" name="Rektangel 1102">
              <a:extLst>
                <a:ext uri="{FF2B5EF4-FFF2-40B4-BE49-F238E27FC236}">
                  <a16:creationId xmlns:a16="http://schemas.microsoft.com/office/drawing/2014/main" id="{B0EEB85D-E1B5-BB7E-06F5-B7F663E237EA}"/>
                </a:ext>
              </a:extLst>
            </p:cNvPr>
            <p:cNvSpPr/>
            <p:nvPr userDrawn="1"/>
          </p:nvSpPr>
          <p:spPr>
            <a:xfrm>
              <a:off x="6989175" y="3810695"/>
              <a:ext cx="126305" cy="12630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4" name="Rektangel 1103">
              <a:extLst>
                <a:ext uri="{FF2B5EF4-FFF2-40B4-BE49-F238E27FC236}">
                  <a16:creationId xmlns:a16="http://schemas.microsoft.com/office/drawing/2014/main" id="{0C4BF3AC-6949-B173-1F6F-7ACF6CCCA68D}"/>
                </a:ext>
              </a:extLst>
            </p:cNvPr>
            <p:cNvSpPr/>
            <p:nvPr userDrawn="1"/>
          </p:nvSpPr>
          <p:spPr>
            <a:xfrm>
              <a:off x="6989175"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5" name="Rektangel 1104">
              <a:extLst>
                <a:ext uri="{FF2B5EF4-FFF2-40B4-BE49-F238E27FC236}">
                  <a16:creationId xmlns:a16="http://schemas.microsoft.com/office/drawing/2014/main" id="{5E724053-DDC1-BCE6-018B-3C13912CBCAA}"/>
                </a:ext>
              </a:extLst>
            </p:cNvPr>
            <p:cNvSpPr/>
            <p:nvPr userDrawn="1"/>
          </p:nvSpPr>
          <p:spPr>
            <a:xfrm>
              <a:off x="6989175"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7" name="Rektangel 1106">
              <a:extLst>
                <a:ext uri="{FF2B5EF4-FFF2-40B4-BE49-F238E27FC236}">
                  <a16:creationId xmlns:a16="http://schemas.microsoft.com/office/drawing/2014/main" id="{B89A7384-2EB1-E47E-4661-2C135E836BAB}"/>
                </a:ext>
              </a:extLst>
            </p:cNvPr>
            <p:cNvSpPr/>
            <p:nvPr userDrawn="1"/>
          </p:nvSpPr>
          <p:spPr>
            <a:xfrm>
              <a:off x="7165211"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8" name="Rektangel 1107">
              <a:extLst>
                <a:ext uri="{FF2B5EF4-FFF2-40B4-BE49-F238E27FC236}">
                  <a16:creationId xmlns:a16="http://schemas.microsoft.com/office/drawing/2014/main" id="{64053484-E065-730D-63D9-F3F09E971CEC}"/>
                </a:ext>
              </a:extLst>
            </p:cNvPr>
            <p:cNvSpPr/>
            <p:nvPr userDrawn="1"/>
          </p:nvSpPr>
          <p:spPr>
            <a:xfrm>
              <a:off x="7165211"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9" name="Rektangel 1108">
              <a:extLst>
                <a:ext uri="{FF2B5EF4-FFF2-40B4-BE49-F238E27FC236}">
                  <a16:creationId xmlns:a16="http://schemas.microsoft.com/office/drawing/2014/main" id="{E5345871-5F8B-2377-CAC8-6913E51EB927}"/>
                </a:ext>
              </a:extLst>
            </p:cNvPr>
            <p:cNvSpPr/>
            <p:nvPr userDrawn="1"/>
          </p:nvSpPr>
          <p:spPr>
            <a:xfrm>
              <a:off x="7165211"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1" name="Rektangel 1110">
              <a:extLst>
                <a:ext uri="{FF2B5EF4-FFF2-40B4-BE49-F238E27FC236}">
                  <a16:creationId xmlns:a16="http://schemas.microsoft.com/office/drawing/2014/main" id="{15038F50-63E9-76D9-070D-599071F6D0B1}"/>
                </a:ext>
              </a:extLst>
            </p:cNvPr>
            <p:cNvSpPr/>
            <p:nvPr userDrawn="1"/>
          </p:nvSpPr>
          <p:spPr>
            <a:xfrm>
              <a:off x="7341247"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2" name="Rektangel 1111">
              <a:extLst>
                <a:ext uri="{FF2B5EF4-FFF2-40B4-BE49-F238E27FC236}">
                  <a16:creationId xmlns:a16="http://schemas.microsoft.com/office/drawing/2014/main" id="{062851F2-FDB2-63C5-B741-C1CAD1FE3211}"/>
                </a:ext>
              </a:extLst>
            </p:cNvPr>
            <p:cNvSpPr/>
            <p:nvPr userDrawn="1"/>
          </p:nvSpPr>
          <p:spPr>
            <a:xfrm>
              <a:off x="7341247"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3" name="Rektangel 1112">
              <a:extLst>
                <a:ext uri="{FF2B5EF4-FFF2-40B4-BE49-F238E27FC236}">
                  <a16:creationId xmlns:a16="http://schemas.microsoft.com/office/drawing/2014/main" id="{DE4F3BAC-C90D-4B77-27FF-4CD535F909E2}"/>
                </a:ext>
              </a:extLst>
            </p:cNvPr>
            <p:cNvSpPr/>
            <p:nvPr userDrawn="1"/>
          </p:nvSpPr>
          <p:spPr>
            <a:xfrm>
              <a:off x="7341247"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5" name="Rektangel 1114">
              <a:extLst>
                <a:ext uri="{FF2B5EF4-FFF2-40B4-BE49-F238E27FC236}">
                  <a16:creationId xmlns:a16="http://schemas.microsoft.com/office/drawing/2014/main" id="{6625D88E-960F-4248-3CEB-C2E5020321B6}"/>
                </a:ext>
              </a:extLst>
            </p:cNvPr>
            <p:cNvSpPr/>
            <p:nvPr userDrawn="1"/>
          </p:nvSpPr>
          <p:spPr>
            <a:xfrm>
              <a:off x="7517283"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6" name="Rektangel 1115">
              <a:extLst>
                <a:ext uri="{FF2B5EF4-FFF2-40B4-BE49-F238E27FC236}">
                  <a16:creationId xmlns:a16="http://schemas.microsoft.com/office/drawing/2014/main" id="{C10CFB8F-8E16-B335-A926-3A4BAA2E78D5}"/>
                </a:ext>
              </a:extLst>
            </p:cNvPr>
            <p:cNvSpPr/>
            <p:nvPr userDrawn="1"/>
          </p:nvSpPr>
          <p:spPr>
            <a:xfrm>
              <a:off x="7517283"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7" name="Rektangel 1116">
              <a:extLst>
                <a:ext uri="{FF2B5EF4-FFF2-40B4-BE49-F238E27FC236}">
                  <a16:creationId xmlns:a16="http://schemas.microsoft.com/office/drawing/2014/main" id="{1BAFE015-800E-787E-0572-90F6C0823C14}"/>
                </a:ext>
              </a:extLst>
            </p:cNvPr>
            <p:cNvSpPr/>
            <p:nvPr userDrawn="1"/>
          </p:nvSpPr>
          <p:spPr>
            <a:xfrm>
              <a:off x="7517283"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9" name="Rektangel 1118">
              <a:extLst>
                <a:ext uri="{FF2B5EF4-FFF2-40B4-BE49-F238E27FC236}">
                  <a16:creationId xmlns:a16="http://schemas.microsoft.com/office/drawing/2014/main" id="{4A97B2EF-9E28-C94C-6879-E7C073C12C39}"/>
                </a:ext>
              </a:extLst>
            </p:cNvPr>
            <p:cNvSpPr/>
            <p:nvPr userDrawn="1"/>
          </p:nvSpPr>
          <p:spPr>
            <a:xfrm>
              <a:off x="7693320"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20" name="Rektangel 1119">
              <a:extLst>
                <a:ext uri="{FF2B5EF4-FFF2-40B4-BE49-F238E27FC236}">
                  <a16:creationId xmlns:a16="http://schemas.microsoft.com/office/drawing/2014/main" id="{0046F9B6-9CA1-5B09-D162-A1A23AA1E72E}"/>
                </a:ext>
              </a:extLst>
            </p:cNvPr>
            <p:cNvSpPr/>
            <p:nvPr userDrawn="1"/>
          </p:nvSpPr>
          <p:spPr>
            <a:xfrm>
              <a:off x="7693320"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21" name="Rektangel 1120">
              <a:extLst>
                <a:ext uri="{FF2B5EF4-FFF2-40B4-BE49-F238E27FC236}">
                  <a16:creationId xmlns:a16="http://schemas.microsoft.com/office/drawing/2014/main" id="{555E2503-2C99-3601-4234-B5374905D676}"/>
                </a:ext>
              </a:extLst>
            </p:cNvPr>
            <p:cNvSpPr/>
            <p:nvPr userDrawn="1"/>
          </p:nvSpPr>
          <p:spPr>
            <a:xfrm>
              <a:off x="7693320"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grpSp>
      <p:sp>
        <p:nvSpPr>
          <p:cNvPr id="11" name="Rektangel med rundade hörn 10">
            <a:extLst>
              <a:ext uri="{FF2B5EF4-FFF2-40B4-BE49-F238E27FC236}">
                <a16:creationId xmlns:a16="http://schemas.microsoft.com/office/drawing/2014/main" id="{636AEB1C-664E-B3BB-DB73-01E07A3BF846}"/>
              </a:ext>
            </a:extLst>
          </p:cNvPr>
          <p:cNvSpPr/>
          <p:nvPr userDrawn="1"/>
        </p:nvSpPr>
        <p:spPr>
          <a:xfrm>
            <a:off x="6062449" y="2168771"/>
            <a:ext cx="800154" cy="97738"/>
          </a:xfrm>
          <a:prstGeom prst="roundRect">
            <a:avLst>
              <a:gd name="adj" fmla="val 0"/>
            </a:avLst>
          </a:prstGeom>
          <a:noFill/>
          <a:ln w="15875">
            <a:solidFill>
              <a:srgbClr val="2FBA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26" name="Rektangel med rundade hörn 1125">
            <a:extLst>
              <a:ext uri="{FF2B5EF4-FFF2-40B4-BE49-F238E27FC236}">
                <a16:creationId xmlns:a16="http://schemas.microsoft.com/office/drawing/2014/main" id="{F5D2D686-1879-1B11-9682-DCB8A43C167A}"/>
              </a:ext>
            </a:extLst>
          </p:cNvPr>
          <p:cNvSpPr/>
          <p:nvPr userDrawn="1"/>
        </p:nvSpPr>
        <p:spPr>
          <a:xfrm>
            <a:off x="6062449" y="2800595"/>
            <a:ext cx="800154" cy="331200"/>
          </a:xfrm>
          <a:prstGeom prst="roundRect">
            <a:avLst>
              <a:gd name="adj" fmla="val 0"/>
            </a:avLst>
          </a:prstGeom>
          <a:noFill/>
          <a:ln w="15875">
            <a:solidFill>
              <a:srgbClr val="2FBA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38" name="Grupp 37">
            <a:extLst>
              <a:ext uri="{FF2B5EF4-FFF2-40B4-BE49-F238E27FC236}">
                <a16:creationId xmlns:a16="http://schemas.microsoft.com/office/drawing/2014/main" id="{6F818A9C-F465-3CE9-20FA-7BDEA4C864A3}"/>
              </a:ext>
            </a:extLst>
          </p:cNvPr>
          <p:cNvGrpSpPr/>
          <p:nvPr userDrawn="1"/>
        </p:nvGrpSpPr>
        <p:grpSpPr>
          <a:xfrm>
            <a:off x="6074571" y="3306851"/>
            <a:ext cx="781200" cy="90681"/>
            <a:chOff x="6511014" y="2308965"/>
            <a:chExt cx="602272" cy="346936"/>
          </a:xfrm>
        </p:grpSpPr>
        <p:sp>
          <p:nvSpPr>
            <p:cNvPr id="39" name="Rektangel med rundade hörn 38">
              <a:extLst>
                <a:ext uri="{FF2B5EF4-FFF2-40B4-BE49-F238E27FC236}">
                  <a16:creationId xmlns:a16="http://schemas.microsoft.com/office/drawing/2014/main" id="{341D2BCA-FEB1-3F16-2075-DBBCEE121133}"/>
                </a:ext>
              </a:extLst>
            </p:cNvPr>
            <p:cNvSpPr/>
            <p:nvPr/>
          </p:nvSpPr>
          <p:spPr>
            <a:xfrm>
              <a:off x="6511014" y="2308965"/>
              <a:ext cx="602272" cy="346936"/>
            </a:xfrm>
            <a:prstGeom prst="roundRect">
              <a:avLst>
                <a:gd name="adj" fmla="val 2307"/>
              </a:avLst>
            </a:prstGeom>
            <a:solidFill>
              <a:srgbClr val="F9535C">
                <a:alpha val="4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40" name="Rak 39">
              <a:extLst>
                <a:ext uri="{FF2B5EF4-FFF2-40B4-BE49-F238E27FC236}">
                  <a16:creationId xmlns:a16="http://schemas.microsoft.com/office/drawing/2014/main" id="{245C22F3-BAE7-75A9-96B0-E39BB2EFEC22}"/>
                </a:ext>
              </a:extLst>
            </p:cNvPr>
            <p:cNvCxnSpPr>
              <a:cxnSpLocks/>
            </p:cNvCxnSpPr>
            <p:nvPr/>
          </p:nvCxnSpPr>
          <p:spPr>
            <a:xfrm>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cxnSp>
          <p:nvCxnSpPr>
            <p:cNvPr id="41" name="Rak 40">
              <a:extLst>
                <a:ext uri="{FF2B5EF4-FFF2-40B4-BE49-F238E27FC236}">
                  <a16:creationId xmlns:a16="http://schemas.microsoft.com/office/drawing/2014/main" id="{1947DE09-EBCF-E910-33E6-512123ADAAFA}"/>
                </a:ext>
              </a:extLst>
            </p:cNvPr>
            <p:cNvCxnSpPr>
              <a:cxnSpLocks/>
            </p:cNvCxnSpPr>
            <p:nvPr/>
          </p:nvCxnSpPr>
          <p:spPr>
            <a:xfrm flipH="1">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grpSp>
      <p:grpSp>
        <p:nvGrpSpPr>
          <p:cNvPr id="1127" name="Grupp 1126">
            <a:extLst>
              <a:ext uri="{FF2B5EF4-FFF2-40B4-BE49-F238E27FC236}">
                <a16:creationId xmlns:a16="http://schemas.microsoft.com/office/drawing/2014/main" id="{5E961FC3-B409-F6A8-2D6C-145379049C89}"/>
              </a:ext>
            </a:extLst>
          </p:cNvPr>
          <p:cNvGrpSpPr/>
          <p:nvPr userDrawn="1"/>
        </p:nvGrpSpPr>
        <p:grpSpPr>
          <a:xfrm>
            <a:off x="6074571" y="2295574"/>
            <a:ext cx="781200" cy="324083"/>
            <a:chOff x="6511014" y="2308965"/>
            <a:chExt cx="602272" cy="346936"/>
          </a:xfrm>
        </p:grpSpPr>
        <p:sp>
          <p:nvSpPr>
            <p:cNvPr id="1128" name="Rektangel med rundade hörn 1127">
              <a:extLst>
                <a:ext uri="{FF2B5EF4-FFF2-40B4-BE49-F238E27FC236}">
                  <a16:creationId xmlns:a16="http://schemas.microsoft.com/office/drawing/2014/main" id="{2B5BA7A3-F734-9E73-0F7B-B2A14C010F59}"/>
                </a:ext>
              </a:extLst>
            </p:cNvPr>
            <p:cNvSpPr/>
            <p:nvPr/>
          </p:nvSpPr>
          <p:spPr>
            <a:xfrm>
              <a:off x="6511014" y="2308965"/>
              <a:ext cx="602272" cy="346936"/>
            </a:xfrm>
            <a:prstGeom prst="roundRect">
              <a:avLst>
                <a:gd name="adj" fmla="val 2307"/>
              </a:avLst>
            </a:prstGeom>
            <a:solidFill>
              <a:srgbClr val="F9535C">
                <a:alpha val="4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129" name="Rak 1128">
              <a:extLst>
                <a:ext uri="{FF2B5EF4-FFF2-40B4-BE49-F238E27FC236}">
                  <a16:creationId xmlns:a16="http://schemas.microsoft.com/office/drawing/2014/main" id="{23AB9D37-FDD0-9B73-576D-D72C040BD7D8}"/>
                </a:ext>
              </a:extLst>
            </p:cNvPr>
            <p:cNvCxnSpPr>
              <a:cxnSpLocks/>
            </p:cNvCxnSpPr>
            <p:nvPr/>
          </p:nvCxnSpPr>
          <p:spPr>
            <a:xfrm>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cxnSp>
          <p:nvCxnSpPr>
            <p:cNvPr id="1130" name="Rak 1129">
              <a:extLst>
                <a:ext uri="{FF2B5EF4-FFF2-40B4-BE49-F238E27FC236}">
                  <a16:creationId xmlns:a16="http://schemas.microsoft.com/office/drawing/2014/main" id="{3A5FBCF0-695B-2C2E-D769-6AEE9E5D9CA6}"/>
                </a:ext>
              </a:extLst>
            </p:cNvPr>
            <p:cNvCxnSpPr>
              <a:cxnSpLocks/>
            </p:cNvCxnSpPr>
            <p:nvPr/>
          </p:nvCxnSpPr>
          <p:spPr>
            <a:xfrm flipH="1">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227242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ccessibility Office 2013/2016">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3968F577-4190-D3A2-B5A8-E34ADF1ABC61}"/>
              </a:ext>
            </a:extLst>
          </p:cNvPr>
          <p:cNvSpPr>
            <a:spLocks noGrp="1"/>
          </p:cNvSpPr>
          <p:nvPr>
            <p:ph type="dt" sz="half" idx="10"/>
          </p:nvPr>
        </p:nvSpPr>
        <p:spPr/>
        <p:txBody>
          <a:bodyPr/>
          <a:lstStyle/>
          <a:p>
            <a:fld id="{120FD48D-1F42-B341-AF85-AE480DB64991}" type="datetime1">
              <a:rPr lang="sv-SE" smtClean="0"/>
              <a:t>2024-03-25</a:t>
            </a:fld>
            <a:endParaRPr lang="sv-SE" dirty="0"/>
          </a:p>
        </p:txBody>
      </p:sp>
      <p:sp>
        <p:nvSpPr>
          <p:cNvPr id="4" name="Platshållare för sidfot 3">
            <a:extLst>
              <a:ext uri="{FF2B5EF4-FFF2-40B4-BE49-F238E27FC236}">
                <a16:creationId xmlns:a16="http://schemas.microsoft.com/office/drawing/2014/main" id="{2AD44966-3286-DD76-F24B-E5B897B19E36}"/>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618B16DD-2293-3CEC-1E7B-F472FFA64C04}"/>
              </a:ext>
            </a:extLst>
          </p:cNvPr>
          <p:cNvSpPr>
            <a:spLocks noGrp="1"/>
          </p:cNvSpPr>
          <p:nvPr>
            <p:ph type="sldNum" sz="quarter" idx="12"/>
          </p:nvPr>
        </p:nvSpPr>
        <p:spPr/>
        <p:txBody>
          <a:bodyPr/>
          <a:lstStyle/>
          <a:p>
            <a:fld id="{B716C8F4-20CD-364A-8A8E-DE130115B178}" type="slidenum">
              <a:rPr lang="sv-SE" smtClean="0"/>
              <a:pPr/>
              <a:t>‹#›</a:t>
            </a:fld>
            <a:endParaRPr lang="sv-SE"/>
          </a:p>
        </p:txBody>
      </p:sp>
      <p:sp>
        <p:nvSpPr>
          <p:cNvPr id="7" name="textruta 6">
            <a:extLst>
              <a:ext uri="{FF2B5EF4-FFF2-40B4-BE49-F238E27FC236}">
                <a16:creationId xmlns:a16="http://schemas.microsoft.com/office/drawing/2014/main" id="{90ED1EC6-276A-A06E-A517-156B8EACE0DE}"/>
              </a:ext>
            </a:extLst>
          </p:cNvPr>
          <p:cNvSpPr txBox="1"/>
          <p:nvPr userDrawn="1"/>
        </p:nvSpPr>
        <p:spPr>
          <a:xfrm>
            <a:off x="600076" y="1008476"/>
            <a:ext cx="10991850" cy="1103312"/>
          </a:xfrm>
          <a:prstGeom prst="rect">
            <a:avLst/>
          </a:prstGeom>
          <a:noFill/>
        </p:spPr>
        <p:txBody>
          <a:bodyPr wrap="square" anchor="t">
            <a:noAutofit/>
          </a:bodyPr>
          <a:lstStyle/>
          <a:p>
            <a:r>
              <a:rPr lang="en-US" sz="4000" b="1" noProof="0" dirty="0">
                <a:solidFill>
                  <a:schemeClr val="tx2"/>
                </a:solidFill>
                <a:latin typeface="+mj-lt"/>
              </a:rPr>
              <a:t>Make your presentation accessible</a:t>
            </a:r>
          </a:p>
        </p:txBody>
      </p:sp>
      <p:sp>
        <p:nvSpPr>
          <p:cNvPr id="2" name="textruta 1">
            <a:extLst>
              <a:ext uri="{FF2B5EF4-FFF2-40B4-BE49-F238E27FC236}">
                <a16:creationId xmlns:a16="http://schemas.microsoft.com/office/drawing/2014/main" id="{1A0056A6-C8C3-8E39-A19D-E42D44FC04A1}"/>
              </a:ext>
            </a:extLst>
          </p:cNvPr>
          <p:cNvSpPr txBox="1"/>
          <p:nvPr userDrawn="1"/>
        </p:nvSpPr>
        <p:spPr>
          <a:xfrm>
            <a:off x="600075" y="1790514"/>
            <a:ext cx="1099026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noProof="0" dirty="0">
                <a:solidFill>
                  <a:schemeClr val="accent1"/>
                </a:solidFill>
                <a:latin typeface="+mn-lt"/>
              </a:rPr>
              <a:t>The template is set up to be as accessibility-friendly as possible, but there are two things you need to do yourself as you add content. </a:t>
            </a:r>
            <a:r>
              <a:rPr lang="en-US" sz="1600" b="1" noProof="0" dirty="0">
                <a:solidFill>
                  <a:schemeClr val="accent1"/>
                </a:solidFill>
                <a:latin typeface="+mn-lt"/>
              </a:rPr>
              <a:t>The instructions below are for Office 2013/2016.</a:t>
            </a:r>
          </a:p>
        </p:txBody>
      </p:sp>
      <p:sp>
        <p:nvSpPr>
          <p:cNvPr id="11" name="textruta 10">
            <a:extLst>
              <a:ext uri="{FF2B5EF4-FFF2-40B4-BE49-F238E27FC236}">
                <a16:creationId xmlns:a16="http://schemas.microsoft.com/office/drawing/2014/main" id="{D3950EA1-6BC3-FA92-A900-5D1873DA5B6D}"/>
              </a:ext>
            </a:extLst>
          </p:cNvPr>
          <p:cNvSpPr txBox="1"/>
          <p:nvPr userDrawn="1"/>
        </p:nvSpPr>
        <p:spPr>
          <a:xfrm>
            <a:off x="6000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latin typeface="+mj-lt"/>
              </a:rPr>
              <a:t>Add alternative text for images/figures</a:t>
            </a:r>
          </a:p>
        </p:txBody>
      </p:sp>
      <p:sp>
        <p:nvSpPr>
          <p:cNvPr id="12" name="textruta 11">
            <a:extLst>
              <a:ext uri="{FF2B5EF4-FFF2-40B4-BE49-F238E27FC236}">
                <a16:creationId xmlns:a16="http://schemas.microsoft.com/office/drawing/2014/main" id="{F72A4E10-E85F-9067-684F-58257918714F}"/>
              </a:ext>
            </a:extLst>
          </p:cNvPr>
          <p:cNvSpPr txBox="1"/>
          <p:nvPr userDrawn="1"/>
        </p:nvSpPr>
        <p:spPr>
          <a:xfrm>
            <a:off x="600076" y="3031066"/>
            <a:ext cx="5314950" cy="1513235"/>
          </a:xfrm>
          <a:prstGeom prst="rect">
            <a:avLst/>
          </a:prstGeom>
          <a:noFill/>
        </p:spPr>
        <p:txBody>
          <a:bodyPr wrap="square" rtlCol="0">
            <a:spAutoFit/>
          </a:bodyPr>
          <a:lstStyle/>
          <a:p>
            <a:pPr marL="0" indent="0">
              <a:spcAft>
                <a:spcPts val="1000"/>
              </a:spcAft>
              <a:buNone/>
            </a:pPr>
            <a:r>
              <a:rPr lang="en-US" sz="1200" dirty="0"/>
              <a:t>Right-click on an image/figure and select the option "Format Picture." A tab will then open on the right side of the window. Choose the </a:t>
            </a:r>
            <a:r>
              <a:rPr lang="en-US" sz="1200" i="1" dirty="0"/>
              <a:t>Size and Properties</a:t>
            </a:r>
            <a:r>
              <a:rPr lang="en-US" sz="1200" dirty="0"/>
              <a:t> of the figure, then select </a:t>
            </a:r>
            <a:r>
              <a:rPr lang="en-US" sz="1200" i="1" dirty="0"/>
              <a:t>Alternative Text</a:t>
            </a:r>
            <a:r>
              <a:rPr lang="en-US" sz="1200" dirty="0"/>
              <a:t>. Describe your image/figure in 1-2 sentences that will be read aloud by screen readers for those with visual impairments.</a:t>
            </a:r>
          </a:p>
          <a:p>
            <a:pPr marL="0" indent="0">
              <a:spcAft>
                <a:spcPts val="1000"/>
              </a:spcAft>
              <a:buNone/>
            </a:pPr>
            <a:r>
              <a:rPr lang="en-US" sz="1200" dirty="0"/>
              <a:t>If the image/figure serves no informative purpose and you want to exclude it, you can simply leave the title and description empty.</a:t>
            </a:r>
          </a:p>
        </p:txBody>
      </p:sp>
      <p:sp>
        <p:nvSpPr>
          <p:cNvPr id="13" name="textruta 12">
            <a:extLst>
              <a:ext uri="{FF2B5EF4-FFF2-40B4-BE49-F238E27FC236}">
                <a16:creationId xmlns:a16="http://schemas.microsoft.com/office/drawing/2014/main" id="{EE3FC087-E3DB-F3EF-9BDB-AB9263D72EEF}"/>
              </a:ext>
            </a:extLst>
          </p:cNvPr>
          <p:cNvSpPr txBox="1"/>
          <p:nvPr userDrawn="1"/>
        </p:nvSpPr>
        <p:spPr>
          <a:xfrm>
            <a:off x="62769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smtClean="0">
                <a:solidFill>
                  <a:schemeClr val="tx2"/>
                </a:solidFill>
                <a:latin typeface="+mj-lt"/>
              </a:rPr>
              <a:t>Set reading order</a:t>
            </a:r>
            <a:endParaRPr lang="en-US" sz="1600" b="1" noProof="0" dirty="0">
              <a:solidFill>
                <a:schemeClr val="tx2"/>
              </a:solidFill>
              <a:latin typeface="+mj-lt"/>
            </a:endParaRPr>
          </a:p>
        </p:txBody>
      </p:sp>
      <p:sp>
        <p:nvSpPr>
          <p:cNvPr id="14" name="textruta 13">
            <a:extLst>
              <a:ext uri="{FF2B5EF4-FFF2-40B4-BE49-F238E27FC236}">
                <a16:creationId xmlns:a16="http://schemas.microsoft.com/office/drawing/2014/main" id="{A12E57D3-1BFC-4BED-5424-48C6609FCB60}"/>
              </a:ext>
            </a:extLst>
          </p:cNvPr>
          <p:cNvSpPr txBox="1"/>
          <p:nvPr userDrawn="1"/>
        </p:nvSpPr>
        <p:spPr>
          <a:xfrm>
            <a:off x="6276976" y="3031066"/>
            <a:ext cx="5314950" cy="3216265"/>
          </a:xfrm>
          <a:prstGeom prst="rect">
            <a:avLst/>
          </a:prstGeom>
          <a:noFill/>
        </p:spPr>
        <p:txBody>
          <a:bodyPr wrap="square" rtlCol="0">
            <a:spAutoFit/>
          </a:bodyPr>
          <a:lstStyle/>
          <a:p>
            <a:pPr>
              <a:spcAft>
                <a:spcPts val="600"/>
              </a:spcAft>
            </a:pPr>
            <a:r>
              <a:rPr lang="en-US" sz="1200" dirty="0"/>
              <a:t>The predefined fields in the templates have a set reading order, but if you add additional/custom text boxes, images, SmartArt, or other content, you should check that the reading order is logical. Otherwise, the objects will be read in the order they were added to the page.</a:t>
            </a:r>
          </a:p>
          <a:p>
            <a:pPr marL="0" indent="0">
              <a:spcAft>
                <a:spcPts val="600"/>
              </a:spcAft>
              <a:buNone/>
            </a:pPr>
            <a:r>
              <a:rPr lang="en-US" sz="1200" b="1" dirty="0">
                <a:solidFill>
                  <a:schemeClr val="accent1"/>
                </a:solidFill>
                <a:latin typeface="+mj-lt"/>
              </a:rPr>
              <a:t>You can control the reading order by:</a:t>
            </a:r>
          </a:p>
          <a:p>
            <a:pPr marL="228600" indent="-228600">
              <a:spcAft>
                <a:spcPts val="600"/>
              </a:spcAft>
              <a:buClr>
                <a:schemeClr val="accent1"/>
              </a:buClr>
              <a:buFont typeface="+mj-lt"/>
              <a:buAutoNum type="arabicPeriod"/>
            </a:pPr>
            <a:r>
              <a:rPr lang="en-US" sz="1200" dirty="0"/>
              <a:t>Selecting an object in the file.</a:t>
            </a:r>
          </a:p>
          <a:p>
            <a:pPr marL="228600" indent="-228600">
              <a:spcAft>
                <a:spcPts val="600"/>
              </a:spcAft>
              <a:buClr>
                <a:schemeClr val="accent1"/>
              </a:buClr>
              <a:buFont typeface="+mj-lt"/>
              <a:buAutoNum type="arabicPeriod"/>
            </a:pPr>
            <a:r>
              <a:rPr lang="en-US" sz="1200" dirty="0"/>
              <a:t>Choosing the "Format" tab that appears on the right side of the ribbon.</a:t>
            </a:r>
          </a:p>
          <a:p>
            <a:pPr marL="228600" indent="-228600">
              <a:spcAft>
                <a:spcPts val="600"/>
              </a:spcAft>
              <a:buClr>
                <a:schemeClr val="accent1"/>
              </a:buClr>
              <a:buFont typeface="+mj-lt"/>
              <a:buAutoNum type="arabicPeriod"/>
            </a:pPr>
            <a:r>
              <a:rPr lang="en-US" sz="1200" dirty="0"/>
              <a:t>Selecting "Selection Pane" in the "Arrange" group.</a:t>
            </a:r>
          </a:p>
          <a:p>
            <a:pPr marL="228600" indent="-228600">
              <a:spcAft>
                <a:spcPts val="600"/>
              </a:spcAft>
              <a:buClr>
                <a:schemeClr val="accent1"/>
              </a:buClr>
              <a:buFont typeface="+mj-lt"/>
              <a:buAutoNum type="arabicPeriod"/>
            </a:pPr>
            <a:r>
              <a:rPr lang="en-US" sz="1200" dirty="0"/>
              <a:t>Selecting one or more objects in the list.</a:t>
            </a:r>
          </a:p>
          <a:p>
            <a:pPr marL="228600" indent="-228600">
              <a:spcAft>
                <a:spcPts val="600"/>
              </a:spcAft>
              <a:buClr>
                <a:schemeClr val="accent1"/>
              </a:buClr>
              <a:buFont typeface="+mj-lt"/>
              <a:buAutoNum type="arabicPeriod"/>
            </a:pPr>
            <a:r>
              <a:rPr lang="en-US" sz="1200" dirty="0"/>
              <a:t>Dragging the selection upward or downward, or clicking the "Up" button.</a:t>
            </a:r>
          </a:p>
          <a:p>
            <a:pPr marL="228600" indent="-228600">
              <a:spcAft>
                <a:spcPts val="600"/>
              </a:spcAft>
              <a:buClr>
                <a:schemeClr val="accent1"/>
              </a:buClr>
              <a:buFont typeface="+mj-lt"/>
              <a:buAutoNum type="arabicPeriod"/>
            </a:pPr>
            <a:r>
              <a:rPr lang="en-US" sz="1200" dirty="0"/>
              <a:t>Dragging the objects until they have the desired order. This will not affect the layout on the page, only the order in which they are read by screen readers.</a:t>
            </a:r>
          </a:p>
        </p:txBody>
      </p:sp>
    </p:spTree>
    <p:extLst>
      <p:ext uri="{BB962C8B-B14F-4D97-AF65-F5344CB8AC3E}">
        <p14:creationId xmlns:p14="http://schemas.microsoft.com/office/powerpoint/2010/main" val="460740386"/>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ccessibility Office 365/2019">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3968F577-4190-D3A2-B5A8-E34ADF1ABC61}"/>
              </a:ext>
            </a:extLst>
          </p:cNvPr>
          <p:cNvSpPr>
            <a:spLocks noGrp="1"/>
          </p:cNvSpPr>
          <p:nvPr>
            <p:ph type="dt" sz="half" idx="10"/>
          </p:nvPr>
        </p:nvSpPr>
        <p:spPr/>
        <p:txBody>
          <a:bodyPr/>
          <a:lstStyle/>
          <a:p>
            <a:fld id="{45830D3C-297D-AF4B-BF84-42155CB091D6}" type="datetime1">
              <a:rPr lang="sv-SE" smtClean="0"/>
              <a:t>2024-03-25</a:t>
            </a:fld>
            <a:endParaRPr lang="sv-SE" dirty="0"/>
          </a:p>
        </p:txBody>
      </p:sp>
      <p:sp>
        <p:nvSpPr>
          <p:cNvPr id="4" name="Platshållare för sidfot 3">
            <a:extLst>
              <a:ext uri="{FF2B5EF4-FFF2-40B4-BE49-F238E27FC236}">
                <a16:creationId xmlns:a16="http://schemas.microsoft.com/office/drawing/2014/main" id="{2AD44966-3286-DD76-F24B-E5B897B19E36}"/>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618B16DD-2293-3CEC-1E7B-F472FFA64C04}"/>
              </a:ext>
            </a:extLst>
          </p:cNvPr>
          <p:cNvSpPr>
            <a:spLocks noGrp="1"/>
          </p:cNvSpPr>
          <p:nvPr>
            <p:ph type="sldNum" sz="quarter" idx="12"/>
          </p:nvPr>
        </p:nvSpPr>
        <p:spPr/>
        <p:txBody>
          <a:bodyPr/>
          <a:lstStyle/>
          <a:p>
            <a:fld id="{B716C8F4-20CD-364A-8A8E-DE130115B178}" type="slidenum">
              <a:rPr lang="sv-SE" smtClean="0"/>
              <a:pPr/>
              <a:t>‹#›</a:t>
            </a:fld>
            <a:endParaRPr lang="sv-SE"/>
          </a:p>
        </p:txBody>
      </p:sp>
      <p:sp>
        <p:nvSpPr>
          <p:cNvPr id="11" name="textruta 10">
            <a:extLst>
              <a:ext uri="{FF2B5EF4-FFF2-40B4-BE49-F238E27FC236}">
                <a16:creationId xmlns:a16="http://schemas.microsoft.com/office/drawing/2014/main" id="{D3950EA1-6BC3-FA92-A900-5D1873DA5B6D}"/>
              </a:ext>
            </a:extLst>
          </p:cNvPr>
          <p:cNvSpPr txBox="1"/>
          <p:nvPr userDrawn="1"/>
        </p:nvSpPr>
        <p:spPr>
          <a:xfrm>
            <a:off x="6000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latin typeface="+mj-lt"/>
              </a:rPr>
              <a:t>Add alternative text for images/figures</a:t>
            </a:r>
          </a:p>
        </p:txBody>
      </p:sp>
      <p:sp>
        <p:nvSpPr>
          <p:cNvPr id="12" name="textruta 11">
            <a:extLst>
              <a:ext uri="{FF2B5EF4-FFF2-40B4-BE49-F238E27FC236}">
                <a16:creationId xmlns:a16="http://schemas.microsoft.com/office/drawing/2014/main" id="{F72A4E10-E85F-9067-684F-58257918714F}"/>
              </a:ext>
            </a:extLst>
          </p:cNvPr>
          <p:cNvSpPr txBox="1"/>
          <p:nvPr userDrawn="1"/>
        </p:nvSpPr>
        <p:spPr>
          <a:xfrm>
            <a:off x="600076" y="3031066"/>
            <a:ext cx="5314950" cy="1513235"/>
          </a:xfrm>
          <a:prstGeom prst="rect">
            <a:avLst/>
          </a:prstGeom>
          <a:noFill/>
        </p:spPr>
        <p:txBody>
          <a:bodyPr wrap="square" rtlCol="0">
            <a:spAutoFit/>
          </a:bodyPr>
          <a:lstStyle/>
          <a:p>
            <a:pPr marL="0" indent="0">
              <a:spcAft>
                <a:spcPts val="1000"/>
              </a:spcAft>
              <a:buNone/>
            </a:pPr>
            <a:r>
              <a:rPr lang="en-US" sz="1200" dirty="0"/>
              <a:t>Right-click on an image/figure and select the option "Format Picture." A tab will then open on the right side of the window. Choose the </a:t>
            </a:r>
            <a:r>
              <a:rPr lang="en-US" sz="1200" i="1" dirty="0"/>
              <a:t>Size and Properties</a:t>
            </a:r>
            <a:r>
              <a:rPr lang="en-US" sz="1200" dirty="0"/>
              <a:t> of the figure, then select </a:t>
            </a:r>
            <a:r>
              <a:rPr lang="en-US" sz="1200" i="1" dirty="0"/>
              <a:t>Alternative Text</a:t>
            </a:r>
            <a:r>
              <a:rPr lang="en-US" sz="1200" dirty="0"/>
              <a:t>. Describe your image/figure in 1-2 sentences that will be read aloud by screen readers for those with visual impairments.</a:t>
            </a:r>
          </a:p>
          <a:p>
            <a:pPr marL="0" indent="0">
              <a:spcAft>
                <a:spcPts val="1000"/>
              </a:spcAft>
              <a:buNone/>
            </a:pPr>
            <a:r>
              <a:rPr lang="en-US" sz="1200" dirty="0"/>
              <a:t>If the image/figure serves no informative purpose and you want to exclude it, you can simply leave the title and description empty.</a:t>
            </a:r>
          </a:p>
        </p:txBody>
      </p:sp>
      <p:sp>
        <p:nvSpPr>
          <p:cNvPr id="13" name="textruta 12">
            <a:extLst>
              <a:ext uri="{FF2B5EF4-FFF2-40B4-BE49-F238E27FC236}">
                <a16:creationId xmlns:a16="http://schemas.microsoft.com/office/drawing/2014/main" id="{EE3FC087-E3DB-F3EF-9BDB-AB9263D72EEF}"/>
              </a:ext>
            </a:extLst>
          </p:cNvPr>
          <p:cNvSpPr txBox="1"/>
          <p:nvPr userDrawn="1"/>
        </p:nvSpPr>
        <p:spPr>
          <a:xfrm>
            <a:off x="62769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smtClean="0">
                <a:solidFill>
                  <a:schemeClr val="tx2"/>
                </a:solidFill>
                <a:latin typeface="+mj-lt"/>
              </a:rPr>
              <a:t>Set reading order</a:t>
            </a:r>
            <a:endParaRPr lang="en-US" sz="1600" b="1" noProof="0" dirty="0">
              <a:solidFill>
                <a:schemeClr val="tx2"/>
              </a:solidFill>
              <a:latin typeface="+mj-lt"/>
            </a:endParaRPr>
          </a:p>
        </p:txBody>
      </p:sp>
      <p:sp>
        <p:nvSpPr>
          <p:cNvPr id="14" name="textruta 13">
            <a:extLst>
              <a:ext uri="{FF2B5EF4-FFF2-40B4-BE49-F238E27FC236}">
                <a16:creationId xmlns:a16="http://schemas.microsoft.com/office/drawing/2014/main" id="{A12E57D3-1BFC-4BED-5424-48C6609FCB60}"/>
              </a:ext>
            </a:extLst>
          </p:cNvPr>
          <p:cNvSpPr txBox="1"/>
          <p:nvPr userDrawn="1"/>
        </p:nvSpPr>
        <p:spPr>
          <a:xfrm>
            <a:off x="6276976" y="3031066"/>
            <a:ext cx="5314950" cy="2246769"/>
          </a:xfrm>
          <a:prstGeom prst="rect">
            <a:avLst/>
          </a:prstGeom>
          <a:noFill/>
        </p:spPr>
        <p:txBody>
          <a:bodyPr wrap="square" rtlCol="0">
            <a:spAutoFit/>
          </a:bodyPr>
          <a:lstStyle/>
          <a:p>
            <a:pPr marL="0" indent="0">
              <a:spcAft>
                <a:spcPts val="600"/>
              </a:spcAft>
              <a:buNone/>
            </a:pPr>
            <a:r>
              <a:rPr lang="en-US" sz="1200" dirty="0"/>
              <a:t>The predefined fields in the templates have a set reading order, but if you add additional/custom text boxes, images, SmartArt, or other content, you should check that the reading order is logical. Otherwise, the objects will be read in the order they were added to the page.</a:t>
            </a:r>
          </a:p>
          <a:p>
            <a:pPr marL="0" indent="0">
              <a:spcAft>
                <a:spcPts val="600"/>
              </a:spcAft>
              <a:buNone/>
            </a:pPr>
            <a:r>
              <a:rPr lang="en-US" sz="1200" b="1" dirty="0">
                <a:solidFill>
                  <a:schemeClr val="accent1"/>
                </a:solidFill>
              </a:rPr>
              <a:t>You can control the reading order by:</a:t>
            </a:r>
          </a:p>
          <a:p>
            <a:pPr marL="228600" indent="-228600">
              <a:spcAft>
                <a:spcPts val="600"/>
              </a:spcAft>
              <a:buClr>
                <a:schemeClr val="accent1"/>
              </a:buClr>
              <a:buFont typeface="+mj-lt"/>
              <a:buAutoNum type="arabicPeriod"/>
            </a:pPr>
            <a:r>
              <a:rPr lang="en-US" sz="1200" dirty="0"/>
              <a:t>On the </a:t>
            </a:r>
            <a:r>
              <a:rPr lang="en-US" sz="1200" i="1" dirty="0"/>
              <a:t>Home</a:t>
            </a:r>
            <a:r>
              <a:rPr lang="en-US" sz="1200" dirty="0"/>
              <a:t> tab, select </a:t>
            </a:r>
            <a:r>
              <a:rPr lang="en-US" sz="1200" i="1" dirty="0"/>
              <a:t>Arrange</a:t>
            </a:r>
          </a:p>
          <a:p>
            <a:pPr marL="228600" indent="-228600">
              <a:spcAft>
                <a:spcPts val="600"/>
              </a:spcAft>
              <a:buClr>
                <a:schemeClr val="accent1"/>
              </a:buClr>
              <a:buFont typeface="+mj-lt"/>
              <a:buAutoNum type="arabicPeriod"/>
            </a:pPr>
            <a:r>
              <a:rPr lang="en-US" sz="1200" dirty="0"/>
              <a:t>From the </a:t>
            </a:r>
            <a:r>
              <a:rPr lang="en-US" sz="1200" i="1" dirty="0"/>
              <a:t>Arrange </a:t>
            </a:r>
            <a:r>
              <a:rPr lang="en-US" sz="1200" dirty="0"/>
              <a:t>menu, choose "Selection Pane.“</a:t>
            </a:r>
          </a:p>
          <a:p>
            <a:pPr marL="228600" indent="-228600">
              <a:spcAft>
                <a:spcPts val="600"/>
              </a:spcAft>
              <a:buClr>
                <a:schemeClr val="accent1"/>
              </a:buClr>
              <a:buFont typeface="+mj-lt"/>
              <a:buAutoNum type="arabicPeriod"/>
            </a:pPr>
            <a:r>
              <a:rPr lang="en-US" sz="1200" dirty="0"/>
              <a:t>A tab will open on the right side of the window. Drag the objects until they have the desired order. This will not affect the layout on the page, only the order in which they are read by screen readers.</a:t>
            </a:r>
          </a:p>
        </p:txBody>
      </p:sp>
      <p:sp>
        <p:nvSpPr>
          <p:cNvPr id="6" name="textruta 5">
            <a:extLst>
              <a:ext uri="{FF2B5EF4-FFF2-40B4-BE49-F238E27FC236}">
                <a16:creationId xmlns:a16="http://schemas.microsoft.com/office/drawing/2014/main" id="{60BCB9D5-FB2E-F01B-B2C5-5BFB4C55D46E}"/>
              </a:ext>
            </a:extLst>
          </p:cNvPr>
          <p:cNvSpPr txBox="1"/>
          <p:nvPr userDrawn="1"/>
        </p:nvSpPr>
        <p:spPr>
          <a:xfrm>
            <a:off x="600076" y="1008476"/>
            <a:ext cx="10991850" cy="1103312"/>
          </a:xfrm>
          <a:prstGeom prst="rect">
            <a:avLst/>
          </a:prstGeom>
          <a:noFill/>
        </p:spPr>
        <p:txBody>
          <a:bodyPr wrap="square" anchor="t">
            <a:noAutofit/>
          </a:bodyPr>
          <a:lstStyle/>
          <a:p>
            <a:r>
              <a:rPr lang="en-US" sz="4000" b="1" noProof="0" dirty="0">
                <a:solidFill>
                  <a:schemeClr val="tx2"/>
                </a:solidFill>
                <a:latin typeface="+mj-lt"/>
              </a:rPr>
              <a:t>Make your presentation accessible</a:t>
            </a:r>
          </a:p>
        </p:txBody>
      </p:sp>
      <p:sp>
        <p:nvSpPr>
          <p:cNvPr id="8" name="textruta 7">
            <a:extLst>
              <a:ext uri="{FF2B5EF4-FFF2-40B4-BE49-F238E27FC236}">
                <a16:creationId xmlns:a16="http://schemas.microsoft.com/office/drawing/2014/main" id="{83F6329C-964B-2CDD-13A7-0D9A1FF8FB4F}"/>
              </a:ext>
            </a:extLst>
          </p:cNvPr>
          <p:cNvSpPr txBox="1"/>
          <p:nvPr userDrawn="1"/>
        </p:nvSpPr>
        <p:spPr>
          <a:xfrm>
            <a:off x="600075" y="1790514"/>
            <a:ext cx="1099026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noProof="0" dirty="0">
                <a:solidFill>
                  <a:schemeClr val="accent1"/>
                </a:solidFill>
                <a:latin typeface="+mn-lt"/>
              </a:rPr>
              <a:t>The template is set up to be as accessibility-friendly as possible, but there are two things you need to do yourself as you add content. </a:t>
            </a:r>
            <a:r>
              <a:rPr lang="en-US" sz="1600" b="1" noProof="0" dirty="0">
                <a:solidFill>
                  <a:schemeClr val="accent1"/>
                </a:solidFill>
                <a:latin typeface="+mn-lt"/>
              </a:rPr>
              <a:t>The instructions below are for Office 365 or Office 2019.</a:t>
            </a:r>
          </a:p>
        </p:txBody>
      </p:sp>
    </p:spTree>
    <p:extLst>
      <p:ext uri="{BB962C8B-B14F-4D97-AF65-F5344CB8AC3E}">
        <p14:creationId xmlns:p14="http://schemas.microsoft.com/office/powerpoint/2010/main" val="78837107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chapter, image, light blue">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275DBF22-A5DA-3B43-92C3-F6BCD51A4216}" type="datetime1">
              <a:rPr lang="sv-SE" smtClean="0"/>
              <a:t>2024-03-25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195098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le/chapter, sand">
    <p:bg>
      <p:bgPr>
        <a:solidFill>
          <a:schemeClr val="bg2"/>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3B3563A2-9CD9-4FFB-4072-1AE98552F239}"/>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230F5ACA-7455-4642-BFE0-35A3360E2D3F}" type="datetime1">
              <a:rPr lang="sv-SE" smtClean="0"/>
              <a:t>2024-03-25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368993895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chapter, image, san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6" name="Platshållare för bildnummer 2">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237029E1-9B44-DE43-98B9-EBAFD8B9E3F1}" type="datetime1">
              <a:rPr lang="sv-SE" smtClean="0"/>
              <a:t>2024-03-25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Tree>
    <p:extLst>
      <p:ext uri="{BB962C8B-B14F-4D97-AF65-F5344CB8AC3E}">
        <p14:creationId xmlns:p14="http://schemas.microsoft.com/office/powerpoint/2010/main" val="3734903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Title/chapter, KTH blue">
    <p:bg>
      <p:bgPr>
        <a:solidFill>
          <a:schemeClr val="accent1"/>
        </a:solidFill>
        <a:effectLst/>
      </p:bgPr>
    </p:bg>
    <p:spTree>
      <p:nvGrpSpPr>
        <p:cNvPr id="1" name=""/>
        <p:cNvGrpSpPr/>
        <p:nvPr/>
      </p:nvGrpSpPr>
      <p:grpSpPr>
        <a:xfrm>
          <a:off x="0" y="0"/>
          <a:ext cx="0" cy="0"/>
          <a:chOff x="0" y="0"/>
          <a:chExt cx="0" cy="0"/>
        </a:xfrm>
      </p:grpSpPr>
      <p:pic>
        <p:nvPicPr>
          <p:cNvPr id="9" name="Bild 8">
            <a:extLst>
              <a:ext uri="{FF2B5EF4-FFF2-40B4-BE49-F238E27FC236}">
                <a16:creationId xmlns:a16="http://schemas.microsoft.com/office/drawing/2014/main" id="{BD7C2495-EEC2-B0B4-E314-5E0AAC7DA05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pic>
        <p:nvPicPr>
          <p:cNvPr id="8" name="Bild 7">
            <a:extLst>
              <a:ext uri="{FF2B5EF4-FFF2-40B4-BE49-F238E27FC236}">
                <a16:creationId xmlns:a16="http://schemas.microsoft.com/office/drawing/2014/main" id="{2A6CC77B-C027-6CAF-7D4C-2E3A15A51698}"/>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solidFill>
                  <a:schemeClr val="bg1"/>
                </a:solidFill>
              </a:defRPr>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lvl1pPr>
              <a:defRPr>
                <a:solidFill>
                  <a:schemeClr val="bg1"/>
                </a:solidFill>
              </a:defRPr>
            </a:lvl1pPr>
          </a:lstStyle>
          <a:p>
            <a:fld id="{EECCBBAF-5C49-D145-9814-61A8103632A9}" type="datetime1">
              <a:rPr lang="sv-SE" smtClean="0"/>
              <a:t>2024-03-25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Tree>
    <p:extLst>
      <p:ext uri="{BB962C8B-B14F-4D97-AF65-F5344CB8AC3E}">
        <p14:creationId xmlns:p14="http://schemas.microsoft.com/office/powerpoint/2010/main" val="1096779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chapter, image, KTH blue">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solidFill>
                  <a:schemeClr val="bg1"/>
                </a:solidFill>
              </a:defRPr>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solidFill>
                  <a:schemeClr val="bg1"/>
                </a:solidFill>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6" name="Platshållare för bildnummer 2">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lvl1pPr>
              <a:defRPr>
                <a:solidFill>
                  <a:schemeClr val="bg1"/>
                </a:solidFill>
              </a:defRPr>
            </a:lvl1pPr>
          </a:lstStyle>
          <a:p>
            <a:fld id="{823D8581-A4D9-BE4A-AEA5-9282CF05EB42}" type="datetime1">
              <a:rPr lang="sv-SE" smtClean="0"/>
              <a:t>2024-03-25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pic>
        <p:nvPicPr>
          <p:cNvPr id="9" name="Bild 8">
            <a:extLst>
              <a:ext uri="{FF2B5EF4-FFF2-40B4-BE49-F238E27FC236}">
                <a16:creationId xmlns:a16="http://schemas.microsoft.com/office/drawing/2014/main" id="{B9CCB106-B724-D4FC-9180-F2081684D46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Tree>
    <p:extLst>
      <p:ext uri="{BB962C8B-B14F-4D97-AF65-F5344CB8AC3E}">
        <p14:creationId xmlns:p14="http://schemas.microsoft.com/office/powerpoint/2010/main" val="307071050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2.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220414E7-5508-776E-6BBC-4EE50480958F}"/>
              </a:ext>
            </a:extLst>
          </p:cNvPr>
          <p:cNvSpPr>
            <a:spLocks noGrp="1"/>
          </p:cNvSpPr>
          <p:nvPr>
            <p:ph type="title"/>
          </p:nvPr>
        </p:nvSpPr>
        <p:spPr>
          <a:xfrm>
            <a:off x="600075" y="1095632"/>
            <a:ext cx="10990263" cy="568412"/>
          </a:xfrm>
          <a:prstGeom prst="rect">
            <a:avLst/>
          </a:prstGeom>
        </p:spPr>
        <p:txBody>
          <a:bodyPr vert="horz" lIns="91440" tIns="108000" rIns="91440" bIns="45720" rtlCol="0" anchor="t">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2006EF76-9662-2CD9-346E-23511E804736}"/>
              </a:ext>
            </a:extLst>
          </p:cNvPr>
          <p:cNvSpPr>
            <a:spLocks noGrp="1"/>
          </p:cNvSpPr>
          <p:nvPr>
            <p:ph type="body" idx="1"/>
          </p:nvPr>
        </p:nvSpPr>
        <p:spPr>
          <a:xfrm>
            <a:off x="600075" y="1872344"/>
            <a:ext cx="10990263" cy="4453808"/>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5E3A2378-EA0B-2CB0-A3C0-B0181DFC31CC}"/>
              </a:ext>
            </a:extLst>
          </p:cNvPr>
          <p:cNvSpPr>
            <a:spLocks noGrp="1"/>
          </p:cNvSpPr>
          <p:nvPr>
            <p:ph type="dt" sz="half" idx="2"/>
          </p:nvPr>
        </p:nvSpPr>
        <p:spPr>
          <a:xfrm>
            <a:off x="600075" y="6473327"/>
            <a:ext cx="2743200" cy="94775"/>
          </a:xfrm>
          <a:prstGeom prst="rect">
            <a:avLst/>
          </a:prstGeom>
        </p:spPr>
        <p:txBody>
          <a:bodyPr vert="horz" lIns="91440" tIns="45720" rIns="91440" bIns="45720" rtlCol="0" anchor="ctr"/>
          <a:lstStyle>
            <a:lvl1pPr algn="l">
              <a:defRPr sz="700">
                <a:solidFill>
                  <a:schemeClr val="accent2"/>
                </a:solidFill>
              </a:defRPr>
            </a:lvl1pPr>
          </a:lstStyle>
          <a:p>
            <a:fld id="{888E4D63-BE2C-4D4B-BBD2-256262659A9F}" type="datetime1">
              <a:rPr lang="sv-SE" smtClean="0"/>
              <a:t>2024-03-25</a:t>
            </a:fld>
            <a:endParaRPr lang="sv-SE" dirty="0"/>
          </a:p>
        </p:txBody>
      </p:sp>
      <p:sp>
        <p:nvSpPr>
          <p:cNvPr id="5" name="Platshållare för sidfot 4">
            <a:extLst>
              <a:ext uri="{FF2B5EF4-FFF2-40B4-BE49-F238E27FC236}">
                <a16:creationId xmlns:a16="http://schemas.microsoft.com/office/drawing/2014/main" id="{24CA2E8D-AD94-B894-C4F1-B88C763BA32D}"/>
              </a:ext>
            </a:extLst>
          </p:cNvPr>
          <p:cNvSpPr>
            <a:spLocks noGrp="1"/>
          </p:cNvSpPr>
          <p:nvPr>
            <p:ph type="ftr" sz="quarter" idx="3"/>
          </p:nvPr>
        </p:nvSpPr>
        <p:spPr>
          <a:xfrm>
            <a:off x="4037805" y="6470364"/>
            <a:ext cx="4114800" cy="97738"/>
          </a:xfrm>
          <a:prstGeom prst="rect">
            <a:avLst/>
          </a:prstGeom>
        </p:spPr>
        <p:txBody>
          <a:bodyPr vert="horz" lIns="91440" tIns="45720" rIns="91440" bIns="45720" rtlCol="0" anchor="ctr"/>
          <a:lstStyle>
            <a:lvl1pPr algn="ctr">
              <a:defRPr sz="700">
                <a:solidFill>
                  <a:schemeClr val="accent2"/>
                </a:solidFill>
              </a:defRPr>
            </a:lvl1pPr>
          </a:lstStyle>
          <a:p>
            <a:r>
              <a:rPr lang="sv-SE"/>
              <a:t>Presentation footer</a:t>
            </a:r>
            <a:endParaRPr lang="sv-SE" dirty="0"/>
          </a:p>
        </p:txBody>
      </p:sp>
      <p:sp>
        <p:nvSpPr>
          <p:cNvPr id="6" name="Platshållare för bildnummer 5">
            <a:extLst>
              <a:ext uri="{FF2B5EF4-FFF2-40B4-BE49-F238E27FC236}">
                <a16:creationId xmlns:a16="http://schemas.microsoft.com/office/drawing/2014/main" id="{045617BD-973D-B163-E4ED-D245FDF0BDFC}"/>
              </a:ext>
            </a:extLst>
          </p:cNvPr>
          <p:cNvSpPr>
            <a:spLocks noGrp="1"/>
          </p:cNvSpPr>
          <p:nvPr>
            <p:ph type="sldNum" sz="quarter" idx="4"/>
          </p:nvPr>
        </p:nvSpPr>
        <p:spPr>
          <a:xfrm>
            <a:off x="8848725" y="6473328"/>
            <a:ext cx="2743200" cy="94775"/>
          </a:xfrm>
          <a:prstGeom prst="rect">
            <a:avLst/>
          </a:prstGeom>
        </p:spPr>
        <p:txBody>
          <a:bodyPr vert="horz" lIns="91440" tIns="45720" rIns="91440" bIns="45720" rtlCol="0" anchor="ctr"/>
          <a:lstStyle>
            <a:lvl1pPr algn="r">
              <a:defRPr sz="700">
                <a:solidFill>
                  <a:schemeClr val="accent2"/>
                </a:solidFill>
              </a:defRPr>
            </a:lvl1pPr>
          </a:lstStyle>
          <a:p>
            <a:fld id="{B716C8F4-20CD-364A-8A8E-DE130115B178}" type="slidenum">
              <a:rPr lang="sv-SE" smtClean="0"/>
              <a:pPr/>
              <a:t>‹#›</a:t>
            </a:fld>
            <a:endParaRPr lang="sv-SE" dirty="0"/>
          </a:p>
        </p:txBody>
      </p:sp>
      <p:pic>
        <p:nvPicPr>
          <p:cNvPr id="11" name="Bild 10">
            <a:extLst>
              <a:ext uri="{FF2B5EF4-FFF2-40B4-BE49-F238E27FC236}">
                <a16:creationId xmlns:a16="http://schemas.microsoft.com/office/drawing/2014/main" id="{57E3D58E-4C99-E6D1-B925-E182668FA2E3}"/>
              </a:ext>
            </a:extLst>
          </p:cNvPr>
          <p:cNvPicPr>
            <a:picLocks noChangeAspect="1"/>
          </p:cNvPicPr>
          <p:nvPr userDrawn="1"/>
        </p:nvPicPr>
        <p:blipFill>
          <a:blip r:embed="rId49" cstate="print">
            <a:extLst>
              <a:ext uri="{28A0092B-C50C-407E-A947-70E740481C1C}">
                <a14:useLocalDpi xmlns:a14="http://schemas.microsoft.com/office/drawing/2010/main"/>
              </a:ext>
              <a:ext uri="{96DAC541-7B7A-43D3-8B79-37D633B846F1}">
                <asvg:svgBlip xmlns="" xmlns:asvg="http://schemas.microsoft.com/office/drawing/2016/SVG/main" r:embed="rId50"/>
              </a:ext>
            </a:extLst>
          </a:blip>
          <a:stretch>
            <a:fillRect/>
          </a:stretch>
        </p:blipFill>
        <p:spPr>
          <a:xfrm>
            <a:off x="193566" y="164552"/>
            <a:ext cx="714243" cy="799273"/>
          </a:xfrm>
          <a:prstGeom prst="rect">
            <a:avLst/>
          </a:prstGeom>
        </p:spPr>
      </p:pic>
    </p:spTree>
    <p:extLst>
      <p:ext uri="{BB962C8B-B14F-4D97-AF65-F5344CB8AC3E}">
        <p14:creationId xmlns:p14="http://schemas.microsoft.com/office/powerpoint/2010/main" val="118368451"/>
      </p:ext>
    </p:extLst>
  </p:cSld>
  <p:clrMap bg1="lt1" tx1="dk1" bg2="lt2" tx2="dk2" accent1="accent1" accent2="accent2" accent3="accent3" accent4="accent4" accent5="accent5" accent6="accent6" hlink="hlink" folHlink="folHlink"/>
  <p:sldLayoutIdLst>
    <p:sldLayoutId id="2147483649" r:id="rId1"/>
    <p:sldLayoutId id="2147483679" r:id="rId2"/>
    <p:sldLayoutId id="2147483659" r:id="rId3"/>
    <p:sldLayoutId id="2147483651" r:id="rId4"/>
    <p:sldLayoutId id="2147483670" r:id="rId5"/>
    <p:sldLayoutId id="2147483660" r:id="rId6"/>
    <p:sldLayoutId id="2147483671" r:id="rId7"/>
    <p:sldLayoutId id="2147483661" r:id="rId8"/>
    <p:sldLayoutId id="2147483672" r:id="rId9"/>
    <p:sldLayoutId id="2147483662" r:id="rId10"/>
    <p:sldLayoutId id="2147483673" r:id="rId11"/>
    <p:sldLayoutId id="2147483650" r:id="rId12"/>
    <p:sldLayoutId id="2147483685" r:id="rId13"/>
    <p:sldLayoutId id="2147483688" r:id="rId14"/>
    <p:sldLayoutId id="2147483686" r:id="rId15"/>
    <p:sldLayoutId id="2147483687" r:id="rId16"/>
    <p:sldLayoutId id="2147483652" r:id="rId17"/>
    <p:sldLayoutId id="2147483653" r:id="rId18"/>
    <p:sldLayoutId id="2147483656" r:id="rId19"/>
    <p:sldLayoutId id="2147483657" r:id="rId20"/>
    <p:sldLayoutId id="2147483663" r:id="rId21"/>
    <p:sldLayoutId id="2147483694" r:id="rId22"/>
    <p:sldLayoutId id="2147483693" r:id="rId23"/>
    <p:sldLayoutId id="2147483684" r:id="rId24"/>
    <p:sldLayoutId id="2147483683" r:id="rId25"/>
    <p:sldLayoutId id="2147483681" r:id="rId26"/>
    <p:sldLayoutId id="2147483682" r:id="rId27"/>
    <p:sldLayoutId id="2147483676" r:id="rId28"/>
    <p:sldLayoutId id="2147483677" r:id="rId29"/>
    <p:sldLayoutId id="2147483678" r:id="rId30"/>
    <p:sldLayoutId id="2147483654" r:id="rId31"/>
    <p:sldLayoutId id="2147483668" r:id="rId32"/>
    <p:sldLayoutId id="2147483667" r:id="rId33"/>
    <p:sldLayoutId id="2147483669" r:id="rId34"/>
    <p:sldLayoutId id="2147483666" r:id="rId35"/>
    <p:sldLayoutId id="2147483689" r:id="rId36"/>
    <p:sldLayoutId id="2147483690" r:id="rId37"/>
    <p:sldLayoutId id="2147483691" r:id="rId38"/>
    <p:sldLayoutId id="2147483692" r:id="rId39"/>
    <p:sldLayoutId id="2147483655" r:id="rId40"/>
    <p:sldLayoutId id="2147483696" r:id="rId41"/>
    <p:sldLayoutId id="2147483697" r:id="rId42"/>
    <p:sldLayoutId id="2147483664" r:id="rId43"/>
    <p:sldLayoutId id="2147483695" r:id="rId44"/>
    <p:sldLayoutId id="2147483658" r:id="rId45"/>
    <p:sldLayoutId id="2147483674" r:id="rId46"/>
    <p:sldLayoutId id="2147483675" r:id="rId47"/>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userDrawn="1">
          <p15:clr>
            <a:srgbClr val="F26B43"/>
          </p15:clr>
        </p15:guide>
        <p15:guide id="2" pos="7680" userDrawn="1">
          <p15:clr>
            <a:srgbClr val="F26B43"/>
          </p15:clr>
        </p15:guide>
        <p15:guide id="3" pos="378" userDrawn="1">
          <p15:clr>
            <a:srgbClr val="F26B43"/>
          </p15:clr>
        </p15:guide>
        <p15:guide id="4" pos="1343" userDrawn="1">
          <p15:clr>
            <a:srgbClr val="F26B43"/>
          </p15:clr>
        </p15:guide>
        <p15:guide id="5" pos="1570" userDrawn="1">
          <p15:clr>
            <a:srgbClr val="F26B43"/>
          </p15:clr>
        </p15:guide>
        <p15:guide id="6" pos="2535" userDrawn="1">
          <p15:clr>
            <a:srgbClr val="F26B43"/>
          </p15:clr>
        </p15:guide>
        <p15:guide id="7" pos="2761" userDrawn="1">
          <p15:clr>
            <a:srgbClr val="F26B43"/>
          </p15:clr>
        </p15:guide>
        <p15:guide id="8" pos="3726" userDrawn="1">
          <p15:clr>
            <a:srgbClr val="F26B43"/>
          </p15:clr>
        </p15:guide>
        <p15:guide id="9" pos="3953" userDrawn="1">
          <p15:clr>
            <a:srgbClr val="F26B43"/>
          </p15:clr>
        </p15:guide>
        <p15:guide id="10" pos="4918" userDrawn="1">
          <p15:clr>
            <a:srgbClr val="F26B43"/>
          </p15:clr>
        </p15:guide>
        <p15:guide id="11" pos="5144" userDrawn="1">
          <p15:clr>
            <a:srgbClr val="F26B43"/>
          </p15:clr>
        </p15:guide>
        <p15:guide id="12" pos="6109" userDrawn="1">
          <p15:clr>
            <a:srgbClr val="F26B43"/>
          </p15:clr>
        </p15:guide>
        <p15:guide id="13" pos="6336" userDrawn="1">
          <p15:clr>
            <a:srgbClr val="F26B43"/>
          </p15:clr>
        </p15:guide>
        <p15:guide id="14" pos="7301" userDrawn="1">
          <p15:clr>
            <a:srgbClr val="F26B43"/>
          </p15:clr>
        </p15:guide>
        <p15:guide id="15" orient="horz" userDrawn="1">
          <p15:clr>
            <a:srgbClr val="F26B43"/>
          </p15:clr>
        </p15:guide>
        <p15:guide id="16" orient="horz" pos="4320" userDrawn="1">
          <p15:clr>
            <a:srgbClr val="F26B43"/>
          </p15:clr>
        </p15:guide>
        <p15:guide id="17" orient="horz" pos="514" userDrawn="1">
          <p15:clr>
            <a:srgbClr val="F26B43"/>
          </p15:clr>
        </p15:guide>
        <p15:guide id="18" orient="horz" pos="861" userDrawn="1">
          <p15:clr>
            <a:srgbClr val="F26B43"/>
          </p15:clr>
        </p15:guide>
        <p15:guide id="19" orient="horz" pos="1209" userDrawn="1">
          <p15:clr>
            <a:srgbClr val="F26B43"/>
          </p15:clr>
        </p15:guide>
        <p15:guide id="20" orient="horz" pos="1570" userDrawn="1">
          <p15:clr>
            <a:srgbClr val="F26B43"/>
          </p15:clr>
        </p15:guide>
        <p15:guide id="21" orient="horz" pos="1903" userDrawn="1">
          <p15:clr>
            <a:srgbClr val="F26B43"/>
          </p15:clr>
        </p15:guide>
        <p15:guide id="22" orient="horz" pos="2250" userDrawn="1">
          <p15:clr>
            <a:srgbClr val="F26B43"/>
          </p15:clr>
        </p15:guide>
        <p15:guide id="23" orient="horz" pos="2597" userDrawn="1">
          <p15:clr>
            <a:srgbClr val="F26B43"/>
          </p15:clr>
        </p15:guide>
        <p15:guide id="24" orient="horz" pos="2945" userDrawn="1">
          <p15:clr>
            <a:srgbClr val="F26B43"/>
          </p15:clr>
        </p15:guide>
        <p15:guide id="25" orient="horz" pos="3292" userDrawn="1">
          <p15:clr>
            <a:srgbClr val="F26B43"/>
          </p15:clr>
        </p15:guide>
        <p15:guide id="26" orient="horz" pos="3639" userDrawn="1">
          <p15:clr>
            <a:srgbClr val="F26B43"/>
          </p15:clr>
        </p15:guide>
        <p15:guide id="27" orient="horz" pos="398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v-SE" dirty="0"/>
              <a:t>Vision och övergripande </a:t>
            </a:r>
            <a:br>
              <a:rPr lang="sv-SE" dirty="0"/>
            </a:br>
            <a:r>
              <a:rPr lang="sv-SE" dirty="0" smtClean="0"/>
              <a:t>mål </a:t>
            </a:r>
            <a:r>
              <a:rPr lang="sv-SE" dirty="0"/>
              <a:t>för KTH</a:t>
            </a:r>
          </a:p>
        </p:txBody>
      </p:sp>
      <p:sp>
        <p:nvSpPr>
          <p:cNvPr id="3" name="Subtitle 2"/>
          <p:cNvSpPr>
            <a:spLocks noGrp="1"/>
          </p:cNvSpPr>
          <p:nvPr>
            <p:ph type="subTitle" idx="1"/>
          </p:nvPr>
        </p:nvSpPr>
        <p:spPr/>
        <p:txBody>
          <a:bodyPr/>
          <a:lstStyle/>
          <a:p>
            <a:r>
              <a:rPr lang="sv-SE" dirty="0"/>
              <a:t>Övergripande mål för perioden 2024–2028</a:t>
            </a:r>
          </a:p>
          <a:p>
            <a:endParaRPr lang="sv-SE" dirty="0"/>
          </a:p>
        </p:txBody>
      </p:sp>
    </p:spTree>
    <p:extLst>
      <p:ext uri="{BB962C8B-B14F-4D97-AF65-F5344CB8AC3E}">
        <p14:creationId xmlns:p14="http://schemas.microsoft.com/office/powerpoint/2010/main" val="2081227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00074" y="1717041"/>
            <a:ext cx="5130164" cy="977612"/>
          </a:xfrm>
        </p:spPr>
        <p:txBody>
          <a:bodyPr/>
          <a:lstStyle/>
          <a:p>
            <a:r>
              <a:rPr lang="sv-SE" sz="3200" spc="-150" dirty="0">
                <a:solidFill>
                  <a:srgbClr val="000061"/>
                </a:solidFill>
              </a:rPr>
              <a:t>Vilka vi är och vilka vi vill vara</a:t>
            </a:r>
            <a:r>
              <a:rPr lang="sv-SE" dirty="0">
                <a:solidFill>
                  <a:srgbClr val="000061"/>
                </a:solidFill>
                <a:latin typeface="Figtree Light SemiBold" pitchFamily="2" charset="0"/>
              </a:rPr>
              <a:t/>
            </a:r>
            <a:br>
              <a:rPr lang="sv-SE" dirty="0">
                <a:solidFill>
                  <a:srgbClr val="000061"/>
                </a:solidFill>
                <a:latin typeface="Figtree Light SemiBold" pitchFamily="2" charset="0"/>
              </a:rPr>
            </a:br>
            <a:endParaRPr lang="sv-SE" dirty="0"/>
          </a:p>
        </p:txBody>
      </p:sp>
      <p:sp>
        <p:nvSpPr>
          <p:cNvPr id="9" name="Content Placeholder 8"/>
          <p:cNvSpPr>
            <a:spLocks noGrp="1"/>
          </p:cNvSpPr>
          <p:nvPr>
            <p:ph sz="half" idx="1"/>
          </p:nvPr>
        </p:nvSpPr>
        <p:spPr>
          <a:xfrm>
            <a:off x="600074" y="2479040"/>
            <a:ext cx="5353685" cy="3848733"/>
          </a:xfrm>
        </p:spPr>
        <p:txBody>
          <a:bodyPr/>
          <a:lstStyle/>
          <a:p>
            <a:pPr marL="0" indent="0">
              <a:buNone/>
            </a:pPr>
            <a:r>
              <a:rPr lang="sv-SE" sz="1600" dirty="0"/>
              <a:t>KTH:s vision och övergripande mål ska vara en kompass som visar höga ambitioner för vår framtida utveckling och </a:t>
            </a:r>
            <a:r>
              <a:rPr lang="sv-SE" sz="1600" dirty="0" smtClean="0"/>
              <a:t>också utgöra </a:t>
            </a:r>
            <a:r>
              <a:rPr lang="sv-SE" sz="1600" dirty="0"/>
              <a:t>grunden för våra prioriteringar. Tanken är att vision och mål ska användas i organisationen för att definiera konkreta förändringsinsatser</a:t>
            </a:r>
            <a:r>
              <a:rPr lang="sv-SE" sz="1600" dirty="0" smtClean="0"/>
              <a:t>.</a:t>
            </a:r>
          </a:p>
          <a:p>
            <a:pPr marL="0" indent="0">
              <a:buNone/>
            </a:pPr>
            <a:r>
              <a:rPr lang="sv-SE" sz="1600" dirty="0" smtClean="0"/>
              <a:t>Kraften </a:t>
            </a:r>
            <a:r>
              <a:rPr lang="sv-SE" sz="1600" dirty="0"/>
              <a:t>i visionen ligger i det vardagliga arbetet och vår utmaning är därför att omsätta vision och mål i praktisk handling och verksamhetsutveckling. Det kan vi bara göra gemensamt!</a:t>
            </a:r>
          </a:p>
          <a:p>
            <a:pPr marL="0" indent="0">
              <a:lnSpc>
                <a:spcPct val="100000"/>
              </a:lnSpc>
              <a:spcBef>
                <a:spcPts val="0"/>
              </a:spcBef>
              <a:buNone/>
            </a:pPr>
            <a:endParaRPr lang="sv-SE" sz="1200" dirty="0" smtClean="0"/>
          </a:p>
          <a:p>
            <a:pPr marL="0" indent="0">
              <a:lnSpc>
                <a:spcPct val="100000"/>
              </a:lnSpc>
              <a:spcBef>
                <a:spcPts val="0"/>
              </a:spcBef>
              <a:buNone/>
            </a:pPr>
            <a:endParaRPr lang="sv-SE" sz="1200" dirty="0"/>
          </a:p>
          <a:p>
            <a:pPr marL="0" indent="0">
              <a:lnSpc>
                <a:spcPct val="100000"/>
              </a:lnSpc>
              <a:spcBef>
                <a:spcPts val="0"/>
              </a:spcBef>
              <a:buNone/>
            </a:pPr>
            <a:endParaRPr lang="sv-SE" sz="1200" dirty="0" smtClean="0"/>
          </a:p>
          <a:p>
            <a:pPr marL="0" indent="0">
              <a:lnSpc>
                <a:spcPct val="100000"/>
              </a:lnSpc>
              <a:spcBef>
                <a:spcPts val="0"/>
              </a:spcBef>
              <a:buNone/>
            </a:pPr>
            <a:endParaRPr lang="sv-SE" sz="1200" dirty="0"/>
          </a:p>
          <a:p>
            <a:pPr marL="0" indent="0">
              <a:lnSpc>
                <a:spcPct val="100000"/>
              </a:lnSpc>
              <a:spcBef>
                <a:spcPts val="0"/>
              </a:spcBef>
              <a:buNone/>
            </a:pPr>
            <a:endParaRPr lang="sv-SE" sz="1200" dirty="0" smtClean="0"/>
          </a:p>
          <a:p>
            <a:pPr marL="0" indent="0">
              <a:lnSpc>
                <a:spcPct val="100000"/>
              </a:lnSpc>
              <a:spcBef>
                <a:spcPts val="0"/>
              </a:spcBef>
              <a:buNone/>
            </a:pPr>
            <a:endParaRPr lang="sv-SE" sz="1200" dirty="0"/>
          </a:p>
          <a:p>
            <a:pPr marL="0" indent="0">
              <a:lnSpc>
                <a:spcPct val="100000"/>
              </a:lnSpc>
              <a:spcBef>
                <a:spcPts val="0"/>
              </a:spcBef>
              <a:buNone/>
            </a:pPr>
            <a:r>
              <a:rPr lang="sv-SE" sz="1200" dirty="0" smtClean="0"/>
              <a:t>Anders </a:t>
            </a:r>
            <a:r>
              <a:rPr lang="sv-SE" sz="1200" dirty="0"/>
              <a:t>Söderholm</a:t>
            </a:r>
          </a:p>
          <a:p>
            <a:pPr marL="0" indent="0">
              <a:lnSpc>
                <a:spcPct val="100000"/>
              </a:lnSpc>
              <a:spcBef>
                <a:spcPts val="0"/>
              </a:spcBef>
              <a:buNone/>
            </a:pPr>
            <a:r>
              <a:rPr lang="sv-SE" sz="1200" dirty="0"/>
              <a:t>Rektor, KTH</a:t>
            </a:r>
          </a:p>
          <a:p>
            <a:pPr marL="0" indent="0">
              <a:buNone/>
            </a:pPr>
            <a:endParaRPr lang="sv-SE" dirty="0"/>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074" y="5014959"/>
            <a:ext cx="2254885" cy="482078"/>
          </a:xfrm>
          <a:prstGeom prst="rect">
            <a:avLst/>
          </a:prstGeom>
        </p:spPr>
      </p:pic>
      <p:sp>
        <p:nvSpPr>
          <p:cNvPr id="15" name="Content Placeholder 4"/>
          <p:cNvSpPr txBox="1">
            <a:spLocks/>
          </p:cNvSpPr>
          <p:nvPr/>
        </p:nvSpPr>
        <p:spPr>
          <a:xfrm>
            <a:off x="600075" y="1349633"/>
            <a:ext cx="4929982" cy="3674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1800" dirty="0" smtClean="0">
                <a:solidFill>
                  <a:srgbClr val="6298D2"/>
                </a:solidFill>
                <a:latin typeface="Figtree Light SemiBold" pitchFamily="2" charset="0"/>
              </a:rPr>
              <a:t>Riktning och mål</a:t>
            </a:r>
            <a:endParaRPr lang="sv-SE" sz="1800" dirty="0">
              <a:solidFill>
                <a:srgbClr val="6298D2"/>
              </a:solidFill>
              <a:latin typeface="Figtree Light SemiBold" pitchFamily="2" charset="0"/>
            </a:endParaRPr>
          </a:p>
        </p:txBody>
      </p:sp>
      <p:pic>
        <p:nvPicPr>
          <p:cNvPr id="8" name="Content Placeholder 13"/>
          <p:cNvPicPr>
            <a:picLocks noChangeAspect="1"/>
          </p:cNvPicPr>
          <p:nvPr/>
        </p:nvPicPr>
        <p:blipFill rotWithShape="1">
          <a:blip r:embed="rId3">
            <a:extLst>
              <a:ext uri="{28A0092B-C50C-407E-A947-70E740481C1C}">
                <a14:useLocalDpi xmlns:a14="http://schemas.microsoft.com/office/drawing/2010/main" val="0"/>
              </a:ext>
            </a:extLst>
          </a:blip>
          <a:srcRect b="17667"/>
          <a:stretch/>
        </p:blipFill>
        <p:spPr>
          <a:xfrm>
            <a:off x="7292658" y="1927543"/>
            <a:ext cx="3625849" cy="3731577"/>
          </a:xfrm>
          <a:prstGeom prst="rect">
            <a:avLst/>
          </a:prstGeom>
        </p:spPr>
      </p:pic>
    </p:spTree>
    <p:extLst>
      <p:ext uri="{BB962C8B-B14F-4D97-AF65-F5344CB8AC3E}">
        <p14:creationId xmlns:p14="http://schemas.microsoft.com/office/powerpoint/2010/main" val="26620483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600075" y="2773679"/>
            <a:ext cx="4929982" cy="3554093"/>
          </a:xfrm>
        </p:spPr>
        <p:txBody>
          <a:bodyPr/>
          <a:lstStyle/>
          <a:p>
            <a:pPr marL="0" indent="0">
              <a:buNone/>
            </a:pPr>
            <a:r>
              <a:rPr lang="sv-SE" sz="1600" dirty="0"/>
              <a:t>KTH formar framtiden genom utbildning, forskning och innovation. Framväxta i en av världens mest dynamiska städer utgör vi en samlande kraft internationellt för att hitta lösningar på globala utmaningar. Vi attraherar talanger från hela världen och vår mångfald är en styrka. Tillsammans får vi idéer att bli verklighet. Vår akademiska frihet och våra principer om öppenhet och transparens är grundläggande för kunskapsutveckling och demokrati. Vi är modiga, kreativa och ansvarstagande, drivna av att möjliggöra ett hållbart och jämställt samhälle. </a:t>
            </a:r>
            <a:endParaRPr lang="sv-SE" dirty="0"/>
          </a:p>
        </p:txBody>
      </p:sp>
      <p:pic>
        <p:nvPicPr>
          <p:cNvPr id="18" name="Picture Placeholder 17"/>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1787" r="11787"/>
          <a:stretch>
            <a:fillRect/>
          </a:stretch>
        </p:blipFill>
        <p:spPr/>
      </p:pic>
      <p:sp>
        <p:nvSpPr>
          <p:cNvPr id="20" name="Content Placeholder 4"/>
          <p:cNvSpPr txBox="1">
            <a:spLocks/>
          </p:cNvSpPr>
          <p:nvPr/>
        </p:nvSpPr>
        <p:spPr>
          <a:xfrm>
            <a:off x="600075" y="1349633"/>
            <a:ext cx="4929982" cy="3674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1800" dirty="0" smtClean="0">
                <a:solidFill>
                  <a:srgbClr val="6298D2"/>
                </a:solidFill>
                <a:latin typeface="Figtree Light SemiBold" pitchFamily="2" charset="0"/>
              </a:rPr>
              <a:t>Vision</a:t>
            </a:r>
            <a:endParaRPr lang="sv-SE" sz="1800" dirty="0">
              <a:solidFill>
                <a:srgbClr val="6298D2"/>
              </a:solidFill>
              <a:latin typeface="Figtree Light SemiBold" pitchFamily="2" charset="0"/>
            </a:endParaRPr>
          </a:p>
        </p:txBody>
      </p:sp>
      <p:sp>
        <p:nvSpPr>
          <p:cNvPr id="21" name="Title 3"/>
          <p:cNvSpPr>
            <a:spLocks noGrp="1"/>
          </p:cNvSpPr>
          <p:nvPr>
            <p:ph type="title"/>
          </p:nvPr>
        </p:nvSpPr>
        <p:spPr>
          <a:xfrm>
            <a:off x="600076" y="1349632"/>
            <a:ext cx="4929982" cy="977612"/>
          </a:xfrm>
        </p:spPr>
        <p:txBody>
          <a:bodyPr/>
          <a:lstStyle/>
          <a:p>
            <a:r>
              <a:rPr lang="sv-SE" sz="3000" dirty="0" smtClean="0"/>
              <a:t/>
            </a:r>
            <a:br>
              <a:rPr lang="sv-SE" sz="3000" dirty="0" smtClean="0"/>
            </a:br>
            <a:r>
              <a:rPr lang="sv-SE" sz="3000" dirty="0" smtClean="0"/>
              <a:t>Vi </a:t>
            </a:r>
            <a:r>
              <a:rPr lang="sv-SE" sz="3000" dirty="0"/>
              <a:t>tar ledningen för en hållbar samhällsutveckling </a:t>
            </a:r>
          </a:p>
        </p:txBody>
      </p:sp>
    </p:spTree>
    <p:extLst>
      <p:ext uri="{BB962C8B-B14F-4D97-AF65-F5344CB8AC3E}">
        <p14:creationId xmlns:p14="http://schemas.microsoft.com/office/powerpoint/2010/main" val="1589549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1"/>
          </p:nvPr>
        </p:nvSpPr>
        <p:spPr>
          <a:xfrm>
            <a:off x="600075" y="2039391"/>
            <a:ext cx="5314950" cy="4011292"/>
          </a:xfrm>
        </p:spPr>
        <p:txBody>
          <a:bodyPr/>
          <a:lstStyle/>
          <a:p>
            <a:pPr marL="0" indent="0">
              <a:buNone/>
            </a:pPr>
            <a:r>
              <a:rPr lang="sv-SE" b="1" dirty="0" smtClean="0">
                <a:solidFill>
                  <a:srgbClr val="000061"/>
                </a:solidFill>
              </a:rPr>
              <a:t>Utbildning </a:t>
            </a:r>
            <a:endParaRPr lang="sv-SE" dirty="0">
              <a:solidFill>
                <a:srgbClr val="000061"/>
              </a:solidFill>
            </a:endParaRPr>
          </a:p>
          <a:p>
            <a:pPr marL="0" indent="0">
              <a:buNone/>
            </a:pPr>
            <a:r>
              <a:rPr lang="sv-SE" sz="1800" dirty="0" smtClean="0">
                <a:solidFill>
                  <a:srgbClr val="004791"/>
                </a:solidFill>
                <a:latin typeface="Figtree Medium" pitchFamily="2" charset="0"/>
              </a:rPr>
              <a:t>KTH:s utbildning ska vara av högsta kvalitet och internationellt konkurrenskraftig. </a:t>
            </a:r>
          </a:p>
          <a:p>
            <a:pPr marL="0" indent="0">
              <a:buNone/>
            </a:pPr>
            <a:endParaRPr lang="sv-SE" dirty="0"/>
          </a:p>
          <a:p>
            <a:pPr marL="0" indent="0">
              <a:buNone/>
            </a:pPr>
            <a:r>
              <a:rPr lang="sv-SE" b="1" dirty="0" smtClean="0">
                <a:solidFill>
                  <a:srgbClr val="000061"/>
                </a:solidFill>
              </a:rPr>
              <a:t>Arbetsmiljö och studiemiljö </a:t>
            </a:r>
          </a:p>
          <a:p>
            <a:pPr marL="0" indent="0">
              <a:buNone/>
            </a:pPr>
            <a:r>
              <a:rPr lang="sv-SE" sz="1800" dirty="0">
                <a:solidFill>
                  <a:srgbClr val="004791"/>
                </a:solidFill>
                <a:latin typeface="Figtree Medium" pitchFamily="2" charset="0"/>
              </a:rPr>
              <a:t>KTH:s arbetsmiljö och studiemiljö ska vara attraktiv, inkluderande och </a:t>
            </a:r>
            <a:r>
              <a:rPr lang="sv-SE" sz="1800" dirty="0" smtClean="0">
                <a:solidFill>
                  <a:srgbClr val="004791"/>
                </a:solidFill>
                <a:latin typeface="Figtree Medium" pitchFamily="2" charset="0"/>
              </a:rPr>
              <a:t>jämställd</a:t>
            </a:r>
            <a:r>
              <a:rPr lang="sv-SE" sz="1800" b="1" dirty="0" smtClean="0">
                <a:solidFill>
                  <a:srgbClr val="004791"/>
                </a:solidFill>
                <a:latin typeface="+mj-lt"/>
              </a:rPr>
              <a:t>. </a:t>
            </a:r>
            <a:endParaRPr lang="sv-SE" sz="1800" b="1" dirty="0">
              <a:solidFill>
                <a:srgbClr val="004791"/>
              </a:solidFill>
              <a:latin typeface="+mj-lt"/>
            </a:endParaRPr>
          </a:p>
        </p:txBody>
      </p:sp>
      <p:sp>
        <p:nvSpPr>
          <p:cNvPr id="11" name="Content Placeholder 10"/>
          <p:cNvSpPr>
            <a:spLocks noGrp="1"/>
          </p:cNvSpPr>
          <p:nvPr>
            <p:ph sz="half" idx="2"/>
          </p:nvPr>
        </p:nvSpPr>
        <p:spPr>
          <a:xfrm>
            <a:off x="6275388" y="2039391"/>
            <a:ext cx="5314950" cy="4011294"/>
          </a:xfrm>
        </p:spPr>
        <p:txBody>
          <a:bodyPr/>
          <a:lstStyle/>
          <a:p>
            <a:pPr marL="0" indent="0">
              <a:buNone/>
            </a:pPr>
            <a:r>
              <a:rPr lang="sv-SE" b="1" dirty="0" smtClean="0">
                <a:solidFill>
                  <a:srgbClr val="000061"/>
                </a:solidFill>
              </a:rPr>
              <a:t>Forskning </a:t>
            </a:r>
            <a:endParaRPr lang="sv-SE" dirty="0">
              <a:solidFill>
                <a:srgbClr val="000061"/>
              </a:solidFill>
            </a:endParaRPr>
          </a:p>
          <a:p>
            <a:pPr marL="0" indent="0">
              <a:buNone/>
            </a:pPr>
            <a:r>
              <a:rPr lang="sv-SE" sz="1800" dirty="0">
                <a:solidFill>
                  <a:srgbClr val="004791"/>
                </a:solidFill>
                <a:latin typeface="Figtree Medium" pitchFamily="2" charset="0"/>
              </a:rPr>
              <a:t>KTH:s forskning ska vara internationellt ledande och ha stort </a:t>
            </a:r>
            <a:r>
              <a:rPr lang="sv-SE" sz="1800" dirty="0" smtClean="0">
                <a:solidFill>
                  <a:srgbClr val="004791"/>
                </a:solidFill>
                <a:latin typeface="Figtree Medium" pitchFamily="2" charset="0"/>
              </a:rPr>
              <a:t>genomslag.</a:t>
            </a:r>
          </a:p>
          <a:p>
            <a:pPr marL="0" indent="0">
              <a:buNone/>
            </a:pPr>
            <a:r>
              <a:rPr lang="sv-SE" sz="1800" dirty="0" smtClean="0">
                <a:solidFill>
                  <a:srgbClr val="004791"/>
                </a:solidFill>
                <a:latin typeface="Figtree Light Medium" pitchFamily="2" charset="0"/>
              </a:rPr>
              <a:t> </a:t>
            </a:r>
            <a:endParaRPr lang="sv-SE" dirty="0"/>
          </a:p>
          <a:p>
            <a:pPr marL="0" indent="0">
              <a:buNone/>
            </a:pPr>
            <a:r>
              <a:rPr lang="sv-SE" b="1" dirty="0">
                <a:solidFill>
                  <a:srgbClr val="000061"/>
                </a:solidFill>
              </a:rPr>
              <a:t>Effektiv och hållbar resursanvändning </a:t>
            </a:r>
            <a:endParaRPr lang="sv-SE" b="1" dirty="0" smtClean="0">
              <a:solidFill>
                <a:srgbClr val="000061"/>
              </a:solidFill>
            </a:endParaRPr>
          </a:p>
          <a:p>
            <a:pPr marL="0" indent="0">
              <a:buNone/>
            </a:pPr>
            <a:r>
              <a:rPr lang="sv-SE" sz="1800" dirty="0">
                <a:solidFill>
                  <a:srgbClr val="004791"/>
                </a:solidFill>
                <a:latin typeface="Figtree Medium" pitchFamily="2" charset="0"/>
              </a:rPr>
              <a:t>KTH:s arbetssätt ska vara effektiva, hållbara och </a:t>
            </a:r>
            <a:r>
              <a:rPr lang="sv-SE" sz="1800" dirty="0" smtClean="0">
                <a:solidFill>
                  <a:srgbClr val="004791"/>
                </a:solidFill>
                <a:latin typeface="Figtree Medium" pitchFamily="2" charset="0"/>
              </a:rPr>
              <a:t>framåtsyftande. </a:t>
            </a:r>
            <a:endParaRPr lang="sv-SE" sz="1800" dirty="0">
              <a:solidFill>
                <a:srgbClr val="004791"/>
              </a:solidFill>
              <a:latin typeface="Figtree Medium" pitchFamily="2" charset="0"/>
            </a:endParaRPr>
          </a:p>
        </p:txBody>
      </p:sp>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t="73805" r="72020"/>
          <a:stretch/>
        </p:blipFill>
        <p:spPr>
          <a:xfrm flipH="1">
            <a:off x="8727440" y="5384512"/>
            <a:ext cx="3464560" cy="1482090"/>
          </a:xfrm>
          <a:prstGeom prst="rect">
            <a:avLst/>
          </a:prstGeom>
        </p:spPr>
      </p:pic>
      <p:sp>
        <p:nvSpPr>
          <p:cNvPr id="7" name="Title 9"/>
          <p:cNvSpPr txBox="1">
            <a:spLocks/>
          </p:cNvSpPr>
          <p:nvPr/>
        </p:nvSpPr>
        <p:spPr>
          <a:xfrm>
            <a:off x="600075" y="1095632"/>
            <a:ext cx="10990263" cy="568412"/>
          </a:xfrm>
          <a:prstGeom prst="rect">
            <a:avLst/>
          </a:prstGeom>
        </p:spPr>
        <p:txBody>
          <a:bodyPr vert="horz" lIns="91440" tIns="108000" rIns="91440" bIns="45720" rtlCol="0" anchor="t">
            <a:noAutofit/>
          </a:bodyPr>
          <a:lst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3600" b="1" i="0" u="none" strike="noStrike" kern="1200" cap="none" spc="0" normalizeH="0" baseline="0" noProof="0" dirty="0" smtClean="0">
                <a:ln>
                  <a:noFill/>
                </a:ln>
                <a:solidFill>
                  <a:srgbClr val="000061"/>
                </a:solidFill>
                <a:effectLst/>
                <a:uLnTx/>
                <a:uFillTx/>
                <a:latin typeface="Figtree" panose="020F0302020204030204"/>
                <a:ea typeface="+mj-ea"/>
                <a:cs typeface="+mj-cs"/>
              </a:rPr>
              <a:t>Övergripande mål för perioden 2024–2028 </a:t>
            </a:r>
            <a:endParaRPr kumimoji="0" lang="sv-SE" sz="3600" b="1" i="0" u="none" strike="noStrike" kern="1200" cap="none" spc="0" normalizeH="0" baseline="0" noProof="0" dirty="0">
              <a:ln>
                <a:noFill/>
              </a:ln>
              <a:solidFill>
                <a:srgbClr val="000061"/>
              </a:solidFill>
              <a:effectLst/>
              <a:uLnTx/>
              <a:uFillTx/>
              <a:latin typeface="Figtree" panose="020F0302020204030204"/>
              <a:ea typeface="+mj-ea"/>
              <a:cs typeface="+mj-cs"/>
            </a:endParaRPr>
          </a:p>
        </p:txBody>
      </p:sp>
    </p:spTree>
    <p:extLst>
      <p:ext uri="{BB962C8B-B14F-4D97-AF65-F5344CB8AC3E}">
        <p14:creationId xmlns:p14="http://schemas.microsoft.com/office/powerpoint/2010/main" val="26154718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sv-SE" dirty="0" smtClean="0"/>
              <a:t>Utbildning</a:t>
            </a:r>
            <a:endParaRPr lang="sv-SE" dirty="0"/>
          </a:p>
        </p:txBody>
      </p:sp>
      <p:sp>
        <p:nvSpPr>
          <p:cNvPr id="11" name="Text Placeholder 10"/>
          <p:cNvSpPr>
            <a:spLocks noGrp="1"/>
          </p:cNvSpPr>
          <p:nvPr>
            <p:ph type="body" idx="1"/>
          </p:nvPr>
        </p:nvSpPr>
        <p:spPr>
          <a:xfrm>
            <a:off x="600074" y="1859280"/>
            <a:ext cx="10758805" cy="318762"/>
          </a:xfrm>
        </p:spPr>
        <p:txBody>
          <a:bodyPr/>
          <a:lstStyle/>
          <a:p>
            <a:r>
              <a:rPr lang="sv-SE" dirty="0"/>
              <a:t>KTH:s utbildning ska vara av högsta kvalitet och internationellt konkurrenskraftig</a:t>
            </a:r>
          </a:p>
        </p:txBody>
      </p:sp>
      <p:sp>
        <p:nvSpPr>
          <p:cNvPr id="12" name="Content Placeholder 11"/>
          <p:cNvSpPr>
            <a:spLocks noGrp="1"/>
          </p:cNvSpPr>
          <p:nvPr>
            <p:ph sz="half" idx="2"/>
          </p:nvPr>
        </p:nvSpPr>
        <p:spPr>
          <a:xfrm>
            <a:off x="600074" y="2240125"/>
            <a:ext cx="10990263" cy="4148611"/>
          </a:xfrm>
        </p:spPr>
        <p:txBody>
          <a:bodyPr/>
          <a:lstStyle/>
          <a:p>
            <a:pPr marL="0" indent="0">
              <a:lnSpc>
                <a:spcPct val="100000"/>
              </a:lnSpc>
              <a:buNone/>
            </a:pPr>
            <a:r>
              <a:rPr lang="sv-SE" sz="1800" dirty="0"/>
              <a:t>KTH ska utbilda en bredd av ingenjörer, arkitekter, lärare och forskare som ska kunna leda omställningen till en hållbar och jämställd värld. Våra utbildningar ska utveckla kunskapen i samhället och möta arbetsmarknadens behov av högkvalificerad arbetskraft och flexibel vidareutbildning.  </a:t>
            </a:r>
            <a:endParaRPr lang="sv-SE" sz="1800" dirty="0" smtClean="0"/>
          </a:p>
          <a:p>
            <a:pPr marL="0" indent="0">
              <a:lnSpc>
                <a:spcPct val="100000"/>
              </a:lnSpc>
              <a:buNone/>
            </a:pPr>
            <a:r>
              <a:rPr lang="sv-SE" sz="1800" dirty="0" smtClean="0"/>
              <a:t>Våra </a:t>
            </a:r>
            <a:r>
              <a:rPr lang="sv-SE" sz="1800" dirty="0"/>
              <a:t>utbildningar ska vara relevanta för en värld i snabb förändring och kännetecknas av pedagogisk förnyelse, studentcentrerat lärande, forskningsbaserad kunskap och flexibla studievägar. Vi ska ha ett tätt samband mellan utbildning och forskning, där lärare både undervisar och forskar. Vi ska utveckla studenternas praktiska yrkeskunnande och förmåga till nytänkande genom interaktiva undervisningsmoment, öppna experimentella miljöer och nära samarbeten med näringsliv och andra samhällsaktörer. Våra studenter ska genom våra utbildningar utveckla kritiskt tänkande och samarbetsförmåga för att på ett ansvarsfullt sätt kunna hantera komplexa utmaningar. Vi ska utveckla ansvarsfullt entreprenörskap hos våra studenter och ge dem förutsättningar att omsätta idéer till verklighet. Vi ska erbjuda goda möjligheter till studentutbyte som främjar internationella perspektiv. </a:t>
            </a:r>
            <a:endParaRPr lang="sv-SE" dirty="0" smtClean="0"/>
          </a:p>
          <a:p>
            <a:pPr marL="0" indent="0">
              <a:buNone/>
            </a:pPr>
            <a:r>
              <a:rPr lang="sv-SE" dirty="0"/>
              <a:t/>
            </a:r>
            <a:br>
              <a:rPr lang="sv-SE" dirty="0"/>
            </a:br>
            <a:endParaRPr lang="sv-SE" dirty="0"/>
          </a:p>
        </p:txBody>
      </p:sp>
    </p:spTree>
    <p:extLst>
      <p:ext uri="{BB962C8B-B14F-4D97-AF65-F5344CB8AC3E}">
        <p14:creationId xmlns:p14="http://schemas.microsoft.com/office/powerpoint/2010/main" val="3008872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sv-SE" dirty="0" smtClean="0"/>
              <a:t>Forskning</a:t>
            </a:r>
            <a:endParaRPr lang="sv-SE" dirty="0"/>
          </a:p>
        </p:txBody>
      </p:sp>
      <p:sp>
        <p:nvSpPr>
          <p:cNvPr id="11" name="Text Placeholder 10"/>
          <p:cNvSpPr>
            <a:spLocks noGrp="1"/>
          </p:cNvSpPr>
          <p:nvPr>
            <p:ph type="body" idx="1"/>
          </p:nvPr>
        </p:nvSpPr>
        <p:spPr>
          <a:xfrm>
            <a:off x="600074" y="1859280"/>
            <a:ext cx="10758805" cy="318762"/>
          </a:xfrm>
        </p:spPr>
        <p:txBody>
          <a:bodyPr/>
          <a:lstStyle/>
          <a:p>
            <a:r>
              <a:rPr lang="sv-SE" dirty="0"/>
              <a:t>KTH:s forskning ska vara internationellt ledande och ha stort genomslag</a:t>
            </a:r>
          </a:p>
        </p:txBody>
      </p:sp>
      <p:sp>
        <p:nvSpPr>
          <p:cNvPr id="12" name="Content Placeholder 11"/>
          <p:cNvSpPr>
            <a:spLocks noGrp="1"/>
          </p:cNvSpPr>
          <p:nvPr>
            <p:ph sz="half" idx="2"/>
          </p:nvPr>
        </p:nvSpPr>
        <p:spPr>
          <a:xfrm>
            <a:off x="600074" y="2240125"/>
            <a:ext cx="10990263" cy="4148611"/>
          </a:xfrm>
        </p:spPr>
        <p:txBody>
          <a:bodyPr/>
          <a:lstStyle/>
          <a:p>
            <a:pPr marL="0" indent="0">
              <a:lnSpc>
                <a:spcPct val="100000"/>
              </a:lnSpc>
              <a:buNone/>
            </a:pPr>
            <a:r>
              <a:rPr lang="sv-SE" sz="1800" dirty="0"/>
              <a:t>KTH ska bedriva framstående grundforskning och tillämpad forskning i starka internationella forskningsmiljöer som genomsyras av öppenhet, integritet och akademisk frihet. Vi ska vara en drivande kraft globalt för att sammanföra olika kompetenser och resurser inom forskning och innovation. Vi ska bidra till den omställning som krävs för ett hållbart samhälle genom tvärvetenskapliga angreppssätt och samverkan med framstående lärosäten, näringsliv och andra samhällsaktörer.   </a:t>
            </a:r>
            <a:endParaRPr lang="sv-SE" sz="1800" dirty="0" smtClean="0"/>
          </a:p>
          <a:p>
            <a:pPr marL="0" indent="0">
              <a:lnSpc>
                <a:spcPct val="100000"/>
              </a:lnSpc>
              <a:buNone/>
            </a:pPr>
            <a:r>
              <a:rPr lang="sv-SE" sz="1800" dirty="0" smtClean="0"/>
              <a:t>Våra </a:t>
            </a:r>
            <a:r>
              <a:rPr lang="sv-SE" sz="1800" dirty="0"/>
              <a:t>lärare och forskare ska ha konkurrenskraftiga förutsättningar att bedriva forskning och vi ska ha förmåga att strategiskt rekrytera internationellt framstående personer. Vi ska främja ett starkt akademiskt ledarskap och våra forskningsmiljöer ska vara inkluderande och jämställda. Våra forskningsinfrastrukturer ska vara högkvalitativa och främja banbrytande forskning och kunskapsutbyte. Vår forskning ska ha hög trovärdighet, vila på god forskningssed och vara öppen och tillgänglig. KTH ska ta en aktiv roll på europeisk och nationell nivå i frågor om utvecklingen av forskningspolitik och finansiering.</a:t>
            </a:r>
            <a:endParaRPr lang="sv-SE" dirty="0" smtClean="0"/>
          </a:p>
          <a:p>
            <a:pPr marL="0" indent="0">
              <a:buNone/>
            </a:pPr>
            <a:r>
              <a:rPr lang="sv-SE" dirty="0"/>
              <a:t/>
            </a:r>
            <a:br>
              <a:rPr lang="sv-SE" dirty="0"/>
            </a:br>
            <a:endParaRPr lang="sv-SE" dirty="0"/>
          </a:p>
        </p:txBody>
      </p:sp>
    </p:spTree>
    <p:extLst>
      <p:ext uri="{BB962C8B-B14F-4D97-AF65-F5344CB8AC3E}">
        <p14:creationId xmlns:p14="http://schemas.microsoft.com/office/powerpoint/2010/main" val="978370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sv-SE" dirty="0"/>
              <a:t>Arbetsmiljö och studiemiljö</a:t>
            </a:r>
            <a:br>
              <a:rPr lang="sv-SE" dirty="0"/>
            </a:br>
            <a:endParaRPr lang="sv-SE" dirty="0"/>
          </a:p>
        </p:txBody>
      </p:sp>
      <p:sp>
        <p:nvSpPr>
          <p:cNvPr id="11" name="Text Placeholder 10"/>
          <p:cNvSpPr>
            <a:spLocks noGrp="1"/>
          </p:cNvSpPr>
          <p:nvPr>
            <p:ph type="body" idx="1"/>
          </p:nvPr>
        </p:nvSpPr>
        <p:spPr>
          <a:xfrm>
            <a:off x="600074" y="1859280"/>
            <a:ext cx="10758805" cy="318762"/>
          </a:xfrm>
        </p:spPr>
        <p:txBody>
          <a:bodyPr/>
          <a:lstStyle/>
          <a:p>
            <a:r>
              <a:rPr lang="sv-SE" dirty="0"/>
              <a:t>KTH:s arbetsmiljö och studiemiljö ska vara attraktiv, inkluderande och jämställd </a:t>
            </a:r>
          </a:p>
        </p:txBody>
      </p:sp>
      <p:sp>
        <p:nvSpPr>
          <p:cNvPr id="12" name="Content Placeholder 11"/>
          <p:cNvSpPr>
            <a:spLocks noGrp="1"/>
          </p:cNvSpPr>
          <p:nvPr>
            <p:ph sz="half" idx="2"/>
          </p:nvPr>
        </p:nvSpPr>
        <p:spPr>
          <a:xfrm>
            <a:off x="600074" y="2240125"/>
            <a:ext cx="10990263" cy="4148611"/>
          </a:xfrm>
        </p:spPr>
        <p:txBody>
          <a:bodyPr/>
          <a:lstStyle/>
          <a:p>
            <a:pPr marL="0" indent="0">
              <a:lnSpc>
                <a:spcPct val="100000"/>
              </a:lnSpc>
              <a:buNone/>
            </a:pPr>
            <a:r>
              <a:rPr lang="sv-SE" sz="1800" dirty="0"/>
              <a:t>KTH:s framgång byggs av våra medarbetare och studenter. Vi ska attrahera framstående lärare och forskare och ambitiösa studenter från hela världen. Vi ska attrahera rätt kompetens till ett verksamhetsstöd som bidrar till utbildningens och forskningens kvalitet. Vi ska vara ett utvecklingsinriktat och internationellt universitet som kännetecknas av jämställdhet, mångfald och lika villkor. Våra medarbetares och studenters olika egenskaper, bakgrunder och kulturer är en tillgång som främjar hög kvalitet i verksamheten. Våra campusmiljöer ska vara hållbara, tillgängliga och levande.  </a:t>
            </a:r>
            <a:endParaRPr lang="sv-SE" sz="1800" dirty="0" smtClean="0"/>
          </a:p>
          <a:p>
            <a:pPr marL="0" indent="0">
              <a:lnSpc>
                <a:spcPct val="100000"/>
              </a:lnSpc>
              <a:buNone/>
            </a:pPr>
            <a:r>
              <a:rPr lang="sv-SE" sz="1800" dirty="0" smtClean="0"/>
              <a:t>Arbetsmiljön </a:t>
            </a:r>
            <a:r>
              <a:rPr lang="sv-SE" sz="1800" dirty="0"/>
              <a:t>ska vara kreativ och trygg där medarbetare trivs och ges förutsättningar att nå framgång i sina arbetsuppgifter. Vi ska värdesätta att våra medarbetare har balans mellan arbete och fritid och kan erbjudas flexibla arbetsformer. Våra medarbetare ska ha goda möjligheter till karriär- och kompetensutveckling.  </a:t>
            </a:r>
            <a:endParaRPr lang="sv-SE" sz="1800" dirty="0" smtClean="0"/>
          </a:p>
          <a:p>
            <a:pPr marL="0" indent="0">
              <a:lnSpc>
                <a:spcPct val="100000"/>
              </a:lnSpc>
              <a:buNone/>
            </a:pPr>
            <a:r>
              <a:rPr lang="sv-SE" sz="1800" dirty="0" smtClean="0"/>
              <a:t>Studiemiljön </a:t>
            </a:r>
            <a:r>
              <a:rPr lang="sv-SE" sz="1800" dirty="0"/>
              <a:t>ska vara trygg och kännetecknas av ett rikt och inkluderande studentliv som skapar upplevelser, sociala kontakter och mervärden för studenternas långsiktiga utveckling. Våra fysiska och digitala lär- och studiemiljöer ska stödja samarbete och interaktion mellan studenter och lärare.</a:t>
            </a:r>
            <a:endParaRPr lang="sv-SE" dirty="0"/>
          </a:p>
        </p:txBody>
      </p:sp>
    </p:spTree>
    <p:extLst>
      <p:ext uri="{BB962C8B-B14F-4D97-AF65-F5344CB8AC3E}">
        <p14:creationId xmlns:p14="http://schemas.microsoft.com/office/powerpoint/2010/main" val="1826672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sv-SE" dirty="0"/>
              <a:t>Effektiv och hållbar resursanvändning</a:t>
            </a:r>
          </a:p>
        </p:txBody>
      </p:sp>
      <p:sp>
        <p:nvSpPr>
          <p:cNvPr id="11" name="Text Placeholder 10"/>
          <p:cNvSpPr>
            <a:spLocks noGrp="1"/>
          </p:cNvSpPr>
          <p:nvPr>
            <p:ph type="body" idx="1"/>
          </p:nvPr>
        </p:nvSpPr>
        <p:spPr>
          <a:xfrm>
            <a:off x="600074" y="1859280"/>
            <a:ext cx="10758805" cy="318762"/>
          </a:xfrm>
        </p:spPr>
        <p:txBody>
          <a:bodyPr/>
          <a:lstStyle/>
          <a:p>
            <a:r>
              <a:rPr lang="sv-SE" dirty="0"/>
              <a:t>KTH:s arbetssätt ska vara effektiva, hållbara och framåtsyftande </a:t>
            </a:r>
          </a:p>
        </p:txBody>
      </p:sp>
      <p:sp>
        <p:nvSpPr>
          <p:cNvPr id="12" name="Content Placeholder 11"/>
          <p:cNvSpPr>
            <a:spLocks noGrp="1"/>
          </p:cNvSpPr>
          <p:nvPr>
            <p:ph sz="half" idx="2"/>
          </p:nvPr>
        </p:nvSpPr>
        <p:spPr>
          <a:xfrm>
            <a:off x="600074" y="2240125"/>
            <a:ext cx="10990263" cy="4148611"/>
          </a:xfrm>
        </p:spPr>
        <p:txBody>
          <a:bodyPr/>
          <a:lstStyle/>
          <a:p>
            <a:pPr marL="0" indent="0">
              <a:lnSpc>
                <a:spcPct val="100000"/>
              </a:lnSpc>
              <a:buNone/>
            </a:pPr>
            <a:r>
              <a:rPr lang="sv-SE" sz="1800" dirty="0"/>
              <a:t>KTH ska ha förmåga att göra prioriteringar och förändringar för att öka effektiviteten och kvaliteten i verksamheten. Vår ekonomi ska vara i balans och vi ska använda våra resurser på ett ansvarsfullt och hållbart sätt. Vi ska ha enkla och ändamålsenliga processer och stödet för </a:t>
            </a:r>
            <a:r>
              <a:rPr lang="sv-SE" sz="1800" dirty="0" smtClean="0"/>
              <a:t>utbildning </a:t>
            </a:r>
            <a:r>
              <a:rPr lang="sv-SE" sz="1800" dirty="0"/>
              <a:t>och forskning ska vara effektivt och verksamhetsnära. Digitala lösningar ska förenkla administrationen och användas för att utveckla verksamheten. Vi ska ha en effektiv och långsiktig lokalplanering med klimatanpassade byggnader som är utformade efter verksamhetens behov och förutsättningar. </a:t>
            </a:r>
            <a:endParaRPr lang="sv-SE" sz="1800" dirty="0" smtClean="0"/>
          </a:p>
          <a:p>
            <a:pPr marL="0" indent="0">
              <a:lnSpc>
                <a:spcPct val="100000"/>
              </a:lnSpc>
              <a:buNone/>
            </a:pPr>
            <a:r>
              <a:rPr lang="sv-SE" sz="1800" dirty="0" smtClean="0"/>
              <a:t>Vår </a:t>
            </a:r>
            <a:r>
              <a:rPr lang="sv-SE" sz="1800" dirty="0"/>
              <a:t>organisation ska ha en tydlig ansvarsfördelning, effektiv beredning och snabba beslutsvägar. Kollegialitet, medarbetarskap och studentinflytande ska vara grundläggande för vårt utvecklingsarbete och vi ska ha ett ledarskap som främjar alla medarbetares delaktighet. En stark och framåtsyftande kvalitetskultur ska genomsyra arbetet med uppföljning och utveckling av verksamheten. </a:t>
            </a:r>
            <a:endParaRPr lang="sv-SE" dirty="0"/>
          </a:p>
        </p:txBody>
      </p:sp>
    </p:spTree>
    <p:extLst>
      <p:ext uri="{BB962C8B-B14F-4D97-AF65-F5344CB8AC3E}">
        <p14:creationId xmlns:p14="http://schemas.microsoft.com/office/powerpoint/2010/main" val="2806717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48080" y="303357"/>
            <a:ext cx="10990263" cy="568412"/>
          </a:xfrm>
        </p:spPr>
        <p:txBody>
          <a:bodyPr/>
          <a:lstStyle/>
          <a:p>
            <a:r>
              <a:rPr lang="sv-SE" dirty="0" smtClean="0"/>
              <a:t>KTH:s styrkedja</a:t>
            </a:r>
            <a:endParaRPr lang="sv-SE" dirty="0"/>
          </a:p>
        </p:txBody>
      </p:sp>
      <p:sp>
        <p:nvSpPr>
          <p:cNvPr id="10" name="Rounded Rectangle 9"/>
          <p:cNvSpPr/>
          <p:nvPr/>
        </p:nvSpPr>
        <p:spPr>
          <a:xfrm>
            <a:off x="2847340" y="1296167"/>
            <a:ext cx="1849120" cy="676602"/>
          </a:xfrm>
          <a:prstGeom prst="roundRect">
            <a:avLst/>
          </a:prstGeom>
          <a:solidFill>
            <a:srgbClr val="000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Rounded Rectangle 10"/>
          <p:cNvSpPr/>
          <p:nvPr/>
        </p:nvSpPr>
        <p:spPr>
          <a:xfrm>
            <a:off x="1300480" y="2028736"/>
            <a:ext cx="4866640" cy="680720"/>
          </a:xfrm>
          <a:prstGeom prst="roundRect">
            <a:avLst/>
          </a:prstGeom>
          <a:solidFill>
            <a:srgbClr val="000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2" name="Rounded Rectangle 11"/>
          <p:cNvSpPr/>
          <p:nvPr/>
        </p:nvSpPr>
        <p:spPr>
          <a:xfrm>
            <a:off x="1300480" y="2766023"/>
            <a:ext cx="1178560" cy="676602"/>
          </a:xfrm>
          <a:prstGeom prst="roundRect">
            <a:avLst/>
          </a:prstGeom>
          <a:solidFill>
            <a:srgbClr val="000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3" name="Rounded Rectangle 12"/>
          <p:cNvSpPr/>
          <p:nvPr/>
        </p:nvSpPr>
        <p:spPr>
          <a:xfrm>
            <a:off x="2529840" y="2766023"/>
            <a:ext cx="1178560" cy="676602"/>
          </a:xfrm>
          <a:prstGeom prst="roundRect">
            <a:avLst/>
          </a:prstGeom>
          <a:solidFill>
            <a:srgbClr val="000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4" name="Rounded Rectangle 13"/>
          <p:cNvSpPr/>
          <p:nvPr/>
        </p:nvSpPr>
        <p:spPr>
          <a:xfrm>
            <a:off x="3759200" y="2766023"/>
            <a:ext cx="1178560" cy="676602"/>
          </a:xfrm>
          <a:prstGeom prst="roundRect">
            <a:avLst/>
          </a:prstGeom>
          <a:solidFill>
            <a:srgbClr val="000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5" name="Rounded Rectangle 14"/>
          <p:cNvSpPr/>
          <p:nvPr/>
        </p:nvSpPr>
        <p:spPr>
          <a:xfrm>
            <a:off x="4988560" y="2766023"/>
            <a:ext cx="1178560" cy="676602"/>
          </a:xfrm>
          <a:prstGeom prst="roundRect">
            <a:avLst/>
          </a:prstGeom>
          <a:solidFill>
            <a:srgbClr val="000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6" name="TextBox 15"/>
          <p:cNvSpPr txBox="1"/>
          <p:nvPr/>
        </p:nvSpPr>
        <p:spPr>
          <a:xfrm>
            <a:off x="3322320" y="1455955"/>
            <a:ext cx="1300480" cy="338554"/>
          </a:xfrm>
          <a:prstGeom prst="rect">
            <a:avLst/>
          </a:prstGeom>
          <a:noFill/>
        </p:spPr>
        <p:txBody>
          <a:bodyPr wrap="square" rtlCol="0">
            <a:spAutoFit/>
          </a:bodyPr>
          <a:lstStyle/>
          <a:p>
            <a:r>
              <a:rPr lang="sv-SE" sz="1600" dirty="0" smtClean="0">
                <a:solidFill>
                  <a:schemeClr val="bg1"/>
                </a:solidFill>
              </a:rPr>
              <a:t>Vision</a:t>
            </a:r>
            <a:endParaRPr lang="sv-SE" sz="1600" dirty="0">
              <a:solidFill>
                <a:schemeClr val="bg1"/>
              </a:solidFill>
            </a:endParaRPr>
          </a:p>
        </p:txBody>
      </p:sp>
      <p:sp>
        <p:nvSpPr>
          <p:cNvPr id="17" name="TextBox 16"/>
          <p:cNvSpPr txBox="1"/>
          <p:nvPr/>
        </p:nvSpPr>
        <p:spPr>
          <a:xfrm>
            <a:off x="1492726" y="2220686"/>
            <a:ext cx="4532154" cy="313932"/>
          </a:xfrm>
          <a:prstGeom prst="rect">
            <a:avLst/>
          </a:prstGeom>
          <a:noFill/>
        </p:spPr>
        <p:txBody>
          <a:bodyPr wrap="square" rtlCol="0">
            <a:spAutoFit/>
          </a:bodyPr>
          <a:lstStyle/>
          <a:p>
            <a:pPr lvl="0" algn="ctr">
              <a:lnSpc>
                <a:spcPct val="90000"/>
              </a:lnSpc>
              <a:spcBef>
                <a:spcPct val="0"/>
              </a:spcBef>
              <a:defRPr/>
            </a:pPr>
            <a:r>
              <a:rPr lang="sv-SE" sz="1600" dirty="0" smtClean="0">
                <a:solidFill>
                  <a:schemeClr val="bg1"/>
                </a:solidFill>
                <a:latin typeface="+mj-lt"/>
              </a:rPr>
              <a:t>Övergripande mål </a:t>
            </a:r>
            <a:r>
              <a:rPr lang="sv-SE" sz="1600" dirty="0">
                <a:solidFill>
                  <a:schemeClr val="bg1"/>
                </a:solidFill>
                <a:latin typeface="+mj-lt"/>
              </a:rPr>
              <a:t>2024–2028 </a:t>
            </a:r>
          </a:p>
        </p:txBody>
      </p:sp>
      <p:sp>
        <p:nvSpPr>
          <p:cNvPr id="18" name="TextBox 17"/>
          <p:cNvSpPr txBox="1"/>
          <p:nvPr/>
        </p:nvSpPr>
        <p:spPr>
          <a:xfrm>
            <a:off x="1280160" y="2967764"/>
            <a:ext cx="1178560" cy="246221"/>
          </a:xfrm>
          <a:prstGeom prst="rect">
            <a:avLst/>
          </a:prstGeom>
          <a:noFill/>
        </p:spPr>
        <p:txBody>
          <a:bodyPr wrap="square" rtlCol="0">
            <a:spAutoFit/>
          </a:bodyPr>
          <a:lstStyle/>
          <a:p>
            <a:pPr algn="ctr"/>
            <a:r>
              <a:rPr lang="sv-SE" sz="1000" dirty="0" smtClean="0">
                <a:solidFill>
                  <a:schemeClr val="bg1"/>
                </a:solidFill>
              </a:rPr>
              <a:t>Utbildning</a:t>
            </a:r>
            <a:endParaRPr lang="sv-SE" sz="1000" dirty="0">
              <a:solidFill>
                <a:schemeClr val="bg1"/>
              </a:solidFill>
            </a:endParaRPr>
          </a:p>
        </p:txBody>
      </p:sp>
      <p:sp>
        <p:nvSpPr>
          <p:cNvPr id="19" name="TextBox 18"/>
          <p:cNvSpPr txBox="1"/>
          <p:nvPr/>
        </p:nvSpPr>
        <p:spPr>
          <a:xfrm>
            <a:off x="2479040" y="2965824"/>
            <a:ext cx="1178560" cy="246221"/>
          </a:xfrm>
          <a:prstGeom prst="rect">
            <a:avLst/>
          </a:prstGeom>
          <a:noFill/>
        </p:spPr>
        <p:txBody>
          <a:bodyPr wrap="square" rtlCol="0">
            <a:spAutoFit/>
          </a:bodyPr>
          <a:lstStyle/>
          <a:p>
            <a:pPr algn="ctr"/>
            <a:r>
              <a:rPr lang="sv-SE" sz="1000" dirty="0" smtClean="0">
                <a:solidFill>
                  <a:schemeClr val="bg1"/>
                </a:solidFill>
              </a:rPr>
              <a:t>Forskning</a:t>
            </a:r>
            <a:endParaRPr lang="sv-SE" sz="1000" dirty="0">
              <a:solidFill>
                <a:schemeClr val="bg1"/>
              </a:solidFill>
            </a:endParaRPr>
          </a:p>
        </p:txBody>
      </p:sp>
      <p:sp>
        <p:nvSpPr>
          <p:cNvPr id="20" name="TextBox 19"/>
          <p:cNvSpPr txBox="1"/>
          <p:nvPr/>
        </p:nvSpPr>
        <p:spPr>
          <a:xfrm>
            <a:off x="3759200" y="2883177"/>
            <a:ext cx="1178560" cy="400110"/>
          </a:xfrm>
          <a:prstGeom prst="rect">
            <a:avLst/>
          </a:prstGeom>
          <a:noFill/>
        </p:spPr>
        <p:txBody>
          <a:bodyPr wrap="square" rtlCol="0">
            <a:spAutoFit/>
          </a:bodyPr>
          <a:lstStyle/>
          <a:p>
            <a:pPr algn="ctr"/>
            <a:r>
              <a:rPr lang="sv-SE" sz="1000" dirty="0" smtClean="0">
                <a:solidFill>
                  <a:schemeClr val="bg1"/>
                </a:solidFill>
              </a:rPr>
              <a:t>Arbetsmiljö och studiemiljö</a:t>
            </a:r>
            <a:endParaRPr lang="sv-SE" sz="1000" dirty="0">
              <a:solidFill>
                <a:schemeClr val="bg1"/>
              </a:solidFill>
            </a:endParaRPr>
          </a:p>
        </p:txBody>
      </p:sp>
      <p:sp>
        <p:nvSpPr>
          <p:cNvPr id="21" name="TextBox 20"/>
          <p:cNvSpPr txBox="1"/>
          <p:nvPr/>
        </p:nvSpPr>
        <p:spPr>
          <a:xfrm>
            <a:off x="4958080" y="2813876"/>
            <a:ext cx="1229360" cy="553998"/>
          </a:xfrm>
          <a:prstGeom prst="rect">
            <a:avLst/>
          </a:prstGeom>
          <a:noFill/>
        </p:spPr>
        <p:txBody>
          <a:bodyPr wrap="square" rtlCol="0">
            <a:spAutoFit/>
          </a:bodyPr>
          <a:lstStyle/>
          <a:p>
            <a:pPr algn="ctr"/>
            <a:r>
              <a:rPr lang="sv-SE" sz="1000" dirty="0" smtClean="0">
                <a:solidFill>
                  <a:schemeClr val="bg1"/>
                </a:solidFill>
              </a:rPr>
              <a:t>Effektiv och hållbar resursanvändning</a:t>
            </a:r>
            <a:endParaRPr lang="sv-SE" sz="1000" dirty="0">
              <a:solidFill>
                <a:schemeClr val="bg1"/>
              </a:solidFill>
            </a:endParaRPr>
          </a:p>
        </p:txBody>
      </p:sp>
      <p:sp>
        <p:nvSpPr>
          <p:cNvPr id="22" name="Rounded Rectangle 21"/>
          <p:cNvSpPr/>
          <p:nvPr/>
        </p:nvSpPr>
        <p:spPr>
          <a:xfrm>
            <a:off x="1148080" y="1220328"/>
            <a:ext cx="5273040" cy="2346960"/>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3" name="Rounded Rectangle 22"/>
          <p:cNvSpPr/>
          <p:nvPr/>
        </p:nvSpPr>
        <p:spPr>
          <a:xfrm>
            <a:off x="1351280" y="4378772"/>
            <a:ext cx="2407920" cy="1068115"/>
          </a:xfrm>
          <a:prstGeom prst="roundRect">
            <a:avLst/>
          </a:prstGeom>
          <a:solidFill>
            <a:srgbClr val="000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4" name="Rounded Rectangle 23"/>
          <p:cNvSpPr/>
          <p:nvPr/>
        </p:nvSpPr>
        <p:spPr>
          <a:xfrm>
            <a:off x="3810000" y="4378771"/>
            <a:ext cx="2357120" cy="1068115"/>
          </a:xfrm>
          <a:prstGeom prst="roundRect">
            <a:avLst/>
          </a:prstGeom>
          <a:solidFill>
            <a:srgbClr val="000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5" name="TextBox 24"/>
          <p:cNvSpPr txBox="1"/>
          <p:nvPr/>
        </p:nvSpPr>
        <p:spPr>
          <a:xfrm>
            <a:off x="2507224" y="3883222"/>
            <a:ext cx="2609154" cy="246221"/>
          </a:xfrm>
          <a:prstGeom prst="rect">
            <a:avLst/>
          </a:prstGeom>
          <a:noFill/>
        </p:spPr>
        <p:txBody>
          <a:bodyPr wrap="square" rtlCol="0">
            <a:spAutoFit/>
          </a:bodyPr>
          <a:lstStyle/>
          <a:p>
            <a:r>
              <a:rPr lang="sv-SE" sz="1000" b="1" dirty="0" smtClean="0"/>
              <a:t>KTH:s </a:t>
            </a:r>
            <a:r>
              <a:rPr lang="sv-SE" sz="1000" b="1" dirty="0" smtClean="0"/>
              <a:t>verksamhetsplan</a:t>
            </a:r>
            <a:r>
              <a:rPr lang="sv-SE" sz="1000" b="1" dirty="0" smtClean="0"/>
              <a:t> </a:t>
            </a:r>
            <a:r>
              <a:rPr lang="sv-SE" sz="1000" b="1" dirty="0" smtClean="0"/>
              <a:t>3-årig (rullande)</a:t>
            </a:r>
            <a:endParaRPr lang="sv-SE" sz="1000" b="1" dirty="0"/>
          </a:p>
        </p:txBody>
      </p:sp>
      <p:sp>
        <p:nvSpPr>
          <p:cNvPr id="26" name="TextBox 25"/>
          <p:cNvSpPr txBox="1"/>
          <p:nvPr/>
        </p:nvSpPr>
        <p:spPr>
          <a:xfrm>
            <a:off x="1645920" y="4165880"/>
            <a:ext cx="2062480" cy="246221"/>
          </a:xfrm>
          <a:prstGeom prst="rect">
            <a:avLst/>
          </a:prstGeom>
          <a:noFill/>
        </p:spPr>
        <p:txBody>
          <a:bodyPr wrap="square" rtlCol="0">
            <a:spAutoFit/>
          </a:bodyPr>
          <a:lstStyle/>
          <a:p>
            <a:r>
              <a:rPr lang="sv-SE" sz="1000" dirty="0" smtClean="0"/>
              <a:t>Ledningens reformagenda</a:t>
            </a:r>
            <a:endParaRPr lang="sv-SE" sz="1000" dirty="0"/>
          </a:p>
        </p:txBody>
      </p:sp>
      <p:sp>
        <p:nvSpPr>
          <p:cNvPr id="27" name="TextBox 26"/>
          <p:cNvSpPr txBox="1"/>
          <p:nvPr/>
        </p:nvSpPr>
        <p:spPr>
          <a:xfrm>
            <a:off x="3901440" y="4171636"/>
            <a:ext cx="2519680" cy="246221"/>
          </a:xfrm>
          <a:prstGeom prst="rect">
            <a:avLst/>
          </a:prstGeom>
          <a:noFill/>
        </p:spPr>
        <p:txBody>
          <a:bodyPr wrap="square" rtlCol="0">
            <a:spAutoFit/>
          </a:bodyPr>
          <a:lstStyle/>
          <a:p>
            <a:r>
              <a:rPr lang="sv-SE" sz="1000" dirty="0" smtClean="0"/>
              <a:t>Verksamheternas reformagendor</a:t>
            </a:r>
            <a:endParaRPr lang="sv-SE" sz="1000" dirty="0"/>
          </a:p>
        </p:txBody>
      </p:sp>
      <p:sp>
        <p:nvSpPr>
          <p:cNvPr id="28" name="TextBox 27"/>
          <p:cNvSpPr txBox="1"/>
          <p:nvPr/>
        </p:nvSpPr>
        <p:spPr>
          <a:xfrm>
            <a:off x="1290320" y="4448538"/>
            <a:ext cx="2418080" cy="230832"/>
          </a:xfrm>
          <a:prstGeom prst="rect">
            <a:avLst/>
          </a:prstGeom>
          <a:noFill/>
        </p:spPr>
        <p:txBody>
          <a:bodyPr wrap="square" rtlCol="0">
            <a:spAutoFit/>
          </a:bodyPr>
          <a:lstStyle/>
          <a:p>
            <a:pPr algn="ctr"/>
            <a:r>
              <a:rPr lang="sv-SE" sz="900" b="1" dirty="0" smtClean="0">
                <a:solidFill>
                  <a:schemeClr val="bg1"/>
                </a:solidFill>
              </a:rPr>
              <a:t>Gemensamma åtaganden och åtgärder</a:t>
            </a:r>
            <a:endParaRPr lang="sv-SE" sz="900" b="1" dirty="0">
              <a:solidFill>
                <a:schemeClr val="bg1"/>
              </a:solidFill>
            </a:endParaRPr>
          </a:p>
        </p:txBody>
      </p:sp>
      <p:sp>
        <p:nvSpPr>
          <p:cNvPr id="29" name="TextBox 28"/>
          <p:cNvSpPr txBox="1"/>
          <p:nvPr/>
        </p:nvSpPr>
        <p:spPr>
          <a:xfrm>
            <a:off x="1391920" y="4672749"/>
            <a:ext cx="2062480" cy="646331"/>
          </a:xfrm>
          <a:prstGeom prst="rect">
            <a:avLst/>
          </a:prstGeom>
          <a:noFill/>
        </p:spPr>
        <p:txBody>
          <a:bodyPr wrap="square" rtlCol="0">
            <a:spAutoFit/>
          </a:bodyPr>
          <a:lstStyle/>
          <a:p>
            <a:pPr algn="ctr"/>
            <a:r>
              <a:rPr lang="sv-SE" sz="900" dirty="0" smtClean="0">
                <a:solidFill>
                  <a:schemeClr val="bg1"/>
                </a:solidFill>
              </a:rPr>
              <a:t>T.ex. utbildningsutbud,</a:t>
            </a:r>
          </a:p>
          <a:p>
            <a:pPr algn="ctr"/>
            <a:r>
              <a:rPr lang="sv-SE" sz="900" dirty="0" smtClean="0">
                <a:solidFill>
                  <a:schemeClr val="bg1"/>
                </a:solidFill>
              </a:rPr>
              <a:t>forskningsorganisationen,</a:t>
            </a:r>
          </a:p>
          <a:p>
            <a:pPr algn="ctr"/>
            <a:r>
              <a:rPr lang="sv-SE" sz="900" dirty="0">
                <a:solidFill>
                  <a:schemeClr val="bg1"/>
                </a:solidFill>
              </a:rPr>
              <a:t>k</a:t>
            </a:r>
            <a:r>
              <a:rPr lang="sv-SE" sz="900" dirty="0" smtClean="0">
                <a:solidFill>
                  <a:schemeClr val="bg1"/>
                </a:solidFill>
              </a:rPr>
              <a:t>arriärsystem,</a:t>
            </a:r>
          </a:p>
          <a:p>
            <a:pPr algn="ctr"/>
            <a:r>
              <a:rPr lang="sv-SE" sz="900" dirty="0">
                <a:solidFill>
                  <a:schemeClr val="bg1"/>
                </a:solidFill>
              </a:rPr>
              <a:t>n</a:t>
            </a:r>
            <a:r>
              <a:rPr lang="sv-SE" sz="900" dirty="0" smtClean="0">
                <a:solidFill>
                  <a:schemeClr val="bg1"/>
                </a:solidFill>
              </a:rPr>
              <a:t>y resursfördelningsmodell</a:t>
            </a:r>
            <a:endParaRPr lang="sv-SE" sz="900" dirty="0">
              <a:solidFill>
                <a:schemeClr val="bg1"/>
              </a:solidFill>
            </a:endParaRPr>
          </a:p>
        </p:txBody>
      </p:sp>
      <p:sp>
        <p:nvSpPr>
          <p:cNvPr id="30" name="TextBox 29"/>
          <p:cNvSpPr txBox="1"/>
          <p:nvPr/>
        </p:nvSpPr>
        <p:spPr>
          <a:xfrm>
            <a:off x="3708400" y="4693796"/>
            <a:ext cx="2418080" cy="369332"/>
          </a:xfrm>
          <a:prstGeom prst="rect">
            <a:avLst/>
          </a:prstGeom>
          <a:noFill/>
        </p:spPr>
        <p:txBody>
          <a:bodyPr wrap="square" rtlCol="0">
            <a:spAutoFit/>
          </a:bodyPr>
          <a:lstStyle/>
          <a:p>
            <a:pPr algn="ctr"/>
            <a:r>
              <a:rPr lang="sv-SE" sz="900" b="1" dirty="0" smtClean="0">
                <a:solidFill>
                  <a:schemeClr val="bg1"/>
                </a:solidFill>
              </a:rPr>
              <a:t>Skolornas och VS </a:t>
            </a:r>
          </a:p>
          <a:p>
            <a:pPr algn="ctr"/>
            <a:r>
              <a:rPr lang="sv-SE" sz="900" b="1" dirty="0" smtClean="0">
                <a:solidFill>
                  <a:schemeClr val="bg1"/>
                </a:solidFill>
              </a:rPr>
              <a:t>åtaganden och åtgärder</a:t>
            </a:r>
            <a:endParaRPr lang="sv-SE" sz="900" b="1" dirty="0">
              <a:solidFill>
                <a:schemeClr val="bg1"/>
              </a:solidFill>
            </a:endParaRPr>
          </a:p>
        </p:txBody>
      </p:sp>
      <p:sp>
        <p:nvSpPr>
          <p:cNvPr id="31" name="Rounded Rectangle 30"/>
          <p:cNvSpPr/>
          <p:nvPr/>
        </p:nvSpPr>
        <p:spPr>
          <a:xfrm>
            <a:off x="1356360" y="5640477"/>
            <a:ext cx="4831080" cy="680720"/>
          </a:xfrm>
          <a:prstGeom prst="roundRect">
            <a:avLst/>
          </a:prstGeom>
          <a:solidFill>
            <a:srgbClr val="000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2" name="TextBox 31"/>
          <p:cNvSpPr txBox="1"/>
          <p:nvPr/>
        </p:nvSpPr>
        <p:spPr>
          <a:xfrm>
            <a:off x="3119120" y="5446791"/>
            <a:ext cx="2062480" cy="246221"/>
          </a:xfrm>
          <a:prstGeom prst="rect">
            <a:avLst/>
          </a:prstGeom>
          <a:noFill/>
        </p:spPr>
        <p:txBody>
          <a:bodyPr wrap="square" rtlCol="0">
            <a:spAutoFit/>
          </a:bodyPr>
          <a:lstStyle/>
          <a:p>
            <a:r>
              <a:rPr lang="sv-SE" sz="1000" b="1" dirty="0" smtClean="0"/>
              <a:t>Löpande verksamhet</a:t>
            </a:r>
            <a:endParaRPr lang="sv-SE" sz="1000" b="1" dirty="0"/>
          </a:p>
        </p:txBody>
      </p:sp>
      <p:sp>
        <p:nvSpPr>
          <p:cNvPr id="33" name="TextBox 32"/>
          <p:cNvSpPr txBox="1"/>
          <p:nvPr/>
        </p:nvSpPr>
        <p:spPr>
          <a:xfrm>
            <a:off x="2692400" y="5771437"/>
            <a:ext cx="2418080" cy="369332"/>
          </a:xfrm>
          <a:prstGeom prst="rect">
            <a:avLst/>
          </a:prstGeom>
          <a:noFill/>
        </p:spPr>
        <p:txBody>
          <a:bodyPr wrap="square" rtlCol="0">
            <a:spAutoFit/>
          </a:bodyPr>
          <a:lstStyle/>
          <a:p>
            <a:pPr algn="ctr"/>
            <a:r>
              <a:rPr lang="sv-SE" sz="900" b="1" dirty="0" smtClean="0">
                <a:solidFill>
                  <a:schemeClr val="bg1"/>
                </a:solidFill>
              </a:rPr>
              <a:t>Uppdrag för utbildning m.m.</a:t>
            </a:r>
          </a:p>
          <a:p>
            <a:pPr algn="ctr"/>
            <a:r>
              <a:rPr lang="sv-SE" sz="900" b="1" dirty="0" smtClean="0">
                <a:solidFill>
                  <a:schemeClr val="bg1"/>
                </a:solidFill>
              </a:rPr>
              <a:t>Resursfördelning till skolor och VS</a:t>
            </a:r>
            <a:endParaRPr lang="sv-SE" sz="900" b="1" dirty="0">
              <a:solidFill>
                <a:schemeClr val="bg1"/>
              </a:solidFill>
            </a:endParaRPr>
          </a:p>
        </p:txBody>
      </p:sp>
      <p:sp>
        <p:nvSpPr>
          <p:cNvPr id="34" name="Rounded Rectangle 33"/>
          <p:cNvSpPr/>
          <p:nvPr/>
        </p:nvSpPr>
        <p:spPr>
          <a:xfrm>
            <a:off x="1148080" y="3871712"/>
            <a:ext cx="5273040" cy="2570855"/>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5" name="Rounded Rectangle 34"/>
          <p:cNvSpPr/>
          <p:nvPr/>
        </p:nvSpPr>
        <p:spPr>
          <a:xfrm>
            <a:off x="6782119" y="1284613"/>
            <a:ext cx="2077401" cy="1068115"/>
          </a:xfrm>
          <a:prstGeom prst="roundRect">
            <a:avLst/>
          </a:prstGeom>
          <a:solidFill>
            <a:srgbClr val="000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6" name="TextBox 35"/>
          <p:cNvSpPr txBox="1"/>
          <p:nvPr/>
        </p:nvSpPr>
        <p:spPr>
          <a:xfrm>
            <a:off x="6924040" y="1449339"/>
            <a:ext cx="1859280" cy="707886"/>
          </a:xfrm>
          <a:prstGeom prst="rect">
            <a:avLst/>
          </a:prstGeom>
          <a:noFill/>
        </p:spPr>
        <p:txBody>
          <a:bodyPr wrap="square" rtlCol="0">
            <a:spAutoFit/>
          </a:bodyPr>
          <a:lstStyle/>
          <a:p>
            <a:r>
              <a:rPr lang="sv-SE" sz="1000" dirty="0" smtClean="0">
                <a:solidFill>
                  <a:schemeClr val="bg1"/>
                </a:solidFill>
              </a:rPr>
              <a:t>Policies för att uttrycka grundläggande värden som ska upprätthållas i all verksamhet</a:t>
            </a:r>
            <a:endParaRPr lang="sv-SE" sz="1000" dirty="0">
              <a:solidFill>
                <a:schemeClr val="bg1"/>
              </a:solidFill>
            </a:endParaRPr>
          </a:p>
        </p:txBody>
      </p:sp>
      <p:sp>
        <p:nvSpPr>
          <p:cNvPr id="37" name="Rounded Rectangle 36"/>
          <p:cNvSpPr/>
          <p:nvPr/>
        </p:nvSpPr>
        <p:spPr>
          <a:xfrm>
            <a:off x="6782118" y="2499173"/>
            <a:ext cx="2077401" cy="2166559"/>
          </a:xfrm>
          <a:prstGeom prst="roundRect">
            <a:avLst/>
          </a:prstGeom>
          <a:solidFill>
            <a:srgbClr val="000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8" name="TextBox 37"/>
          <p:cNvSpPr txBox="1"/>
          <p:nvPr/>
        </p:nvSpPr>
        <p:spPr>
          <a:xfrm>
            <a:off x="6924040" y="2701909"/>
            <a:ext cx="1965960" cy="400110"/>
          </a:xfrm>
          <a:prstGeom prst="rect">
            <a:avLst/>
          </a:prstGeom>
          <a:noFill/>
        </p:spPr>
        <p:txBody>
          <a:bodyPr wrap="square" rtlCol="0">
            <a:spAutoFit/>
          </a:bodyPr>
          <a:lstStyle/>
          <a:p>
            <a:r>
              <a:rPr lang="sv-SE" sz="1000" b="1" dirty="0" smtClean="0">
                <a:solidFill>
                  <a:schemeClr val="bg1"/>
                </a:solidFill>
              </a:rPr>
              <a:t>Indikatorer för att följa verksamhetens utfall</a:t>
            </a:r>
            <a:endParaRPr lang="sv-SE" sz="1000" b="1" dirty="0">
              <a:solidFill>
                <a:schemeClr val="bg1"/>
              </a:solidFill>
            </a:endParaRPr>
          </a:p>
        </p:txBody>
      </p:sp>
      <p:sp>
        <p:nvSpPr>
          <p:cNvPr id="39" name="TextBox 38"/>
          <p:cNvSpPr txBox="1"/>
          <p:nvPr/>
        </p:nvSpPr>
        <p:spPr>
          <a:xfrm>
            <a:off x="6924040" y="3100247"/>
            <a:ext cx="1859280" cy="1061829"/>
          </a:xfrm>
          <a:prstGeom prst="rect">
            <a:avLst/>
          </a:prstGeom>
          <a:noFill/>
        </p:spPr>
        <p:txBody>
          <a:bodyPr wrap="square" rtlCol="0">
            <a:spAutoFit/>
          </a:bodyPr>
          <a:lstStyle/>
          <a:p>
            <a:pPr marL="171450" indent="-171450">
              <a:buFontTx/>
              <a:buChar char="-"/>
            </a:pPr>
            <a:r>
              <a:rPr lang="sv-SE" sz="900" dirty="0" smtClean="0">
                <a:solidFill>
                  <a:schemeClr val="bg1"/>
                </a:solidFill>
              </a:rPr>
              <a:t>Möjliga att bryta ner </a:t>
            </a:r>
          </a:p>
          <a:p>
            <a:pPr marL="171450" indent="-171450">
              <a:buFontTx/>
              <a:buChar char="-"/>
            </a:pPr>
            <a:r>
              <a:rPr lang="sv-SE" sz="900" dirty="0" smtClean="0">
                <a:solidFill>
                  <a:schemeClr val="bg1"/>
                </a:solidFill>
              </a:rPr>
              <a:t>Följa över tid</a:t>
            </a:r>
          </a:p>
          <a:p>
            <a:pPr marL="171450" indent="-171450">
              <a:buFontTx/>
              <a:buChar char="-"/>
            </a:pPr>
            <a:r>
              <a:rPr lang="sv-SE" sz="900" dirty="0" smtClean="0">
                <a:solidFill>
                  <a:schemeClr val="bg1"/>
                </a:solidFill>
              </a:rPr>
              <a:t>Jämföra inom KTH</a:t>
            </a:r>
          </a:p>
          <a:p>
            <a:pPr marL="171450" indent="-171450">
              <a:buFontTx/>
              <a:buChar char="-"/>
            </a:pPr>
            <a:r>
              <a:rPr lang="sv-SE" sz="900" dirty="0" smtClean="0">
                <a:solidFill>
                  <a:schemeClr val="bg1"/>
                </a:solidFill>
              </a:rPr>
              <a:t>Jämföra med andra lärosäten</a:t>
            </a:r>
          </a:p>
          <a:p>
            <a:pPr marL="171450" indent="-171450">
              <a:buFontTx/>
              <a:buChar char="-"/>
            </a:pPr>
            <a:endParaRPr lang="sv-SE" sz="900" dirty="0">
              <a:solidFill>
                <a:schemeClr val="bg1"/>
              </a:solidFill>
            </a:endParaRPr>
          </a:p>
          <a:p>
            <a:r>
              <a:rPr lang="sv-SE" sz="900" dirty="0" smtClean="0">
                <a:solidFill>
                  <a:schemeClr val="bg1"/>
                </a:solidFill>
              </a:rPr>
              <a:t>Målvärden för indikatorer</a:t>
            </a:r>
          </a:p>
          <a:p>
            <a:pPr marL="171450" indent="-171450">
              <a:buFontTx/>
              <a:buChar char="-"/>
            </a:pPr>
            <a:endParaRPr lang="sv-SE" sz="900" dirty="0">
              <a:solidFill>
                <a:schemeClr val="bg1"/>
              </a:solidFill>
            </a:endParaRPr>
          </a:p>
        </p:txBody>
      </p:sp>
      <p:sp>
        <p:nvSpPr>
          <p:cNvPr id="40" name="Down Arrow 39"/>
          <p:cNvSpPr/>
          <p:nvPr/>
        </p:nvSpPr>
        <p:spPr>
          <a:xfrm>
            <a:off x="3545840" y="3569121"/>
            <a:ext cx="426720" cy="274439"/>
          </a:xfrm>
          <a:prstGeom prst="down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1" name="Down Arrow 40"/>
          <p:cNvSpPr/>
          <p:nvPr/>
        </p:nvSpPr>
        <p:spPr>
          <a:xfrm rot="16200000">
            <a:off x="6404057" y="2078164"/>
            <a:ext cx="357658" cy="320040"/>
          </a:xfrm>
          <a:prstGeom prst="down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2" name="Down Arrow 41"/>
          <p:cNvSpPr/>
          <p:nvPr/>
        </p:nvSpPr>
        <p:spPr>
          <a:xfrm rot="16200000">
            <a:off x="6402311" y="2940227"/>
            <a:ext cx="357658" cy="320040"/>
          </a:xfrm>
          <a:prstGeom prst="down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3" name="Bent-Up Arrow 42"/>
          <p:cNvSpPr/>
          <p:nvPr/>
        </p:nvSpPr>
        <p:spPr>
          <a:xfrm>
            <a:off x="6421120" y="4730017"/>
            <a:ext cx="1066800" cy="710983"/>
          </a:xfrm>
          <a:prstGeom prst="bentUp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207189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KTH">
      <a:dk1>
        <a:srgbClr val="000000"/>
      </a:dk1>
      <a:lt1>
        <a:srgbClr val="FFFFFF"/>
      </a:lt1>
      <a:dk2>
        <a:srgbClr val="000061"/>
      </a:dk2>
      <a:lt2>
        <a:srgbClr val="EBE5E0"/>
      </a:lt2>
      <a:accent1>
        <a:srgbClr val="004791"/>
      </a:accent1>
      <a:accent2>
        <a:srgbClr val="6198D2"/>
      </a:accent2>
      <a:accent3>
        <a:srgbClr val="000061"/>
      </a:accent3>
      <a:accent4>
        <a:srgbClr val="DEF0FF"/>
      </a:accent4>
      <a:accent5>
        <a:srgbClr val="EBE5DF"/>
      </a:accent5>
      <a:accent6>
        <a:srgbClr val="0028ED"/>
      </a:accent6>
      <a:hlink>
        <a:srgbClr val="3878C2"/>
      </a:hlink>
      <a:folHlink>
        <a:srgbClr val="004691"/>
      </a:folHlink>
    </a:clrScheme>
    <a:fontScheme name="Office">
      <a:majorFont>
        <a:latin typeface="Figtree"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Figtree"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custClrLst>
    <a:custClr name="Sand">
      <a:srgbClr val="EBE5E0"/>
    </a:custClr>
    <a:custClr name="KTH blue">
      <a:srgbClr val="004791"/>
    </a:custClr>
    <a:custClr name="Sky blue">
      <a:srgbClr val="6298D2"/>
    </a:custClr>
    <a:custClr name="Navy blue">
      <a:srgbClr val="000061"/>
    </a:custClr>
    <a:custClr name="Light blue">
      <a:srgbClr val="DEF0FF"/>
    </a:custClr>
    <a:custClr name="Digital blue">
      <a:srgbClr val="0029ED"/>
    </a:custClr>
    <a:custClr name="Blank">
      <a:srgbClr val="FFFFFF"/>
    </a:custClr>
    <a:custClr name="Blank">
      <a:srgbClr val="FFFFFF"/>
    </a:custClr>
    <a:custClr name="Blank">
      <a:srgbClr val="FFFFFF"/>
    </a:custClr>
    <a:custClr name="Blank">
      <a:srgbClr val="FFFFFF"/>
    </a:custClr>
    <a:custClr name="Dark green">
      <a:srgbClr val="0D4A21"/>
    </a:custClr>
    <a:custClr name="Dark turquoise">
      <a:srgbClr val="1C434C"/>
    </a:custClr>
    <a:custClr name="Dark brick">
      <a:srgbClr val="78001A"/>
    </a:custClr>
    <a:custClr name="Dark yellow">
      <a:srgbClr val="A65900"/>
    </a:custClr>
    <a:custClr name="Dark grey">
      <a:srgbClr val="323232"/>
    </a:custClr>
    <a:custClr name="Blank">
      <a:srgbClr val="FFFFFF"/>
    </a:custClr>
    <a:custClr name="Blank">
      <a:srgbClr val="FFFFFF"/>
    </a:custClr>
    <a:custClr name="Blank">
      <a:srgbClr val="FFFFFF"/>
    </a:custClr>
    <a:custClr name="Blank">
      <a:srgbClr val="FFFFFF"/>
    </a:custClr>
    <a:custClr name="Blank">
      <a:srgbClr val="FFFFFF"/>
    </a:custClr>
    <a:custClr name="Green">
      <a:srgbClr val="4DA060"/>
    </a:custClr>
    <a:custClr name="Turquoise">
      <a:srgbClr val="339C9C"/>
    </a:custClr>
    <a:custClr name="Brick">
      <a:srgbClr val="E86A58"/>
    </a:custClr>
    <a:custClr name="Yellow">
      <a:srgbClr val="FFBE00"/>
    </a:custClr>
    <a:custClr name="Grey">
      <a:srgbClr val="A5A5A5"/>
    </a:custClr>
    <a:custClr name="Blank">
      <a:srgbClr val="FFFFFF"/>
    </a:custClr>
    <a:custClr name="Blank">
      <a:srgbClr val="FFFFFF"/>
    </a:custClr>
    <a:custClr name="Blank">
      <a:srgbClr val="FFFFFF"/>
    </a:custClr>
    <a:custClr name="Blank">
      <a:srgbClr val="FFFFFF"/>
    </a:custClr>
    <a:custClr name="Blank">
      <a:srgbClr val="FFFFFF"/>
    </a:custClr>
    <a:custClr name="Light green">
      <a:srgbClr val="C7EBBA"/>
    </a:custClr>
    <a:custClr name="Light turquoise">
      <a:srgbClr val="B2E0E0"/>
    </a:custClr>
    <a:custClr name="Light brick">
      <a:srgbClr val="FFCCC4"/>
    </a:custClr>
    <a:custClr name="Light yellow">
      <a:srgbClr val="FFF0B0"/>
    </a:custClr>
    <a:custClr name="Light grey">
      <a:srgbClr val="E6E6E6"/>
    </a:custClr>
  </a:custClrLst>
  <a:extLst>
    <a:ext uri="{05A4C25C-085E-4340-85A3-A5531E510DB2}">
      <thm15:themeFamily xmlns:thm15="http://schemas.microsoft.com/office/thememl/2012/main" name="PPT figtree 240110.pptx" id="{726D191D-1F41-4900-984B-7C96B01E2C19}" vid="{8D379FE5-4B72-4EDF-9880-68D6B465F573}"/>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KTH</Template>
  <TotalTime>307</TotalTime>
  <Words>1276</Words>
  <Application>Microsoft Office PowerPoint</Application>
  <PresentationFormat>Widescreen</PresentationFormat>
  <Paragraphs>87</Paragraphs>
  <Slides>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Figtree Light Medium</vt:lpstr>
      <vt:lpstr>Arial</vt:lpstr>
      <vt:lpstr>Calibri</vt:lpstr>
      <vt:lpstr>Figtree Light SemiBold</vt:lpstr>
      <vt:lpstr>Figtree</vt:lpstr>
      <vt:lpstr>Figtree Medium</vt:lpstr>
      <vt:lpstr>Office-tema</vt:lpstr>
      <vt:lpstr>Vision och övergripande  mål för KTH</vt:lpstr>
      <vt:lpstr>Vilka vi är och vilka vi vill vara </vt:lpstr>
      <vt:lpstr> Vi tar ledningen för en hållbar samhällsutveckling </vt:lpstr>
      <vt:lpstr>PowerPoint Presentation</vt:lpstr>
      <vt:lpstr>Utbildning</vt:lpstr>
      <vt:lpstr>Forskning</vt:lpstr>
      <vt:lpstr>Arbetsmiljö och studiemiljö </vt:lpstr>
      <vt:lpstr>Effektiv och hållbar resursanvändning</vt:lpstr>
      <vt:lpstr>KTH:s styrkedja</vt:lpstr>
    </vt:vector>
  </TitlesOfParts>
  <Company>KTH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Vision och övergripande  mål för KTH</dc:title>
  <dc:creator>Malin Modig</dc:creator>
  <cp:lastModifiedBy>Malin Modig</cp:lastModifiedBy>
  <cp:revision>23</cp:revision>
  <dcterms:created xsi:type="dcterms:W3CDTF">2024-01-25T07:18:01Z</dcterms:created>
  <dcterms:modified xsi:type="dcterms:W3CDTF">2024-03-25T13:45:36Z</dcterms:modified>
</cp:coreProperties>
</file>