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256" r:id="rId2"/>
    <p:sldId id="263" r:id="rId3"/>
    <p:sldId id="262" r:id="rId4"/>
    <p:sldId id="269" r:id="rId5"/>
    <p:sldId id="264" r:id="rId6"/>
    <p:sldId id="265" r:id="rId7"/>
    <p:sldId id="266" r:id="rId8"/>
    <p:sldId id="267" r:id="rId9"/>
    <p:sldId id="274" r:id="rId10"/>
  </p:sldIdLst>
  <p:sldSz cx="12192000" cy="6858000"/>
  <p:notesSz cx="6858000" cy="9144000"/>
  <p:embeddedFontLst>
    <p:embeddedFont>
      <p:font typeface="Figtree Light SemiBold" pitchFamily="2" charset="0"/>
      <p:bold r:id="rId12"/>
      <p:boldItalic r:id="rId13"/>
    </p:embeddedFont>
    <p:embeddedFont>
      <p:font typeface="Figtree Medium" pitchFamily="2" charset="0"/>
      <p:regular r:id="rId14"/>
      <p:italic r:id="rId15"/>
    </p:embeddedFont>
    <p:embeddedFont>
      <p:font typeface="Figtree Light Medium" pitchFamily="2" charset="0"/>
      <p:regular r:id="rId16"/>
      <p:italic r:id="rId17"/>
    </p:embeddedFont>
    <p:embeddedFont>
      <p:font typeface="Figtree"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49" autoAdjust="0"/>
  </p:normalViewPr>
  <p:slideViewPr>
    <p:cSldViewPr snapToGrid="0">
      <p:cViewPr varScale="1">
        <p:scale>
          <a:sx n="59" d="100"/>
          <a:sy n="59" d="100"/>
        </p:scale>
        <p:origin x="964" y="64"/>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2</a:t>
            </a:fld>
            <a:endParaRPr lang="sv-SE"/>
          </a:p>
        </p:txBody>
      </p:sp>
    </p:spTree>
    <p:extLst>
      <p:ext uri="{BB962C8B-B14F-4D97-AF65-F5344CB8AC3E}">
        <p14:creationId xmlns:p14="http://schemas.microsoft.com/office/powerpoint/2010/main" val="14629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KTH's vision and overall goals consist of a vision that describes what KTH aims to be in the long term. Supporting the vision are overall goals for the period 2024–2028 within four areas</a:t>
            </a:r>
            <a:r>
              <a:rPr lang="sv-SE"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education</a:t>
            </a:r>
            <a:endParaRPr lang="sv-SE"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research</a:t>
            </a:r>
            <a:endParaRPr lang="sv-SE"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sv-SE" sz="1200" kern="1200" dirty="0" err="1" smtClean="0">
                <a:solidFill>
                  <a:schemeClr val="tx1"/>
                </a:solidFill>
                <a:effectLst/>
                <a:latin typeface="+mn-lt"/>
                <a:ea typeface="+mn-ea"/>
                <a:cs typeface="+mn-cs"/>
              </a:rPr>
              <a:t>working</a:t>
            </a:r>
            <a:r>
              <a:rPr lang="sv-SE" sz="1200" kern="1200" dirty="0" smtClean="0">
                <a:solidFill>
                  <a:schemeClr val="tx1"/>
                </a:solidFill>
                <a:effectLst/>
                <a:latin typeface="+mn-lt"/>
                <a:ea typeface="+mn-ea"/>
                <a:cs typeface="+mn-cs"/>
              </a:rPr>
              <a:t> and study environment</a:t>
            </a:r>
          </a:p>
          <a:p>
            <a:pPr marL="628650" lvl="1" indent="-171450">
              <a:buFont typeface="Arial" panose="020B0604020202020204" pitchFamily="34" charset="0"/>
              <a:buChar char="•"/>
            </a:pPr>
            <a:r>
              <a:rPr lang="sv-SE" sz="1200" kern="1200" dirty="0" err="1" smtClean="0">
                <a:solidFill>
                  <a:schemeClr val="tx1"/>
                </a:solidFill>
                <a:effectLst/>
                <a:latin typeface="+mn-lt"/>
                <a:ea typeface="+mn-ea"/>
                <a:cs typeface="+mn-cs"/>
              </a:rPr>
              <a:t>efficient</a:t>
            </a:r>
            <a:r>
              <a:rPr lang="sv-SE" sz="1200" kern="1200" dirty="0" smtClean="0">
                <a:solidFill>
                  <a:schemeClr val="tx1"/>
                </a:solidFill>
                <a:effectLst/>
                <a:latin typeface="+mn-lt"/>
                <a:ea typeface="+mn-ea"/>
                <a:cs typeface="+mn-cs"/>
              </a:rPr>
              <a:t>, sustainable resource management</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Annually, KTH makes decisions on a three-year operational plan. The operational plan specifies prioritized actions and commitments to be implemented in the short term, aligning to KTH's vision and overall goals. The operational plan comprises a reform agenda for KTH and individual reform agendas for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school and the university administration.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operational plan also allocates resources to schools for ongoing activities in education and research and university administration. KTH's vision and overall goals may be complemented by policies where KTH needs to express core values that should characterize the entire organization, such as ethical or gender equality policies.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KTH's vision and overall goals will be monitored through indicators linked to the four overall goals. The indicators will be annually reviewed by the Management Group and can be evaluated in more detail at the school and department levels.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9</a:t>
            </a:fld>
            <a:endParaRPr lang="sv-SE" dirty="0"/>
          </a:p>
        </p:txBody>
      </p:sp>
    </p:spTree>
    <p:extLst>
      <p:ext uri="{BB962C8B-B14F-4D97-AF65-F5344CB8AC3E}">
        <p14:creationId xmlns:p14="http://schemas.microsoft.com/office/powerpoint/2010/main" val="95998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2024-04-08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2024-04-08</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2024-04-08</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2024-04-08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2024-04-08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2024-04-08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9399523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2024-04-08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2024-04-08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2024-04-08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2024-04-08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2024-04-08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2024-04-08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2024-04-08</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2024-04-08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2024-04-08</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2024-04-08</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2024-04-08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2024-04-08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2024-04-08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2024-04-08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2024-04-08</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dirty="0"/>
              <a:t>Presentation </a:t>
            </a:r>
            <a:r>
              <a:rPr lang="sv-SE" dirty="0" err="1"/>
              <a:t>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Vision </a:t>
            </a:r>
            <a:r>
              <a:rPr lang="sv-SE" dirty="0" smtClean="0"/>
              <a:t>and overall </a:t>
            </a:r>
            <a:r>
              <a:rPr lang="sv-SE" dirty="0"/>
              <a:t/>
            </a:r>
            <a:br>
              <a:rPr lang="sv-SE" dirty="0"/>
            </a:br>
            <a:r>
              <a:rPr lang="sv-SE" dirty="0" smtClean="0"/>
              <a:t>goals for </a:t>
            </a:r>
            <a:r>
              <a:rPr lang="sv-SE" dirty="0"/>
              <a:t>KTH</a:t>
            </a:r>
          </a:p>
        </p:txBody>
      </p:sp>
      <p:sp>
        <p:nvSpPr>
          <p:cNvPr id="3" name="Subtitle 2"/>
          <p:cNvSpPr>
            <a:spLocks noGrp="1"/>
          </p:cNvSpPr>
          <p:nvPr>
            <p:ph type="subTitle" idx="1"/>
          </p:nvPr>
        </p:nvSpPr>
        <p:spPr/>
        <p:txBody>
          <a:bodyPr/>
          <a:lstStyle/>
          <a:p>
            <a:r>
              <a:rPr lang="sv-SE" dirty="0" smtClean="0"/>
              <a:t>Overall goals for the period </a:t>
            </a:r>
            <a:r>
              <a:rPr lang="sv-SE" dirty="0"/>
              <a:t>2024–2028</a:t>
            </a:r>
          </a:p>
          <a:p>
            <a:endParaRPr lang="sv-SE" dirty="0"/>
          </a:p>
        </p:txBody>
      </p:sp>
    </p:spTree>
    <p:extLst>
      <p:ext uri="{BB962C8B-B14F-4D97-AF65-F5344CB8AC3E}">
        <p14:creationId xmlns:p14="http://schemas.microsoft.com/office/powerpoint/2010/main" val="20812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0074" y="1717041"/>
            <a:ext cx="5130164" cy="977612"/>
          </a:xfrm>
        </p:spPr>
        <p:txBody>
          <a:bodyPr/>
          <a:lstStyle/>
          <a:p>
            <a:r>
              <a:rPr lang="en-US" sz="3200" spc="-150" dirty="0">
                <a:solidFill>
                  <a:srgbClr val="000061"/>
                </a:solidFill>
              </a:rPr>
              <a:t>Who we are and who we want to be</a:t>
            </a:r>
            <a:endParaRPr lang="sv-SE" dirty="0"/>
          </a:p>
        </p:txBody>
      </p:sp>
      <p:sp>
        <p:nvSpPr>
          <p:cNvPr id="9" name="Content Placeholder 8"/>
          <p:cNvSpPr>
            <a:spLocks noGrp="1"/>
          </p:cNvSpPr>
          <p:nvPr>
            <p:ph sz="half" idx="1"/>
          </p:nvPr>
        </p:nvSpPr>
        <p:spPr>
          <a:xfrm>
            <a:off x="600074" y="2479040"/>
            <a:ext cx="5353685" cy="3848733"/>
          </a:xfrm>
        </p:spPr>
        <p:txBody>
          <a:bodyPr/>
          <a:lstStyle/>
          <a:p>
            <a:pPr marL="0" indent="0">
              <a:buNone/>
            </a:pPr>
            <a:endParaRPr lang="en-US" sz="1600" dirty="0" smtClean="0"/>
          </a:p>
          <a:p>
            <a:pPr marL="0" indent="0">
              <a:buNone/>
            </a:pPr>
            <a:r>
              <a:rPr lang="en-US" sz="1600" dirty="0"/>
              <a:t>KTH's vision and overall goals should serve as a compass, indicating high ambitions for further development and establishing the </a:t>
            </a:r>
            <a:r>
              <a:rPr lang="en-US" sz="1600" dirty="0" smtClean="0"/>
              <a:t>foundation </a:t>
            </a:r>
            <a:r>
              <a:rPr lang="en-US" sz="1600" dirty="0"/>
              <a:t>for our priorities. The vision and goals should be used within the organisation to define concrete initiatives for change. </a:t>
            </a:r>
            <a:endParaRPr lang="en-US" sz="1600" dirty="0" smtClean="0"/>
          </a:p>
          <a:p>
            <a:pPr marL="0" indent="0">
              <a:buNone/>
            </a:pPr>
            <a:r>
              <a:rPr lang="en-US" sz="1600" dirty="0" smtClean="0"/>
              <a:t>The </a:t>
            </a:r>
            <a:r>
              <a:rPr lang="en-US" sz="1600" dirty="0"/>
              <a:t>power of the vision lies in everyday work, and our challenge is to translate the vision and goals into </a:t>
            </a:r>
            <a:r>
              <a:rPr lang="en-US" sz="1600" dirty="0" smtClean="0"/>
              <a:t>actions </a:t>
            </a:r>
            <a:r>
              <a:rPr lang="en-US" sz="1600" dirty="0"/>
              <a:t>and organisational development. That can only be achieved together!</a:t>
            </a:r>
            <a:endParaRPr lang="sv-SE" sz="1200" dirty="0"/>
          </a:p>
          <a:p>
            <a:pPr marL="0" indent="0">
              <a:lnSpc>
                <a:spcPct val="100000"/>
              </a:lnSpc>
              <a:spcBef>
                <a:spcPts val="0"/>
              </a:spcBef>
              <a:buNone/>
            </a:pPr>
            <a:endParaRPr lang="sv-SE" sz="1200" dirty="0" smtClean="0"/>
          </a:p>
          <a:p>
            <a:pPr marL="0" indent="0">
              <a:lnSpc>
                <a:spcPct val="100000"/>
              </a:lnSpc>
              <a:spcBef>
                <a:spcPts val="0"/>
              </a:spcBef>
              <a:buNone/>
            </a:pPr>
            <a:endParaRPr lang="sv-SE" sz="1200" dirty="0"/>
          </a:p>
          <a:p>
            <a:pPr marL="0" indent="0">
              <a:lnSpc>
                <a:spcPct val="100000"/>
              </a:lnSpc>
              <a:spcBef>
                <a:spcPts val="0"/>
              </a:spcBef>
              <a:buNone/>
            </a:pPr>
            <a:endParaRPr lang="sv-SE" sz="1200" dirty="0" smtClean="0"/>
          </a:p>
          <a:p>
            <a:pPr marL="0" indent="0">
              <a:lnSpc>
                <a:spcPct val="100000"/>
              </a:lnSpc>
              <a:spcBef>
                <a:spcPts val="0"/>
              </a:spcBef>
              <a:buNone/>
            </a:pPr>
            <a:endParaRPr lang="sv-SE" sz="1200" dirty="0"/>
          </a:p>
          <a:p>
            <a:pPr marL="0" indent="0">
              <a:lnSpc>
                <a:spcPct val="100000"/>
              </a:lnSpc>
              <a:spcBef>
                <a:spcPts val="0"/>
              </a:spcBef>
              <a:buNone/>
            </a:pPr>
            <a:r>
              <a:rPr lang="sv-SE" sz="1200" dirty="0" smtClean="0"/>
              <a:t>Anders </a:t>
            </a:r>
            <a:r>
              <a:rPr lang="sv-SE" sz="1200" dirty="0"/>
              <a:t>Söderholm</a:t>
            </a:r>
          </a:p>
          <a:p>
            <a:pPr marL="0" indent="0">
              <a:lnSpc>
                <a:spcPct val="100000"/>
              </a:lnSpc>
              <a:spcBef>
                <a:spcPts val="0"/>
              </a:spcBef>
              <a:buNone/>
            </a:pPr>
            <a:r>
              <a:rPr lang="sv-SE" sz="1200" dirty="0"/>
              <a:t>Rektor, KTH</a:t>
            </a:r>
          </a:p>
          <a:p>
            <a:pPr marL="0" indent="0">
              <a:buNone/>
            </a:pPr>
            <a:endParaRPr lang="sv-S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4" y="5177042"/>
            <a:ext cx="2254885" cy="482078"/>
          </a:xfrm>
          <a:prstGeom prst="rect">
            <a:avLst/>
          </a:prstGeom>
        </p:spPr>
      </p:pic>
      <p:sp>
        <p:nvSpPr>
          <p:cNvPr id="15" name="Content Placeholder 4"/>
          <p:cNvSpPr txBox="1">
            <a:spLocks/>
          </p:cNvSpPr>
          <p:nvPr/>
        </p:nvSpPr>
        <p:spPr>
          <a:xfrm>
            <a:off x="600075" y="1349633"/>
            <a:ext cx="4929982" cy="367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solidFill>
                  <a:srgbClr val="6298D2"/>
                </a:solidFill>
                <a:latin typeface="Figtree Light SemiBold" pitchFamily="2" charset="0"/>
              </a:rPr>
              <a:t>Direction and goals</a:t>
            </a:r>
          </a:p>
        </p:txBody>
      </p:sp>
      <p:pic>
        <p:nvPicPr>
          <p:cNvPr id="8" name="Content Placeholder 13"/>
          <p:cNvPicPr>
            <a:picLocks noChangeAspect="1"/>
          </p:cNvPicPr>
          <p:nvPr/>
        </p:nvPicPr>
        <p:blipFill rotWithShape="1">
          <a:blip r:embed="rId4">
            <a:extLst>
              <a:ext uri="{28A0092B-C50C-407E-A947-70E740481C1C}">
                <a14:useLocalDpi xmlns:a14="http://schemas.microsoft.com/office/drawing/2010/main" val="0"/>
              </a:ext>
            </a:extLst>
          </a:blip>
          <a:srcRect b="17667"/>
          <a:stretch/>
        </p:blipFill>
        <p:spPr>
          <a:xfrm>
            <a:off x="7292658" y="1927543"/>
            <a:ext cx="3625849" cy="3731577"/>
          </a:xfrm>
          <a:prstGeom prst="rect">
            <a:avLst/>
          </a:prstGeom>
        </p:spPr>
      </p:pic>
    </p:spTree>
    <p:extLst>
      <p:ext uri="{BB962C8B-B14F-4D97-AF65-F5344CB8AC3E}">
        <p14:creationId xmlns:p14="http://schemas.microsoft.com/office/powerpoint/2010/main" val="266204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00075" y="2773679"/>
            <a:ext cx="4929982" cy="3554093"/>
          </a:xfrm>
        </p:spPr>
        <p:txBody>
          <a:bodyPr/>
          <a:lstStyle/>
          <a:p>
            <a:pPr marL="0" indent="0">
              <a:buNone/>
            </a:pPr>
            <a:r>
              <a:rPr lang="en-US" sz="1600" dirty="0"/>
              <a:t>KTH shapes the future through education, research and innovation. Situated in one of the world’s most dynamic cities, we stand as a unifying force internationally to tackle global challenges. We embrace diversity and attract talent from across the globe. Together we bring ideas to life. Our academic freedom and principles of openness and transparency are fundamental to democracy and the advancement of knowledge. We are bold, creative, and responsible, driven by our purpose to enable sustainable and gender-equal societies.</a:t>
            </a:r>
            <a:endParaRPr lang="sv-SE" dirty="0"/>
          </a:p>
        </p:txBody>
      </p:sp>
      <p:pic>
        <p:nvPicPr>
          <p:cNvPr id="18" name="Picture Placeholder 1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787" r="11787"/>
          <a:stretch>
            <a:fillRect/>
          </a:stretch>
        </p:blipFill>
        <p:spPr/>
      </p:pic>
      <p:sp>
        <p:nvSpPr>
          <p:cNvPr id="20" name="Content Placeholder 4"/>
          <p:cNvSpPr txBox="1">
            <a:spLocks/>
          </p:cNvSpPr>
          <p:nvPr/>
        </p:nvSpPr>
        <p:spPr>
          <a:xfrm>
            <a:off x="600075" y="1349633"/>
            <a:ext cx="4929982" cy="367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smtClean="0">
                <a:solidFill>
                  <a:srgbClr val="6298D2"/>
                </a:solidFill>
                <a:latin typeface="Figtree Light SemiBold" pitchFamily="2" charset="0"/>
              </a:rPr>
              <a:t>Vision</a:t>
            </a:r>
            <a:endParaRPr lang="sv-SE" sz="1800" dirty="0">
              <a:solidFill>
                <a:srgbClr val="6298D2"/>
              </a:solidFill>
              <a:latin typeface="Figtree Light SemiBold" pitchFamily="2" charset="0"/>
            </a:endParaRPr>
          </a:p>
        </p:txBody>
      </p:sp>
      <p:sp>
        <p:nvSpPr>
          <p:cNvPr id="21" name="Title 3"/>
          <p:cNvSpPr>
            <a:spLocks noGrp="1"/>
          </p:cNvSpPr>
          <p:nvPr>
            <p:ph type="title"/>
          </p:nvPr>
        </p:nvSpPr>
        <p:spPr>
          <a:xfrm>
            <a:off x="600076" y="1349632"/>
            <a:ext cx="4929982" cy="977612"/>
          </a:xfrm>
        </p:spPr>
        <p:txBody>
          <a:bodyPr/>
          <a:lstStyle/>
          <a:p>
            <a:r>
              <a:rPr lang="sv-SE" sz="3000" dirty="0" smtClean="0"/>
              <a:t/>
            </a:r>
            <a:br>
              <a:rPr lang="sv-SE" sz="3000" dirty="0" smtClean="0"/>
            </a:br>
            <a:r>
              <a:rPr lang="en-US" sz="3000" dirty="0"/>
              <a:t>We take the lead for a sustainable society</a:t>
            </a:r>
            <a:endParaRPr lang="sv-SE" sz="3000" dirty="0"/>
          </a:p>
        </p:txBody>
      </p:sp>
    </p:spTree>
    <p:extLst>
      <p:ext uri="{BB962C8B-B14F-4D97-AF65-F5344CB8AC3E}">
        <p14:creationId xmlns:p14="http://schemas.microsoft.com/office/powerpoint/2010/main" val="15895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600075" y="2039391"/>
            <a:ext cx="5314950" cy="4011292"/>
          </a:xfrm>
        </p:spPr>
        <p:txBody>
          <a:bodyPr/>
          <a:lstStyle/>
          <a:p>
            <a:pPr marL="0" indent="0">
              <a:buNone/>
            </a:pPr>
            <a:r>
              <a:rPr lang="sv-SE" b="1" dirty="0">
                <a:solidFill>
                  <a:srgbClr val="000061"/>
                </a:solidFill>
              </a:rPr>
              <a:t>Education </a:t>
            </a:r>
            <a:endParaRPr lang="sv-SE" dirty="0">
              <a:solidFill>
                <a:srgbClr val="000061"/>
              </a:solidFill>
            </a:endParaRPr>
          </a:p>
          <a:p>
            <a:pPr marL="0" indent="0">
              <a:buNone/>
            </a:pPr>
            <a:r>
              <a:rPr lang="en-US" sz="1800" dirty="0">
                <a:solidFill>
                  <a:srgbClr val="004791"/>
                </a:solidFill>
                <a:latin typeface="Figtree Medium" pitchFamily="2" charset="0"/>
              </a:rPr>
              <a:t>KTH’s education shall be of the highest quality and internationally </a:t>
            </a:r>
            <a:r>
              <a:rPr lang="en-US" sz="1800" dirty="0" smtClean="0">
                <a:solidFill>
                  <a:srgbClr val="004791"/>
                </a:solidFill>
                <a:latin typeface="Figtree Medium" pitchFamily="2" charset="0"/>
              </a:rPr>
              <a:t>competitive.</a:t>
            </a:r>
          </a:p>
          <a:p>
            <a:pPr marL="0" indent="0">
              <a:buNone/>
            </a:pPr>
            <a:endParaRPr lang="sv-SE" dirty="0"/>
          </a:p>
          <a:p>
            <a:pPr marL="0" indent="0">
              <a:buNone/>
            </a:pPr>
            <a:r>
              <a:rPr lang="sv-SE" b="1" dirty="0">
                <a:solidFill>
                  <a:srgbClr val="000061"/>
                </a:solidFill>
              </a:rPr>
              <a:t>Working and study </a:t>
            </a:r>
            <a:r>
              <a:rPr lang="sv-SE" b="1" dirty="0" smtClean="0">
                <a:solidFill>
                  <a:srgbClr val="000061"/>
                </a:solidFill>
              </a:rPr>
              <a:t>environment</a:t>
            </a:r>
          </a:p>
          <a:p>
            <a:pPr marL="0" indent="0">
              <a:buNone/>
            </a:pPr>
            <a:r>
              <a:rPr lang="en-US" sz="1800" dirty="0">
                <a:solidFill>
                  <a:srgbClr val="004791"/>
                </a:solidFill>
                <a:latin typeface="Figtree Medium" pitchFamily="2" charset="0"/>
              </a:rPr>
              <a:t>KTH’s working and study environment shall be attractive, inclusive and </a:t>
            </a:r>
            <a:r>
              <a:rPr lang="en-US" sz="1800" dirty="0" smtClean="0">
                <a:solidFill>
                  <a:srgbClr val="004791"/>
                </a:solidFill>
                <a:latin typeface="Figtree Medium" pitchFamily="2" charset="0"/>
              </a:rPr>
              <a:t>equal.</a:t>
            </a:r>
            <a:endParaRPr lang="sv-SE" sz="1800" b="1" dirty="0">
              <a:solidFill>
                <a:srgbClr val="004791"/>
              </a:solidFill>
              <a:latin typeface="+mj-lt"/>
            </a:endParaRPr>
          </a:p>
        </p:txBody>
      </p:sp>
      <p:sp>
        <p:nvSpPr>
          <p:cNvPr id="11" name="Content Placeholder 10"/>
          <p:cNvSpPr>
            <a:spLocks noGrp="1"/>
          </p:cNvSpPr>
          <p:nvPr>
            <p:ph sz="half" idx="2"/>
          </p:nvPr>
        </p:nvSpPr>
        <p:spPr>
          <a:xfrm>
            <a:off x="6275387" y="2039391"/>
            <a:ext cx="5380903" cy="4011294"/>
          </a:xfrm>
        </p:spPr>
        <p:txBody>
          <a:bodyPr/>
          <a:lstStyle/>
          <a:p>
            <a:pPr marL="0" indent="0">
              <a:buNone/>
            </a:pPr>
            <a:r>
              <a:rPr lang="sv-SE" b="1" dirty="0">
                <a:solidFill>
                  <a:srgbClr val="000061"/>
                </a:solidFill>
              </a:rPr>
              <a:t>Research </a:t>
            </a:r>
            <a:endParaRPr lang="sv-SE" dirty="0">
              <a:solidFill>
                <a:srgbClr val="000061"/>
              </a:solidFill>
            </a:endParaRPr>
          </a:p>
          <a:p>
            <a:pPr marL="0" indent="0">
              <a:buNone/>
            </a:pPr>
            <a:r>
              <a:rPr lang="en-US" sz="1800" dirty="0">
                <a:solidFill>
                  <a:srgbClr val="004791"/>
                </a:solidFill>
                <a:latin typeface="Figtree Medium" pitchFamily="2" charset="0"/>
              </a:rPr>
              <a:t>KTH’s research shall be world-leading and have a major </a:t>
            </a:r>
            <a:r>
              <a:rPr lang="en-US" sz="1800" dirty="0" smtClean="0">
                <a:solidFill>
                  <a:srgbClr val="004791"/>
                </a:solidFill>
                <a:latin typeface="Figtree Medium" pitchFamily="2" charset="0"/>
              </a:rPr>
              <a:t>impact. </a:t>
            </a:r>
          </a:p>
          <a:p>
            <a:pPr marL="0" indent="0">
              <a:buNone/>
            </a:pPr>
            <a:r>
              <a:rPr lang="sv-SE" sz="1800" dirty="0" smtClean="0">
                <a:solidFill>
                  <a:srgbClr val="004791"/>
                </a:solidFill>
                <a:latin typeface="Figtree Light Medium" pitchFamily="2" charset="0"/>
              </a:rPr>
              <a:t> </a:t>
            </a:r>
            <a:endParaRPr lang="sv-SE" dirty="0"/>
          </a:p>
          <a:p>
            <a:pPr marL="0" indent="0">
              <a:buNone/>
            </a:pPr>
            <a:r>
              <a:rPr lang="sv-SE" b="1" dirty="0">
                <a:solidFill>
                  <a:srgbClr val="000061"/>
                </a:solidFill>
              </a:rPr>
              <a:t>Efficient, sustainable resource </a:t>
            </a:r>
            <a:r>
              <a:rPr lang="sv-SE" b="1" dirty="0" smtClean="0">
                <a:solidFill>
                  <a:srgbClr val="000061"/>
                </a:solidFill>
              </a:rPr>
              <a:t>management</a:t>
            </a:r>
          </a:p>
          <a:p>
            <a:pPr marL="0" indent="0">
              <a:buNone/>
            </a:pPr>
            <a:r>
              <a:rPr lang="en-US" sz="1800" dirty="0">
                <a:solidFill>
                  <a:srgbClr val="004791"/>
                </a:solidFill>
                <a:latin typeface="Figtree Medium" pitchFamily="2" charset="0"/>
              </a:rPr>
              <a:t>KTH’s working methods shall be efficient, sustainable and </a:t>
            </a:r>
            <a:r>
              <a:rPr lang="en-US" sz="1800" dirty="0" smtClean="0">
                <a:solidFill>
                  <a:srgbClr val="004791"/>
                </a:solidFill>
                <a:latin typeface="Figtree Medium" pitchFamily="2" charset="0"/>
              </a:rPr>
              <a:t>forward-looking.</a:t>
            </a:r>
            <a:endParaRPr lang="sv-SE" sz="1800" dirty="0">
              <a:solidFill>
                <a:srgbClr val="004791"/>
              </a:solidFill>
              <a:latin typeface="Figtree Medium" pitchFamily="2"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73805" r="72020"/>
          <a:stretch/>
        </p:blipFill>
        <p:spPr>
          <a:xfrm flipH="1">
            <a:off x="8727440" y="5384512"/>
            <a:ext cx="3464560" cy="1482090"/>
          </a:xfrm>
          <a:prstGeom prst="rect">
            <a:avLst/>
          </a:prstGeom>
        </p:spPr>
      </p:pic>
      <p:sp>
        <p:nvSpPr>
          <p:cNvPr id="7" name="Title 9"/>
          <p:cNvSpPr txBox="1">
            <a:spLocks/>
          </p:cNvSpPr>
          <p:nvPr/>
        </p:nvSpPr>
        <p:spPr>
          <a:xfrm>
            <a:off x="600075" y="1095632"/>
            <a:ext cx="10990263" cy="568412"/>
          </a:xfrm>
          <a:prstGeom prst="rect">
            <a:avLst/>
          </a:prstGeom>
        </p:spPr>
        <p:txBody>
          <a:bodyPr vert="horz" lIns="91440" tIns="108000" rIns="91440" bIns="45720" rtlCol="0" anchor="t">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lvl="0">
              <a:defRPr/>
            </a:pPr>
            <a:r>
              <a:rPr lang="en-US" dirty="0">
                <a:solidFill>
                  <a:srgbClr val="000061"/>
                </a:solidFill>
              </a:rPr>
              <a:t>Overall goals for the period 2024–2028</a:t>
            </a:r>
            <a:endParaRPr kumimoji="0" lang="sv-SE" sz="3600" b="1" i="0" u="none" strike="noStrike" kern="1200" cap="none" spc="0" normalizeH="0" baseline="0" noProof="0" dirty="0">
              <a:ln>
                <a:noFill/>
              </a:ln>
              <a:solidFill>
                <a:srgbClr val="000061"/>
              </a:solidFill>
              <a:effectLst/>
              <a:uLnTx/>
              <a:uFillTx/>
              <a:latin typeface="Figtree" panose="020F0302020204030204"/>
              <a:ea typeface="+mj-ea"/>
              <a:cs typeface="+mj-cs"/>
            </a:endParaRPr>
          </a:p>
        </p:txBody>
      </p:sp>
    </p:spTree>
    <p:extLst>
      <p:ext uri="{BB962C8B-B14F-4D97-AF65-F5344CB8AC3E}">
        <p14:creationId xmlns:p14="http://schemas.microsoft.com/office/powerpoint/2010/main" val="261547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Education</a:t>
            </a:r>
          </a:p>
        </p:txBody>
      </p:sp>
      <p:sp>
        <p:nvSpPr>
          <p:cNvPr id="11" name="Text Placeholder 10"/>
          <p:cNvSpPr>
            <a:spLocks noGrp="1"/>
          </p:cNvSpPr>
          <p:nvPr>
            <p:ph type="body" idx="1"/>
          </p:nvPr>
        </p:nvSpPr>
        <p:spPr>
          <a:xfrm>
            <a:off x="600074" y="1859280"/>
            <a:ext cx="10758805" cy="318762"/>
          </a:xfrm>
        </p:spPr>
        <p:txBody>
          <a:bodyPr/>
          <a:lstStyle/>
          <a:p>
            <a:r>
              <a:rPr lang="en-US" dirty="0"/>
              <a:t>KTH’s education shall be of the highest quality and internationally competitive</a:t>
            </a:r>
            <a:endParaRPr lang="sv-SE" dirty="0"/>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en-US" sz="1800" dirty="0"/>
              <a:t>KTH shall educate a wide range of engineers, architects, teachers, and researchers who can lead the transformation to a sustainable, gender-equal world. Our </a:t>
            </a:r>
            <a:r>
              <a:rPr lang="en-US" sz="1800" dirty="0" smtClean="0"/>
              <a:t>degree </a:t>
            </a:r>
            <a:r>
              <a:rPr lang="en-US" sz="1800" dirty="0"/>
              <a:t>programs shall advance knowledge in society and meet the job market’s need for highly qualified </a:t>
            </a:r>
            <a:r>
              <a:rPr lang="en-US" sz="1800" dirty="0" err="1"/>
              <a:t>labour</a:t>
            </a:r>
            <a:r>
              <a:rPr lang="en-US" sz="1800" dirty="0"/>
              <a:t> and flexible continuing professional development. </a:t>
            </a:r>
            <a:endParaRPr lang="en-US" sz="1800" dirty="0" smtClean="0"/>
          </a:p>
          <a:p>
            <a:pPr marL="0" indent="0">
              <a:lnSpc>
                <a:spcPct val="100000"/>
              </a:lnSpc>
              <a:buNone/>
            </a:pPr>
            <a:r>
              <a:rPr lang="en-US" sz="1800" dirty="0" smtClean="0"/>
              <a:t>Our </a:t>
            </a:r>
            <a:r>
              <a:rPr lang="en-US" sz="1800" dirty="0" smtClean="0"/>
              <a:t>degree </a:t>
            </a:r>
            <a:r>
              <a:rPr lang="en-US" sz="1800" dirty="0"/>
              <a:t>programs shall be relevant to a rapidly changing world and be characterised by pedagogic renewal, </a:t>
            </a:r>
            <a:r>
              <a:rPr lang="en-US" sz="1800" dirty="0" smtClean="0"/>
              <a:t>student-centered </a:t>
            </a:r>
            <a:r>
              <a:rPr lang="en-US" sz="1800" dirty="0"/>
              <a:t>learning, research-based knowledge, and flexible study paths. There shall be a close link between education and research, with teachers who both teach and conduct research. We shall develop our students’ practical professional skills and their ability to think innovatively through interactive teaching solutions, open experimental environments, and close collaborations with industry and other societal stakeholders. Students shall develop critical thinking and collaborative skills in their </a:t>
            </a:r>
            <a:r>
              <a:rPr lang="en-US" sz="1800" dirty="0" smtClean="0"/>
              <a:t>degree </a:t>
            </a:r>
            <a:r>
              <a:rPr lang="en-US" sz="1800" dirty="0"/>
              <a:t>programs to be able to manage complex challenges responsibly. We shall develop responsible entrepreneurship among students and provide them with what they need to transform ideas into reality. We shall offer good opportunities for student exchanges that promote international perspectives.</a:t>
            </a:r>
            <a:r>
              <a:rPr lang="sv-SE" dirty="0"/>
              <a:t/>
            </a:r>
            <a:br>
              <a:rPr lang="sv-SE" dirty="0"/>
            </a:br>
            <a:endParaRPr lang="sv-SE" dirty="0"/>
          </a:p>
        </p:txBody>
      </p:sp>
    </p:spTree>
    <p:extLst>
      <p:ext uri="{BB962C8B-B14F-4D97-AF65-F5344CB8AC3E}">
        <p14:creationId xmlns:p14="http://schemas.microsoft.com/office/powerpoint/2010/main" val="300887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Research</a:t>
            </a:r>
          </a:p>
        </p:txBody>
      </p:sp>
      <p:sp>
        <p:nvSpPr>
          <p:cNvPr id="11" name="Text Placeholder 10"/>
          <p:cNvSpPr>
            <a:spLocks noGrp="1"/>
          </p:cNvSpPr>
          <p:nvPr>
            <p:ph type="body" idx="1"/>
          </p:nvPr>
        </p:nvSpPr>
        <p:spPr>
          <a:xfrm>
            <a:off x="600074" y="1859280"/>
            <a:ext cx="10758805" cy="318762"/>
          </a:xfrm>
        </p:spPr>
        <p:txBody>
          <a:bodyPr/>
          <a:lstStyle/>
          <a:p>
            <a:r>
              <a:rPr lang="en-US" dirty="0"/>
              <a:t>KTH’s research shall be world-leading and have a major impact </a:t>
            </a:r>
            <a:endParaRPr lang="sv-SE" dirty="0"/>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en-US" sz="1800" dirty="0"/>
              <a:t>KTH shall conduct excellent basic research and applied research in strong international research environments characterised by openness, integrity, and academic freedom. We shall be a global driving force for bringing together different resources and areas of expertise in research and innovation. We shall contribute to the transformation needed for a sustainable society through interdisciplinary approaches and collaboration with leading universities, industry, and other societal stakeholders. </a:t>
            </a:r>
            <a:endParaRPr lang="en-US" sz="1800" dirty="0" smtClean="0"/>
          </a:p>
          <a:p>
            <a:pPr marL="0" indent="0">
              <a:lnSpc>
                <a:spcPct val="100000"/>
              </a:lnSpc>
              <a:buNone/>
            </a:pPr>
            <a:r>
              <a:rPr lang="en-US" sz="1800" dirty="0" smtClean="0"/>
              <a:t>Our </a:t>
            </a:r>
            <a:r>
              <a:rPr lang="en-US" sz="1800" dirty="0"/>
              <a:t>teachers and researchers shall have competitive conditions in place to conduct research, and we shall have the capacity to strategically recruit leading international academics. We shall promote strong academic leadership, and our research environments shall be inclusive and equal. Our research infrastructures shall be of high quality and promote groundbreaking research and knowledge exchange. Our research shall uphold high credibility, follow sound research ethics, and be transparent and accessible. KTH shall play an active role at European and national levels in the development of research policy and funding.</a:t>
            </a:r>
            <a:r>
              <a:rPr lang="sv-SE" dirty="0"/>
              <a:t/>
            </a:r>
            <a:br>
              <a:rPr lang="sv-SE" dirty="0"/>
            </a:br>
            <a:endParaRPr lang="sv-SE" dirty="0"/>
          </a:p>
        </p:txBody>
      </p:sp>
    </p:spTree>
    <p:extLst>
      <p:ext uri="{BB962C8B-B14F-4D97-AF65-F5344CB8AC3E}">
        <p14:creationId xmlns:p14="http://schemas.microsoft.com/office/powerpoint/2010/main" val="97837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Working and study environment</a:t>
            </a:r>
          </a:p>
        </p:txBody>
      </p:sp>
      <p:sp>
        <p:nvSpPr>
          <p:cNvPr id="11" name="Text Placeholder 10"/>
          <p:cNvSpPr>
            <a:spLocks noGrp="1"/>
          </p:cNvSpPr>
          <p:nvPr>
            <p:ph type="body" idx="1"/>
          </p:nvPr>
        </p:nvSpPr>
        <p:spPr>
          <a:xfrm>
            <a:off x="600074" y="1859280"/>
            <a:ext cx="10758805" cy="318762"/>
          </a:xfrm>
        </p:spPr>
        <p:txBody>
          <a:bodyPr/>
          <a:lstStyle/>
          <a:p>
            <a:r>
              <a:rPr lang="en-US" dirty="0"/>
              <a:t>KTH’s working and study environment shall be attractive, inclusive and equal</a:t>
            </a:r>
            <a:endParaRPr lang="sv-SE" dirty="0"/>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en-US" sz="1800" dirty="0"/>
              <a:t>KTH’s success is built by our staff and students. We shall attract outstanding teachers, researchers, and ambitious students worldwide. We shall attract the right expertise to our support services, contributing to the quality of our education and research. We shall be an international, development-oriented university characterised by gender equality, diversity, and equal opportunities. The varying characteristics, backgrounds, and cultures of our staff and students are assets that promote high quality in the operation of the university. Our campuses shall be sustainable, vibrant, and accessible. </a:t>
            </a:r>
            <a:endParaRPr lang="en-US" sz="1800" dirty="0" smtClean="0"/>
          </a:p>
          <a:p>
            <a:pPr marL="0" indent="0">
              <a:lnSpc>
                <a:spcPct val="100000"/>
              </a:lnSpc>
              <a:buNone/>
            </a:pPr>
            <a:r>
              <a:rPr lang="en-US" sz="1800" dirty="0" smtClean="0"/>
              <a:t>The </a:t>
            </a:r>
            <a:r>
              <a:rPr lang="en-US" sz="1800" dirty="0"/>
              <a:t>working environment shall be creative and safe, where staff thrive and have what they need to succeed in their </a:t>
            </a:r>
            <a:r>
              <a:rPr lang="en-US" sz="1800" dirty="0" smtClean="0"/>
              <a:t>work. </a:t>
            </a:r>
            <a:r>
              <a:rPr lang="en-US" sz="1800" dirty="0"/>
              <a:t>We shall value a work-life balance for our staff and offer flexible working solutions. Our staff shall have good opportunities for career progression and continuing professional development.      </a:t>
            </a:r>
            <a:endParaRPr lang="en-US" sz="1800" dirty="0" smtClean="0"/>
          </a:p>
          <a:p>
            <a:pPr marL="0" indent="0">
              <a:lnSpc>
                <a:spcPct val="100000"/>
              </a:lnSpc>
              <a:buNone/>
            </a:pPr>
            <a:r>
              <a:rPr lang="en-US" sz="1800" dirty="0" smtClean="0"/>
              <a:t>The </a:t>
            </a:r>
            <a:r>
              <a:rPr lang="en-US" sz="1800" dirty="0"/>
              <a:t>study environment shall be safe and characterised by a rich, inclusive student life that offers experiences, social connections, and added value for students’ long-term development. Our physical and digital learning and studying environments shall support collaboration and interaction between students and teachers.</a:t>
            </a:r>
            <a:endParaRPr lang="sv-SE" dirty="0"/>
          </a:p>
        </p:txBody>
      </p:sp>
    </p:spTree>
    <p:extLst>
      <p:ext uri="{BB962C8B-B14F-4D97-AF65-F5344CB8AC3E}">
        <p14:creationId xmlns:p14="http://schemas.microsoft.com/office/powerpoint/2010/main" val="182667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Efficient, sustainable resource management</a:t>
            </a:r>
          </a:p>
        </p:txBody>
      </p:sp>
      <p:sp>
        <p:nvSpPr>
          <p:cNvPr id="11" name="Text Placeholder 10"/>
          <p:cNvSpPr>
            <a:spLocks noGrp="1"/>
          </p:cNvSpPr>
          <p:nvPr>
            <p:ph type="body" idx="1"/>
          </p:nvPr>
        </p:nvSpPr>
        <p:spPr>
          <a:xfrm>
            <a:off x="600074" y="1859280"/>
            <a:ext cx="10758805" cy="318762"/>
          </a:xfrm>
        </p:spPr>
        <p:txBody>
          <a:bodyPr/>
          <a:lstStyle/>
          <a:p>
            <a:r>
              <a:rPr lang="en-US" dirty="0"/>
              <a:t>KTH’s working methods shall be efficient, sustainable and forward-looking</a:t>
            </a:r>
            <a:endParaRPr lang="sv-SE" dirty="0"/>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en-US" sz="1800" dirty="0"/>
              <a:t>KTH shall have the ability to set priorities and make changes to improve the efficiency and quality of the university’s operations. Our finances shall be in </a:t>
            </a:r>
            <a:r>
              <a:rPr lang="en-US" sz="1800" dirty="0" smtClean="0"/>
              <a:t>balance </a:t>
            </a:r>
            <a:r>
              <a:rPr lang="en-US" sz="1800" dirty="0"/>
              <a:t>and we shall use our resources responsibly and sustainably. We shall have simple processes that are fit for purpose, and the support for education and research shall be efficient and easily accessible. Digital solutions shall simplify administration and be used to develop operations. We shall have efficient, long-term premises planning with climate-smart buildings designed according to the needs and conditions of our operations. </a:t>
            </a:r>
            <a:endParaRPr lang="en-US" sz="1800" dirty="0" smtClean="0"/>
          </a:p>
          <a:p>
            <a:pPr marL="0" indent="0">
              <a:lnSpc>
                <a:spcPct val="100000"/>
              </a:lnSpc>
              <a:buNone/>
            </a:pPr>
            <a:r>
              <a:rPr lang="en-US" sz="1800" dirty="0" smtClean="0"/>
              <a:t>Our </a:t>
            </a:r>
            <a:r>
              <a:rPr lang="en-US" sz="1800" dirty="0"/>
              <a:t>organisation shall have a clear division of responsibilities, efficient preparatory work, and swift decision paths. Collegiality, employee engagement, and student influence shall be fundamental to our development work, and we shall have leadership that promotes participation by all staff. A strong, forward-looking quality culture shall permeate our work to monitor and develop operations.</a:t>
            </a:r>
            <a:endParaRPr lang="sv-SE" dirty="0"/>
          </a:p>
        </p:txBody>
      </p:sp>
    </p:spTree>
    <p:extLst>
      <p:ext uri="{BB962C8B-B14F-4D97-AF65-F5344CB8AC3E}">
        <p14:creationId xmlns:p14="http://schemas.microsoft.com/office/powerpoint/2010/main" val="280671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8080" y="303357"/>
            <a:ext cx="10990263" cy="568412"/>
          </a:xfrm>
        </p:spPr>
        <p:txBody>
          <a:bodyPr/>
          <a:lstStyle/>
          <a:p>
            <a:r>
              <a:rPr lang="sv-SE" dirty="0"/>
              <a:t>KTH's governance</a:t>
            </a:r>
          </a:p>
        </p:txBody>
      </p:sp>
      <p:sp>
        <p:nvSpPr>
          <p:cNvPr id="10" name="Rounded Rectangle 9"/>
          <p:cNvSpPr/>
          <p:nvPr/>
        </p:nvSpPr>
        <p:spPr>
          <a:xfrm>
            <a:off x="2847340" y="1296167"/>
            <a:ext cx="184912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ounded Rectangle 10"/>
          <p:cNvSpPr/>
          <p:nvPr/>
        </p:nvSpPr>
        <p:spPr>
          <a:xfrm>
            <a:off x="1300480" y="2028736"/>
            <a:ext cx="4866640" cy="680720"/>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ounded Rectangle 11"/>
          <p:cNvSpPr/>
          <p:nvPr/>
        </p:nvSpPr>
        <p:spPr>
          <a:xfrm>
            <a:off x="130048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ounded Rectangle 12"/>
          <p:cNvSpPr/>
          <p:nvPr/>
        </p:nvSpPr>
        <p:spPr>
          <a:xfrm>
            <a:off x="252984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ounded Rectangle 13"/>
          <p:cNvSpPr/>
          <p:nvPr/>
        </p:nvSpPr>
        <p:spPr>
          <a:xfrm>
            <a:off x="375920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ounded Rectangle 14"/>
          <p:cNvSpPr/>
          <p:nvPr/>
        </p:nvSpPr>
        <p:spPr>
          <a:xfrm>
            <a:off x="498856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Box 15"/>
          <p:cNvSpPr txBox="1"/>
          <p:nvPr/>
        </p:nvSpPr>
        <p:spPr>
          <a:xfrm>
            <a:off x="3322320" y="1455955"/>
            <a:ext cx="1300480" cy="338554"/>
          </a:xfrm>
          <a:prstGeom prst="rect">
            <a:avLst/>
          </a:prstGeom>
          <a:noFill/>
        </p:spPr>
        <p:txBody>
          <a:bodyPr wrap="square" rtlCol="0">
            <a:spAutoFit/>
          </a:bodyPr>
          <a:lstStyle/>
          <a:p>
            <a:r>
              <a:rPr lang="sv-SE" sz="1600" dirty="0" smtClean="0">
                <a:solidFill>
                  <a:schemeClr val="bg1"/>
                </a:solidFill>
              </a:rPr>
              <a:t>Vision</a:t>
            </a:r>
            <a:endParaRPr lang="sv-SE" sz="1600" dirty="0">
              <a:solidFill>
                <a:schemeClr val="bg1"/>
              </a:solidFill>
            </a:endParaRPr>
          </a:p>
        </p:txBody>
      </p:sp>
      <p:sp>
        <p:nvSpPr>
          <p:cNvPr id="17" name="TextBox 16"/>
          <p:cNvSpPr txBox="1"/>
          <p:nvPr/>
        </p:nvSpPr>
        <p:spPr>
          <a:xfrm>
            <a:off x="1492726" y="2220686"/>
            <a:ext cx="4532154" cy="313932"/>
          </a:xfrm>
          <a:prstGeom prst="rect">
            <a:avLst/>
          </a:prstGeom>
          <a:noFill/>
        </p:spPr>
        <p:txBody>
          <a:bodyPr wrap="square" rtlCol="0">
            <a:spAutoFit/>
          </a:bodyPr>
          <a:lstStyle/>
          <a:p>
            <a:pPr lvl="0" algn="ctr">
              <a:lnSpc>
                <a:spcPct val="90000"/>
              </a:lnSpc>
              <a:spcBef>
                <a:spcPct val="0"/>
              </a:spcBef>
              <a:defRPr/>
            </a:pPr>
            <a:r>
              <a:rPr lang="sv-SE" sz="1600" dirty="0" smtClean="0">
                <a:solidFill>
                  <a:schemeClr val="bg1"/>
                </a:solidFill>
                <a:latin typeface="+mj-lt"/>
              </a:rPr>
              <a:t>Overall goals </a:t>
            </a:r>
            <a:r>
              <a:rPr lang="sv-SE" sz="1600" dirty="0">
                <a:solidFill>
                  <a:schemeClr val="bg1"/>
                </a:solidFill>
                <a:latin typeface="+mj-lt"/>
              </a:rPr>
              <a:t>2024–2028 </a:t>
            </a:r>
          </a:p>
        </p:txBody>
      </p:sp>
      <p:sp>
        <p:nvSpPr>
          <p:cNvPr id="18" name="TextBox 17"/>
          <p:cNvSpPr txBox="1"/>
          <p:nvPr/>
        </p:nvSpPr>
        <p:spPr>
          <a:xfrm>
            <a:off x="1280160" y="2957932"/>
            <a:ext cx="1178560" cy="246221"/>
          </a:xfrm>
          <a:prstGeom prst="rect">
            <a:avLst/>
          </a:prstGeom>
          <a:noFill/>
        </p:spPr>
        <p:txBody>
          <a:bodyPr wrap="square" rtlCol="0">
            <a:spAutoFit/>
          </a:bodyPr>
          <a:lstStyle/>
          <a:p>
            <a:pPr algn="ctr"/>
            <a:r>
              <a:rPr lang="sv-SE" sz="1000" dirty="0">
                <a:solidFill>
                  <a:schemeClr val="bg1"/>
                </a:solidFill>
              </a:rPr>
              <a:t>Education</a:t>
            </a:r>
          </a:p>
        </p:txBody>
      </p:sp>
      <p:sp>
        <p:nvSpPr>
          <p:cNvPr id="19" name="TextBox 18"/>
          <p:cNvSpPr txBox="1"/>
          <p:nvPr/>
        </p:nvSpPr>
        <p:spPr>
          <a:xfrm>
            <a:off x="2479040" y="2955992"/>
            <a:ext cx="1178560" cy="246221"/>
          </a:xfrm>
          <a:prstGeom prst="rect">
            <a:avLst/>
          </a:prstGeom>
          <a:noFill/>
        </p:spPr>
        <p:txBody>
          <a:bodyPr wrap="square" rtlCol="0">
            <a:spAutoFit/>
          </a:bodyPr>
          <a:lstStyle/>
          <a:p>
            <a:pPr algn="ctr"/>
            <a:r>
              <a:rPr lang="sv-SE" sz="1000" dirty="0">
                <a:solidFill>
                  <a:schemeClr val="bg1"/>
                </a:solidFill>
              </a:rPr>
              <a:t>Research</a:t>
            </a:r>
          </a:p>
        </p:txBody>
      </p:sp>
      <p:sp>
        <p:nvSpPr>
          <p:cNvPr id="20" name="TextBox 19"/>
          <p:cNvSpPr txBox="1"/>
          <p:nvPr/>
        </p:nvSpPr>
        <p:spPr>
          <a:xfrm>
            <a:off x="3759200" y="2814353"/>
            <a:ext cx="1178560" cy="553998"/>
          </a:xfrm>
          <a:prstGeom prst="rect">
            <a:avLst/>
          </a:prstGeom>
          <a:noFill/>
        </p:spPr>
        <p:txBody>
          <a:bodyPr wrap="square" rtlCol="0">
            <a:spAutoFit/>
          </a:bodyPr>
          <a:lstStyle/>
          <a:p>
            <a:pPr algn="ctr"/>
            <a:r>
              <a:rPr lang="sv-SE" sz="1000" dirty="0">
                <a:solidFill>
                  <a:schemeClr val="bg1"/>
                </a:solidFill>
              </a:rPr>
              <a:t>Working and study environment</a:t>
            </a:r>
          </a:p>
        </p:txBody>
      </p:sp>
      <p:sp>
        <p:nvSpPr>
          <p:cNvPr id="21" name="TextBox 20"/>
          <p:cNvSpPr txBox="1"/>
          <p:nvPr/>
        </p:nvSpPr>
        <p:spPr>
          <a:xfrm>
            <a:off x="4937760" y="2754884"/>
            <a:ext cx="1249680" cy="707886"/>
          </a:xfrm>
          <a:prstGeom prst="rect">
            <a:avLst/>
          </a:prstGeom>
          <a:noFill/>
        </p:spPr>
        <p:txBody>
          <a:bodyPr wrap="square" rtlCol="0">
            <a:spAutoFit/>
          </a:bodyPr>
          <a:lstStyle/>
          <a:p>
            <a:pPr algn="ctr"/>
            <a:r>
              <a:rPr lang="sv-SE" sz="1000" dirty="0" smtClean="0">
                <a:solidFill>
                  <a:schemeClr val="bg1"/>
                </a:solidFill>
              </a:rPr>
              <a:t>Efficient</a:t>
            </a:r>
            <a:r>
              <a:rPr lang="sv-SE" sz="1000" dirty="0">
                <a:solidFill>
                  <a:schemeClr val="bg1"/>
                </a:solidFill>
              </a:rPr>
              <a:t>, sustainable resource </a:t>
            </a:r>
            <a:r>
              <a:rPr lang="sv-SE" sz="1000" dirty="0" smtClean="0">
                <a:solidFill>
                  <a:schemeClr val="bg1"/>
                </a:solidFill>
              </a:rPr>
              <a:t>management</a:t>
            </a:r>
            <a:endParaRPr lang="sv-SE" sz="1000" dirty="0">
              <a:solidFill>
                <a:schemeClr val="bg1"/>
              </a:solidFill>
            </a:endParaRPr>
          </a:p>
        </p:txBody>
      </p:sp>
      <p:sp>
        <p:nvSpPr>
          <p:cNvPr id="22" name="Rounded Rectangle 21"/>
          <p:cNvSpPr/>
          <p:nvPr/>
        </p:nvSpPr>
        <p:spPr>
          <a:xfrm>
            <a:off x="1148080" y="1220328"/>
            <a:ext cx="5273040" cy="234696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ounded Rectangle 22"/>
          <p:cNvSpPr/>
          <p:nvPr/>
        </p:nvSpPr>
        <p:spPr>
          <a:xfrm>
            <a:off x="1351280" y="4378772"/>
            <a:ext cx="2407920"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ounded Rectangle 23"/>
          <p:cNvSpPr/>
          <p:nvPr/>
        </p:nvSpPr>
        <p:spPr>
          <a:xfrm>
            <a:off x="3810000" y="4378771"/>
            <a:ext cx="2357120"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Box 24"/>
          <p:cNvSpPr txBox="1"/>
          <p:nvPr/>
        </p:nvSpPr>
        <p:spPr>
          <a:xfrm>
            <a:off x="2649586" y="3883222"/>
            <a:ext cx="2458720" cy="246221"/>
          </a:xfrm>
          <a:prstGeom prst="rect">
            <a:avLst/>
          </a:prstGeom>
          <a:noFill/>
        </p:spPr>
        <p:txBody>
          <a:bodyPr wrap="square" rtlCol="0">
            <a:spAutoFit/>
          </a:bodyPr>
          <a:lstStyle/>
          <a:p>
            <a:r>
              <a:rPr lang="sv-SE" sz="1000" b="1" dirty="0" err="1"/>
              <a:t>KTH's</a:t>
            </a:r>
            <a:r>
              <a:rPr lang="sv-SE" sz="1000" b="1" dirty="0"/>
              <a:t> </a:t>
            </a:r>
            <a:r>
              <a:rPr lang="sv-SE" sz="1000" b="1" dirty="0" err="1" smtClean="0"/>
              <a:t>operational</a:t>
            </a:r>
            <a:r>
              <a:rPr lang="sv-SE" sz="1000" b="1" dirty="0" smtClean="0"/>
              <a:t> plan 3-year (</a:t>
            </a:r>
            <a:r>
              <a:rPr lang="sv-SE" sz="1000" b="1" dirty="0" err="1" smtClean="0"/>
              <a:t>rolling</a:t>
            </a:r>
            <a:r>
              <a:rPr lang="sv-SE" sz="1000" b="1" dirty="0" smtClean="0"/>
              <a:t>)</a:t>
            </a:r>
            <a:endParaRPr lang="sv-SE" sz="1000" b="1" dirty="0"/>
          </a:p>
        </p:txBody>
      </p:sp>
      <p:sp>
        <p:nvSpPr>
          <p:cNvPr id="26" name="TextBox 25"/>
          <p:cNvSpPr txBox="1"/>
          <p:nvPr/>
        </p:nvSpPr>
        <p:spPr>
          <a:xfrm>
            <a:off x="1645920" y="4154994"/>
            <a:ext cx="2062480" cy="246221"/>
          </a:xfrm>
          <a:prstGeom prst="rect">
            <a:avLst/>
          </a:prstGeom>
          <a:noFill/>
        </p:spPr>
        <p:txBody>
          <a:bodyPr wrap="square" rtlCol="0">
            <a:spAutoFit/>
          </a:bodyPr>
          <a:lstStyle/>
          <a:p>
            <a:r>
              <a:rPr lang="sv-SE" sz="1000" dirty="0" err="1"/>
              <a:t>Management's</a:t>
            </a:r>
            <a:r>
              <a:rPr lang="sv-SE" sz="1000" dirty="0"/>
              <a:t> reform agenda</a:t>
            </a:r>
          </a:p>
        </p:txBody>
      </p:sp>
      <p:sp>
        <p:nvSpPr>
          <p:cNvPr id="27" name="TextBox 26"/>
          <p:cNvSpPr txBox="1"/>
          <p:nvPr/>
        </p:nvSpPr>
        <p:spPr>
          <a:xfrm>
            <a:off x="4116694" y="4171636"/>
            <a:ext cx="2519680" cy="246221"/>
          </a:xfrm>
          <a:prstGeom prst="rect">
            <a:avLst/>
          </a:prstGeom>
          <a:noFill/>
        </p:spPr>
        <p:txBody>
          <a:bodyPr wrap="square" rtlCol="0">
            <a:spAutoFit/>
          </a:bodyPr>
          <a:lstStyle/>
          <a:p>
            <a:r>
              <a:rPr lang="sv-SE" sz="1000" dirty="0"/>
              <a:t>Operations' reform agendas</a:t>
            </a:r>
          </a:p>
        </p:txBody>
      </p:sp>
      <p:sp>
        <p:nvSpPr>
          <p:cNvPr id="28" name="TextBox 27"/>
          <p:cNvSpPr txBox="1"/>
          <p:nvPr/>
        </p:nvSpPr>
        <p:spPr>
          <a:xfrm>
            <a:off x="1290320" y="4448538"/>
            <a:ext cx="2418080" cy="230832"/>
          </a:xfrm>
          <a:prstGeom prst="rect">
            <a:avLst/>
          </a:prstGeom>
          <a:noFill/>
        </p:spPr>
        <p:txBody>
          <a:bodyPr wrap="square" rtlCol="0">
            <a:spAutoFit/>
          </a:bodyPr>
          <a:lstStyle/>
          <a:p>
            <a:pPr algn="ctr"/>
            <a:r>
              <a:rPr lang="sv-SE" sz="900" b="1" dirty="0" smtClean="0">
                <a:solidFill>
                  <a:schemeClr val="bg1"/>
                </a:solidFill>
              </a:rPr>
              <a:t>Commitments </a:t>
            </a:r>
            <a:r>
              <a:rPr lang="sv-SE" sz="900" b="1" dirty="0">
                <a:solidFill>
                  <a:schemeClr val="bg1"/>
                </a:solidFill>
              </a:rPr>
              <a:t>and actions</a:t>
            </a:r>
          </a:p>
        </p:txBody>
      </p:sp>
      <p:sp>
        <p:nvSpPr>
          <p:cNvPr id="29" name="TextBox 28"/>
          <p:cNvSpPr txBox="1"/>
          <p:nvPr/>
        </p:nvSpPr>
        <p:spPr>
          <a:xfrm>
            <a:off x="1391920" y="4672749"/>
            <a:ext cx="2062480" cy="646331"/>
          </a:xfrm>
          <a:prstGeom prst="rect">
            <a:avLst/>
          </a:prstGeom>
          <a:noFill/>
        </p:spPr>
        <p:txBody>
          <a:bodyPr wrap="square" rtlCol="0">
            <a:spAutoFit/>
          </a:bodyPr>
          <a:lstStyle/>
          <a:p>
            <a:pPr algn="ctr"/>
            <a:r>
              <a:rPr lang="en-US" sz="900" dirty="0" smtClean="0">
                <a:solidFill>
                  <a:schemeClr val="bg1"/>
                </a:solidFill>
              </a:rPr>
              <a:t>For example, educational </a:t>
            </a:r>
            <a:r>
              <a:rPr lang="en-US" sz="900" dirty="0">
                <a:solidFill>
                  <a:schemeClr val="bg1"/>
                </a:solidFill>
              </a:rPr>
              <a:t>offerings, research </a:t>
            </a:r>
            <a:r>
              <a:rPr lang="en-US" sz="900" dirty="0" smtClean="0">
                <a:solidFill>
                  <a:schemeClr val="bg1"/>
                </a:solidFill>
              </a:rPr>
              <a:t>organisation</a:t>
            </a:r>
            <a:r>
              <a:rPr lang="en-US" sz="900" dirty="0">
                <a:solidFill>
                  <a:schemeClr val="bg1"/>
                </a:solidFill>
              </a:rPr>
              <a:t>, career system, new resource allocation model</a:t>
            </a:r>
            <a:endParaRPr lang="sv-SE" sz="900" dirty="0">
              <a:solidFill>
                <a:schemeClr val="bg1"/>
              </a:solidFill>
            </a:endParaRPr>
          </a:p>
        </p:txBody>
      </p:sp>
      <p:sp>
        <p:nvSpPr>
          <p:cNvPr id="30" name="TextBox 29"/>
          <p:cNvSpPr txBox="1"/>
          <p:nvPr/>
        </p:nvSpPr>
        <p:spPr>
          <a:xfrm>
            <a:off x="3762830" y="4693796"/>
            <a:ext cx="2418080" cy="369332"/>
          </a:xfrm>
          <a:prstGeom prst="rect">
            <a:avLst/>
          </a:prstGeom>
          <a:noFill/>
        </p:spPr>
        <p:txBody>
          <a:bodyPr wrap="square" rtlCol="0">
            <a:spAutoFit/>
          </a:bodyPr>
          <a:lstStyle/>
          <a:p>
            <a:pPr algn="ctr"/>
            <a:r>
              <a:rPr lang="en-US" sz="900" b="1" dirty="0">
                <a:solidFill>
                  <a:schemeClr val="bg1"/>
                </a:solidFill>
              </a:rPr>
              <a:t>S</a:t>
            </a:r>
            <a:r>
              <a:rPr lang="en-US" sz="900" b="1" dirty="0" smtClean="0">
                <a:solidFill>
                  <a:schemeClr val="bg1"/>
                </a:solidFill>
              </a:rPr>
              <a:t>chools </a:t>
            </a:r>
            <a:r>
              <a:rPr lang="en-US" sz="900" b="1" dirty="0">
                <a:solidFill>
                  <a:schemeClr val="bg1"/>
                </a:solidFill>
              </a:rPr>
              <a:t>and University </a:t>
            </a:r>
            <a:r>
              <a:rPr lang="en-US" sz="900" b="1" dirty="0" smtClean="0">
                <a:solidFill>
                  <a:schemeClr val="bg1"/>
                </a:solidFill>
              </a:rPr>
              <a:t>Administration commitments and </a:t>
            </a:r>
            <a:r>
              <a:rPr lang="en-US" sz="900" b="1" dirty="0">
                <a:solidFill>
                  <a:schemeClr val="bg1"/>
                </a:solidFill>
              </a:rPr>
              <a:t>actions</a:t>
            </a:r>
            <a:endParaRPr lang="sv-SE" sz="900" b="1" dirty="0">
              <a:solidFill>
                <a:schemeClr val="bg1"/>
              </a:solidFill>
            </a:endParaRPr>
          </a:p>
        </p:txBody>
      </p:sp>
      <p:sp>
        <p:nvSpPr>
          <p:cNvPr id="31" name="Rounded Rectangle 30"/>
          <p:cNvSpPr/>
          <p:nvPr/>
        </p:nvSpPr>
        <p:spPr>
          <a:xfrm>
            <a:off x="1356360" y="5640477"/>
            <a:ext cx="4831080" cy="680720"/>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TextBox 31"/>
          <p:cNvSpPr txBox="1"/>
          <p:nvPr/>
        </p:nvSpPr>
        <p:spPr>
          <a:xfrm>
            <a:off x="3119120" y="5446791"/>
            <a:ext cx="2062480" cy="246221"/>
          </a:xfrm>
          <a:prstGeom prst="rect">
            <a:avLst/>
          </a:prstGeom>
          <a:noFill/>
        </p:spPr>
        <p:txBody>
          <a:bodyPr wrap="square" rtlCol="0">
            <a:spAutoFit/>
          </a:bodyPr>
          <a:lstStyle/>
          <a:p>
            <a:r>
              <a:rPr lang="sv-SE" sz="1000" b="1" dirty="0" err="1"/>
              <a:t>Ongoing</a:t>
            </a:r>
            <a:r>
              <a:rPr lang="sv-SE" sz="1000" b="1" dirty="0"/>
              <a:t> operations</a:t>
            </a:r>
          </a:p>
        </p:txBody>
      </p:sp>
      <p:sp>
        <p:nvSpPr>
          <p:cNvPr id="33" name="TextBox 32"/>
          <p:cNvSpPr txBox="1"/>
          <p:nvPr/>
        </p:nvSpPr>
        <p:spPr>
          <a:xfrm>
            <a:off x="2692400" y="5732109"/>
            <a:ext cx="2418080" cy="507831"/>
          </a:xfrm>
          <a:prstGeom prst="rect">
            <a:avLst/>
          </a:prstGeom>
          <a:noFill/>
        </p:spPr>
        <p:txBody>
          <a:bodyPr wrap="square" rtlCol="0">
            <a:spAutoFit/>
          </a:bodyPr>
          <a:lstStyle/>
          <a:p>
            <a:pPr algn="ctr"/>
            <a:r>
              <a:rPr lang="en-US" sz="900" b="1" dirty="0">
                <a:solidFill>
                  <a:schemeClr val="bg1"/>
                </a:solidFill>
              </a:rPr>
              <a:t>Assignment for education, etc.</a:t>
            </a:r>
          </a:p>
          <a:p>
            <a:pPr algn="ctr"/>
            <a:r>
              <a:rPr lang="en-US" sz="900" b="1" dirty="0">
                <a:solidFill>
                  <a:schemeClr val="bg1"/>
                </a:solidFill>
              </a:rPr>
              <a:t>Allocation of resources to </a:t>
            </a:r>
            <a:r>
              <a:rPr lang="en-US" sz="900" b="1" dirty="0" smtClean="0">
                <a:solidFill>
                  <a:schemeClr val="bg1"/>
                </a:solidFill>
              </a:rPr>
              <a:t>Schools </a:t>
            </a:r>
            <a:r>
              <a:rPr lang="en-US" sz="900" b="1" dirty="0">
                <a:solidFill>
                  <a:schemeClr val="bg1"/>
                </a:solidFill>
              </a:rPr>
              <a:t>and </a:t>
            </a:r>
            <a:r>
              <a:rPr lang="en-US" sz="900" b="1" dirty="0" smtClean="0">
                <a:solidFill>
                  <a:schemeClr val="bg1"/>
                </a:solidFill>
              </a:rPr>
              <a:t>University Administration</a:t>
            </a:r>
            <a:endParaRPr lang="sv-SE" sz="900" b="1" dirty="0">
              <a:solidFill>
                <a:schemeClr val="bg1"/>
              </a:solidFill>
            </a:endParaRPr>
          </a:p>
        </p:txBody>
      </p:sp>
      <p:sp>
        <p:nvSpPr>
          <p:cNvPr id="34" name="Rounded Rectangle 33"/>
          <p:cNvSpPr/>
          <p:nvPr/>
        </p:nvSpPr>
        <p:spPr>
          <a:xfrm>
            <a:off x="1148080" y="3871712"/>
            <a:ext cx="5273040" cy="257085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ounded Rectangle 34"/>
          <p:cNvSpPr/>
          <p:nvPr/>
        </p:nvSpPr>
        <p:spPr>
          <a:xfrm>
            <a:off x="6782119" y="1284613"/>
            <a:ext cx="2077401"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TextBox 35"/>
          <p:cNvSpPr txBox="1"/>
          <p:nvPr/>
        </p:nvSpPr>
        <p:spPr>
          <a:xfrm>
            <a:off x="6924040" y="1449339"/>
            <a:ext cx="1859280" cy="553998"/>
          </a:xfrm>
          <a:prstGeom prst="rect">
            <a:avLst/>
          </a:prstGeom>
          <a:noFill/>
        </p:spPr>
        <p:txBody>
          <a:bodyPr wrap="square" rtlCol="0">
            <a:spAutoFit/>
          </a:bodyPr>
          <a:lstStyle/>
          <a:p>
            <a:r>
              <a:rPr lang="en-US" sz="1000" dirty="0">
                <a:solidFill>
                  <a:schemeClr val="bg1"/>
                </a:solidFill>
              </a:rPr>
              <a:t>Policies </a:t>
            </a:r>
            <a:r>
              <a:rPr lang="en-US" sz="1000" dirty="0" smtClean="0">
                <a:solidFill>
                  <a:schemeClr val="bg1"/>
                </a:solidFill>
              </a:rPr>
              <a:t>for expressing </a:t>
            </a:r>
            <a:r>
              <a:rPr lang="en-US" sz="1000" dirty="0">
                <a:solidFill>
                  <a:schemeClr val="bg1"/>
                </a:solidFill>
              </a:rPr>
              <a:t>fundamental values to be maintained in all operations</a:t>
            </a:r>
            <a:endParaRPr lang="sv-SE" sz="1000" dirty="0">
              <a:solidFill>
                <a:schemeClr val="bg1"/>
              </a:solidFill>
            </a:endParaRPr>
          </a:p>
        </p:txBody>
      </p:sp>
      <p:sp>
        <p:nvSpPr>
          <p:cNvPr id="37" name="Rounded Rectangle 36"/>
          <p:cNvSpPr/>
          <p:nvPr/>
        </p:nvSpPr>
        <p:spPr>
          <a:xfrm>
            <a:off x="6782118" y="2499173"/>
            <a:ext cx="2077401" cy="2166559"/>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TextBox 37"/>
          <p:cNvSpPr txBox="1"/>
          <p:nvPr/>
        </p:nvSpPr>
        <p:spPr>
          <a:xfrm>
            <a:off x="6924040" y="2701909"/>
            <a:ext cx="1965960" cy="400110"/>
          </a:xfrm>
          <a:prstGeom prst="rect">
            <a:avLst/>
          </a:prstGeom>
          <a:noFill/>
        </p:spPr>
        <p:txBody>
          <a:bodyPr wrap="square" rtlCol="0">
            <a:spAutoFit/>
          </a:bodyPr>
          <a:lstStyle/>
          <a:p>
            <a:r>
              <a:rPr lang="en-US" sz="1000" b="1" dirty="0">
                <a:solidFill>
                  <a:schemeClr val="bg1"/>
                </a:solidFill>
              </a:rPr>
              <a:t>Indicators to monitor the outcomes of operations</a:t>
            </a:r>
            <a:endParaRPr lang="sv-SE" sz="1000" b="1" dirty="0">
              <a:solidFill>
                <a:schemeClr val="bg1"/>
              </a:solidFill>
            </a:endParaRPr>
          </a:p>
        </p:txBody>
      </p:sp>
      <p:sp>
        <p:nvSpPr>
          <p:cNvPr id="39" name="TextBox 38"/>
          <p:cNvSpPr txBox="1"/>
          <p:nvPr/>
        </p:nvSpPr>
        <p:spPr>
          <a:xfrm>
            <a:off x="6924040" y="3100247"/>
            <a:ext cx="1859280" cy="1892826"/>
          </a:xfrm>
          <a:prstGeom prst="rect">
            <a:avLst/>
          </a:prstGeom>
          <a:noFill/>
        </p:spPr>
        <p:txBody>
          <a:bodyPr wrap="square" rtlCol="0">
            <a:spAutoFit/>
          </a:bodyPr>
          <a:lstStyle/>
          <a:p>
            <a:pPr marL="171450" indent="-171450">
              <a:buFontTx/>
              <a:buChar char="-"/>
            </a:pPr>
            <a:r>
              <a:rPr lang="sv-SE" sz="900" dirty="0">
                <a:solidFill>
                  <a:schemeClr val="bg1"/>
                </a:solidFill>
              </a:rPr>
              <a:t>Possible to break </a:t>
            </a:r>
            <a:r>
              <a:rPr lang="sv-SE" sz="900" dirty="0" smtClean="0">
                <a:solidFill>
                  <a:schemeClr val="bg1"/>
                </a:solidFill>
              </a:rPr>
              <a:t>down</a:t>
            </a:r>
          </a:p>
          <a:p>
            <a:pPr marL="171450" indent="-171450">
              <a:buFontTx/>
              <a:buChar char="-"/>
            </a:pPr>
            <a:r>
              <a:rPr lang="sv-SE" sz="900" dirty="0">
                <a:solidFill>
                  <a:schemeClr val="bg1"/>
                </a:solidFill>
              </a:rPr>
              <a:t>Monitor over </a:t>
            </a:r>
            <a:r>
              <a:rPr lang="sv-SE" sz="900" dirty="0" smtClean="0">
                <a:solidFill>
                  <a:schemeClr val="bg1"/>
                </a:solidFill>
              </a:rPr>
              <a:t>time</a:t>
            </a:r>
          </a:p>
          <a:p>
            <a:pPr marL="171450" indent="-171450">
              <a:buFontTx/>
              <a:buChar char="-"/>
            </a:pPr>
            <a:r>
              <a:rPr lang="sv-SE" sz="900" dirty="0">
                <a:solidFill>
                  <a:schemeClr val="bg1"/>
                </a:solidFill>
              </a:rPr>
              <a:t>Compare within </a:t>
            </a:r>
            <a:r>
              <a:rPr lang="sv-SE" sz="900" dirty="0" smtClean="0">
                <a:solidFill>
                  <a:schemeClr val="bg1"/>
                </a:solidFill>
              </a:rPr>
              <a:t>KTH</a:t>
            </a:r>
          </a:p>
          <a:p>
            <a:pPr marL="171450" indent="-171450">
              <a:buFontTx/>
              <a:buChar char="-"/>
            </a:pPr>
            <a:r>
              <a:rPr lang="sv-SE" sz="900" dirty="0">
                <a:solidFill>
                  <a:schemeClr val="bg1"/>
                </a:solidFill>
              </a:rPr>
              <a:t>Compare with other </a:t>
            </a:r>
            <a:r>
              <a:rPr lang="sv-SE" sz="900" dirty="0" smtClean="0">
                <a:solidFill>
                  <a:schemeClr val="bg1"/>
                </a:solidFill>
              </a:rPr>
              <a:t>institutions</a:t>
            </a:r>
          </a:p>
          <a:p>
            <a:pPr marL="171450" indent="-171450">
              <a:buFontTx/>
              <a:buChar char="-"/>
            </a:pPr>
            <a:endParaRPr lang="sv-SE" sz="900" dirty="0">
              <a:solidFill>
                <a:schemeClr val="bg1"/>
              </a:solidFill>
            </a:endParaRPr>
          </a:p>
          <a:p>
            <a:r>
              <a:rPr lang="sv-SE" sz="900" dirty="0">
                <a:solidFill>
                  <a:schemeClr val="bg1"/>
                </a:solidFill>
              </a:rPr>
              <a:t>Target values for </a:t>
            </a:r>
            <a:r>
              <a:rPr lang="sv-SE" sz="900" dirty="0" smtClean="0">
                <a:solidFill>
                  <a:schemeClr val="bg1"/>
                </a:solidFill>
              </a:rPr>
              <a:t>indicators</a:t>
            </a:r>
            <a:endParaRPr lang="sv-SE" sz="900" dirty="0">
              <a:solidFill>
                <a:schemeClr val="bg1"/>
              </a:solidFill>
            </a:endParaRPr>
          </a:p>
          <a:p>
            <a:endParaRPr lang="sv-SE" sz="900" dirty="0">
              <a:solidFill>
                <a:schemeClr val="bg1"/>
              </a:solidFill>
            </a:endParaRPr>
          </a:p>
          <a:p>
            <a:endParaRPr lang="sv-SE" sz="900" dirty="0">
              <a:solidFill>
                <a:schemeClr val="bg1"/>
              </a:solidFill>
            </a:endParaRPr>
          </a:p>
          <a:p>
            <a:endParaRPr lang="sv-SE" sz="900" dirty="0">
              <a:solidFill>
                <a:schemeClr val="bg1"/>
              </a:solidFill>
            </a:endParaRPr>
          </a:p>
          <a:p>
            <a:endParaRPr lang="sv-SE" sz="900" dirty="0">
              <a:solidFill>
                <a:schemeClr val="bg1"/>
              </a:solidFill>
            </a:endParaRPr>
          </a:p>
          <a:p>
            <a:endParaRPr lang="sv-SE" sz="900" dirty="0">
              <a:solidFill>
                <a:schemeClr val="bg1"/>
              </a:solidFill>
            </a:endParaRPr>
          </a:p>
          <a:p>
            <a:pPr marL="171450" indent="-171450">
              <a:buFontTx/>
              <a:buChar char="-"/>
            </a:pPr>
            <a:endParaRPr lang="sv-SE" sz="900" dirty="0">
              <a:solidFill>
                <a:schemeClr val="bg1"/>
              </a:solidFill>
            </a:endParaRPr>
          </a:p>
        </p:txBody>
      </p:sp>
      <p:sp>
        <p:nvSpPr>
          <p:cNvPr id="40" name="Down Arrow 39"/>
          <p:cNvSpPr/>
          <p:nvPr/>
        </p:nvSpPr>
        <p:spPr>
          <a:xfrm>
            <a:off x="3545840" y="3569121"/>
            <a:ext cx="426720" cy="27443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1" name="Down Arrow 40"/>
          <p:cNvSpPr/>
          <p:nvPr/>
        </p:nvSpPr>
        <p:spPr>
          <a:xfrm rot="16200000">
            <a:off x="6404057" y="2078164"/>
            <a:ext cx="357658" cy="32004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Down Arrow 41"/>
          <p:cNvSpPr/>
          <p:nvPr/>
        </p:nvSpPr>
        <p:spPr>
          <a:xfrm rot="16200000">
            <a:off x="6402311" y="2940227"/>
            <a:ext cx="357658" cy="32004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3" name="Bent-Up Arrow 42"/>
          <p:cNvSpPr/>
          <p:nvPr/>
        </p:nvSpPr>
        <p:spPr>
          <a:xfrm>
            <a:off x="6421120" y="4730017"/>
            <a:ext cx="1066800" cy="710983"/>
          </a:xfrm>
          <a:prstGeom prst="ben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71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439</TotalTime>
  <Words>1350</Words>
  <Application>Microsoft Office PowerPoint</Application>
  <PresentationFormat>Widescreen</PresentationFormat>
  <Paragraphs>87</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Figtree Light SemiBold</vt:lpstr>
      <vt:lpstr>Figtree Medium</vt:lpstr>
      <vt:lpstr>Figtree Light Medium</vt:lpstr>
      <vt:lpstr>Figtree</vt:lpstr>
      <vt:lpstr>Arial</vt:lpstr>
      <vt:lpstr>Calibri</vt:lpstr>
      <vt:lpstr>Office-tema</vt:lpstr>
      <vt:lpstr>Vision and overall  goals for KTH</vt:lpstr>
      <vt:lpstr>Who we are and who we want to be</vt:lpstr>
      <vt:lpstr> We take the lead for a sustainable society</vt:lpstr>
      <vt:lpstr>PowerPoint Presentation</vt:lpstr>
      <vt:lpstr>Education</vt:lpstr>
      <vt:lpstr>Research</vt:lpstr>
      <vt:lpstr>Working and study environment</vt:lpstr>
      <vt:lpstr>Efficient, sustainable resource management</vt:lpstr>
      <vt:lpstr>KTH's governance</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och övergripande  mål för KTH</dc:title>
  <dc:creator>Malin Modig</dc:creator>
  <cp:lastModifiedBy>Malin Modig</cp:lastModifiedBy>
  <cp:revision>39</cp:revision>
  <dcterms:created xsi:type="dcterms:W3CDTF">2024-01-25T07:18:01Z</dcterms:created>
  <dcterms:modified xsi:type="dcterms:W3CDTF">2024-04-08T13:55:16Z</dcterms:modified>
</cp:coreProperties>
</file>