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4"/>
  </p:notesMasterIdLst>
  <p:sldIdLst>
    <p:sldId id="260" r:id="rId2"/>
    <p:sldId id="307" r:id="rId3"/>
    <p:sldId id="306" r:id="rId4"/>
    <p:sldId id="264" r:id="rId5"/>
    <p:sldId id="304" r:id="rId6"/>
    <p:sldId id="308" r:id="rId7"/>
    <p:sldId id="313" r:id="rId8"/>
    <p:sldId id="298" r:id="rId9"/>
    <p:sldId id="274" r:id="rId10"/>
    <p:sldId id="305" r:id="rId11"/>
    <p:sldId id="310" r:id="rId12"/>
    <p:sldId id="283" r:id="rId13"/>
    <p:sldId id="284" r:id="rId14"/>
    <p:sldId id="282" r:id="rId15"/>
    <p:sldId id="312" r:id="rId16"/>
    <p:sldId id="290" r:id="rId17"/>
    <p:sldId id="300" r:id="rId18"/>
    <p:sldId id="286" r:id="rId19"/>
    <p:sldId id="311" r:id="rId20"/>
    <p:sldId id="296" r:id="rId21"/>
    <p:sldId id="289" r:id="rId22"/>
    <p:sldId id="299" r:id="rId23"/>
  </p:sldIdLst>
  <p:sldSz cx="12192000" cy="6858000"/>
  <p:notesSz cx="7104063" cy="10234613"/>
  <p:embeddedFontLst>
    <p:embeddedFont>
      <p:font typeface="Calibri" panose="020F0502020204030204" pitchFamily="34" charset="0"/>
      <p:regular r:id="rId25"/>
      <p:bold r:id="rId26"/>
      <p:italic r:id="rId27"/>
      <p:boldItalic r:id="rId28"/>
    </p:embeddedFont>
    <p:embeddedFont>
      <p:font typeface="Figtree" pitchFamily="2" charset="0"/>
      <p:regular r:id="rId29"/>
      <p:bold r:id="rId30"/>
      <p:italic r:id="rId31"/>
      <p:boldItalic r:id="rId3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6" autoAdjust="0"/>
    <p:restoredTop sz="77556" autoAdjust="0"/>
  </p:normalViewPr>
  <p:slideViewPr>
    <p:cSldViewPr snapToGrid="0">
      <p:cViewPr varScale="1">
        <p:scale>
          <a:sx n="84" d="100"/>
          <a:sy n="84" d="100"/>
        </p:scale>
        <p:origin x="108" y="6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sv-SE"/>
          </a:p>
        </p:txBody>
      </p:sp>
      <p:sp>
        <p:nvSpPr>
          <p:cNvPr id="3" name="Platshållare fö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1BACA97-DCC5-D741-8303-D68B06D997A0}" type="datetimeFigureOut">
              <a:rPr lang="sv-SE" smtClean="0"/>
              <a:t>2024-01-31</a:t>
            </a:fld>
            <a:endParaRPr lang="sv-SE"/>
          </a:p>
        </p:txBody>
      </p:sp>
      <p:sp>
        <p:nvSpPr>
          <p:cNvPr id="4" name="Platshållare för bildobjekt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sv-SE"/>
          </a:p>
        </p:txBody>
      </p:sp>
      <p:sp>
        <p:nvSpPr>
          <p:cNvPr id="7" name="Platshållare för bild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398932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4175039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KI</a:t>
            </a:r>
            <a:r>
              <a:rPr lang="sv-SE" baseline="0" dirty="0" smtClean="0"/>
              <a:t> är huvudman för </a:t>
            </a:r>
            <a:r>
              <a:rPr lang="sv-SE" baseline="0" dirty="0" err="1" smtClean="0"/>
              <a:t>AIMEs</a:t>
            </a:r>
            <a:r>
              <a:rPr lang="sv-SE" baseline="0" dirty="0" smtClean="0"/>
              <a:t>. Uppsala universitet är huvudman för BASE.</a:t>
            </a:r>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16</a:t>
            </a:fld>
            <a:endParaRPr lang="sv-SE"/>
          </a:p>
        </p:txBody>
      </p:sp>
    </p:spTree>
    <p:extLst>
      <p:ext uri="{BB962C8B-B14F-4D97-AF65-F5344CB8AC3E}">
        <p14:creationId xmlns:p14="http://schemas.microsoft.com/office/powerpoint/2010/main" val="896028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KTH FOOD forskar</a:t>
            </a:r>
            <a:r>
              <a:rPr lang="sv-SE" baseline="0" dirty="0" smtClean="0"/>
              <a:t> på framtidens mat. </a:t>
            </a:r>
            <a:r>
              <a:rPr lang="sv-SE" sz="1200" b="0" i="0" kern="1200" dirty="0" smtClean="0">
                <a:solidFill>
                  <a:schemeClr val="tx1"/>
                </a:solidFill>
                <a:effectLst/>
                <a:latin typeface="+mn-lt"/>
                <a:ea typeface="+mn-ea"/>
                <a:cs typeface="+mn-cs"/>
              </a:rPr>
              <a:t>En ökad användning av kulturspannmål har fördelar för både hälsan och planeten. På bilden ser vi äldre</a:t>
            </a:r>
            <a:r>
              <a:rPr lang="sv-SE" sz="1200" b="0" i="0" kern="1200" baseline="0" dirty="0" smtClean="0">
                <a:solidFill>
                  <a:schemeClr val="tx1"/>
                </a:solidFill>
                <a:effectLst/>
                <a:latin typeface="+mn-lt"/>
                <a:ea typeface="+mn-ea"/>
                <a:cs typeface="+mn-cs"/>
              </a:rPr>
              <a:t> vetesorter, som </a:t>
            </a:r>
            <a:r>
              <a:rPr lang="sv-SE" sz="1200" b="0" i="0" kern="1200" baseline="0" dirty="0" err="1" smtClean="0">
                <a:solidFill>
                  <a:schemeClr val="tx1"/>
                </a:solidFill>
                <a:effectLst/>
                <a:latin typeface="+mn-lt"/>
                <a:ea typeface="+mn-ea"/>
                <a:cs typeface="+mn-cs"/>
              </a:rPr>
              <a:t>emmer</a:t>
            </a:r>
            <a:r>
              <a:rPr lang="sv-SE" sz="1200" b="0" i="0" kern="1200" baseline="0" dirty="0" smtClean="0">
                <a:solidFill>
                  <a:schemeClr val="tx1"/>
                </a:solidFill>
                <a:effectLst/>
                <a:latin typeface="+mn-lt"/>
                <a:ea typeface="+mn-ea"/>
                <a:cs typeface="+mn-cs"/>
              </a:rPr>
              <a:t> och spelt.</a:t>
            </a:r>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17</a:t>
            </a:fld>
            <a:endParaRPr lang="sv-SE"/>
          </a:p>
        </p:txBody>
      </p:sp>
    </p:spTree>
    <p:extLst>
      <p:ext uri="{BB962C8B-B14F-4D97-AF65-F5344CB8AC3E}">
        <p14:creationId xmlns:p14="http://schemas.microsoft.com/office/powerpoint/2010/main" val="712686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18</a:t>
            </a:fld>
            <a:endParaRPr lang="sv-SE"/>
          </a:p>
        </p:txBody>
      </p:sp>
    </p:spTree>
    <p:extLst>
      <p:ext uri="{BB962C8B-B14F-4D97-AF65-F5344CB8AC3E}">
        <p14:creationId xmlns:p14="http://schemas.microsoft.com/office/powerpoint/2010/main" val="2538648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19</a:t>
            </a:fld>
            <a:endParaRPr lang="sv-SE"/>
          </a:p>
        </p:txBody>
      </p:sp>
    </p:spTree>
    <p:extLst>
      <p:ext uri="{BB962C8B-B14F-4D97-AF65-F5344CB8AC3E}">
        <p14:creationId xmlns:p14="http://schemas.microsoft.com/office/powerpoint/2010/main" val="248083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Mänskliga celler är kraftigt förstorade. Cellens kärna lyser i blått, och cellens "skelett" syns i rött mot en mörk bakgrund.</a:t>
            </a:r>
          </a:p>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20</a:t>
            </a:fld>
            <a:endParaRPr lang="sv-SE"/>
          </a:p>
        </p:txBody>
      </p:sp>
    </p:spTree>
    <p:extLst>
      <p:ext uri="{BB962C8B-B14F-4D97-AF65-F5344CB8AC3E}">
        <p14:creationId xmlns:p14="http://schemas.microsoft.com/office/powerpoint/2010/main" val="2510238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dirty="0" err="1" smtClean="0"/>
              <a:t>Treesearch</a:t>
            </a:r>
            <a:r>
              <a:rPr lang="sv-SE" dirty="0" smtClean="0"/>
              <a:t> är en nationell satsning där akademi, industri, privata stiftelser och staten skapar en världsledande öppen forskningsmiljö för framtidens bioekonomi. </a:t>
            </a:r>
          </a:p>
          <a:p>
            <a:pPr fontAlgn="base"/>
            <a:r>
              <a:rPr lang="sv-SE" dirty="0" err="1" smtClean="0"/>
              <a:t>Treesearch</a:t>
            </a:r>
            <a:r>
              <a:rPr lang="sv-SE" dirty="0" smtClean="0"/>
              <a:t> samordnar och stödjer forskningen på nya material från skogen. Alla forskare och forskningsprojekt vid svenska universitet kan ansluta och ta del av </a:t>
            </a:r>
            <a:r>
              <a:rPr lang="sv-SE" dirty="0" err="1" smtClean="0"/>
              <a:t>Treesearch</a:t>
            </a:r>
            <a:r>
              <a:rPr lang="sv-SE" dirty="0" smtClean="0"/>
              <a:t>. </a:t>
            </a:r>
          </a:p>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21</a:t>
            </a:fld>
            <a:endParaRPr lang="sv-SE"/>
          </a:p>
        </p:txBody>
      </p:sp>
    </p:spTree>
    <p:extLst>
      <p:ext uri="{BB962C8B-B14F-4D97-AF65-F5344CB8AC3E}">
        <p14:creationId xmlns:p14="http://schemas.microsoft.com/office/powerpoint/2010/main" val="9094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KTH är</a:t>
            </a:r>
            <a:r>
              <a:rPr lang="sv-SE" baseline="0" dirty="0" smtClean="0"/>
              <a:t> Sveriges största tekniska universitet.</a:t>
            </a:r>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2</a:t>
            </a:fld>
            <a:endParaRPr lang="sv-SE"/>
          </a:p>
        </p:txBody>
      </p:sp>
    </p:spTree>
    <p:extLst>
      <p:ext uri="{BB962C8B-B14F-4D97-AF65-F5344CB8AC3E}">
        <p14:creationId xmlns:p14="http://schemas.microsoft.com/office/powerpoint/2010/main" val="743248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215271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240716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2769258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2408276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1584441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102988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1792755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2024-01-31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2024-01-31</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2024-01-31</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2024-01-31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2024-01-31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2024-01-31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2024-01-31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2024-01-31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2024-01-31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2024-01-31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2024-01-31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2024-01-31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2024-01-31</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2024-01-31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2024-01-31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2024-01-31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xmlns=""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xmlns=""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2024-01-31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2024-01-31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2024-01-31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2024-01-31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795850"/>
            <a:ext cx="10990263" cy="4530302"/>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2024-01-31</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xmlns="" r:embed="rId50"/>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v-SE" dirty="0" smtClean="0"/>
              <a:t>Skolan för kemi, bioteknologi och hälsa</a:t>
            </a:r>
            <a:endParaRPr lang="sv-SE" dirty="0"/>
          </a:p>
        </p:txBody>
      </p:sp>
    </p:spTree>
    <p:extLst>
      <p:ext uri="{BB962C8B-B14F-4D97-AF65-F5344CB8AC3E}">
        <p14:creationId xmlns:p14="http://schemas.microsoft.com/office/powerpoint/2010/main" val="432503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Tekniskt basår</a:t>
            </a:r>
            <a:endParaRPr lang="sv-SE" dirty="0"/>
          </a:p>
        </p:txBody>
      </p:sp>
      <p:sp>
        <p:nvSpPr>
          <p:cNvPr id="3" name="Platshållare för innehåll 2"/>
          <p:cNvSpPr>
            <a:spLocks noGrp="1"/>
          </p:cNvSpPr>
          <p:nvPr>
            <p:ph sz="half" idx="1"/>
          </p:nvPr>
        </p:nvSpPr>
        <p:spPr>
          <a:xfrm>
            <a:off x="600075" y="1783080"/>
            <a:ext cx="4929982" cy="4544693"/>
          </a:xfrm>
        </p:spPr>
        <p:txBody>
          <a:bodyPr/>
          <a:lstStyle/>
          <a:p>
            <a:r>
              <a:rPr lang="sv-SE" dirty="0" smtClean="0"/>
              <a:t>Ger </a:t>
            </a:r>
            <a:r>
              <a:rPr lang="sv-SE" dirty="0"/>
              <a:t>behörighet att </a:t>
            </a:r>
            <a:r>
              <a:rPr lang="sv-SE" dirty="0" smtClean="0"/>
              <a:t>söka till KTH:s ingenjörsutbildningar.</a:t>
            </a:r>
          </a:p>
          <a:p>
            <a:r>
              <a:rPr lang="sv-SE" dirty="0"/>
              <a:t>Studieteknik för </a:t>
            </a:r>
            <a:r>
              <a:rPr lang="sv-SE" dirty="0" smtClean="0"/>
              <a:t>framtiden.</a:t>
            </a:r>
          </a:p>
          <a:p>
            <a:r>
              <a:rPr lang="sv-SE" dirty="0" smtClean="0"/>
              <a:t>Möjlighet att söka en reserverad utbildningsplats på KTH efter slutförda studier.</a:t>
            </a:r>
          </a:p>
        </p:txBody>
      </p:sp>
      <p:pic>
        <p:nvPicPr>
          <p:cNvPr id="5" name="Platshållare för bild 4" descr="Studenter pluggar på KTH:s bibliotek." title="Tekniskt baså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5999" cy="6857998"/>
          </a:xfrm>
        </p:spPr>
      </p:pic>
    </p:spTree>
    <p:extLst>
      <p:ext uri="{BB962C8B-B14F-4D97-AF65-F5344CB8AC3E}">
        <p14:creationId xmlns:p14="http://schemas.microsoft.com/office/powerpoint/2010/main" val="2564908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Högskoleingenjör</a:t>
            </a:r>
            <a:endParaRPr lang="sv-SE" dirty="0"/>
          </a:p>
        </p:txBody>
      </p:sp>
      <p:sp>
        <p:nvSpPr>
          <p:cNvPr id="3" name="Content Placeholder 2"/>
          <p:cNvSpPr>
            <a:spLocks noGrp="1"/>
          </p:cNvSpPr>
          <p:nvPr>
            <p:ph sz="half" idx="1"/>
          </p:nvPr>
        </p:nvSpPr>
        <p:spPr>
          <a:xfrm>
            <a:off x="600076" y="1792224"/>
            <a:ext cx="4929982" cy="3975479"/>
          </a:xfrm>
        </p:spPr>
        <p:txBody>
          <a:bodyPr/>
          <a:lstStyle/>
          <a:p>
            <a:r>
              <a:rPr lang="sv-SE" dirty="0"/>
              <a:t>Datateknik 180 </a:t>
            </a:r>
            <a:r>
              <a:rPr lang="sv-SE" dirty="0" err="1"/>
              <a:t>hp</a:t>
            </a:r>
            <a:endParaRPr lang="sv-SE" dirty="0"/>
          </a:p>
          <a:p>
            <a:r>
              <a:rPr lang="sv-SE" dirty="0"/>
              <a:t>Elektroteknik 180 </a:t>
            </a:r>
            <a:r>
              <a:rPr lang="sv-SE" dirty="0" err="1"/>
              <a:t>hp</a:t>
            </a:r>
            <a:endParaRPr lang="sv-SE" dirty="0"/>
          </a:p>
          <a:p>
            <a:r>
              <a:rPr lang="sv-SE" dirty="0"/>
              <a:t>Kemiteknik 180 </a:t>
            </a:r>
            <a:r>
              <a:rPr lang="sv-SE" dirty="0" err="1"/>
              <a:t>hp</a:t>
            </a:r>
            <a:endParaRPr lang="sv-SE" dirty="0"/>
          </a:p>
          <a:p>
            <a:r>
              <a:rPr lang="sv-SE" dirty="0"/>
              <a:t>Medicinsk teknik 180 </a:t>
            </a:r>
            <a:r>
              <a:rPr lang="sv-SE" dirty="0" err="1"/>
              <a:t>hp</a:t>
            </a:r>
            <a:endParaRPr lang="sv-SE" dirty="0"/>
          </a:p>
          <a:p>
            <a:r>
              <a:rPr lang="sv-SE" dirty="0"/>
              <a:t>Teknik och ekonomi 180 </a:t>
            </a:r>
            <a:r>
              <a:rPr lang="sv-SE" dirty="0" err="1"/>
              <a:t>hp</a:t>
            </a:r>
            <a:endParaRPr lang="sv-SE" dirty="0"/>
          </a:p>
        </p:txBody>
      </p:sp>
      <p:sp>
        <p:nvSpPr>
          <p:cNvPr id="4" name="Text Placeholder 3"/>
          <p:cNvSpPr>
            <a:spLocks noGrp="1"/>
          </p:cNvSpPr>
          <p:nvPr>
            <p:ph type="body" sz="quarter" idx="14"/>
          </p:nvPr>
        </p:nvSpPr>
        <p:spPr/>
        <p:txBody>
          <a:bodyPr/>
          <a:lstStyle/>
          <a:p>
            <a:r>
              <a:rPr lang="sv-SE" dirty="0" smtClean="0"/>
              <a:t>Civilingenjör</a:t>
            </a:r>
            <a:endParaRPr lang="sv-SE" dirty="0"/>
          </a:p>
        </p:txBody>
      </p:sp>
      <p:sp>
        <p:nvSpPr>
          <p:cNvPr id="5" name="Content Placeholder 4"/>
          <p:cNvSpPr>
            <a:spLocks noGrp="1"/>
          </p:cNvSpPr>
          <p:nvPr>
            <p:ph sz="half" idx="13"/>
          </p:nvPr>
        </p:nvSpPr>
        <p:spPr>
          <a:xfrm>
            <a:off x="6661947" y="1792224"/>
            <a:ext cx="4928391" cy="4535549"/>
          </a:xfrm>
        </p:spPr>
        <p:txBody>
          <a:bodyPr/>
          <a:lstStyle/>
          <a:p>
            <a:r>
              <a:rPr lang="sv-SE" dirty="0"/>
              <a:t>Bioteknik 300 </a:t>
            </a:r>
            <a:r>
              <a:rPr lang="sv-SE" dirty="0" err="1" smtClean="0"/>
              <a:t>hp</a:t>
            </a:r>
            <a:endParaRPr lang="sv-SE" dirty="0" smtClean="0"/>
          </a:p>
          <a:p>
            <a:r>
              <a:rPr lang="sv-SE" dirty="0"/>
              <a:t>Medicinsk teknik 300 </a:t>
            </a:r>
            <a:r>
              <a:rPr lang="sv-SE" dirty="0" err="1" smtClean="0"/>
              <a:t>hp</a:t>
            </a:r>
            <a:endParaRPr lang="sv-SE" dirty="0"/>
          </a:p>
          <a:p>
            <a:r>
              <a:rPr lang="sv-SE" dirty="0"/>
              <a:t>Teknisk kemi 300 </a:t>
            </a:r>
            <a:r>
              <a:rPr lang="sv-SE" dirty="0" err="1"/>
              <a:t>hp</a:t>
            </a:r>
            <a:endParaRPr lang="sv-SE" dirty="0"/>
          </a:p>
          <a:p>
            <a:endParaRPr lang="sv-SE" dirty="0"/>
          </a:p>
        </p:txBody>
      </p:sp>
    </p:spTree>
    <p:extLst>
      <p:ext uri="{BB962C8B-B14F-4D97-AF65-F5344CB8AC3E}">
        <p14:creationId xmlns:p14="http://schemas.microsoft.com/office/powerpoint/2010/main" val="319812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vå studenter har slagit sig ner i gröngräset med sina böcker. De vänder blad i en bok." title="Internationella masterprogram"/>
          <p:cNvSpPr>
            <a:spLocks noGrp="1"/>
          </p:cNvSpPr>
          <p:nvPr>
            <p:ph type="title"/>
          </p:nvPr>
        </p:nvSpPr>
        <p:spPr/>
        <p:txBody>
          <a:bodyPr/>
          <a:lstStyle/>
          <a:p>
            <a:r>
              <a:rPr lang="sv-SE" dirty="0" smtClean="0"/>
              <a:t>Internationella</a:t>
            </a:r>
            <a:br>
              <a:rPr lang="sv-SE" dirty="0" smtClean="0"/>
            </a:br>
            <a:r>
              <a:rPr lang="sv-SE" dirty="0" err="1" smtClean="0"/>
              <a:t>masterprogram</a:t>
            </a:r>
            <a:endParaRPr lang="sv-SE" dirty="0"/>
          </a:p>
        </p:txBody>
      </p:sp>
      <p:sp>
        <p:nvSpPr>
          <p:cNvPr id="3" name="Content Placeholder 2"/>
          <p:cNvSpPr>
            <a:spLocks noGrp="1"/>
          </p:cNvSpPr>
          <p:nvPr>
            <p:ph sz="half" idx="1"/>
          </p:nvPr>
        </p:nvSpPr>
        <p:spPr>
          <a:xfrm>
            <a:off x="600074" y="2286000"/>
            <a:ext cx="4929983" cy="4041774"/>
          </a:xfrm>
        </p:spPr>
        <p:txBody>
          <a:bodyPr/>
          <a:lstStyle/>
          <a:p>
            <a:r>
              <a:rPr lang="en-US" dirty="0"/>
              <a:t>Chemical </a:t>
            </a:r>
            <a:r>
              <a:rPr lang="en-US" dirty="0" smtClean="0"/>
              <a:t>Engineering </a:t>
            </a:r>
            <a:r>
              <a:rPr lang="en-US" dirty="0"/>
              <a:t>for </a:t>
            </a:r>
            <a:r>
              <a:rPr lang="en-US" dirty="0" smtClean="0"/>
              <a:t>Energy and Environment</a:t>
            </a:r>
            <a:endParaRPr lang="sv-SE" dirty="0"/>
          </a:p>
          <a:p>
            <a:r>
              <a:rPr lang="en-US" dirty="0"/>
              <a:t>Industrial and </a:t>
            </a:r>
            <a:r>
              <a:rPr lang="en-US" dirty="0" smtClean="0"/>
              <a:t>Environmental Biotechnology</a:t>
            </a:r>
          </a:p>
          <a:p>
            <a:r>
              <a:rPr lang="en-US" dirty="0"/>
              <a:t>Innovative Technology for Healthy </a:t>
            </a:r>
            <a:r>
              <a:rPr lang="en-US" dirty="0" smtClean="0"/>
              <a:t>Living</a:t>
            </a:r>
          </a:p>
          <a:p>
            <a:r>
              <a:rPr lang="en-US" dirty="0" smtClean="0"/>
              <a:t>Macromolecular Materials</a:t>
            </a:r>
            <a:endParaRPr lang="sv-SE" dirty="0"/>
          </a:p>
          <a:p>
            <a:r>
              <a:rPr lang="en-US" dirty="0"/>
              <a:t>Medical </a:t>
            </a:r>
            <a:r>
              <a:rPr lang="en-US" dirty="0" smtClean="0"/>
              <a:t>Biotechnology</a:t>
            </a:r>
            <a:endParaRPr lang="sv-SE" dirty="0"/>
          </a:p>
          <a:p>
            <a:r>
              <a:rPr lang="en-US" dirty="0"/>
              <a:t>Medical </a:t>
            </a:r>
            <a:r>
              <a:rPr lang="en-US" dirty="0" smtClean="0"/>
              <a:t>Engineering</a:t>
            </a:r>
            <a:endParaRPr lang="sv-SE" dirty="0"/>
          </a:p>
          <a:p>
            <a:r>
              <a:rPr lang="en-US" dirty="0"/>
              <a:t>Molecular </a:t>
            </a:r>
            <a:r>
              <a:rPr lang="en-US" dirty="0" smtClean="0"/>
              <a:t>Science </a:t>
            </a:r>
            <a:r>
              <a:rPr lang="en-US" dirty="0"/>
              <a:t>and </a:t>
            </a:r>
            <a:r>
              <a:rPr lang="en-US" dirty="0" smtClean="0"/>
              <a:t>Engineering</a:t>
            </a:r>
            <a:endParaRPr lang="sv-SE" dirty="0"/>
          </a:p>
          <a:p>
            <a:r>
              <a:rPr lang="en-US" dirty="0"/>
              <a:t>Molecular </a:t>
            </a:r>
            <a:r>
              <a:rPr lang="en-US" dirty="0" smtClean="0"/>
              <a:t>Techniques in Life Science</a:t>
            </a:r>
            <a:endParaRPr lang="sv-SE" dirty="0"/>
          </a:p>
          <a:p>
            <a:r>
              <a:rPr lang="en-US" dirty="0"/>
              <a:t>Polymer </a:t>
            </a:r>
            <a:r>
              <a:rPr lang="en-US" dirty="0" smtClean="0"/>
              <a:t>Technology</a:t>
            </a:r>
            <a:endParaRPr lang="sv-SE" dirty="0"/>
          </a:p>
          <a:p>
            <a:r>
              <a:rPr lang="sv-SE" dirty="0"/>
              <a:t>Sports </a:t>
            </a:r>
            <a:r>
              <a:rPr lang="sv-SE" dirty="0" err="1" smtClean="0"/>
              <a:t>Technology</a:t>
            </a:r>
            <a:endParaRPr lang="sv-SE" dirty="0"/>
          </a:p>
          <a:p>
            <a:r>
              <a:rPr lang="sv-SE" dirty="0" err="1"/>
              <a:t>Technology</a:t>
            </a:r>
            <a:r>
              <a:rPr lang="sv-SE" dirty="0"/>
              <a:t>, </a:t>
            </a:r>
            <a:r>
              <a:rPr lang="sv-SE" dirty="0" err="1" smtClean="0"/>
              <a:t>Work</a:t>
            </a:r>
            <a:r>
              <a:rPr lang="sv-SE" dirty="0" smtClean="0"/>
              <a:t> </a:t>
            </a:r>
            <a:r>
              <a:rPr lang="sv-SE" dirty="0"/>
              <a:t>and </a:t>
            </a:r>
            <a:r>
              <a:rPr lang="sv-SE" dirty="0" smtClean="0"/>
              <a:t>Health</a:t>
            </a:r>
          </a:p>
        </p:txBody>
      </p:sp>
      <p:pic>
        <p:nvPicPr>
          <p:cNvPr id="5" name="Picture Placeholder 4" descr="Studenter pluggar i gröngräset på Campus Valhallavägen." title="Internationella masterprogra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7544" y="1737"/>
            <a:ext cx="6092911" cy="6854524"/>
          </a:xfrm>
        </p:spPr>
      </p:pic>
    </p:spTree>
    <p:extLst>
      <p:ext uri="{BB962C8B-B14F-4D97-AF65-F5344CB8AC3E}">
        <p14:creationId xmlns:p14="http://schemas.microsoft.com/office/powerpoint/2010/main" val="969880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Doktorander arbetar i labbet. De bär vita rockar , blå handskar och skyddsglasögon." title="Doktorsprogram"/>
          <p:cNvSpPr>
            <a:spLocks noGrp="1"/>
          </p:cNvSpPr>
          <p:nvPr>
            <p:ph type="title"/>
          </p:nvPr>
        </p:nvSpPr>
        <p:spPr/>
        <p:txBody>
          <a:bodyPr/>
          <a:lstStyle/>
          <a:p>
            <a:r>
              <a:rPr lang="sv-SE" dirty="0" smtClean="0"/>
              <a:t>Doktorsprogram</a:t>
            </a:r>
            <a:endParaRPr lang="sv-SE" dirty="0"/>
          </a:p>
        </p:txBody>
      </p:sp>
      <p:sp>
        <p:nvSpPr>
          <p:cNvPr id="3" name="Content Placeholder 2"/>
          <p:cNvSpPr>
            <a:spLocks noGrp="1"/>
          </p:cNvSpPr>
          <p:nvPr>
            <p:ph sz="half" idx="1"/>
          </p:nvPr>
        </p:nvSpPr>
        <p:spPr>
          <a:xfrm>
            <a:off x="600075" y="1783080"/>
            <a:ext cx="4929982" cy="4544694"/>
          </a:xfrm>
        </p:spPr>
        <p:txBody>
          <a:bodyPr/>
          <a:lstStyle/>
          <a:p>
            <a:r>
              <a:rPr lang="sv-SE" dirty="0"/>
              <a:t>Bioteknologi</a:t>
            </a:r>
          </a:p>
          <a:p>
            <a:r>
              <a:rPr lang="sv-SE" dirty="0" smtClean="0"/>
              <a:t>Kemivetenskap</a:t>
            </a:r>
          </a:p>
          <a:p>
            <a:r>
              <a:rPr lang="sv-SE" dirty="0"/>
              <a:t>Medicinsk </a:t>
            </a:r>
            <a:r>
              <a:rPr lang="sv-SE" dirty="0" smtClean="0"/>
              <a:t>teknologi</a:t>
            </a:r>
          </a:p>
          <a:p>
            <a:r>
              <a:rPr lang="sv-SE" dirty="0"/>
              <a:t>Teknik och </a:t>
            </a:r>
            <a:r>
              <a:rPr lang="sv-SE" dirty="0" smtClean="0"/>
              <a:t>hälsa</a:t>
            </a:r>
            <a:endParaRPr lang="sv-SE" dirty="0"/>
          </a:p>
          <a:p>
            <a:r>
              <a:rPr lang="sv-SE" dirty="0" smtClean="0"/>
              <a:t>Teoretisk </a:t>
            </a:r>
            <a:r>
              <a:rPr lang="sv-SE" dirty="0"/>
              <a:t>kemi och </a:t>
            </a:r>
            <a:r>
              <a:rPr lang="sv-SE" dirty="0" smtClean="0"/>
              <a:t>biologi</a:t>
            </a:r>
            <a:endParaRPr lang="sv-SE" dirty="0"/>
          </a:p>
        </p:txBody>
      </p:sp>
      <p:pic>
        <p:nvPicPr>
          <p:cNvPr id="5" name="Picture Placeholder 4" descr="Doktorander arbetar i ett labb med vita rockar, blå handskar och skyddsglasögon." title="Doktorsprogram"/>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577" y="649"/>
            <a:ext cx="6094844" cy="6856700"/>
          </a:xfrm>
        </p:spPr>
      </p:pic>
    </p:spTree>
    <p:extLst>
      <p:ext uri="{BB962C8B-B14F-4D97-AF65-F5344CB8AC3E}">
        <p14:creationId xmlns:p14="http://schemas.microsoft.com/office/powerpoint/2010/main" val="171259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Globala utmaningar</a:t>
            </a:r>
            <a:endParaRPr lang="sv-SE" dirty="0"/>
          </a:p>
        </p:txBody>
      </p:sp>
      <p:sp>
        <p:nvSpPr>
          <p:cNvPr id="3" name="Content Placeholder 2"/>
          <p:cNvSpPr>
            <a:spLocks noGrp="1"/>
          </p:cNvSpPr>
          <p:nvPr>
            <p:ph sz="half" idx="1"/>
          </p:nvPr>
        </p:nvSpPr>
        <p:spPr>
          <a:xfrm>
            <a:off x="600075" y="1783080"/>
            <a:ext cx="4929982" cy="4544694"/>
          </a:xfrm>
        </p:spPr>
        <p:txBody>
          <a:bodyPr/>
          <a:lstStyle/>
          <a:p>
            <a:r>
              <a:rPr lang="sv-SE" dirty="0" smtClean="0"/>
              <a:t>Hållbar </a:t>
            </a:r>
            <a:r>
              <a:rPr lang="sv-SE" dirty="0"/>
              <a:t>energi </a:t>
            </a:r>
          </a:p>
          <a:p>
            <a:r>
              <a:rPr lang="sv-SE" dirty="0"/>
              <a:t>Hälsa och en åldrande befolkning</a:t>
            </a:r>
          </a:p>
          <a:p>
            <a:r>
              <a:rPr lang="sv-SE" dirty="0"/>
              <a:t>Klimatförändringar</a:t>
            </a:r>
          </a:p>
          <a:p>
            <a:r>
              <a:rPr lang="sv-SE" dirty="0"/>
              <a:t>Hållbar produktion och arbetsliv</a:t>
            </a:r>
          </a:p>
          <a:p>
            <a:r>
              <a:rPr lang="sv-SE" dirty="0" smtClean="0"/>
              <a:t>Livsmedelsproduktion</a:t>
            </a:r>
          </a:p>
          <a:p>
            <a:r>
              <a:rPr lang="sv-SE" dirty="0"/>
              <a:t>R</a:t>
            </a:r>
            <a:r>
              <a:rPr lang="sv-SE" dirty="0" smtClean="0"/>
              <a:t>ent </a:t>
            </a:r>
            <a:r>
              <a:rPr lang="sv-SE" dirty="0"/>
              <a:t>vatten</a:t>
            </a:r>
          </a:p>
          <a:p>
            <a:endParaRPr lang="sv-SE" dirty="0"/>
          </a:p>
        </p:txBody>
      </p:sp>
      <p:pic>
        <p:nvPicPr>
          <p:cNvPr id="5" name="Picture Placeholder 4" descr="Ett genomskinligt jordklot formad som en kula ligger bland ormbunkar, och trädkronor speglas i klotet." title="Globala utmaninga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762" y="858"/>
            <a:ext cx="6094475" cy="6856284"/>
          </a:xfrm>
        </p:spPr>
      </p:pic>
    </p:spTree>
    <p:extLst>
      <p:ext uri="{BB962C8B-B14F-4D97-AF65-F5344CB8AC3E}">
        <p14:creationId xmlns:p14="http://schemas.microsoft.com/office/powerpoint/2010/main" val="564033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Forskning</a:t>
            </a:r>
            <a:endParaRPr lang="sv-SE" dirty="0"/>
          </a:p>
        </p:txBody>
      </p:sp>
    </p:spTree>
    <p:extLst>
      <p:ext uri="{BB962C8B-B14F-4D97-AF65-F5344CB8AC3E}">
        <p14:creationId xmlns:p14="http://schemas.microsoft.com/office/powerpoint/2010/main" val="1675207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Forskningscentrum"/>
          <p:cNvSpPr>
            <a:spLocks noGrp="1"/>
          </p:cNvSpPr>
          <p:nvPr>
            <p:ph type="title"/>
          </p:nvPr>
        </p:nvSpPr>
        <p:spPr/>
        <p:txBody>
          <a:bodyPr/>
          <a:lstStyle/>
          <a:p>
            <a:r>
              <a:rPr lang="sv-SE" dirty="0" smtClean="0"/>
              <a:t>Forskningscentrum</a:t>
            </a:r>
            <a:endParaRPr lang="sv-SE" dirty="0"/>
          </a:p>
        </p:txBody>
      </p:sp>
      <p:sp>
        <p:nvSpPr>
          <p:cNvPr id="3" name="Content Placeholder 2"/>
          <p:cNvSpPr>
            <a:spLocks noGrp="1"/>
          </p:cNvSpPr>
          <p:nvPr>
            <p:ph sz="half" idx="1"/>
          </p:nvPr>
        </p:nvSpPr>
        <p:spPr>
          <a:xfrm>
            <a:off x="600075" y="1783080"/>
            <a:ext cx="4929982" cy="5074920"/>
          </a:xfrm>
        </p:spPr>
        <p:txBody>
          <a:bodyPr/>
          <a:lstStyle/>
          <a:p>
            <a:r>
              <a:rPr lang="sv-SE" dirty="0" smtClean="0"/>
              <a:t>2MILab</a:t>
            </a:r>
          </a:p>
          <a:p>
            <a:r>
              <a:rPr lang="sv-SE" dirty="0" err="1" smtClean="0"/>
              <a:t>AdBIOPRO</a:t>
            </a:r>
            <a:endParaRPr lang="sv-SE" dirty="0" smtClean="0"/>
          </a:p>
          <a:p>
            <a:r>
              <a:rPr lang="sv-SE" dirty="0" smtClean="0"/>
              <a:t>AIMES </a:t>
            </a:r>
          </a:p>
          <a:p>
            <a:r>
              <a:rPr lang="sv-SE" dirty="0" err="1" smtClean="0"/>
              <a:t>Batteries</a:t>
            </a:r>
            <a:r>
              <a:rPr lang="sv-SE" dirty="0" smtClean="0"/>
              <a:t> Sweden (BASE) </a:t>
            </a:r>
          </a:p>
          <a:p>
            <a:r>
              <a:rPr lang="sv-SE" dirty="0" err="1" smtClean="0"/>
              <a:t>CellNova</a:t>
            </a:r>
            <a:endParaRPr lang="sv-SE" dirty="0" smtClean="0"/>
          </a:p>
          <a:p>
            <a:r>
              <a:rPr lang="en-US" dirty="0" smtClean="0"/>
              <a:t>CEM4MAT</a:t>
            </a:r>
          </a:p>
          <a:p>
            <a:r>
              <a:rPr lang="sv-SE" dirty="0" smtClean="0"/>
              <a:t>Centre </a:t>
            </a:r>
            <a:r>
              <a:rPr lang="sv-SE" dirty="0"/>
              <a:t>for Data Driven Health (CDDH</a:t>
            </a:r>
            <a:r>
              <a:rPr lang="sv-SE" dirty="0" smtClean="0"/>
              <a:t>)</a:t>
            </a:r>
          </a:p>
          <a:p>
            <a:r>
              <a:rPr lang="sv-SE" dirty="0"/>
              <a:t>Centrum för flyg- och rymdfysiologi (SAPC</a:t>
            </a:r>
            <a:r>
              <a:rPr lang="sv-SE" dirty="0" smtClean="0"/>
              <a:t>)</a:t>
            </a:r>
          </a:p>
          <a:p>
            <a:r>
              <a:rPr lang="sv-SE" dirty="0"/>
              <a:t>Greenhouse </a:t>
            </a:r>
            <a:r>
              <a:rPr lang="sv-SE" dirty="0" err="1"/>
              <a:t>Labs</a:t>
            </a:r>
            <a:endParaRPr lang="sv-SE" dirty="0"/>
          </a:p>
          <a:p>
            <a:r>
              <a:rPr lang="sv-SE" dirty="0"/>
              <a:t>Human Protein </a:t>
            </a:r>
            <a:r>
              <a:rPr lang="sv-SE" dirty="0" smtClean="0"/>
              <a:t>Atlas</a:t>
            </a:r>
          </a:p>
          <a:p>
            <a:r>
              <a:rPr lang="sv-SE" dirty="0"/>
              <a:t>Integration </a:t>
            </a:r>
            <a:r>
              <a:rPr lang="sv-SE" dirty="0" smtClean="0"/>
              <a:t>Lab</a:t>
            </a:r>
          </a:p>
          <a:p>
            <a:r>
              <a:rPr lang="sv-SE" dirty="0"/>
              <a:t>Jonassons centrum för medicinsk </a:t>
            </a:r>
            <a:r>
              <a:rPr lang="sv-SE" dirty="0" smtClean="0"/>
              <a:t>avbildning</a:t>
            </a:r>
          </a:p>
          <a:p>
            <a:endParaRPr lang="sv-SE" dirty="0" smtClean="0"/>
          </a:p>
          <a:p>
            <a:endParaRPr lang="sv-SE" dirty="0"/>
          </a:p>
        </p:txBody>
      </p:sp>
      <p:pic>
        <p:nvPicPr>
          <p:cNvPr id="5" name="Picture Placeholder 4" descr="Stora vattendroppar skapar ringar på vattnet. Vattnet blänker i blått och gult." title="Forskningscentru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8603" y="2928"/>
            <a:ext cx="6090794" cy="6852144"/>
          </a:xfrm>
        </p:spPr>
      </p:pic>
    </p:spTree>
    <p:extLst>
      <p:ext uri="{BB962C8B-B14F-4D97-AF65-F5344CB8AC3E}">
        <p14:creationId xmlns:p14="http://schemas.microsoft.com/office/powerpoint/2010/main" val="383624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Forskningscentrum</a:t>
            </a:r>
            <a:endParaRPr lang="sv-SE" dirty="0"/>
          </a:p>
        </p:txBody>
      </p:sp>
      <p:sp>
        <p:nvSpPr>
          <p:cNvPr id="3" name="Content Placeholder 2"/>
          <p:cNvSpPr>
            <a:spLocks noGrp="1"/>
          </p:cNvSpPr>
          <p:nvPr>
            <p:ph sz="half" idx="1"/>
          </p:nvPr>
        </p:nvSpPr>
        <p:spPr>
          <a:xfrm>
            <a:off x="600075" y="1792224"/>
            <a:ext cx="4929982" cy="4535549"/>
          </a:xfrm>
        </p:spPr>
        <p:txBody>
          <a:bodyPr/>
          <a:lstStyle/>
          <a:p>
            <a:r>
              <a:rPr lang="sv-SE" dirty="0"/>
              <a:t>KTH Centrum för idrottsteknik</a:t>
            </a:r>
          </a:p>
          <a:p>
            <a:r>
              <a:rPr lang="sv-SE" dirty="0"/>
              <a:t>KTH </a:t>
            </a:r>
            <a:r>
              <a:rPr lang="sv-SE" dirty="0" smtClean="0"/>
              <a:t>FOOD</a:t>
            </a:r>
          </a:p>
          <a:p>
            <a:r>
              <a:rPr lang="sv-SE" dirty="0" err="1" smtClean="0"/>
              <a:t>MedTechLabs</a:t>
            </a:r>
            <a:endParaRPr lang="sv-SE" dirty="0" smtClean="0"/>
          </a:p>
          <a:p>
            <a:r>
              <a:rPr lang="sv-SE" dirty="0"/>
              <a:t>National </a:t>
            </a:r>
            <a:r>
              <a:rPr lang="sv-SE" dirty="0" err="1"/>
              <a:t>Genomics</a:t>
            </a:r>
            <a:r>
              <a:rPr lang="sv-SE" dirty="0"/>
              <a:t> </a:t>
            </a:r>
            <a:r>
              <a:rPr lang="sv-SE" dirty="0" err="1" smtClean="0"/>
              <a:t>Infrastructure</a:t>
            </a:r>
            <a:r>
              <a:rPr lang="sv-SE" dirty="0" smtClean="0"/>
              <a:t> (NGI)</a:t>
            </a:r>
            <a:endParaRPr lang="sv-SE" dirty="0"/>
          </a:p>
          <a:p>
            <a:r>
              <a:rPr lang="sv-SE" dirty="0" err="1" smtClean="0"/>
              <a:t>Production</a:t>
            </a:r>
            <a:r>
              <a:rPr lang="sv-SE" dirty="0"/>
              <a:t>, </a:t>
            </a:r>
            <a:r>
              <a:rPr lang="sv-SE" dirty="0" err="1"/>
              <a:t>use</a:t>
            </a:r>
            <a:r>
              <a:rPr lang="sv-SE" dirty="0"/>
              <a:t> and </a:t>
            </a:r>
            <a:r>
              <a:rPr lang="sv-SE" dirty="0" err="1"/>
              <a:t>storage</a:t>
            </a:r>
            <a:r>
              <a:rPr lang="sv-SE" dirty="0"/>
              <a:t> </a:t>
            </a:r>
            <a:r>
              <a:rPr lang="sv-SE" dirty="0" err="1"/>
              <a:t>of</a:t>
            </a:r>
            <a:r>
              <a:rPr lang="sv-SE" dirty="0"/>
              <a:t> hydrogen (PUSH</a:t>
            </a:r>
            <a:r>
              <a:rPr lang="sv-SE" dirty="0" smtClean="0"/>
              <a:t>) </a:t>
            </a:r>
          </a:p>
          <a:p>
            <a:r>
              <a:rPr lang="sv-SE" dirty="0" smtClean="0"/>
              <a:t>Swedish </a:t>
            </a:r>
            <a:r>
              <a:rPr lang="sv-SE" dirty="0" err="1"/>
              <a:t>Gasification</a:t>
            </a:r>
            <a:r>
              <a:rPr lang="sv-SE" dirty="0"/>
              <a:t> </a:t>
            </a:r>
            <a:r>
              <a:rPr lang="sv-SE" dirty="0" smtClean="0"/>
              <a:t>Centre (SFC)</a:t>
            </a:r>
          </a:p>
          <a:p>
            <a:r>
              <a:rPr lang="sv-SE" dirty="0" smtClean="0"/>
              <a:t>Sjöstadsverket (SWIC)</a:t>
            </a:r>
            <a:endParaRPr lang="sv-SE" dirty="0"/>
          </a:p>
          <a:p>
            <a:r>
              <a:rPr lang="sv-SE" dirty="0" err="1"/>
              <a:t>Treesearch</a:t>
            </a:r>
            <a:endParaRPr lang="sv-SE" dirty="0"/>
          </a:p>
          <a:p>
            <a:r>
              <a:rPr lang="sv-SE" dirty="0"/>
              <a:t>Wallenberg </a:t>
            </a:r>
            <a:r>
              <a:rPr lang="sv-SE" dirty="0" smtClean="0"/>
              <a:t>Center </a:t>
            </a:r>
            <a:r>
              <a:rPr lang="sv-SE" dirty="0"/>
              <a:t>for Protein </a:t>
            </a:r>
            <a:r>
              <a:rPr lang="sv-SE" dirty="0" smtClean="0"/>
              <a:t>Research (WCPR)</a:t>
            </a:r>
            <a:endParaRPr lang="sv-SE" dirty="0"/>
          </a:p>
          <a:p>
            <a:r>
              <a:rPr lang="sv-SE" dirty="0"/>
              <a:t>Wallenberg Wood Science Center (WWSC)</a:t>
            </a:r>
          </a:p>
          <a:p>
            <a:endParaRPr lang="sv-SE" dirty="0"/>
          </a:p>
          <a:p>
            <a:endParaRPr lang="sv-SE" dirty="0"/>
          </a:p>
        </p:txBody>
      </p:sp>
      <p:pic>
        <p:nvPicPr>
          <p:cNvPr id="5" name="Picture Placeholder 4" descr="Strån från äldre vetesorter är snyggt bundna i tre knippen." title="Forskningscentrum"/>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808" y="909"/>
            <a:ext cx="6094383" cy="6856180"/>
          </a:xfrm>
        </p:spPr>
      </p:pic>
    </p:spTree>
    <p:extLst>
      <p:ext uri="{BB962C8B-B14F-4D97-AF65-F5344CB8AC3E}">
        <p14:creationId xmlns:p14="http://schemas.microsoft.com/office/powerpoint/2010/main" val="728367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SciLifeLab</a:t>
            </a:r>
            <a:endParaRPr lang="sv-SE" dirty="0"/>
          </a:p>
        </p:txBody>
      </p:sp>
      <p:sp>
        <p:nvSpPr>
          <p:cNvPr id="3" name="Content Placeholder 2"/>
          <p:cNvSpPr>
            <a:spLocks noGrp="1"/>
          </p:cNvSpPr>
          <p:nvPr>
            <p:ph sz="half" idx="1"/>
          </p:nvPr>
        </p:nvSpPr>
        <p:spPr>
          <a:xfrm>
            <a:off x="600075" y="1783079"/>
            <a:ext cx="4929982" cy="4544693"/>
          </a:xfrm>
        </p:spPr>
        <p:txBody>
          <a:bodyPr/>
          <a:lstStyle/>
          <a:p>
            <a:pPr lvl="0"/>
            <a:r>
              <a:rPr lang="sv-SE" dirty="0" smtClean="0"/>
              <a:t>Nationellt center </a:t>
            </a:r>
            <a:r>
              <a:rPr lang="sv-SE" dirty="0"/>
              <a:t>för </a:t>
            </a:r>
            <a:r>
              <a:rPr lang="sv-SE" dirty="0" smtClean="0"/>
              <a:t>molekylära biovetenskaper.</a:t>
            </a:r>
          </a:p>
          <a:p>
            <a:pPr lvl="0"/>
            <a:r>
              <a:rPr lang="sv-SE" dirty="0" smtClean="0"/>
              <a:t>Forskning inom </a:t>
            </a:r>
            <a:r>
              <a:rPr lang="sv-SE" dirty="0"/>
              <a:t>hälsa och </a:t>
            </a:r>
            <a:r>
              <a:rPr lang="sv-SE" dirty="0" smtClean="0"/>
              <a:t>miljö.</a:t>
            </a:r>
            <a:endParaRPr lang="sv-SE" dirty="0"/>
          </a:p>
          <a:p>
            <a:pPr lvl="0"/>
            <a:r>
              <a:rPr lang="sv-SE" dirty="0" smtClean="0"/>
              <a:t>Ledande teknisk </a:t>
            </a:r>
            <a:r>
              <a:rPr lang="sv-SE" dirty="0"/>
              <a:t>expertis med avancerat kunnande inom </a:t>
            </a:r>
            <a:r>
              <a:rPr lang="sv-SE" dirty="0" err="1"/>
              <a:t>translationell</a:t>
            </a:r>
            <a:r>
              <a:rPr lang="sv-SE" dirty="0"/>
              <a:t> medicin och molekylära biovetenskaper. </a:t>
            </a:r>
          </a:p>
          <a:p>
            <a:r>
              <a:rPr lang="sv-SE" dirty="0"/>
              <a:t>Drivs </a:t>
            </a:r>
            <a:r>
              <a:rPr lang="sv-SE" dirty="0" smtClean="0"/>
              <a:t>i samarbete med Karolinska </a:t>
            </a:r>
            <a:r>
              <a:rPr lang="sv-SE" dirty="0"/>
              <a:t>Institutet, </a:t>
            </a:r>
            <a:r>
              <a:rPr lang="sv-SE" dirty="0" smtClean="0"/>
              <a:t>Stockholms </a:t>
            </a:r>
            <a:r>
              <a:rPr lang="sv-SE" dirty="0"/>
              <a:t>universitet och Uppsala universitet. </a:t>
            </a:r>
            <a:endParaRPr lang="sv-SE" dirty="0" smtClean="0"/>
          </a:p>
        </p:txBody>
      </p:sp>
      <p:pic>
        <p:nvPicPr>
          <p:cNvPr id="5" name="Picture Placeholder 4" descr="Fasaden till SciLifeLab är rund och fotograferad i grodperspektiv mot en blå himmel med vita moln." title="SciLifeLab"/>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415" y="467"/>
            <a:ext cx="6095169" cy="6857065"/>
          </a:xfrm>
        </p:spPr>
      </p:pic>
    </p:spTree>
    <p:extLst>
      <p:ext uri="{BB962C8B-B14F-4D97-AF65-F5344CB8AC3E}">
        <p14:creationId xmlns:p14="http://schemas.microsoft.com/office/powerpoint/2010/main" val="1980213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NGI Sweden</a:t>
            </a:r>
          </a:p>
        </p:txBody>
      </p:sp>
      <p:sp>
        <p:nvSpPr>
          <p:cNvPr id="3" name="Platshållare för innehåll 2"/>
          <p:cNvSpPr>
            <a:spLocks noGrp="1"/>
          </p:cNvSpPr>
          <p:nvPr>
            <p:ph sz="half" idx="1"/>
          </p:nvPr>
        </p:nvSpPr>
        <p:spPr>
          <a:xfrm>
            <a:off x="600075" y="1783080"/>
            <a:ext cx="4929982" cy="4544693"/>
          </a:xfrm>
        </p:spPr>
        <p:txBody>
          <a:bodyPr/>
          <a:lstStyle/>
          <a:p>
            <a:r>
              <a:rPr lang="sv-SE" dirty="0"/>
              <a:t>Ett av världens största center för </a:t>
            </a:r>
            <a:r>
              <a:rPr lang="sv-SE" dirty="0" err="1"/>
              <a:t>genomik</a:t>
            </a:r>
            <a:r>
              <a:rPr lang="sv-SE" dirty="0"/>
              <a:t>, studier av </a:t>
            </a:r>
            <a:r>
              <a:rPr lang="sv-SE" dirty="0" err="1"/>
              <a:t>arvmassa</a:t>
            </a:r>
            <a:r>
              <a:rPr lang="sv-SE" dirty="0"/>
              <a:t>.</a:t>
            </a:r>
          </a:p>
          <a:p>
            <a:r>
              <a:rPr lang="sv-SE" dirty="0"/>
              <a:t>Erbjuder teknik och expertis för </a:t>
            </a:r>
            <a:r>
              <a:rPr lang="sv-SE" dirty="0" smtClean="0"/>
              <a:t>snabb sekvensering av </a:t>
            </a:r>
            <a:r>
              <a:rPr lang="sv-SE" dirty="0"/>
              <a:t>stora mängder DNA.</a:t>
            </a:r>
          </a:p>
          <a:p>
            <a:r>
              <a:rPr lang="sv-SE" dirty="0"/>
              <a:t>Utsedd till nationell infrastruktur av Vetenskapsrådet.</a:t>
            </a:r>
          </a:p>
        </p:txBody>
      </p:sp>
      <p:pic>
        <p:nvPicPr>
          <p:cNvPr id="5" name="Platshållare för bild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199"/>
            <a:ext cx="6096000" cy="6857601"/>
          </a:xfrm>
        </p:spPr>
      </p:pic>
    </p:spTree>
    <p:extLst>
      <p:ext uri="{BB962C8B-B14F-4D97-AF65-F5344CB8AC3E}">
        <p14:creationId xmlns:p14="http://schemas.microsoft.com/office/powerpoint/2010/main" val="297249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Två kvinnliga teknologer klappar i händerna och ler. De är klädda i röda studentoveraller och bär vita T-tröjor med texten ”Fadder”. Bakom dem skymtar KTH:s logotyp i guld." title="Sveriges största tekniska universitet"/>
          <p:cNvSpPr>
            <a:spLocks noGrp="1"/>
          </p:cNvSpPr>
          <p:nvPr>
            <p:ph type="title"/>
          </p:nvPr>
        </p:nvSpPr>
        <p:spPr/>
        <p:txBody>
          <a:bodyPr/>
          <a:lstStyle/>
          <a:p>
            <a:r>
              <a:rPr lang="sv-SE" dirty="0" smtClean="0"/>
              <a:t>Sveriges </a:t>
            </a:r>
            <a:r>
              <a:rPr lang="sv-SE" dirty="0"/>
              <a:t>största tekniska universitet</a:t>
            </a:r>
          </a:p>
        </p:txBody>
      </p:sp>
      <p:sp>
        <p:nvSpPr>
          <p:cNvPr id="3" name="Platshållare för innehåll 2"/>
          <p:cNvSpPr>
            <a:spLocks noGrp="1"/>
          </p:cNvSpPr>
          <p:nvPr>
            <p:ph sz="half" idx="1"/>
          </p:nvPr>
        </p:nvSpPr>
        <p:spPr/>
        <p:txBody>
          <a:bodyPr/>
          <a:lstStyle/>
          <a:p>
            <a:r>
              <a:rPr lang="sv-SE" dirty="0"/>
              <a:t>14 000 helårsstudenter</a:t>
            </a:r>
          </a:p>
          <a:p>
            <a:r>
              <a:rPr lang="sv-SE" dirty="0"/>
              <a:t>1 700 forskarstuderande</a:t>
            </a:r>
          </a:p>
          <a:p>
            <a:r>
              <a:rPr lang="sv-SE" dirty="0"/>
              <a:t>3 600 årsarbetskrafter </a:t>
            </a:r>
          </a:p>
          <a:p>
            <a:r>
              <a:rPr lang="sv-SE" dirty="0"/>
              <a:t>Fem campus i Stockholmsregionen</a:t>
            </a:r>
          </a:p>
          <a:p>
            <a:endParaRPr lang="sv-SE" dirty="0"/>
          </a:p>
        </p:txBody>
      </p:sp>
      <p:pic>
        <p:nvPicPr>
          <p:cNvPr id="5" name="Platshållare för bild 4" descr="Två kvinnliga teknologer klappar i händerna och ler. De har på sig röda studentoveraller och vita T-tröjor med texten &quot;Fadder&quot;. KTH:s logotyp syns bakom dem i guld." title="Sveriges största tekniska universitet"/>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398516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Mänskliga celler är kraftigt förstorade. Cellens kärna lyser i blått, och cellens &quot;skelett&quot; syns i rött mot en mörk bakgrund." title="Proteinatlas och Blodatlas"/>
          <p:cNvSpPr>
            <a:spLocks noGrp="1"/>
          </p:cNvSpPr>
          <p:nvPr>
            <p:ph type="title"/>
          </p:nvPr>
        </p:nvSpPr>
        <p:spPr/>
        <p:txBody>
          <a:bodyPr/>
          <a:lstStyle/>
          <a:p>
            <a:r>
              <a:rPr lang="sv-SE" dirty="0" smtClean="0"/>
              <a:t>Proteinatlas och Blodatlas</a:t>
            </a:r>
            <a:endParaRPr lang="sv-SE" dirty="0"/>
          </a:p>
        </p:txBody>
      </p:sp>
      <p:sp>
        <p:nvSpPr>
          <p:cNvPr id="3" name="Content Placeholder 2"/>
          <p:cNvSpPr>
            <a:spLocks noGrp="1"/>
          </p:cNvSpPr>
          <p:nvPr>
            <p:ph sz="half" idx="1"/>
          </p:nvPr>
        </p:nvSpPr>
        <p:spPr>
          <a:xfrm>
            <a:off x="600075" y="2286001"/>
            <a:ext cx="4929982" cy="4041772"/>
          </a:xfrm>
        </p:spPr>
        <p:txBody>
          <a:bodyPr/>
          <a:lstStyle/>
          <a:p>
            <a:r>
              <a:rPr lang="sv-SE" dirty="0"/>
              <a:t>Databas </a:t>
            </a:r>
            <a:r>
              <a:rPr lang="sv-SE" dirty="0" smtClean="0"/>
              <a:t>utsedd till </a:t>
            </a:r>
            <a:r>
              <a:rPr lang="sv-SE" dirty="0"/>
              <a:t>global resurs </a:t>
            </a:r>
            <a:r>
              <a:rPr lang="sv-SE" dirty="0" smtClean="0"/>
              <a:t>2023.</a:t>
            </a:r>
            <a:endParaRPr lang="sv-SE" dirty="0"/>
          </a:p>
          <a:p>
            <a:r>
              <a:rPr lang="sv-SE" dirty="0" smtClean="0"/>
              <a:t>Kartläggning </a:t>
            </a:r>
            <a:r>
              <a:rPr lang="sv-SE" dirty="0"/>
              <a:t>av mänskliga </a:t>
            </a:r>
            <a:r>
              <a:rPr lang="sv-SE" dirty="0" smtClean="0"/>
              <a:t>proteiner.</a:t>
            </a:r>
            <a:endParaRPr lang="sv-SE" dirty="0"/>
          </a:p>
          <a:p>
            <a:r>
              <a:rPr lang="sv-SE" dirty="0" smtClean="0"/>
              <a:t>Bättre diagnostik och nya behandlingsmetoder.</a:t>
            </a:r>
          </a:p>
        </p:txBody>
      </p:sp>
      <p:pic>
        <p:nvPicPr>
          <p:cNvPr id="5" name="Picture Placeholder 4" descr="Mänskliga celler är kraftigt förstorade. Cellens kärna lyser i blått, och cellens &quot;skelett&quot; syns i rött mot en mörk bakgrund." title="Proteinatlas och Blodatlas"/>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39462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Treesearch</a:t>
            </a:r>
            <a:endParaRPr lang="sv-SE" dirty="0"/>
          </a:p>
        </p:txBody>
      </p:sp>
      <p:sp>
        <p:nvSpPr>
          <p:cNvPr id="3" name="Content Placeholder 2"/>
          <p:cNvSpPr>
            <a:spLocks noGrp="1"/>
          </p:cNvSpPr>
          <p:nvPr>
            <p:ph sz="half" idx="1"/>
          </p:nvPr>
        </p:nvSpPr>
        <p:spPr>
          <a:xfrm>
            <a:off x="600075" y="1792224"/>
            <a:ext cx="4929982" cy="4535549"/>
          </a:xfrm>
        </p:spPr>
        <p:txBody>
          <a:bodyPr/>
          <a:lstStyle/>
          <a:p>
            <a:r>
              <a:rPr lang="sv-SE" dirty="0" smtClean="0"/>
              <a:t>Forskning kring nya material från skogen.</a:t>
            </a:r>
          </a:p>
          <a:p>
            <a:r>
              <a:rPr lang="sv-SE" dirty="0"/>
              <a:t>Samarbete mellan akademi och </a:t>
            </a:r>
            <a:r>
              <a:rPr lang="sv-SE" dirty="0" smtClean="0"/>
              <a:t>industri.</a:t>
            </a:r>
          </a:p>
          <a:p>
            <a:pPr fontAlgn="base"/>
            <a:r>
              <a:rPr lang="sv-SE" dirty="0" smtClean="0"/>
              <a:t>En plattform öppen för alla forskare </a:t>
            </a:r>
            <a:r>
              <a:rPr lang="sv-SE" dirty="0"/>
              <a:t>och forskningsprojekt vid svenska </a:t>
            </a:r>
            <a:r>
              <a:rPr lang="sv-SE" dirty="0" smtClean="0"/>
              <a:t>universitet.</a:t>
            </a:r>
            <a:endParaRPr lang="sv-SE" dirty="0"/>
          </a:p>
          <a:p>
            <a:endParaRPr lang="sv-SE" dirty="0"/>
          </a:p>
          <a:p>
            <a:endParaRPr lang="sv-SE" dirty="0"/>
          </a:p>
        </p:txBody>
      </p:sp>
      <p:pic>
        <p:nvPicPr>
          <p:cNvPr id="5" name="Picture Placeholder 4" descr="En kvist med tallskott och barr är i fokus mot en grön bakgrund." title="Treeseaarch"/>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7060" y="0"/>
            <a:ext cx="6094940" cy="6858000"/>
          </a:xfrm>
        </p:spPr>
      </p:pic>
    </p:spTree>
    <p:extLst>
      <p:ext uri="{BB962C8B-B14F-4D97-AF65-F5344CB8AC3E}">
        <p14:creationId xmlns:p14="http://schemas.microsoft.com/office/powerpoint/2010/main" val="368448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115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Studenter utforskar material i ett labb." title="Skolan för kemi, bioteknologi och hälsa"/>
          <p:cNvSpPr>
            <a:spLocks noGrp="1"/>
          </p:cNvSpPr>
          <p:nvPr>
            <p:ph type="title"/>
          </p:nvPr>
        </p:nvSpPr>
        <p:spPr/>
        <p:txBody>
          <a:bodyPr/>
          <a:lstStyle/>
          <a:p>
            <a:r>
              <a:rPr lang="sv-SE" dirty="0"/>
              <a:t>Skolan för kemi, bioteknologi och hälsa</a:t>
            </a:r>
          </a:p>
        </p:txBody>
      </p:sp>
      <p:sp>
        <p:nvSpPr>
          <p:cNvPr id="3" name="Platshållare för innehåll 2"/>
          <p:cNvSpPr>
            <a:spLocks noGrp="1"/>
          </p:cNvSpPr>
          <p:nvPr>
            <p:ph sz="half" idx="1"/>
          </p:nvPr>
        </p:nvSpPr>
        <p:spPr/>
        <p:txBody>
          <a:bodyPr/>
          <a:lstStyle/>
          <a:p>
            <a:r>
              <a:rPr lang="sv-SE" dirty="0"/>
              <a:t>KTH:s näst största skola</a:t>
            </a:r>
          </a:p>
          <a:p>
            <a:r>
              <a:rPr lang="sv-SE" dirty="0"/>
              <a:t>Drygt 2 000 helårsstudenter </a:t>
            </a:r>
          </a:p>
          <a:p>
            <a:r>
              <a:rPr lang="sv-SE" dirty="0"/>
              <a:t>365 forskarstuderande</a:t>
            </a:r>
          </a:p>
          <a:p>
            <a:r>
              <a:rPr lang="sv-SE" dirty="0"/>
              <a:t>750 årsarbetskrafter</a:t>
            </a:r>
          </a:p>
          <a:p>
            <a:r>
              <a:rPr lang="sv-SE" dirty="0"/>
              <a:t>Fyra campus</a:t>
            </a:r>
          </a:p>
        </p:txBody>
      </p:sp>
      <p:pic>
        <p:nvPicPr>
          <p:cNvPr id="5" name="Platshållare för bild 4" descr="Studenter utforskar material i ett labb." title="Skolan för kemi, bioteknologi och hälsa"/>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6096000" y="0"/>
            <a:ext cx="6096000" cy="6857999"/>
          </a:xfrm>
        </p:spPr>
      </p:pic>
    </p:spTree>
    <p:extLst>
      <p:ext uri="{BB962C8B-B14F-4D97-AF65-F5344CB8AC3E}">
        <p14:creationId xmlns:p14="http://schemas.microsoft.com/office/powerpoint/2010/main" val="62992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tudenter går mot Kemihuset på Campus Valhallavägen. Bokstaven &quot;K&quot; lyser i guld på en röd tegelvägg framför dem." title="Forskning och utbildning på fyra campus"/>
          <p:cNvSpPr>
            <a:spLocks noGrp="1"/>
          </p:cNvSpPr>
          <p:nvPr>
            <p:ph type="title"/>
          </p:nvPr>
        </p:nvSpPr>
        <p:spPr/>
        <p:txBody>
          <a:bodyPr/>
          <a:lstStyle/>
          <a:p>
            <a:r>
              <a:rPr lang="sv-SE" dirty="0" smtClean="0"/>
              <a:t>Forskning och utbildning på fyra campus</a:t>
            </a:r>
            <a:endParaRPr lang="sv-SE" dirty="0"/>
          </a:p>
        </p:txBody>
      </p:sp>
      <p:pic>
        <p:nvPicPr>
          <p:cNvPr id="15" name="Picture Placeholder 14" descr="Studenter går mot Kemihuset på Campus Valhallavägen. Bokstaven &quot;K&quot; lyser i guld på en röd tegelvägg framför dem." title="Campus Valhallaväge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0410" y="1921043"/>
            <a:ext cx="2449637" cy="3089467"/>
          </a:xfrm>
        </p:spPr>
      </p:pic>
      <p:sp>
        <p:nvSpPr>
          <p:cNvPr id="4" name="Text Placeholder 3"/>
          <p:cNvSpPr>
            <a:spLocks noGrp="1"/>
          </p:cNvSpPr>
          <p:nvPr>
            <p:ph type="body" sz="quarter" idx="17"/>
          </p:nvPr>
        </p:nvSpPr>
        <p:spPr/>
        <p:txBody>
          <a:bodyPr/>
          <a:lstStyle/>
          <a:p>
            <a:r>
              <a:rPr lang="sv-SE" dirty="0"/>
              <a:t>Valhallavägen</a:t>
            </a:r>
          </a:p>
          <a:p>
            <a:endParaRPr lang="sv-SE" dirty="0"/>
          </a:p>
        </p:txBody>
      </p:sp>
      <p:pic>
        <p:nvPicPr>
          <p:cNvPr id="14" name="Picture Placeholder 13" descr="Ljuset kommer in från takets stora glasytor på AlbaNova." title="Campus AlbaNova"/>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3446727" y="1920621"/>
            <a:ext cx="2450307" cy="3090312"/>
          </a:xfrm>
        </p:spPr>
      </p:pic>
      <p:sp>
        <p:nvSpPr>
          <p:cNvPr id="6" name="Text Placeholder 5"/>
          <p:cNvSpPr>
            <a:spLocks noGrp="1"/>
          </p:cNvSpPr>
          <p:nvPr>
            <p:ph type="body" sz="quarter" idx="18"/>
          </p:nvPr>
        </p:nvSpPr>
        <p:spPr/>
        <p:txBody>
          <a:bodyPr/>
          <a:lstStyle/>
          <a:p>
            <a:r>
              <a:rPr lang="sv-SE" dirty="0" err="1"/>
              <a:t>AlbaNova</a:t>
            </a:r>
            <a:endParaRPr lang="sv-SE" dirty="0"/>
          </a:p>
        </p:txBody>
      </p:sp>
      <p:pic>
        <p:nvPicPr>
          <p:cNvPr id="16" name="Picture Placeholder 15" descr="På den grå väggen syns SciLifeLab-logotypen i vitt." title="Campus Solna"/>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6293563" y="1920854"/>
            <a:ext cx="2449938" cy="3089847"/>
          </a:xfrm>
        </p:spPr>
      </p:pic>
      <p:sp>
        <p:nvSpPr>
          <p:cNvPr id="8" name="Text Placeholder 7"/>
          <p:cNvSpPr>
            <a:spLocks noGrp="1"/>
          </p:cNvSpPr>
          <p:nvPr>
            <p:ph type="body" sz="quarter" idx="19"/>
          </p:nvPr>
        </p:nvSpPr>
        <p:spPr/>
        <p:txBody>
          <a:bodyPr/>
          <a:lstStyle/>
          <a:p>
            <a:r>
              <a:rPr lang="sv-SE" dirty="0"/>
              <a:t>Solna</a:t>
            </a:r>
          </a:p>
        </p:txBody>
      </p:sp>
      <p:pic>
        <p:nvPicPr>
          <p:cNvPr id="11" name="Picture Placeholder 10" descr="I ljusgården på Campus Flemingsberg är det fullt med studenter." title="Campus Flemingsberg"/>
          <p:cNvPicPr>
            <a:picLocks noGrp="1" noChangeAspect="1"/>
          </p:cNvPicPr>
          <p:nvPr>
            <p:ph type="pic" sz="quarter" idx="16"/>
          </p:nvPr>
        </p:nvPicPr>
        <p:blipFill>
          <a:blip r:embed="rId6">
            <a:extLst>
              <a:ext uri="{28A0092B-C50C-407E-A947-70E740481C1C}">
                <a14:useLocalDpi xmlns:a14="http://schemas.microsoft.com/office/drawing/2010/main" val="0"/>
              </a:ext>
            </a:extLst>
          </a:blip>
          <a:stretch>
            <a:fillRect/>
          </a:stretch>
        </p:blipFill>
        <p:spPr>
          <a:xfrm>
            <a:off x="9140219" y="1920858"/>
            <a:ext cx="2449930" cy="3089837"/>
          </a:xfrm>
        </p:spPr>
      </p:pic>
      <p:sp>
        <p:nvSpPr>
          <p:cNvPr id="10" name="Text Placeholder 9"/>
          <p:cNvSpPr>
            <a:spLocks noGrp="1"/>
          </p:cNvSpPr>
          <p:nvPr>
            <p:ph type="body" sz="quarter" idx="20"/>
          </p:nvPr>
        </p:nvSpPr>
        <p:spPr/>
        <p:txBody>
          <a:bodyPr/>
          <a:lstStyle/>
          <a:p>
            <a:r>
              <a:rPr lang="sv-SE" dirty="0"/>
              <a:t>Flemingsberg</a:t>
            </a:r>
          </a:p>
          <a:p>
            <a:endParaRPr lang="sv-SE" dirty="0"/>
          </a:p>
        </p:txBody>
      </p:sp>
    </p:spTree>
    <p:extLst>
      <p:ext uri="{BB962C8B-B14F-4D97-AF65-F5344CB8AC3E}">
        <p14:creationId xmlns:p14="http://schemas.microsoft.com/office/powerpoint/2010/main" val="197135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Två forskare arbetar i ett labb. De har på sig orange handskar och vita rockar. Skyddsvisiren är uppfällda medan de justerar en apparat." title="Forskningsområden"/>
          <p:cNvSpPr>
            <a:spLocks noGrp="1"/>
          </p:cNvSpPr>
          <p:nvPr>
            <p:ph type="title"/>
          </p:nvPr>
        </p:nvSpPr>
        <p:spPr/>
        <p:txBody>
          <a:bodyPr/>
          <a:lstStyle/>
          <a:p>
            <a:r>
              <a:rPr lang="sv-SE" dirty="0" smtClean="0"/>
              <a:t>Forskningsområden</a:t>
            </a:r>
            <a:endParaRPr lang="sv-SE" dirty="0"/>
          </a:p>
        </p:txBody>
      </p:sp>
      <p:sp>
        <p:nvSpPr>
          <p:cNvPr id="3" name="Platshållare för innehåll 2"/>
          <p:cNvSpPr>
            <a:spLocks noGrp="1"/>
          </p:cNvSpPr>
          <p:nvPr>
            <p:ph sz="half" idx="1"/>
          </p:nvPr>
        </p:nvSpPr>
        <p:spPr>
          <a:xfrm>
            <a:off x="600075" y="1792224"/>
            <a:ext cx="4929982" cy="4535549"/>
          </a:xfrm>
        </p:spPr>
        <p:txBody>
          <a:bodyPr/>
          <a:lstStyle/>
          <a:p>
            <a:r>
              <a:rPr lang="sv-SE" dirty="0" smtClean="0"/>
              <a:t>Hälsa</a:t>
            </a:r>
          </a:p>
          <a:p>
            <a:r>
              <a:rPr lang="sv-SE" dirty="0" smtClean="0"/>
              <a:t>Material</a:t>
            </a:r>
          </a:p>
          <a:p>
            <a:r>
              <a:rPr lang="sv-SE" dirty="0" smtClean="0"/>
              <a:t>Energi</a:t>
            </a:r>
          </a:p>
          <a:p>
            <a:r>
              <a:rPr lang="sv-SE" dirty="0"/>
              <a:t>M</a:t>
            </a:r>
            <a:r>
              <a:rPr lang="sv-SE" dirty="0" smtClean="0"/>
              <a:t>iljö</a:t>
            </a:r>
            <a:endParaRPr lang="sv-SE" dirty="0"/>
          </a:p>
          <a:p>
            <a:endParaRPr lang="sv-SE" dirty="0"/>
          </a:p>
        </p:txBody>
      </p:sp>
      <p:pic>
        <p:nvPicPr>
          <p:cNvPr id="5" name="Platshållare för bild 4" descr="Två forskare arbetar i ett labb. De har på sig orange handskar och vita rockar. Skyddsvisiren är uppfällda medan de justerar en apparat." title="Forskningsområde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6096001" y="0"/>
            <a:ext cx="6095999" cy="6857998"/>
          </a:xfrm>
        </p:spPr>
      </p:pic>
    </p:spTree>
    <p:extLst>
      <p:ext uri="{BB962C8B-B14F-4D97-AF65-F5344CB8AC3E}">
        <p14:creationId xmlns:p14="http://schemas.microsoft.com/office/powerpoint/2010/main" val="13992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descr="En organisationsöversikt illustrerar strukturen för CBH-skolan. Mörkblå rutor representerar fakultetsnämnd, skolchef och ledningsgrupp, sammanbundna med en linje. Från skolchefen sträcker sig linjer till åtta institutioner i ljusblå rutor. En streckad linje går också från skolchef till verksamhetsstöd, representerat av en beige ruta." title="CBH-skolans organisation"/>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135500" y="1278331"/>
            <a:ext cx="9919411" cy="5579668"/>
          </a:xfrm>
        </p:spPr>
      </p:pic>
      <p:sp>
        <p:nvSpPr>
          <p:cNvPr id="2" name="Rubrik 1"/>
          <p:cNvSpPr>
            <a:spLocks noGrp="1"/>
          </p:cNvSpPr>
          <p:nvPr>
            <p:ph type="title"/>
          </p:nvPr>
        </p:nvSpPr>
        <p:spPr/>
        <p:txBody>
          <a:bodyPr/>
          <a:lstStyle/>
          <a:p>
            <a:r>
              <a:rPr lang="sv-SE" dirty="0"/>
              <a:t>CBH-skolans organisation </a:t>
            </a:r>
          </a:p>
        </p:txBody>
      </p:sp>
    </p:spTree>
    <p:extLst>
      <p:ext uri="{BB962C8B-B14F-4D97-AF65-F5344CB8AC3E}">
        <p14:creationId xmlns:p14="http://schemas.microsoft.com/office/powerpoint/2010/main" val="309809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descr="En lärare pratar engagerat med en student." title="Medarbetare"/>
          <p:cNvSpPr>
            <a:spLocks noGrp="1"/>
          </p:cNvSpPr>
          <p:nvPr>
            <p:ph type="title"/>
          </p:nvPr>
        </p:nvSpPr>
        <p:spPr/>
        <p:txBody>
          <a:bodyPr/>
          <a:lstStyle/>
          <a:p>
            <a:r>
              <a:rPr lang="sv-SE" dirty="0" smtClean="0"/>
              <a:t>Medarbetare</a:t>
            </a:r>
            <a:endParaRPr lang="sv-SE" dirty="0"/>
          </a:p>
        </p:txBody>
      </p:sp>
      <p:sp>
        <p:nvSpPr>
          <p:cNvPr id="3" name="Platshållare för innehåll 2"/>
          <p:cNvSpPr>
            <a:spLocks noGrp="1"/>
          </p:cNvSpPr>
          <p:nvPr>
            <p:ph sz="half" idx="1"/>
          </p:nvPr>
        </p:nvSpPr>
        <p:spPr>
          <a:xfrm>
            <a:off x="600075" y="1771325"/>
            <a:ext cx="4929982" cy="4046300"/>
          </a:xfrm>
        </p:spPr>
        <p:txBody>
          <a:bodyPr/>
          <a:lstStyle/>
          <a:p>
            <a:r>
              <a:rPr lang="sv-SE" dirty="0"/>
              <a:t>65 professorer </a:t>
            </a:r>
          </a:p>
          <a:p>
            <a:r>
              <a:rPr lang="sv-SE" dirty="0"/>
              <a:t>45 lektorer </a:t>
            </a:r>
          </a:p>
          <a:p>
            <a:r>
              <a:rPr lang="sv-SE" dirty="0"/>
              <a:t>18 biträdande lektorer </a:t>
            </a:r>
          </a:p>
          <a:p>
            <a:r>
              <a:rPr lang="sv-SE" dirty="0"/>
              <a:t>37 adjunkter </a:t>
            </a:r>
          </a:p>
          <a:p>
            <a:r>
              <a:rPr lang="sv-SE" dirty="0"/>
              <a:t>172 forskare och forskningsingenjörer </a:t>
            </a:r>
          </a:p>
          <a:p>
            <a:r>
              <a:rPr lang="sv-SE" dirty="0"/>
              <a:t>237 forskarstuderande </a:t>
            </a:r>
          </a:p>
          <a:p>
            <a:r>
              <a:rPr lang="sv-SE" dirty="0"/>
              <a:t>107 tekniker och administratörer </a:t>
            </a:r>
          </a:p>
        </p:txBody>
      </p:sp>
      <p:pic>
        <p:nvPicPr>
          <p:cNvPr id="5" name="Platshållare för bild 4" descr="En lärare har en engagerad konversation med en student." title="Medarbetare"/>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70761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Ekonomi och finansiering</a:t>
            </a:r>
            <a:endParaRPr lang="sv-SE" dirty="0"/>
          </a:p>
        </p:txBody>
      </p:sp>
      <p:sp>
        <p:nvSpPr>
          <p:cNvPr id="3" name="Content Placeholder 2"/>
          <p:cNvSpPr>
            <a:spLocks noGrp="1"/>
          </p:cNvSpPr>
          <p:nvPr>
            <p:ph sz="half" idx="1"/>
          </p:nvPr>
        </p:nvSpPr>
        <p:spPr>
          <a:xfrm>
            <a:off x="600076" y="2286000"/>
            <a:ext cx="4929982" cy="3481703"/>
          </a:xfrm>
        </p:spPr>
        <p:txBody>
          <a:bodyPr/>
          <a:lstStyle/>
          <a:p>
            <a:r>
              <a:rPr lang="sv-SE" dirty="0"/>
              <a:t>Drygt 1,3 miljarder kronor i </a:t>
            </a:r>
            <a:r>
              <a:rPr lang="sv-SE" dirty="0" smtClean="0"/>
              <a:t>omsättning</a:t>
            </a:r>
          </a:p>
          <a:p>
            <a:r>
              <a:rPr lang="sv-SE" dirty="0" smtClean="0"/>
              <a:t>Externa finansiärer (</a:t>
            </a:r>
            <a:r>
              <a:rPr lang="sv-SE" dirty="0"/>
              <a:t>40 %)</a:t>
            </a:r>
          </a:p>
          <a:p>
            <a:r>
              <a:rPr lang="sv-SE" dirty="0" smtClean="0"/>
              <a:t>Anslag för forskarutbildning (</a:t>
            </a:r>
            <a:r>
              <a:rPr lang="sv-SE" dirty="0"/>
              <a:t>29 %)</a:t>
            </a:r>
          </a:p>
          <a:p>
            <a:r>
              <a:rPr lang="sv-SE" dirty="0" smtClean="0"/>
              <a:t>Anslag för grundutbildning (</a:t>
            </a:r>
            <a:r>
              <a:rPr lang="sv-SE" smtClean="0"/>
              <a:t>17 </a:t>
            </a:r>
            <a:r>
              <a:rPr lang="sv-SE"/>
              <a:t>%)</a:t>
            </a:r>
            <a:endParaRPr lang="sv-SE" dirty="0"/>
          </a:p>
          <a:p>
            <a:endParaRPr lang="sv-SE" dirty="0"/>
          </a:p>
        </p:txBody>
      </p:sp>
      <p:sp>
        <p:nvSpPr>
          <p:cNvPr id="4" name="Text Placeholder 3"/>
          <p:cNvSpPr>
            <a:spLocks noGrp="1"/>
          </p:cNvSpPr>
          <p:nvPr>
            <p:ph type="body" sz="quarter" idx="14"/>
          </p:nvPr>
        </p:nvSpPr>
        <p:spPr/>
        <p:txBody>
          <a:bodyPr/>
          <a:lstStyle/>
          <a:p>
            <a:r>
              <a:rPr lang="sv-SE" dirty="0"/>
              <a:t>Tio största </a:t>
            </a:r>
            <a:r>
              <a:rPr lang="sv-SE" dirty="0" smtClean="0"/>
              <a:t>externa finansiärerna</a:t>
            </a:r>
            <a:endParaRPr lang="sv-SE" dirty="0"/>
          </a:p>
        </p:txBody>
      </p:sp>
      <p:sp>
        <p:nvSpPr>
          <p:cNvPr id="5" name="Content Placeholder 4"/>
          <p:cNvSpPr>
            <a:spLocks noGrp="1"/>
          </p:cNvSpPr>
          <p:nvPr>
            <p:ph sz="half" idx="13"/>
          </p:nvPr>
        </p:nvSpPr>
        <p:spPr>
          <a:xfrm>
            <a:off x="6661947" y="2286000"/>
            <a:ext cx="4928391" cy="4041773"/>
          </a:xfrm>
        </p:spPr>
        <p:txBody>
          <a:bodyPr/>
          <a:lstStyle/>
          <a:p>
            <a:pPr marL="342900" indent="-342900">
              <a:buFont typeface="+mj-lt"/>
              <a:buAutoNum type="arabicPeriod"/>
            </a:pPr>
            <a:r>
              <a:rPr lang="sv-SE" dirty="0"/>
              <a:t>Karolinska Institutet (20 %)</a:t>
            </a:r>
          </a:p>
          <a:p>
            <a:pPr marL="342900" indent="-342900">
              <a:buFont typeface="+mj-lt"/>
              <a:buAutoNum type="arabicPeriod"/>
            </a:pPr>
            <a:r>
              <a:rPr lang="sv-SE" dirty="0"/>
              <a:t>Wallenbergstiftelserna (18 %)</a:t>
            </a:r>
          </a:p>
          <a:p>
            <a:pPr marL="342900" indent="-342900">
              <a:buFont typeface="+mj-lt"/>
              <a:buAutoNum type="arabicPeriod"/>
            </a:pPr>
            <a:r>
              <a:rPr lang="sv-SE" dirty="0"/>
              <a:t>Vetenskapsrådet (17 %)</a:t>
            </a:r>
          </a:p>
          <a:p>
            <a:pPr marL="342900" indent="-342900">
              <a:buFont typeface="+mj-lt"/>
              <a:buAutoNum type="arabicPeriod"/>
            </a:pPr>
            <a:r>
              <a:rPr lang="sv-SE" dirty="0"/>
              <a:t>EU (</a:t>
            </a:r>
            <a:r>
              <a:rPr lang="sv-SE"/>
              <a:t>12 %)</a:t>
            </a:r>
            <a:endParaRPr lang="sv-SE" dirty="0"/>
          </a:p>
          <a:p>
            <a:pPr marL="342900" indent="-342900">
              <a:buFont typeface="+mj-lt"/>
              <a:buAutoNum type="arabicPeriod"/>
            </a:pPr>
            <a:r>
              <a:rPr lang="sv-SE" dirty="0" err="1"/>
              <a:t>Vinnova</a:t>
            </a:r>
            <a:r>
              <a:rPr lang="sv-SE" dirty="0"/>
              <a:t> (9 %)</a:t>
            </a:r>
          </a:p>
          <a:p>
            <a:pPr marL="342900" indent="-342900">
              <a:buFont typeface="+mj-lt"/>
              <a:buAutoNum type="arabicPeriod"/>
            </a:pPr>
            <a:r>
              <a:rPr lang="sv-SE" dirty="0"/>
              <a:t>Energimyndigheten (8 %)</a:t>
            </a:r>
          </a:p>
          <a:p>
            <a:pPr marL="342900" indent="-342900">
              <a:buFont typeface="+mj-lt"/>
              <a:buAutoNum type="arabicPeriod"/>
            </a:pPr>
            <a:r>
              <a:rPr lang="sv-SE" dirty="0"/>
              <a:t>Stiftelsen för strategisk forskning (7 %)</a:t>
            </a:r>
          </a:p>
          <a:p>
            <a:pPr marL="342900" indent="-342900">
              <a:buFont typeface="+mj-lt"/>
              <a:buAutoNum type="arabicPeriod"/>
            </a:pPr>
            <a:r>
              <a:rPr lang="sv-SE" dirty="0"/>
              <a:t>Formas (4 %)</a:t>
            </a:r>
          </a:p>
          <a:p>
            <a:pPr marL="342900" indent="-342900">
              <a:buFont typeface="+mj-lt"/>
              <a:buAutoNum type="arabicPeriod"/>
            </a:pPr>
            <a:r>
              <a:rPr lang="sv-SE" dirty="0"/>
              <a:t>Försvarsmakten (3 %)</a:t>
            </a:r>
          </a:p>
          <a:p>
            <a:pPr marL="342900" indent="-342900">
              <a:buFont typeface="+mj-lt"/>
              <a:buAutoNum type="arabicPeriod"/>
            </a:pPr>
            <a:r>
              <a:rPr lang="sv-SE" dirty="0"/>
              <a:t>Novo Nordisk Fonden (2 %)</a:t>
            </a:r>
          </a:p>
          <a:p>
            <a:endParaRPr lang="sv-SE" dirty="0"/>
          </a:p>
        </p:txBody>
      </p:sp>
    </p:spTree>
    <p:extLst>
      <p:ext uri="{BB962C8B-B14F-4D97-AF65-F5344CB8AC3E}">
        <p14:creationId xmlns:p14="http://schemas.microsoft.com/office/powerpoint/2010/main" val="31692417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Utbildning</a:t>
            </a:r>
            <a:endParaRPr lang="sv-SE" dirty="0"/>
          </a:p>
        </p:txBody>
      </p:sp>
    </p:spTree>
    <p:extLst>
      <p:ext uri="{BB962C8B-B14F-4D97-AF65-F5344CB8AC3E}">
        <p14:creationId xmlns:p14="http://schemas.microsoft.com/office/powerpoint/2010/main" val="2446220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KTH_presentation_template_Figtree" id="{E6011EE6-5294-D344-AE93-F618069F8922}" vid="{45727F30-E711-A740-91D8-A34DFFD32AA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KTH_presentation_template_Figtree (2)</Template>
  <TotalTime>6140</TotalTime>
  <Words>640</Words>
  <Application>Microsoft Office PowerPoint</Application>
  <PresentationFormat>Bredbild</PresentationFormat>
  <Paragraphs>151</Paragraphs>
  <Slides>22</Slides>
  <Notes>16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Figtree</vt:lpstr>
      <vt:lpstr>Office-tema</vt:lpstr>
      <vt:lpstr>Skolan för kemi, bioteknologi och hälsa</vt:lpstr>
      <vt:lpstr>Sveriges största tekniska universitet</vt:lpstr>
      <vt:lpstr>Skolan för kemi, bioteknologi och hälsa</vt:lpstr>
      <vt:lpstr>Forskning och utbildning på fyra campus</vt:lpstr>
      <vt:lpstr>Forskningsområden</vt:lpstr>
      <vt:lpstr>CBH-skolans organisation </vt:lpstr>
      <vt:lpstr>Medarbetare</vt:lpstr>
      <vt:lpstr>Ekonomi och finansiering</vt:lpstr>
      <vt:lpstr>Utbildning</vt:lpstr>
      <vt:lpstr>Tekniskt basår</vt:lpstr>
      <vt:lpstr>Högskoleingenjör</vt:lpstr>
      <vt:lpstr>Internationella masterprogram</vt:lpstr>
      <vt:lpstr>Doktorsprogram</vt:lpstr>
      <vt:lpstr>Globala utmaningar</vt:lpstr>
      <vt:lpstr>Forskning</vt:lpstr>
      <vt:lpstr>Forskningscentrum</vt:lpstr>
      <vt:lpstr>Forskningscentrum</vt:lpstr>
      <vt:lpstr>SciLifeLab</vt:lpstr>
      <vt:lpstr>NGI Sweden</vt:lpstr>
      <vt:lpstr>Proteinatlas och Blodatlas</vt:lpstr>
      <vt:lpstr>Treesearch</vt:lpstr>
      <vt:lpstr>PowerPoint-presentation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 Guldbrand</dc:creator>
  <cp:lastModifiedBy>Leena Höijer</cp:lastModifiedBy>
  <cp:revision>240</cp:revision>
  <dcterms:created xsi:type="dcterms:W3CDTF">2023-11-14T14:44:38Z</dcterms:created>
  <dcterms:modified xsi:type="dcterms:W3CDTF">2024-01-31T19:44:26Z</dcterms:modified>
</cp:coreProperties>
</file>