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sldIdLst>
    <p:sldId id="260" r:id="rId5"/>
    <p:sldId id="307" r:id="rId6"/>
    <p:sldId id="306" r:id="rId7"/>
    <p:sldId id="314" r:id="rId8"/>
    <p:sldId id="304" r:id="rId9"/>
    <p:sldId id="308" r:id="rId10"/>
    <p:sldId id="313" r:id="rId11"/>
    <p:sldId id="298" r:id="rId12"/>
    <p:sldId id="274" r:id="rId13"/>
    <p:sldId id="305" r:id="rId14"/>
    <p:sldId id="310" r:id="rId15"/>
    <p:sldId id="283" r:id="rId16"/>
    <p:sldId id="284" r:id="rId17"/>
    <p:sldId id="282" r:id="rId18"/>
    <p:sldId id="312" r:id="rId19"/>
    <p:sldId id="290" r:id="rId20"/>
    <p:sldId id="300" r:id="rId21"/>
    <p:sldId id="286" r:id="rId22"/>
    <p:sldId id="299" r:id="rId23"/>
  </p:sldIdLst>
  <p:sldSz cx="12192000" cy="6858000"/>
  <p:notesSz cx="7104063" cy="10234613"/>
  <p:embeddedFontLst>
    <p:embeddedFont>
      <p:font typeface="Figtree" pitchFamily="2" charset="0"/>
      <p:regular r:id="rId25"/>
      <p:bold r:id="rId26"/>
      <p:italic r:id="rId27"/>
      <p:boldItalic r:id="rId2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F715E-B3B2-13C5-588A-F7A637C73E41}" v="75" dt="2026-05-27T10:47:0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3"/>
  </p:normalViewPr>
  <p:slideViewPr>
    <p:cSldViewPr snapToGrid="0">
      <p:cViewPr varScale="1">
        <p:scale>
          <a:sx n="118" d="100"/>
          <a:sy n="118"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1BACA97-DCC5-D741-8303-D68B06D997A0}" type="datetimeFigureOut">
              <a:rPr lang="sv-SE" smtClean="0"/>
              <a:t>2026-06-29</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398932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417503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KI</a:t>
            </a:r>
            <a:r>
              <a:rPr lang="sv-SE" baseline="0"/>
              <a:t> är huvudman för </a:t>
            </a:r>
            <a:r>
              <a:rPr lang="sv-SE" baseline="0" err="1"/>
              <a:t>AIMEs</a:t>
            </a:r>
            <a:r>
              <a:rPr lang="sv-SE" baseline="0"/>
              <a:t>. Uppsala universitet är huvudman för BASE.</a:t>
            </a:r>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16</a:t>
            </a:fld>
            <a:endParaRPr lang="sv-SE"/>
          </a:p>
        </p:txBody>
      </p:sp>
    </p:spTree>
    <p:extLst>
      <p:ext uri="{BB962C8B-B14F-4D97-AF65-F5344CB8AC3E}">
        <p14:creationId xmlns:p14="http://schemas.microsoft.com/office/powerpoint/2010/main" val="89602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KTH FOOD forskar</a:t>
            </a:r>
            <a:r>
              <a:rPr lang="sv-SE" baseline="0"/>
              <a:t> på framtidens mat. </a:t>
            </a:r>
            <a:r>
              <a:rPr lang="sv-SE" sz="1200" b="0" i="0" kern="1200">
                <a:solidFill>
                  <a:schemeClr val="tx1"/>
                </a:solidFill>
                <a:effectLst/>
                <a:latin typeface="+mn-lt"/>
                <a:ea typeface="+mn-ea"/>
                <a:cs typeface="+mn-cs"/>
              </a:rPr>
              <a:t>En ökad användning av kulturspannmål har fördelar för både hälsan och planeten. På bilden ser vi äldre</a:t>
            </a:r>
            <a:r>
              <a:rPr lang="sv-SE" sz="1200" b="0" i="0" kern="1200" baseline="0">
                <a:solidFill>
                  <a:schemeClr val="tx1"/>
                </a:solidFill>
                <a:effectLst/>
                <a:latin typeface="+mn-lt"/>
                <a:ea typeface="+mn-ea"/>
                <a:cs typeface="+mn-cs"/>
              </a:rPr>
              <a:t> vetesorter, som </a:t>
            </a:r>
            <a:r>
              <a:rPr lang="sv-SE" sz="1200" b="0" i="0" kern="1200" baseline="0" err="1">
                <a:solidFill>
                  <a:schemeClr val="tx1"/>
                </a:solidFill>
                <a:effectLst/>
                <a:latin typeface="+mn-lt"/>
                <a:ea typeface="+mn-ea"/>
                <a:cs typeface="+mn-cs"/>
              </a:rPr>
              <a:t>emmer</a:t>
            </a:r>
            <a:r>
              <a:rPr lang="sv-SE" sz="1200" b="0" i="0" kern="1200" baseline="0">
                <a:solidFill>
                  <a:schemeClr val="tx1"/>
                </a:solidFill>
                <a:effectLst/>
                <a:latin typeface="+mn-lt"/>
                <a:ea typeface="+mn-ea"/>
                <a:cs typeface="+mn-cs"/>
              </a:rPr>
              <a:t> och spelt.</a:t>
            </a:r>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17</a:t>
            </a:fld>
            <a:endParaRPr lang="sv-SE"/>
          </a:p>
        </p:txBody>
      </p:sp>
    </p:spTree>
    <p:extLst>
      <p:ext uri="{BB962C8B-B14F-4D97-AF65-F5344CB8AC3E}">
        <p14:creationId xmlns:p14="http://schemas.microsoft.com/office/powerpoint/2010/main" val="71268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18</a:t>
            </a:fld>
            <a:endParaRPr lang="sv-SE"/>
          </a:p>
        </p:txBody>
      </p:sp>
    </p:spTree>
    <p:extLst>
      <p:ext uri="{BB962C8B-B14F-4D97-AF65-F5344CB8AC3E}">
        <p14:creationId xmlns:p14="http://schemas.microsoft.com/office/powerpoint/2010/main" val="253864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19702129-24FE-4746-9897-C7E55345F5DD}" type="slidenum">
              <a:rPr lang="sv-SE" smtClean="0"/>
              <a:t>19</a:t>
            </a:fld>
            <a:endParaRPr lang="sv-SE"/>
          </a:p>
        </p:txBody>
      </p:sp>
    </p:spTree>
    <p:extLst>
      <p:ext uri="{BB962C8B-B14F-4D97-AF65-F5344CB8AC3E}">
        <p14:creationId xmlns:p14="http://schemas.microsoft.com/office/powerpoint/2010/main" val="44360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KTH är</a:t>
            </a:r>
            <a:r>
              <a:rPr lang="sv-SE" baseline="0"/>
              <a:t> Sveriges största tekniska universitet.</a:t>
            </a:r>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2</a:t>
            </a:fld>
            <a:endParaRPr lang="sv-SE"/>
          </a:p>
        </p:txBody>
      </p:sp>
    </p:spTree>
    <p:extLst>
      <p:ext uri="{BB962C8B-B14F-4D97-AF65-F5344CB8AC3E}">
        <p14:creationId xmlns:p14="http://schemas.microsoft.com/office/powerpoint/2010/main" val="7432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215271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240716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276925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240827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158444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102988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179275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2026-06-29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2026-06-29</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2026-06-29</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2026-06-29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2026-06-29</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2026-06-29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a:latin typeface="+mj-lt"/>
              </a:rPr>
              <a:t>Change background image</a:t>
            </a:r>
          </a:p>
          <a:p>
            <a:pPr marL="162900" indent="-162900" algn="l">
              <a:spcAft>
                <a:spcPts val="600"/>
              </a:spcAft>
              <a:buFont typeface="+mj-lt"/>
              <a:buAutoNum type="arabicPeriod"/>
            </a:pPr>
            <a:r>
              <a:rPr lang="en-US" sz="1000" noProof="0"/>
              <a:t>Select Design &gt; Format Background.</a:t>
            </a:r>
          </a:p>
          <a:p>
            <a:pPr marL="162900" indent="-162900" algn="l">
              <a:spcAft>
                <a:spcPts val="600"/>
              </a:spcAft>
              <a:buFont typeface="+mj-lt"/>
              <a:buAutoNum type="arabicPeriod"/>
            </a:pPr>
            <a:r>
              <a:rPr lang="en-US" sz="1000" noProof="0"/>
              <a:t>In the Format Background pane, select Picture or texture fill.</a:t>
            </a:r>
          </a:p>
          <a:p>
            <a:pPr marL="162900" indent="-162900" algn="l">
              <a:spcAft>
                <a:spcPts val="600"/>
              </a:spcAft>
              <a:buFont typeface="+mj-lt"/>
              <a:buAutoNum type="arabicPeriod"/>
            </a:pPr>
            <a:r>
              <a:rPr lang="en-US" sz="1000" noProof="0"/>
              <a:t>Select File.</a:t>
            </a:r>
          </a:p>
          <a:p>
            <a:pPr marL="162900" indent="-162900" algn="l">
              <a:spcAft>
                <a:spcPts val="600"/>
              </a:spcAft>
              <a:buFont typeface="+mj-lt"/>
              <a:buAutoNum type="arabicPeriod"/>
            </a:pPr>
            <a:r>
              <a:rPr lang="en-US" sz="1000" noProof="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2026-06-29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2026-06-29</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2026-06-29</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2026-06-29</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2026-06-29</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2026-06-29</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2026-06-29</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2026-06-29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2026-06-29</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2026-06-29</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2026-06-29</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a:solidFill>
                  <a:schemeClr val="tx2"/>
                </a:solidFill>
              </a:rPr>
              <a:t>Slide templates</a:t>
            </a:r>
          </a:p>
          <a:p>
            <a:pPr>
              <a:spcAft>
                <a:spcPts val="600"/>
              </a:spcAft>
            </a:pPr>
            <a:r>
              <a:rPr lang="en-US" sz="800" noProof="0"/>
              <a:t>Click on </a:t>
            </a:r>
            <a:r>
              <a:rPr lang="en-US" sz="800" i="1" noProof="0"/>
              <a:t>New slide</a:t>
            </a:r>
            <a:r>
              <a:rPr lang="en-US" sz="800" noProof="0"/>
              <a:t> to see the templates various template slide. Choose one to suite </a:t>
            </a:r>
            <a:br>
              <a:rPr lang="en-US" sz="800" noProof="0"/>
            </a:br>
            <a:r>
              <a:rPr lang="en-US" sz="800" noProof="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a:solidFill>
                  <a:schemeClr val="tx2"/>
                </a:solidFill>
              </a:rPr>
              <a:t>Layout</a:t>
            </a:r>
          </a:p>
          <a:p>
            <a:pPr>
              <a:spcAft>
                <a:spcPts val="600"/>
              </a:spcAft>
            </a:pPr>
            <a:r>
              <a:rPr lang="en-US" sz="800" noProof="0"/>
              <a:t>If you’d like to change slide template on an existing slide, click on </a:t>
            </a:r>
            <a:r>
              <a:rPr lang="en-US" sz="800" i="1" noProof="0"/>
              <a:t>Layout</a:t>
            </a:r>
            <a:r>
              <a:rPr lang="en-US" sz="800" noProof="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a:solidFill>
                  <a:schemeClr val="tx2"/>
                </a:solidFill>
              </a:rPr>
              <a:t>Reset</a:t>
            </a:r>
          </a:p>
          <a:p>
            <a:pPr>
              <a:spcAft>
                <a:spcPts val="600"/>
              </a:spcAft>
            </a:pPr>
            <a:r>
              <a:rPr lang="en-US" sz="800" noProof="0"/>
              <a:t>Reset a slide to the slide templates design by </a:t>
            </a:r>
            <a:br>
              <a:rPr lang="en-US" sz="800" noProof="0"/>
            </a:br>
            <a:r>
              <a:rPr lang="en-US" sz="800" noProof="0"/>
              <a:t>clicking on </a:t>
            </a:r>
            <a:r>
              <a:rPr lang="en-US" sz="800" i="1" noProof="0"/>
              <a:t>Reset</a:t>
            </a:r>
            <a:r>
              <a:rPr lang="en-US" sz="800" noProof="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a:solidFill>
                  <a:schemeClr val="tx2"/>
                </a:solidFill>
              </a:rPr>
              <a:t>Colors</a:t>
            </a:r>
          </a:p>
          <a:p>
            <a:pPr>
              <a:spcAft>
                <a:spcPts val="600"/>
              </a:spcAft>
            </a:pPr>
            <a:r>
              <a:rPr lang="en-US" sz="800" noProof="0"/>
              <a:t>This template is programmed with the KTH color palette. The correct colors are the in top row under </a:t>
            </a:r>
            <a:r>
              <a:rPr lang="en-US" sz="800" i="1" noProof="0"/>
              <a:t>Theme Colors</a:t>
            </a:r>
            <a:r>
              <a:rPr lang="en-US" sz="800" noProof="0"/>
              <a:t> and all colors under </a:t>
            </a:r>
            <a:r>
              <a:rPr lang="en-US" sz="800" i="1" noProof="0"/>
              <a:t>Custom Colors</a:t>
            </a:r>
            <a:r>
              <a:rPr lang="en-US" sz="800" noProof="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a:solidFill>
                  <a:srgbClr val="F9535C"/>
                </a:solidFill>
              </a:rPr>
              <a:t>Do </a:t>
            </a:r>
            <a:r>
              <a:rPr lang="en-US" sz="500" u="sng" noProof="0">
                <a:solidFill>
                  <a:srgbClr val="F9535C"/>
                </a:solidFill>
              </a:rPr>
              <a:t>NOT</a:t>
            </a:r>
            <a:r>
              <a:rPr lang="en-US" sz="500" noProof="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a:solidFill>
                  <a:schemeClr val="tx2"/>
                </a:solidFill>
              </a:rPr>
              <a:t>Change the image crop</a:t>
            </a:r>
          </a:p>
          <a:p>
            <a:pPr>
              <a:spcAft>
                <a:spcPts val="600"/>
              </a:spcAft>
            </a:pPr>
            <a:r>
              <a:rPr lang="en-US" sz="800" noProof="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a:t>Select the image and go to </a:t>
            </a:r>
            <a:br>
              <a:rPr lang="en-US" sz="800" noProof="0"/>
            </a:br>
            <a:r>
              <a:rPr lang="en-US" sz="800" noProof="0"/>
              <a:t>the </a:t>
            </a:r>
            <a:r>
              <a:rPr lang="en-US" sz="800" i="1" noProof="0"/>
              <a:t>Picture Format </a:t>
            </a:r>
            <a:r>
              <a:rPr lang="en-US" sz="800" noProof="0"/>
              <a:t>tab. </a:t>
            </a:r>
          </a:p>
          <a:p>
            <a:pPr marL="120600" indent="-120600">
              <a:spcAft>
                <a:spcPts val="600"/>
              </a:spcAft>
              <a:buClr>
                <a:schemeClr val="accent1"/>
              </a:buClr>
              <a:buFont typeface="+mj-lt"/>
              <a:buAutoNum type="arabicPeriod"/>
            </a:pPr>
            <a:r>
              <a:rPr lang="en-US" sz="800" noProof="0"/>
              <a:t>Choose </a:t>
            </a:r>
            <a:r>
              <a:rPr lang="en-US" sz="800" i="1" noProof="0"/>
              <a:t>Crop</a:t>
            </a:r>
            <a:r>
              <a:rPr lang="en-US" sz="800" noProof="0"/>
              <a:t>. Now, the entire image is visible, the cropped out parts are darker. </a:t>
            </a:r>
          </a:p>
          <a:p>
            <a:pPr marL="120600" indent="-120600">
              <a:spcAft>
                <a:spcPts val="600"/>
              </a:spcAft>
              <a:buClr>
                <a:schemeClr val="accent1"/>
              </a:buClr>
              <a:buFont typeface="+mj-lt"/>
              <a:buAutoNum type="arabicPeriod"/>
            </a:pPr>
            <a:r>
              <a:rPr lang="en-US" sz="800" noProof="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a:solidFill>
                  <a:schemeClr val="tx2"/>
                </a:solidFill>
              </a:rPr>
              <a:t>Edit image background</a:t>
            </a:r>
          </a:p>
          <a:p>
            <a:pPr marL="120600" indent="-120600">
              <a:spcAft>
                <a:spcPts val="600"/>
              </a:spcAft>
              <a:buClr>
                <a:schemeClr val="accent1"/>
              </a:buClr>
              <a:buAutoNum type="arabicPeriod"/>
            </a:pPr>
            <a:r>
              <a:rPr lang="en-US" sz="800" noProof="0"/>
              <a:t>Select </a:t>
            </a:r>
            <a:r>
              <a:rPr lang="en-US" sz="800" i="1" noProof="0"/>
              <a:t>Design</a:t>
            </a:r>
            <a:r>
              <a:rPr lang="en-US" sz="800" noProof="0"/>
              <a:t> &gt; </a:t>
            </a:r>
            <a:r>
              <a:rPr lang="en-US" sz="800" i="1" noProof="0"/>
              <a:t>Format Background</a:t>
            </a:r>
            <a:r>
              <a:rPr lang="en-US" sz="800" noProof="0"/>
              <a:t>.</a:t>
            </a:r>
          </a:p>
          <a:p>
            <a:pPr marL="120600" indent="-120600">
              <a:spcAft>
                <a:spcPts val="600"/>
              </a:spcAft>
              <a:buClr>
                <a:schemeClr val="accent1"/>
              </a:buClr>
              <a:buAutoNum type="arabicPeriod"/>
            </a:pPr>
            <a:r>
              <a:rPr lang="en-US" sz="800" noProof="0"/>
              <a:t>In the </a:t>
            </a:r>
            <a:r>
              <a:rPr lang="en-US" sz="800" i="1" noProof="0"/>
              <a:t>Format Background pane</a:t>
            </a:r>
            <a:r>
              <a:rPr lang="en-US" sz="800" noProof="0"/>
              <a:t>, select </a:t>
            </a:r>
            <a:r>
              <a:rPr lang="en-US" sz="800" i="1" noProof="0"/>
              <a:t>Picture or texture fill</a:t>
            </a:r>
            <a:r>
              <a:rPr lang="en-US" sz="800" noProof="0"/>
              <a:t>.</a:t>
            </a:r>
          </a:p>
          <a:p>
            <a:pPr marL="120600" indent="-120600">
              <a:spcAft>
                <a:spcPts val="600"/>
              </a:spcAft>
              <a:buClr>
                <a:schemeClr val="accent1"/>
              </a:buClr>
              <a:buAutoNum type="arabicPeriod"/>
            </a:pPr>
            <a:r>
              <a:rPr lang="en-US" sz="800" noProof="0"/>
              <a:t>Select </a:t>
            </a:r>
            <a:r>
              <a:rPr lang="en-US" sz="800" i="1" noProof="0"/>
              <a:t>File</a:t>
            </a:r>
            <a:r>
              <a:rPr lang="en-US" sz="800" noProof="0"/>
              <a:t>.</a:t>
            </a:r>
          </a:p>
          <a:p>
            <a:pPr marL="120600" indent="-120600">
              <a:spcAft>
                <a:spcPts val="600"/>
              </a:spcAft>
              <a:buClr>
                <a:schemeClr val="accent1"/>
              </a:buClr>
              <a:buAutoNum type="arabicPeriod"/>
            </a:pPr>
            <a:r>
              <a:rPr lang="en-US" sz="800" noProof="0"/>
              <a:t>In the </a:t>
            </a:r>
            <a:r>
              <a:rPr lang="en-US" sz="800" i="1" noProof="0"/>
              <a:t>Insert Picture</a:t>
            </a:r>
            <a:r>
              <a:rPr lang="en-US" sz="800" noProof="0"/>
              <a:t> dialog box, choose the picture </a:t>
            </a:r>
            <a:br>
              <a:rPr lang="en-US" sz="800" noProof="0"/>
            </a:br>
            <a:r>
              <a:rPr lang="en-US" sz="800" noProof="0"/>
              <a:t>you want to use and then select </a:t>
            </a:r>
            <a:r>
              <a:rPr lang="en-US" sz="800" i="1" noProof="0"/>
              <a:t>Insert</a:t>
            </a:r>
            <a:r>
              <a:rPr lang="en-US" sz="800" noProof="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a:solidFill>
                  <a:schemeClr val="tx2"/>
                </a:solidFill>
              </a:rPr>
              <a:t>Header and footer</a:t>
            </a:r>
          </a:p>
          <a:p>
            <a:pPr>
              <a:spcAft>
                <a:spcPts val="600"/>
              </a:spcAft>
            </a:pPr>
            <a:r>
              <a:rPr lang="en-US" sz="800" noProof="0"/>
              <a:t>Insert header/footer, </a:t>
            </a:r>
            <a:br>
              <a:rPr lang="en-US" sz="800" noProof="0"/>
            </a:br>
            <a:r>
              <a:rPr lang="en-US" sz="800" noProof="0"/>
              <a:t>date and page numbers:</a:t>
            </a:r>
          </a:p>
          <a:p>
            <a:pPr marL="120600" indent="-120600">
              <a:spcAft>
                <a:spcPts val="600"/>
              </a:spcAft>
              <a:buClr>
                <a:schemeClr val="accent1"/>
              </a:buClr>
              <a:buFont typeface="+mj-lt"/>
              <a:buAutoNum type="arabicPeriod"/>
            </a:pPr>
            <a:r>
              <a:rPr lang="en-US" sz="800" noProof="0"/>
              <a:t>On the </a:t>
            </a:r>
            <a:r>
              <a:rPr lang="en-US" sz="800" i="1" noProof="0"/>
              <a:t>Insert</a:t>
            </a:r>
            <a:r>
              <a:rPr lang="en-US" sz="800" noProof="0"/>
              <a:t> tab, </a:t>
            </a:r>
            <a:br>
              <a:rPr lang="en-US" sz="800" noProof="0"/>
            </a:br>
            <a:r>
              <a:rPr lang="en-US" sz="800" noProof="0"/>
              <a:t>click </a:t>
            </a:r>
            <a:r>
              <a:rPr lang="en-US" sz="800" i="1" noProof="0"/>
              <a:t>Header &amp; Footer</a:t>
            </a:r>
            <a:r>
              <a:rPr lang="en-US" sz="800" noProof="0"/>
              <a:t>.</a:t>
            </a:r>
          </a:p>
          <a:p>
            <a:pPr marL="120600" indent="-120600">
              <a:spcAft>
                <a:spcPts val="600"/>
              </a:spcAft>
              <a:buClr>
                <a:schemeClr val="accent1"/>
              </a:buClr>
              <a:buFont typeface="+mj-lt"/>
              <a:buAutoNum type="arabicPeriod"/>
            </a:pPr>
            <a:r>
              <a:rPr lang="en-US" sz="800" noProof="0"/>
              <a:t>In the Header and Footer box, on the Slide tab, select the information you want.</a:t>
            </a:r>
          </a:p>
          <a:p>
            <a:pPr marL="120600" indent="-120600">
              <a:spcAft>
                <a:spcPts val="600"/>
              </a:spcAft>
              <a:buClr>
                <a:schemeClr val="accent1"/>
              </a:buClr>
              <a:buFont typeface="+mj-lt"/>
              <a:buAutoNum type="arabicPeriod"/>
            </a:pPr>
            <a:r>
              <a:rPr lang="en-US" sz="800" noProof="0"/>
              <a:t>Click </a:t>
            </a:r>
            <a:r>
              <a:rPr lang="en-US" sz="800" i="1" noProof="0"/>
              <a:t>Apply to All</a:t>
            </a:r>
            <a:r>
              <a:rPr lang="en-US" sz="800" noProof="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2026-06-29</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a:t>Selecting an object in the file.</a:t>
            </a:r>
          </a:p>
          <a:p>
            <a:pPr marL="228600" indent="-228600">
              <a:spcAft>
                <a:spcPts val="600"/>
              </a:spcAft>
              <a:buClr>
                <a:schemeClr val="accent1"/>
              </a:buClr>
              <a:buFont typeface="+mj-lt"/>
              <a:buAutoNum type="arabicPeriod"/>
            </a:pPr>
            <a:r>
              <a:rPr lang="en-US" sz="1200"/>
              <a:t>Choosing the "Format" tab that appears on the right side of the ribbon.</a:t>
            </a:r>
          </a:p>
          <a:p>
            <a:pPr marL="228600" indent="-228600">
              <a:spcAft>
                <a:spcPts val="600"/>
              </a:spcAft>
              <a:buClr>
                <a:schemeClr val="accent1"/>
              </a:buClr>
              <a:buFont typeface="+mj-lt"/>
              <a:buAutoNum type="arabicPeriod"/>
            </a:pPr>
            <a:r>
              <a:rPr lang="en-US" sz="1200"/>
              <a:t>Selecting "Selection Pane" in the "Arrange" group.</a:t>
            </a:r>
          </a:p>
          <a:p>
            <a:pPr marL="228600" indent="-228600">
              <a:spcAft>
                <a:spcPts val="600"/>
              </a:spcAft>
              <a:buClr>
                <a:schemeClr val="accent1"/>
              </a:buClr>
              <a:buFont typeface="+mj-lt"/>
              <a:buAutoNum type="arabicPeriod"/>
            </a:pPr>
            <a:r>
              <a:rPr lang="en-US" sz="1200"/>
              <a:t>Selecting one or more objects in the list.</a:t>
            </a:r>
          </a:p>
          <a:p>
            <a:pPr marL="228600" indent="-228600">
              <a:spcAft>
                <a:spcPts val="600"/>
              </a:spcAft>
              <a:buClr>
                <a:schemeClr val="accent1"/>
              </a:buClr>
              <a:buFont typeface="+mj-lt"/>
              <a:buAutoNum type="arabicPeriod"/>
            </a:pPr>
            <a:r>
              <a:rPr lang="en-US" sz="1200"/>
              <a:t>Dragging the selection upward or downward, or clicking the "Up" button.</a:t>
            </a:r>
          </a:p>
          <a:p>
            <a:pPr marL="228600" indent="-228600">
              <a:spcAft>
                <a:spcPts val="600"/>
              </a:spcAft>
              <a:buClr>
                <a:schemeClr val="accent1"/>
              </a:buClr>
              <a:buFont typeface="+mj-lt"/>
              <a:buAutoNum type="arabicPeriod"/>
            </a:pPr>
            <a:r>
              <a:rPr lang="en-US" sz="120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2026-06-29</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rPr>
              <a:t>You can control the reading order by:</a:t>
            </a:r>
          </a:p>
          <a:p>
            <a:pPr marL="228600" indent="-228600">
              <a:spcAft>
                <a:spcPts val="600"/>
              </a:spcAft>
              <a:buClr>
                <a:schemeClr val="accent1"/>
              </a:buClr>
              <a:buFont typeface="+mj-lt"/>
              <a:buAutoNum type="arabicPeriod"/>
            </a:pPr>
            <a:r>
              <a:rPr lang="en-US" sz="1200"/>
              <a:t>On the </a:t>
            </a:r>
            <a:r>
              <a:rPr lang="en-US" sz="1200" i="1"/>
              <a:t>Home</a:t>
            </a:r>
            <a:r>
              <a:rPr lang="en-US" sz="1200"/>
              <a:t> tab, select </a:t>
            </a:r>
            <a:r>
              <a:rPr lang="en-US" sz="1200" i="1"/>
              <a:t>Arrange</a:t>
            </a:r>
          </a:p>
          <a:p>
            <a:pPr marL="228600" indent="-228600">
              <a:spcAft>
                <a:spcPts val="600"/>
              </a:spcAft>
              <a:buClr>
                <a:schemeClr val="accent1"/>
              </a:buClr>
              <a:buFont typeface="+mj-lt"/>
              <a:buAutoNum type="arabicPeriod"/>
            </a:pPr>
            <a:r>
              <a:rPr lang="en-US" sz="1200"/>
              <a:t>From the </a:t>
            </a:r>
            <a:r>
              <a:rPr lang="en-US" sz="1200" i="1"/>
              <a:t>Arrange </a:t>
            </a:r>
            <a:r>
              <a:rPr lang="en-US" sz="1200"/>
              <a:t>menu, choose "Selection Pane.“</a:t>
            </a:r>
          </a:p>
          <a:p>
            <a:pPr marL="228600" indent="-228600">
              <a:spcAft>
                <a:spcPts val="600"/>
              </a:spcAft>
              <a:buClr>
                <a:schemeClr val="accent1"/>
              </a:buClr>
              <a:buFont typeface="+mj-lt"/>
              <a:buAutoNum type="arabicPeriod"/>
            </a:pPr>
            <a:r>
              <a:rPr lang="en-US" sz="120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2026-06-29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2026-06-29</a:t>
            </a:fld>
            <a:endParaRPr lang="sv-SE"/>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a:t>Skolan för kemi, bioteknologi och hälsa</a:t>
            </a:r>
          </a:p>
        </p:txBody>
      </p:sp>
    </p:spTree>
    <p:extLst>
      <p:ext uri="{BB962C8B-B14F-4D97-AF65-F5344CB8AC3E}">
        <p14:creationId xmlns:p14="http://schemas.microsoft.com/office/powerpoint/2010/main" val="43250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Tekniskt basår</a:t>
            </a:r>
          </a:p>
        </p:txBody>
      </p:sp>
      <p:sp>
        <p:nvSpPr>
          <p:cNvPr id="3" name="Platshållare för innehåll 2"/>
          <p:cNvSpPr>
            <a:spLocks noGrp="1"/>
          </p:cNvSpPr>
          <p:nvPr>
            <p:ph sz="half" idx="1"/>
          </p:nvPr>
        </p:nvSpPr>
        <p:spPr>
          <a:xfrm>
            <a:off x="600075" y="1989724"/>
            <a:ext cx="4929982" cy="4338049"/>
          </a:xfrm>
        </p:spPr>
        <p:txBody>
          <a:bodyPr/>
          <a:lstStyle/>
          <a:p>
            <a:r>
              <a:rPr lang="sv-SE"/>
              <a:t>Ger behörighet att söka till KTH:s ingenjörsutbildningar.</a:t>
            </a:r>
          </a:p>
          <a:p>
            <a:r>
              <a:rPr lang="sv-SE"/>
              <a:t>Studieteknik för framtiden.</a:t>
            </a:r>
          </a:p>
          <a:p>
            <a:r>
              <a:rPr lang="sv-SE"/>
              <a:t>Möjlighet att söka en reserverad utbildningsplats på KTH efter slutförda studier.</a:t>
            </a:r>
          </a:p>
        </p:txBody>
      </p:sp>
      <p:pic>
        <p:nvPicPr>
          <p:cNvPr id="5" name="Platshållare för bild 4" descr="Studenter pluggar på KTH:s bibliotek." title="Tekniskt baså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5999" cy="6857998"/>
          </a:xfrm>
        </p:spPr>
      </p:pic>
    </p:spTree>
    <p:extLst>
      <p:ext uri="{BB962C8B-B14F-4D97-AF65-F5344CB8AC3E}">
        <p14:creationId xmlns:p14="http://schemas.microsoft.com/office/powerpoint/2010/main" val="256490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Högskoleingenjör</a:t>
            </a:r>
          </a:p>
        </p:txBody>
      </p:sp>
      <p:sp>
        <p:nvSpPr>
          <p:cNvPr id="3" name="Content Placeholder 2"/>
          <p:cNvSpPr>
            <a:spLocks noGrp="1"/>
          </p:cNvSpPr>
          <p:nvPr>
            <p:ph sz="half" idx="1"/>
          </p:nvPr>
        </p:nvSpPr>
        <p:spPr>
          <a:xfrm>
            <a:off x="600076" y="1947207"/>
            <a:ext cx="4929982" cy="3820496"/>
          </a:xfrm>
        </p:spPr>
        <p:txBody>
          <a:bodyPr/>
          <a:lstStyle/>
          <a:p>
            <a:r>
              <a:rPr lang="sv-SE"/>
              <a:t>Datateknik </a:t>
            </a:r>
            <a:r>
              <a:rPr lang="en-GB"/>
              <a:t>– </a:t>
            </a:r>
            <a:r>
              <a:rPr lang="en-GB" err="1"/>
              <a:t>systemutveckling</a:t>
            </a:r>
            <a:r>
              <a:rPr lang="en-GB"/>
              <a:t> och digital </a:t>
            </a:r>
            <a:r>
              <a:rPr lang="en-GB" err="1"/>
              <a:t>infrastruktur</a:t>
            </a:r>
            <a:r>
              <a:rPr lang="en-GB"/>
              <a:t> 180 hp</a:t>
            </a:r>
          </a:p>
          <a:p>
            <a:r>
              <a:rPr lang="sv-SE"/>
              <a:t>Elektroteknik 180 </a:t>
            </a:r>
            <a:r>
              <a:rPr lang="sv-SE" err="1"/>
              <a:t>hp</a:t>
            </a:r>
            <a:endParaRPr lang="sv-SE"/>
          </a:p>
          <a:p>
            <a:r>
              <a:rPr lang="sv-SE"/>
              <a:t>Kemiteknik 180 </a:t>
            </a:r>
            <a:r>
              <a:rPr lang="sv-SE" err="1"/>
              <a:t>hp</a:t>
            </a:r>
            <a:endParaRPr lang="sv-SE"/>
          </a:p>
          <a:p>
            <a:r>
              <a:rPr lang="sv-SE"/>
              <a:t>Medicinsk teknik 180 </a:t>
            </a:r>
            <a:r>
              <a:rPr lang="sv-SE" err="1"/>
              <a:t>hp</a:t>
            </a:r>
            <a:endParaRPr lang="sv-SE"/>
          </a:p>
          <a:p>
            <a:r>
              <a:rPr lang="sv-SE"/>
              <a:t>Teknik och ekonomi 180 </a:t>
            </a:r>
            <a:r>
              <a:rPr lang="sv-SE" err="1"/>
              <a:t>hp</a:t>
            </a:r>
            <a:endParaRPr lang="sv-SE"/>
          </a:p>
        </p:txBody>
      </p:sp>
      <p:sp>
        <p:nvSpPr>
          <p:cNvPr id="4" name="Text Placeholder 3"/>
          <p:cNvSpPr>
            <a:spLocks noGrp="1"/>
          </p:cNvSpPr>
          <p:nvPr>
            <p:ph type="body" sz="quarter" idx="14"/>
          </p:nvPr>
        </p:nvSpPr>
        <p:spPr/>
        <p:txBody>
          <a:bodyPr/>
          <a:lstStyle/>
          <a:p>
            <a:r>
              <a:rPr lang="sv-SE"/>
              <a:t>Civilingenjör</a:t>
            </a:r>
          </a:p>
        </p:txBody>
      </p:sp>
      <p:sp>
        <p:nvSpPr>
          <p:cNvPr id="5" name="Content Placeholder 4"/>
          <p:cNvSpPr>
            <a:spLocks noGrp="1"/>
          </p:cNvSpPr>
          <p:nvPr>
            <p:ph sz="half" idx="13"/>
          </p:nvPr>
        </p:nvSpPr>
        <p:spPr>
          <a:xfrm>
            <a:off x="6661947" y="1947207"/>
            <a:ext cx="4941306" cy="4380566"/>
          </a:xfrm>
        </p:spPr>
        <p:txBody>
          <a:bodyPr/>
          <a:lstStyle/>
          <a:p>
            <a:r>
              <a:rPr lang="sv-SE"/>
              <a:t>Bioteknik 300 </a:t>
            </a:r>
            <a:r>
              <a:rPr lang="sv-SE" err="1"/>
              <a:t>hp</a:t>
            </a:r>
            <a:endParaRPr lang="sv-SE"/>
          </a:p>
          <a:p>
            <a:r>
              <a:rPr lang="sv-SE"/>
              <a:t>Medicinsk teknik 300 </a:t>
            </a:r>
            <a:r>
              <a:rPr lang="sv-SE" err="1"/>
              <a:t>hp</a:t>
            </a:r>
            <a:endParaRPr lang="sv-SE"/>
          </a:p>
          <a:p>
            <a:r>
              <a:rPr lang="sv-SE"/>
              <a:t>Teknisk kemi 300 </a:t>
            </a:r>
            <a:r>
              <a:rPr lang="sv-SE" err="1"/>
              <a:t>hp</a:t>
            </a:r>
            <a:endParaRPr lang="sv-SE"/>
          </a:p>
          <a:p>
            <a:endParaRPr lang="sv-SE"/>
          </a:p>
        </p:txBody>
      </p:sp>
    </p:spTree>
    <p:extLst>
      <p:ext uri="{BB962C8B-B14F-4D97-AF65-F5344CB8AC3E}">
        <p14:creationId xmlns:p14="http://schemas.microsoft.com/office/powerpoint/2010/main" val="319812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vå studenter har slagit sig ner i gröngräset med sina böcker. De vänder blad i en bok." title="Internationella masterprogram"/>
          <p:cNvSpPr>
            <a:spLocks noGrp="1"/>
          </p:cNvSpPr>
          <p:nvPr>
            <p:ph type="title"/>
          </p:nvPr>
        </p:nvSpPr>
        <p:spPr>
          <a:xfrm>
            <a:off x="600075" y="947714"/>
            <a:ext cx="4929982" cy="977612"/>
          </a:xfrm>
        </p:spPr>
        <p:txBody>
          <a:bodyPr/>
          <a:lstStyle/>
          <a:p>
            <a:r>
              <a:rPr lang="sv-SE"/>
              <a:t>Internationella</a:t>
            </a:r>
            <a:br>
              <a:rPr lang="sv-SE"/>
            </a:br>
            <a:r>
              <a:rPr lang="sv-SE" err="1"/>
              <a:t>masterprogram</a:t>
            </a:r>
            <a:endParaRPr lang="sv-SE"/>
          </a:p>
        </p:txBody>
      </p:sp>
      <p:sp>
        <p:nvSpPr>
          <p:cNvPr id="3" name="Content Placeholder 2"/>
          <p:cNvSpPr>
            <a:spLocks noGrp="1"/>
          </p:cNvSpPr>
          <p:nvPr>
            <p:ph sz="half" idx="1"/>
          </p:nvPr>
        </p:nvSpPr>
        <p:spPr>
          <a:xfrm>
            <a:off x="600075" y="2216638"/>
            <a:ext cx="4929982" cy="4206072"/>
          </a:xfrm>
        </p:spPr>
        <p:txBody>
          <a:bodyPr vert="horz" lIns="91440" tIns="45720" rIns="91440" bIns="45720" rtlCol="0" anchor="t">
            <a:noAutofit/>
          </a:bodyPr>
          <a:lstStyle/>
          <a:p>
            <a:r>
              <a:rPr lang="en-US"/>
              <a:t>Chemical Engineering for Energy </a:t>
            </a:r>
            <a:br>
              <a:rPr lang="en-US"/>
            </a:br>
            <a:r>
              <a:rPr lang="en-US"/>
              <a:t>and Environment</a:t>
            </a:r>
          </a:p>
          <a:p>
            <a:r>
              <a:rPr lang="en-US"/>
              <a:t>Data-driven Health</a:t>
            </a:r>
            <a:endParaRPr lang="sv-SE"/>
          </a:p>
          <a:p>
            <a:r>
              <a:rPr lang="en-US"/>
              <a:t>Industrial and Environmental Biotechnology</a:t>
            </a:r>
          </a:p>
          <a:p>
            <a:r>
              <a:rPr lang="en-US"/>
              <a:t>Macromolecular Materials</a:t>
            </a:r>
            <a:endParaRPr lang="sv-SE"/>
          </a:p>
          <a:p>
            <a:r>
              <a:rPr lang="en-US"/>
              <a:t>Medical Biotechnology</a:t>
            </a:r>
            <a:endParaRPr lang="sv-SE"/>
          </a:p>
          <a:p>
            <a:r>
              <a:rPr lang="en-US"/>
              <a:t>Medical Engineering</a:t>
            </a:r>
            <a:endParaRPr lang="sv-SE"/>
          </a:p>
          <a:p>
            <a:r>
              <a:rPr lang="en-US"/>
              <a:t>Molecular Science and Engineering</a:t>
            </a:r>
            <a:endParaRPr lang="sv-SE"/>
          </a:p>
          <a:p>
            <a:r>
              <a:rPr lang="en-US"/>
              <a:t>Molecular Techniques in Life Science</a:t>
            </a:r>
            <a:endParaRPr lang="sv-SE"/>
          </a:p>
          <a:p>
            <a:r>
              <a:rPr lang="sv-SE"/>
              <a:t>Sports </a:t>
            </a:r>
            <a:r>
              <a:rPr lang="sv-SE" err="1"/>
              <a:t>Technology</a:t>
            </a:r>
            <a:endParaRPr lang="sv-SE"/>
          </a:p>
          <a:p>
            <a:r>
              <a:rPr lang="sv-SE" err="1"/>
              <a:t>Technology</a:t>
            </a:r>
            <a:r>
              <a:rPr lang="sv-SE"/>
              <a:t>, </a:t>
            </a:r>
            <a:r>
              <a:rPr lang="sv-SE" err="1"/>
              <a:t>Work</a:t>
            </a:r>
            <a:r>
              <a:rPr lang="sv-SE"/>
              <a:t> and Health</a:t>
            </a:r>
          </a:p>
          <a:p>
            <a:r>
              <a:rPr lang="sv-SE" err="1"/>
              <a:t>Molecular</a:t>
            </a:r>
            <a:r>
              <a:rPr lang="sv-SE"/>
              <a:t> </a:t>
            </a:r>
            <a:r>
              <a:rPr lang="sv-SE" err="1"/>
              <a:t>Biotechnology</a:t>
            </a:r>
            <a:r>
              <a:rPr lang="sv-SE"/>
              <a:t> and </a:t>
            </a:r>
            <a:r>
              <a:rPr lang="sv-SE" err="1"/>
              <a:t>Bioinformatics</a:t>
            </a:r>
          </a:p>
        </p:txBody>
      </p:sp>
      <p:pic>
        <p:nvPicPr>
          <p:cNvPr id="5" name="Picture Placeholder 4" descr="Studenter pluggar i gröngräset på Campus Valhallavägen." title="Internationella masterprogra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7544" y="1737"/>
            <a:ext cx="6092911" cy="6854524"/>
          </a:xfrm>
        </p:spPr>
      </p:pic>
    </p:spTree>
    <p:extLst>
      <p:ext uri="{BB962C8B-B14F-4D97-AF65-F5344CB8AC3E}">
        <p14:creationId xmlns:p14="http://schemas.microsoft.com/office/powerpoint/2010/main" val="96988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oktorander arbetar i labbet. De bär vita rockar , blå handskar och skyddsglasögon." title="Doktorsprogram"/>
          <p:cNvSpPr>
            <a:spLocks noGrp="1"/>
          </p:cNvSpPr>
          <p:nvPr>
            <p:ph type="title"/>
          </p:nvPr>
        </p:nvSpPr>
        <p:spPr/>
        <p:txBody>
          <a:bodyPr/>
          <a:lstStyle/>
          <a:p>
            <a:r>
              <a:rPr lang="sv-SE"/>
              <a:t>Doktorsprogram</a:t>
            </a:r>
          </a:p>
        </p:txBody>
      </p:sp>
      <p:sp>
        <p:nvSpPr>
          <p:cNvPr id="3" name="Content Placeholder 2"/>
          <p:cNvSpPr>
            <a:spLocks noGrp="1"/>
          </p:cNvSpPr>
          <p:nvPr>
            <p:ph sz="half" idx="1"/>
          </p:nvPr>
        </p:nvSpPr>
        <p:spPr>
          <a:xfrm>
            <a:off x="600075" y="1925147"/>
            <a:ext cx="4929982" cy="4402627"/>
          </a:xfrm>
        </p:spPr>
        <p:txBody>
          <a:bodyPr vert="horz" lIns="91440" tIns="45720" rIns="91440" bIns="45720" rtlCol="0" anchor="t">
            <a:noAutofit/>
          </a:bodyPr>
          <a:lstStyle/>
          <a:p>
            <a:r>
              <a:rPr lang="sv-SE"/>
              <a:t>Bioteknologi</a:t>
            </a:r>
          </a:p>
          <a:p>
            <a:r>
              <a:rPr lang="sv-SE"/>
              <a:t>Kemivetenskap</a:t>
            </a:r>
          </a:p>
          <a:p>
            <a:r>
              <a:rPr lang="sv-SE"/>
              <a:t>Medicinsk teknologi</a:t>
            </a:r>
          </a:p>
          <a:p>
            <a:r>
              <a:rPr lang="sv-SE"/>
              <a:t>Teknik och hälsa</a:t>
            </a:r>
          </a:p>
        </p:txBody>
      </p:sp>
      <p:pic>
        <p:nvPicPr>
          <p:cNvPr id="5" name="Picture Placeholder 4" descr="Doktorander arbetar i ett labb med vita rockar, blå handskar och skyddsglasögon." title="Doktorsprogra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577" y="649"/>
            <a:ext cx="6094844" cy="6856700"/>
          </a:xfrm>
        </p:spPr>
      </p:pic>
    </p:spTree>
    <p:extLst>
      <p:ext uri="{BB962C8B-B14F-4D97-AF65-F5344CB8AC3E}">
        <p14:creationId xmlns:p14="http://schemas.microsoft.com/office/powerpoint/2010/main" val="171259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Globala utmaningar</a:t>
            </a:r>
          </a:p>
        </p:txBody>
      </p:sp>
      <p:sp>
        <p:nvSpPr>
          <p:cNvPr id="3" name="Content Placeholder 2"/>
          <p:cNvSpPr>
            <a:spLocks noGrp="1"/>
          </p:cNvSpPr>
          <p:nvPr>
            <p:ph sz="half" idx="1"/>
          </p:nvPr>
        </p:nvSpPr>
        <p:spPr>
          <a:xfrm>
            <a:off x="600075" y="1783080"/>
            <a:ext cx="4929982" cy="4544694"/>
          </a:xfrm>
        </p:spPr>
        <p:txBody>
          <a:bodyPr/>
          <a:lstStyle/>
          <a:p>
            <a:r>
              <a:rPr lang="sv-SE"/>
              <a:t>Hållbar energi </a:t>
            </a:r>
          </a:p>
          <a:p>
            <a:r>
              <a:rPr lang="sv-SE"/>
              <a:t>Hälsa och en åldrande befolkning</a:t>
            </a:r>
          </a:p>
          <a:p>
            <a:r>
              <a:rPr lang="sv-SE"/>
              <a:t>Klimatförändringar</a:t>
            </a:r>
          </a:p>
          <a:p>
            <a:r>
              <a:rPr lang="sv-SE"/>
              <a:t>Hållbar produktion och arbetsliv</a:t>
            </a:r>
          </a:p>
          <a:p>
            <a:r>
              <a:rPr lang="sv-SE"/>
              <a:t>Livsmedelsproduktion</a:t>
            </a:r>
          </a:p>
          <a:p>
            <a:r>
              <a:rPr lang="sv-SE"/>
              <a:t>Rent vatten</a:t>
            </a:r>
          </a:p>
          <a:p>
            <a:endParaRPr lang="sv-SE"/>
          </a:p>
        </p:txBody>
      </p:sp>
      <p:pic>
        <p:nvPicPr>
          <p:cNvPr id="5" name="Picture Placeholder 4" descr="Ett genomskinligt jordklot formad som en kula ligger bland ormbunkar, och trädkronor speglas i klotet." title="Globala utmaninga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762" y="858"/>
            <a:ext cx="6094475" cy="6856284"/>
          </a:xfrm>
        </p:spPr>
      </p:pic>
    </p:spTree>
    <p:extLst>
      <p:ext uri="{BB962C8B-B14F-4D97-AF65-F5344CB8AC3E}">
        <p14:creationId xmlns:p14="http://schemas.microsoft.com/office/powerpoint/2010/main" val="56403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Forskning</a:t>
            </a:r>
          </a:p>
        </p:txBody>
      </p:sp>
    </p:spTree>
    <p:extLst>
      <p:ext uri="{BB962C8B-B14F-4D97-AF65-F5344CB8AC3E}">
        <p14:creationId xmlns:p14="http://schemas.microsoft.com/office/powerpoint/2010/main" val="167520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Forskningscentrum"/>
          <p:cNvSpPr>
            <a:spLocks noGrp="1"/>
          </p:cNvSpPr>
          <p:nvPr>
            <p:ph type="title"/>
          </p:nvPr>
        </p:nvSpPr>
        <p:spPr/>
        <p:txBody>
          <a:bodyPr/>
          <a:lstStyle/>
          <a:p>
            <a:r>
              <a:rPr lang="sv-SE"/>
              <a:t>Forskningscentrum</a:t>
            </a:r>
          </a:p>
        </p:txBody>
      </p:sp>
      <p:sp>
        <p:nvSpPr>
          <p:cNvPr id="3" name="Content Placeholder 2"/>
          <p:cNvSpPr>
            <a:spLocks noGrp="1"/>
          </p:cNvSpPr>
          <p:nvPr>
            <p:ph sz="half" idx="1"/>
          </p:nvPr>
        </p:nvSpPr>
        <p:spPr>
          <a:xfrm>
            <a:off x="600075" y="1783080"/>
            <a:ext cx="4929982" cy="5074920"/>
          </a:xfrm>
        </p:spPr>
        <p:txBody>
          <a:bodyPr vert="horz" lIns="91440" tIns="45720" rIns="91440" bIns="45720" rtlCol="0" anchor="t">
            <a:noAutofit/>
          </a:bodyPr>
          <a:lstStyle/>
          <a:p>
            <a:r>
              <a:rPr lang="sv-SE"/>
              <a:t>2MILab</a:t>
            </a:r>
          </a:p>
          <a:p>
            <a:r>
              <a:rPr lang="sv-SE"/>
              <a:t>Accelerate</a:t>
            </a:r>
          </a:p>
          <a:p>
            <a:r>
              <a:rPr lang="sv-SE"/>
              <a:t>AdBIOPRO</a:t>
            </a:r>
          </a:p>
          <a:p>
            <a:r>
              <a:rPr lang="sv-SE"/>
              <a:t>AIMES </a:t>
            </a:r>
          </a:p>
          <a:p>
            <a:r>
              <a:rPr lang="sv-SE"/>
              <a:t>[A.C.T.I.V.E.] Space</a:t>
            </a:r>
          </a:p>
          <a:p>
            <a:r>
              <a:rPr lang="sv-SE"/>
              <a:t>Batteries Sweden (BASE) </a:t>
            </a:r>
          </a:p>
          <a:p>
            <a:r>
              <a:rPr lang="sv-SE"/>
              <a:t>CellNova</a:t>
            </a:r>
          </a:p>
          <a:p>
            <a:r>
              <a:rPr lang="en-US"/>
              <a:t>CEM4MAT</a:t>
            </a:r>
          </a:p>
          <a:p>
            <a:r>
              <a:rPr lang="sv-SE"/>
              <a:t>Centre for Data Driven Health (CDDH)</a:t>
            </a:r>
          </a:p>
          <a:p>
            <a:r>
              <a:rPr lang="sv-SE"/>
              <a:t>GeneNova</a:t>
            </a:r>
            <a:endParaRPr lang="sv-SE" dirty="0"/>
          </a:p>
          <a:p>
            <a:r>
              <a:rPr lang="sv-SE"/>
              <a:t>Greenhouse Labs</a:t>
            </a:r>
          </a:p>
          <a:p>
            <a:r>
              <a:rPr lang="sv-SE"/>
              <a:t>Human Protein Atlas</a:t>
            </a:r>
          </a:p>
          <a:p>
            <a:r>
              <a:rPr lang="sv-SE"/>
              <a:t>Integration Lab</a:t>
            </a:r>
          </a:p>
          <a:p>
            <a:endParaRPr lang="sv-SE"/>
          </a:p>
          <a:p>
            <a:endParaRPr lang="sv-SE"/>
          </a:p>
        </p:txBody>
      </p:sp>
      <p:pic>
        <p:nvPicPr>
          <p:cNvPr id="5" name="Picture Placeholder 4" descr="Stora vattendroppar skapar ringar på vattnet. Vattnet blänker i blått och gult." title="Forskningscentru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8603" y="2928"/>
            <a:ext cx="6090794" cy="6852144"/>
          </a:xfrm>
        </p:spPr>
      </p:pic>
    </p:spTree>
    <p:extLst>
      <p:ext uri="{BB962C8B-B14F-4D97-AF65-F5344CB8AC3E}">
        <p14:creationId xmlns:p14="http://schemas.microsoft.com/office/powerpoint/2010/main" val="383624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Forskningscentrum</a:t>
            </a:r>
          </a:p>
        </p:txBody>
      </p:sp>
      <p:sp>
        <p:nvSpPr>
          <p:cNvPr id="3" name="Content Placeholder 2"/>
          <p:cNvSpPr>
            <a:spLocks noGrp="1"/>
          </p:cNvSpPr>
          <p:nvPr>
            <p:ph sz="half" idx="1"/>
          </p:nvPr>
        </p:nvSpPr>
        <p:spPr>
          <a:xfrm>
            <a:off x="600075" y="1973037"/>
            <a:ext cx="4929982" cy="4354736"/>
          </a:xfrm>
        </p:spPr>
        <p:txBody>
          <a:bodyPr vert="horz" lIns="91440" tIns="45720" rIns="91440" bIns="45720" rtlCol="0" anchor="t">
            <a:noAutofit/>
          </a:bodyPr>
          <a:lstStyle/>
          <a:p>
            <a:r>
              <a:rPr lang="sv-SE"/>
              <a:t>Jonassons centrum för medicinsk avbildning</a:t>
            </a:r>
            <a:endParaRPr lang="en-US"/>
          </a:p>
          <a:p>
            <a:r>
              <a:rPr lang="sv-SE"/>
              <a:t>KTH Centrum för idrottsteknik</a:t>
            </a:r>
          </a:p>
          <a:p>
            <a:r>
              <a:rPr lang="sv-SE"/>
              <a:t>KTH FOOD</a:t>
            </a:r>
          </a:p>
          <a:p>
            <a:r>
              <a:rPr lang="sv-SE" err="1"/>
              <a:t>MedTechLabs</a:t>
            </a:r>
            <a:endParaRPr lang="sv-SE"/>
          </a:p>
          <a:p>
            <a:r>
              <a:rPr lang="sv-SE"/>
              <a:t>National </a:t>
            </a:r>
            <a:r>
              <a:rPr lang="sv-SE" err="1"/>
              <a:t>Genomics</a:t>
            </a:r>
            <a:r>
              <a:rPr lang="sv-SE"/>
              <a:t> </a:t>
            </a:r>
            <a:r>
              <a:rPr lang="sv-SE" err="1"/>
              <a:t>Infrastructure</a:t>
            </a:r>
            <a:r>
              <a:rPr lang="sv-SE"/>
              <a:t> (NGI)</a:t>
            </a:r>
          </a:p>
          <a:p>
            <a:r>
              <a:rPr lang="sv-SE" err="1"/>
              <a:t>Treesearch</a:t>
            </a:r>
            <a:endParaRPr lang="sv-SE"/>
          </a:p>
          <a:p>
            <a:r>
              <a:rPr lang="sv-SE"/>
              <a:t>Wallenberg Center for Protein Research (WCPR)</a:t>
            </a:r>
          </a:p>
          <a:p>
            <a:r>
              <a:rPr lang="sv-SE"/>
              <a:t>Wallenberg Wood Science Center (WWSC)</a:t>
            </a:r>
          </a:p>
          <a:p>
            <a:r>
              <a:rPr lang="en-GB" err="1"/>
              <a:t>Nationell</a:t>
            </a:r>
            <a:r>
              <a:rPr lang="en-GB"/>
              <a:t> </a:t>
            </a:r>
            <a:r>
              <a:rPr lang="en-GB" err="1"/>
              <a:t>infrastruktur</a:t>
            </a:r>
            <a:r>
              <a:rPr lang="en-GB"/>
              <a:t> för </a:t>
            </a:r>
            <a:r>
              <a:rPr lang="en-GB" err="1"/>
              <a:t>kärnmagnetisk</a:t>
            </a:r>
            <a:r>
              <a:rPr lang="en-GB"/>
              <a:t> </a:t>
            </a:r>
            <a:r>
              <a:rPr lang="en-GB" err="1"/>
              <a:t>resonans</a:t>
            </a:r>
            <a:r>
              <a:rPr lang="en-GB"/>
              <a:t> (</a:t>
            </a:r>
            <a:r>
              <a:rPr lang="en-GB" err="1"/>
              <a:t>SwedNMR</a:t>
            </a:r>
            <a:r>
              <a:rPr lang="en-GB"/>
              <a:t>) </a:t>
            </a:r>
            <a:endParaRPr lang="sv-SE"/>
          </a:p>
          <a:p>
            <a:endParaRPr lang="sv-SE"/>
          </a:p>
          <a:p>
            <a:endParaRPr lang="sv-SE"/>
          </a:p>
        </p:txBody>
      </p:sp>
      <p:pic>
        <p:nvPicPr>
          <p:cNvPr id="5" name="Picture Placeholder 4" descr="Strån från äldre vetesorter är snyggt bundna i tre knippen." title="Forskningscentru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808" y="909"/>
            <a:ext cx="6094383" cy="6856180"/>
          </a:xfrm>
        </p:spPr>
      </p:pic>
    </p:spTree>
    <p:extLst>
      <p:ext uri="{BB962C8B-B14F-4D97-AF65-F5344CB8AC3E}">
        <p14:creationId xmlns:p14="http://schemas.microsoft.com/office/powerpoint/2010/main" val="72836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err="1"/>
              <a:t>SciLifeLab</a:t>
            </a:r>
            <a:endParaRPr lang="sv-SE"/>
          </a:p>
        </p:txBody>
      </p:sp>
      <p:sp>
        <p:nvSpPr>
          <p:cNvPr id="3" name="Content Placeholder 2"/>
          <p:cNvSpPr>
            <a:spLocks noGrp="1"/>
          </p:cNvSpPr>
          <p:nvPr>
            <p:ph sz="half" idx="1"/>
          </p:nvPr>
        </p:nvSpPr>
        <p:spPr>
          <a:xfrm>
            <a:off x="600075" y="1976807"/>
            <a:ext cx="4929982" cy="4350965"/>
          </a:xfrm>
        </p:spPr>
        <p:txBody>
          <a:bodyPr/>
          <a:lstStyle/>
          <a:p>
            <a:pPr lvl="0"/>
            <a:r>
              <a:rPr lang="sv-SE"/>
              <a:t>Nationellt center för molekylära biovetenskaper.</a:t>
            </a:r>
          </a:p>
          <a:p>
            <a:pPr lvl="0"/>
            <a:r>
              <a:rPr lang="sv-SE"/>
              <a:t>Forskning inom hälsa och miljö.</a:t>
            </a:r>
          </a:p>
          <a:p>
            <a:pPr lvl="0"/>
            <a:r>
              <a:rPr lang="sv-SE"/>
              <a:t>Ledande teknisk expertis med avancerat kunnande inom </a:t>
            </a:r>
            <a:r>
              <a:rPr lang="sv-SE" err="1"/>
              <a:t>translationell</a:t>
            </a:r>
            <a:r>
              <a:rPr lang="sv-SE"/>
              <a:t> medicin och molekylära biovetenskaper. </a:t>
            </a:r>
          </a:p>
          <a:p>
            <a:r>
              <a:rPr lang="sv-SE"/>
              <a:t>Drivs i samarbete med Karolinska Institutet, Stockholms universitet och Uppsala universitet. </a:t>
            </a:r>
          </a:p>
        </p:txBody>
      </p:sp>
      <p:pic>
        <p:nvPicPr>
          <p:cNvPr id="5" name="Picture Placeholder 4" descr="Fasaden till SciLifeLab är rund och fotograferad i grodperspektiv mot en blå himmel med vita moln." title="SciLifeLab"/>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415" y="467"/>
            <a:ext cx="6095169" cy="6857065"/>
          </a:xfrm>
        </p:spPr>
      </p:pic>
    </p:spTree>
    <p:extLst>
      <p:ext uri="{BB962C8B-B14F-4D97-AF65-F5344CB8AC3E}">
        <p14:creationId xmlns:p14="http://schemas.microsoft.com/office/powerpoint/2010/main" val="19802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1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Två kvinnliga teknologer klappar i händerna och ler. De är klädda i röda studentoveraller och bär vita T-tröjor med texten ”Fadder”. Bakom dem skymtar KTH:s logotyp i guld." title="Sveriges största tekniska universitet"/>
          <p:cNvSpPr>
            <a:spLocks noGrp="1"/>
          </p:cNvSpPr>
          <p:nvPr>
            <p:ph type="title"/>
          </p:nvPr>
        </p:nvSpPr>
        <p:spPr/>
        <p:txBody>
          <a:bodyPr/>
          <a:lstStyle/>
          <a:p>
            <a:r>
              <a:rPr lang="sv-SE"/>
              <a:t>Sveriges största tekniska universitet</a:t>
            </a:r>
          </a:p>
        </p:txBody>
      </p:sp>
      <p:sp>
        <p:nvSpPr>
          <p:cNvPr id="3" name="Platshållare för innehåll 2"/>
          <p:cNvSpPr>
            <a:spLocks noGrp="1"/>
          </p:cNvSpPr>
          <p:nvPr>
            <p:ph sz="half" idx="1"/>
          </p:nvPr>
        </p:nvSpPr>
        <p:spPr/>
        <p:txBody>
          <a:bodyPr vert="horz" lIns="91440" tIns="45720" rIns="91440" bIns="45720" rtlCol="0" anchor="t">
            <a:noAutofit/>
          </a:bodyPr>
          <a:lstStyle/>
          <a:p>
            <a:r>
              <a:rPr lang="sv-SE"/>
              <a:t>14 000 helårsstudenter</a:t>
            </a:r>
          </a:p>
          <a:p>
            <a:r>
              <a:rPr lang="sv-SE"/>
              <a:t>1 700 forskarstuderande</a:t>
            </a:r>
          </a:p>
          <a:p>
            <a:r>
              <a:rPr lang="sv-SE"/>
              <a:t>3 600 årsarbetskrafter </a:t>
            </a:r>
          </a:p>
          <a:p>
            <a:r>
              <a:rPr lang="sv-SE"/>
              <a:t>Tre campus i Stockholmsregionen</a:t>
            </a:r>
          </a:p>
          <a:p>
            <a:endParaRPr lang="sv-SE"/>
          </a:p>
        </p:txBody>
      </p:sp>
      <p:pic>
        <p:nvPicPr>
          <p:cNvPr id="5" name="Platshållare för bild 4" descr="Två kvinnliga teknologer klappar i händerna och ler. De har på sig röda studentoveraller och vita T-tröjor med texten &quot;Fadder&quot;. KTH:s logotyp syns bakom dem i guld." title="Sveriges största tekniska universite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398516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tudenter utforskar material i ett labb." title="Skolan för kemi, bioteknologi och hälsa"/>
          <p:cNvSpPr>
            <a:spLocks noGrp="1"/>
          </p:cNvSpPr>
          <p:nvPr>
            <p:ph type="title"/>
          </p:nvPr>
        </p:nvSpPr>
        <p:spPr>
          <a:xfrm>
            <a:off x="600076" y="1095632"/>
            <a:ext cx="5234782" cy="977612"/>
          </a:xfrm>
        </p:spPr>
        <p:txBody>
          <a:bodyPr/>
          <a:lstStyle/>
          <a:p>
            <a:r>
              <a:rPr lang="sv-SE"/>
              <a:t>Skolan för kemi, bioteknologi och hälsa</a:t>
            </a:r>
            <a:endParaRPr lang="en-US"/>
          </a:p>
        </p:txBody>
      </p:sp>
      <p:sp>
        <p:nvSpPr>
          <p:cNvPr id="3" name="Platshållare för innehåll 2"/>
          <p:cNvSpPr>
            <a:spLocks noGrp="1"/>
          </p:cNvSpPr>
          <p:nvPr>
            <p:ph sz="half" idx="1"/>
          </p:nvPr>
        </p:nvSpPr>
        <p:spPr>
          <a:xfrm>
            <a:off x="600075" y="2484206"/>
            <a:ext cx="4929982" cy="3843567"/>
          </a:xfrm>
        </p:spPr>
        <p:txBody>
          <a:bodyPr vert="horz" lIns="91440" tIns="45720" rIns="91440" bIns="45720" rtlCol="0" anchor="t">
            <a:noAutofit/>
          </a:bodyPr>
          <a:lstStyle/>
          <a:p>
            <a:r>
              <a:rPr lang="sv-SE"/>
              <a:t>KTH:s näst största skola</a:t>
            </a:r>
          </a:p>
          <a:p>
            <a:r>
              <a:rPr lang="sv-SE"/>
              <a:t>2 400 helårsstudenter </a:t>
            </a:r>
          </a:p>
          <a:p>
            <a:r>
              <a:rPr lang="sv-SE"/>
              <a:t>+300 forskarstuderande</a:t>
            </a:r>
          </a:p>
          <a:p>
            <a:r>
              <a:rPr lang="sv-SE">
                <a:latin typeface="Figtree"/>
                <a:ea typeface="Open Sans"/>
                <a:cs typeface="Open Sans"/>
              </a:rPr>
              <a:t>718 anställda</a:t>
            </a:r>
          </a:p>
          <a:p>
            <a:r>
              <a:rPr lang="sv-SE">
                <a:latin typeface="Figtree"/>
                <a:ea typeface="Open Sans"/>
                <a:cs typeface="Open Sans"/>
              </a:rPr>
              <a:t>110</a:t>
            </a:r>
            <a:r>
              <a:rPr lang="sv-SE" b="1" dirty="0">
                <a:latin typeface="Figtree"/>
                <a:ea typeface="Open Sans"/>
                <a:cs typeface="Open Sans"/>
              </a:rPr>
              <a:t> </a:t>
            </a:r>
            <a:r>
              <a:rPr lang="sv-SE">
                <a:latin typeface="Figtree"/>
                <a:ea typeface="Open Sans"/>
                <a:cs typeface="Open Sans"/>
              </a:rPr>
              <a:t>professorer</a:t>
            </a:r>
            <a:endParaRPr lang="sv-SE">
              <a:latin typeface="Figtree"/>
            </a:endParaRPr>
          </a:p>
          <a:p>
            <a:r>
              <a:rPr lang="sv-SE">
                <a:latin typeface="Figtree"/>
                <a:ea typeface="Open Sans"/>
                <a:cs typeface="Open Sans"/>
              </a:rPr>
              <a:t>36 lektorer</a:t>
            </a:r>
            <a:endParaRPr lang="sv-SE">
              <a:latin typeface="Figtree"/>
            </a:endParaRPr>
          </a:p>
          <a:p>
            <a:r>
              <a:rPr lang="sv-SE">
                <a:latin typeface="Figtree"/>
                <a:ea typeface="Open Sans"/>
                <a:cs typeface="Open Sans"/>
              </a:rPr>
              <a:t>15</a:t>
            </a:r>
            <a:r>
              <a:rPr lang="sv-SE" b="1" dirty="0">
                <a:latin typeface="Figtree"/>
                <a:ea typeface="Open Sans"/>
                <a:cs typeface="Open Sans"/>
              </a:rPr>
              <a:t> </a:t>
            </a:r>
            <a:r>
              <a:rPr lang="sv-SE">
                <a:latin typeface="Figtree"/>
                <a:ea typeface="Open Sans"/>
                <a:cs typeface="Open Sans"/>
              </a:rPr>
              <a:t>biträdande lektorer</a:t>
            </a:r>
            <a:endParaRPr lang="sv-SE">
              <a:latin typeface="Figtree"/>
            </a:endParaRPr>
          </a:p>
          <a:p>
            <a:r>
              <a:rPr lang="sv-SE">
                <a:latin typeface="Figtree"/>
                <a:ea typeface="Open Sans"/>
                <a:cs typeface="Open Sans"/>
              </a:rPr>
              <a:t>103 forskare</a:t>
            </a:r>
            <a:endParaRPr lang="sv-SE">
              <a:latin typeface="Figtree"/>
            </a:endParaRPr>
          </a:p>
          <a:p>
            <a:r>
              <a:rPr lang="sv-SE"/>
              <a:t>Fyra adresser</a:t>
            </a:r>
          </a:p>
        </p:txBody>
      </p:sp>
      <p:pic>
        <p:nvPicPr>
          <p:cNvPr id="5" name="Platshållare för bild 4" descr="Studenter utforskar material i ett labb." title="Skolan för kemi, bioteknologi och häls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6299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er går mot Kemihuset på Campus Valhallavägen. Bokstaven &quot;K&quot; lyser i guld på en röd tegelvägg framför dem." title="Forskning och utbildning på fyra campus"/>
          <p:cNvSpPr>
            <a:spLocks noGrp="1"/>
          </p:cNvSpPr>
          <p:nvPr>
            <p:ph type="title"/>
          </p:nvPr>
        </p:nvSpPr>
        <p:spPr/>
        <p:txBody>
          <a:bodyPr/>
          <a:lstStyle/>
          <a:p>
            <a:r>
              <a:rPr lang="sv-SE" dirty="0"/>
              <a:t>Forskning och utbildning på fyra adresser</a:t>
            </a:r>
          </a:p>
        </p:txBody>
      </p:sp>
      <p:pic>
        <p:nvPicPr>
          <p:cNvPr id="15" name="Picture Placeholder 14" descr="Studenter går mot Kemihuset på Campus Valhallavägen. Bokstaven &quot;K&quot; lyser i guld på en röd tegelvägg framför dem." title="Campus Valhallaväge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0410" y="1921043"/>
            <a:ext cx="2449637" cy="3089467"/>
          </a:xfrm>
        </p:spPr>
      </p:pic>
      <p:sp>
        <p:nvSpPr>
          <p:cNvPr id="4" name="Text Placeholder 3"/>
          <p:cNvSpPr>
            <a:spLocks noGrp="1"/>
          </p:cNvSpPr>
          <p:nvPr>
            <p:ph type="body" sz="quarter" idx="17"/>
          </p:nvPr>
        </p:nvSpPr>
        <p:spPr/>
        <p:txBody>
          <a:bodyPr/>
          <a:lstStyle/>
          <a:p>
            <a:r>
              <a:rPr lang="sv-SE" dirty="0"/>
              <a:t>KTH Campus</a:t>
            </a:r>
          </a:p>
          <a:p>
            <a:endParaRPr lang="sv-SE" dirty="0"/>
          </a:p>
        </p:txBody>
      </p:sp>
      <p:pic>
        <p:nvPicPr>
          <p:cNvPr id="14" name="Picture Placeholder 13" descr="Ljuset kommer in från takets stora glasytor på AlbaNova." title="Campus AlbaNova"/>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446727" y="1920621"/>
            <a:ext cx="2450307" cy="3090312"/>
          </a:xfrm>
        </p:spPr>
      </p:pic>
      <p:sp>
        <p:nvSpPr>
          <p:cNvPr id="6" name="Text Placeholder 5"/>
          <p:cNvSpPr>
            <a:spLocks noGrp="1"/>
          </p:cNvSpPr>
          <p:nvPr>
            <p:ph type="body" sz="quarter" idx="18"/>
          </p:nvPr>
        </p:nvSpPr>
        <p:spPr/>
        <p:txBody>
          <a:bodyPr/>
          <a:lstStyle/>
          <a:p>
            <a:r>
              <a:rPr lang="sv-SE" dirty="0" err="1"/>
              <a:t>AlbaNova</a:t>
            </a:r>
            <a:endParaRPr lang="sv-SE" dirty="0"/>
          </a:p>
        </p:txBody>
      </p:sp>
      <p:pic>
        <p:nvPicPr>
          <p:cNvPr id="16" name="Picture Placeholder 15" descr="På den grå väggen syns SciLifeLab-logotypen i vitt." title="Campus Solna"/>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6293563" y="1920854"/>
            <a:ext cx="2449938" cy="3089847"/>
          </a:xfrm>
        </p:spPr>
      </p:pic>
      <p:sp>
        <p:nvSpPr>
          <p:cNvPr id="8" name="Text Placeholder 7"/>
          <p:cNvSpPr>
            <a:spLocks noGrp="1"/>
          </p:cNvSpPr>
          <p:nvPr>
            <p:ph type="body" sz="quarter" idx="19"/>
          </p:nvPr>
        </p:nvSpPr>
        <p:spPr/>
        <p:txBody>
          <a:bodyPr/>
          <a:lstStyle/>
          <a:p>
            <a:r>
              <a:rPr lang="sv-SE" dirty="0"/>
              <a:t>KTH Solna</a:t>
            </a:r>
          </a:p>
        </p:txBody>
      </p:sp>
      <p:pic>
        <p:nvPicPr>
          <p:cNvPr id="11" name="Picture Placeholder 10" descr="I ljusgården på Campus Flemingsberg är det fullt med studenter." title="Campus Flemingsberg"/>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9140219" y="1920858"/>
            <a:ext cx="2449930" cy="3089837"/>
          </a:xfrm>
        </p:spPr>
      </p:pic>
      <p:sp>
        <p:nvSpPr>
          <p:cNvPr id="10" name="Text Placeholder 9"/>
          <p:cNvSpPr>
            <a:spLocks noGrp="1"/>
          </p:cNvSpPr>
          <p:nvPr>
            <p:ph type="body" sz="quarter" idx="20"/>
          </p:nvPr>
        </p:nvSpPr>
        <p:spPr/>
        <p:txBody>
          <a:bodyPr/>
          <a:lstStyle/>
          <a:p>
            <a:r>
              <a:rPr lang="sv-SE" dirty="0"/>
              <a:t>KTH Flemingsberg</a:t>
            </a:r>
          </a:p>
          <a:p>
            <a:endParaRPr lang="sv-SE" dirty="0"/>
          </a:p>
        </p:txBody>
      </p:sp>
    </p:spTree>
    <p:extLst>
      <p:ext uri="{BB962C8B-B14F-4D97-AF65-F5344CB8AC3E}">
        <p14:creationId xmlns:p14="http://schemas.microsoft.com/office/powerpoint/2010/main" val="36893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Två forskare arbetar i ett labb. De har på sig orange handskar och vita rockar. Skyddsvisiren är uppfällda medan de justerar en apparat." title="Forskningsområden"/>
          <p:cNvSpPr>
            <a:spLocks noGrp="1"/>
          </p:cNvSpPr>
          <p:nvPr>
            <p:ph type="title"/>
          </p:nvPr>
        </p:nvSpPr>
        <p:spPr/>
        <p:txBody>
          <a:bodyPr/>
          <a:lstStyle/>
          <a:p>
            <a:r>
              <a:rPr lang="sv-SE"/>
              <a:t>Forskningsområden</a:t>
            </a:r>
          </a:p>
        </p:txBody>
      </p:sp>
      <p:sp>
        <p:nvSpPr>
          <p:cNvPr id="3" name="Platshållare för innehåll 2"/>
          <p:cNvSpPr>
            <a:spLocks noGrp="1"/>
          </p:cNvSpPr>
          <p:nvPr>
            <p:ph sz="half" idx="1"/>
          </p:nvPr>
        </p:nvSpPr>
        <p:spPr>
          <a:xfrm>
            <a:off x="600075" y="1792224"/>
            <a:ext cx="4929982" cy="4535549"/>
          </a:xfrm>
        </p:spPr>
        <p:txBody>
          <a:bodyPr/>
          <a:lstStyle/>
          <a:p>
            <a:r>
              <a:rPr lang="sv-SE"/>
              <a:t>Hälsa</a:t>
            </a:r>
          </a:p>
          <a:p>
            <a:r>
              <a:rPr lang="sv-SE"/>
              <a:t>Material</a:t>
            </a:r>
          </a:p>
          <a:p>
            <a:r>
              <a:rPr lang="sv-SE"/>
              <a:t>Energi</a:t>
            </a:r>
          </a:p>
          <a:p>
            <a:r>
              <a:rPr lang="sv-SE"/>
              <a:t>Miljö</a:t>
            </a:r>
          </a:p>
          <a:p>
            <a:endParaRPr lang="sv-SE"/>
          </a:p>
        </p:txBody>
      </p:sp>
      <p:pic>
        <p:nvPicPr>
          <p:cNvPr id="5" name="Platshållare för bild 4" descr="Två forskare arbetar i ett labb. De har på sig orange handskar och vita rockar. Skyddsvisiren är uppfällda medan de justerar en apparat." title="Forskningsområde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1" y="0"/>
            <a:ext cx="6095999" cy="6857998"/>
          </a:xfrm>
        </p:spPr>
      </p:pic>
    </p:spTree>
    <p:extLst>
      <p:ext uri="{BB962C8B-B14F-4D97-AF65-F5344CB8AC3E}">
        <p14:creationId xmlns:p14="http://schemas.microsoft.com/office/powerpoint/2010/main" val="13992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organisationsöversikt illustrerar strukturen för CBH-skolan. Mörkblå rutor representerar fakultetsnämnd, skolchef och ledningsgrupp, sammanbundna med en linje. Från skolchefen sträcker sig linjer till åtta institutioner i ljusblå rutor. En streckad linje går också från skolchef till verksamhetsstöd, representerat av en beige ruta." title="CBH-skolans organisat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35500" y="1278331"/>
            <a:ext cx="9919411" cy="5579668"/>
          </a:xfrm>
        </p:spPr>
      </p:pic>
      <p:sp>
        <p:nvSpPr>
          <p:cNvPr id="2" name="Rubrik 1"/>
          <p:cNvSpPr>
            <a:spLocks noGrp="1"/>
          </p:cNvSpPr>
          <p:nvPr>
            <p:ph type="title"/>
          </p:nvPr>
        </p:nvSpPr>
        <p:spPr/>
        <p:txBody>
          <a:bodyPr/>
          <a:lstStyle/>
          <a:p>
            <a:r>
              <a:rPr lang="sv-SE"/>
              <a:t>CBH:s organisation </a:t>
            </a:r>
          </a:p>
        </p:txBody>
      </p:sp>
    </p:spTree>
    <p:extLst>
      <p:ext uri="{BB962C8B-B14F-4D97-AF65-F5344CB8AC3E}">
        <p14:creationId xmlns:p14="http://schemas.microsoft.com/office/powerpoint/2010/main" val="309809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En lärare pratar engagerat med en student." title="Medarbetare"/>
          <p:cNvSpPr>
            <a:spLocks noGrp="1"/>
          </p:cNvSpPr>
          <p:nvPr>
            <p:ph type="title"/>
          </p:nvPr>
        </p:nvSpPr>
        <p:spPr/>
        <p:txBody>
          <a:bodyPr/>
          <a:lstStyle/>
          <a:p>
            <a:r>
              <a:rPr lang="sv-SE"/>
              <a:t>Medarbetare</a:t>
            </a:r>
          </a:p>
        </p:txBody>
      </p:sp>
      <p:sp>
        <p:nvSpPr>
          <p:cNvPr id="3" name="Platshållare för innehåll 2"/>
          <p:cNvSpPr>
            <a:spLocks noGrp="1"/>
          </p:cNvSpPr>
          <p:nvPr>
            <p:ph sz="half" idx="1"/>
          </p:nvPr>
        </p:nvSpPr>
        <p:spPr>
          <a:xfrm>
            <a:off x="600075" y="1771325"/>
            <a:ext cx="4929982" cy="4046300"/>
          </a:xfrm>
        </p:spPr>
        <p:txBody>
          <a:bodyPr/>
          <a:lstStyle/>
          <a:p>
            <a:r>
              <a:rPr lang="sv-SE"/>
              <a:t>65 professorer </a:t>
            </a:r>
          </a:p>
          <a:p>
            <a:r>
              <a:rPr lang="sv-SE"/>
              <a:t>45 lektorer </a:t>
            </a:r>
          </a:p>
          <a:p>
            <a:r>
              <a:rPr lang="sv-SE"/>
              <a:t>18 biträdande lektorer </a:t>
            </a:r>
          </a:p>
          <a:p>
            <a:r>
              <a:rPr lang="sv-SE"/>
              <a:t>37 adjunkter </a:t>
            </a:r>
          </a:p>
          <a:p>
            <a:r>
              <a:rPr lang="sv-SE"/>
              <a:t>172 forskare och forskningsingenjörer </a:t>
            </a:r>
          </a:p>
          <a:p>
            <a:r>
              <a:rPr lang="sv-SE"/>
              <a:t>237 forskarstuderande </a:t>
            </a:r>
          </a:p>
          <a:p>
            <a:r>
              <a:rPr lang="sv-SE"/>
              <a:t>107 tekniker och administratörer </a:t>
            </a:r>
          </a:p>
        </p:txBody>
      </p:sp>
      <p:pic>
        <p:nvPicPr>
          <p:cNvPr id="5" name="Platshållare för bild 4" descr="En lärare har en engagerad konversation med en student." title="Medarbetar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0761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Ekonomi och finansiering</a:t>
            </a:r>
          </a:p>
        </p:txBody>
      </p:sp>
      <p:sp>
        <p:nvSpPr>
          <p:cNvPr id="3" name="Content Placeholder 2"/>
          <p:cNvSpPr>
            <a:spLocks noGrp="1"/>
          </p:cNvSpPr>
          <p:nvPr>
            <p:ph sz="half" idx="1"/>
          </p:nvPr>
        </p:nvSpPr>
        <p:spPr>
          <a:xfrm>
            <a:off x="600076" y="2415152"/>
            <a:ext cx="4929981" cy="3352551"/>
          </a:xfrm>
        </p:spPr>
        <p:txBody>
          <a:bodyPr vert="horz" lIns="91440" tIns="45720" rIns="91440" bIns="45720" rtlCol="0" anchor="t">
            <a:noAutofit/>
          </a:bodyPr>
          <a:lstStyle/>
          <a:p>
            <a:pPr marL="0" indent="0">
              <a:buNone/>
            </a:pPr>
            <a:r>
              <a:rPr lang="sv-SE">
                <a:solidFill>
                  <a:srgbClr val="004791"/>
                </a:solidFill>
                <a:latin typeface="Arial"/>
                <a:cs typeface="Arial"/>
              </a:rPr>
              <a:t>•</a:t>
            </a:r>
            <a:r>
              <a:rPr lang="sv-SE"/>
              <a:t>Ca 1,36 miljarder kronor i omsättning (inkl transfereringar)      </a:t>
            </a:r>
          </a:p>
          <a:p>
            <a:pPr marL="0" indent="0">
              <a:buNone/>
            </a:pPr>
            <a:r>
              <a:rPr lang="sv-SE" dirty="0">
                <a:solidFill>
                  <a:srgbClr val="004791"/>
                </a:solidFill>
                <a:latin typeface="Arial"/>
                <a:cs typeface="Arial"/>
              </a:rPr>
              <a:t>•</a:t>
            </a:r>
            <a:r>
              <a:rPr lang="sv-SE"/>
              <a:t>Externa finansiärer (41 %)</a:t>
            </a:r>
          </a:p>
          <a:p>
            <a:pPr marL="0" indent="0">
              <a:buNone/>
            </a:pPr>
            <a:r>
              <a:rPr lang="sv-SE">
                <a:solidFill>
                  <a:srgbClr val="004791"/>
                </a:solidFill>
                <a:latin typeface="Arial"/>
                <a:cs typeface="Arial"/>
              </a:rPr>
              <a:t>•</a:t>
            </a:r>
            <a:r>
              <a:rPr lang="sv-SE"/>
              <a:t>Anslag för forskarutbildning (27 %)</a:t>
            </a:r>
          </a:p>
          <a:p>
            <a:pPr marL="0" indent="0">
              <a:buNone/>
            </a:pPr>
            <a:r>
              <a:rPr lang="sv-SE">
                <a:solidFill>
                  <a:srgbClr val="004791"/>
                </a:solidFill>
                <a:latin typeface="Arial"/>
                <a:cs typeface="Arial"/>
              </a:rPr>
              <a:t>•</a:t>
            </a:r>
            <a:r>
              <a:rPr lang="sv-SE"/>
              <a:t>Anslag för grundutbildning (17 %)</a:t>
            </a:r>
          </a:p>
          <a:p>
            <a:pPr marL="0" indent="0">
              <a:buNone/>
            </a:pPr>
            <a:r>
              <a:rPr lang="sv-SE">
                <a:solidFill>
                  <a:srgbClr val="004791"/>
                </a:solidFill>
                <a:latin typeface="Arial"/>
                <a:cs typeface="Arial"/>
              </a:rPr>
              <a:t>•</a:t>
            </a:r>
            <a:r>
              <a:rPr lang="sv-SE"/>
              <a:t>Övrigt (15 %)</a:t>
            </a:r>
          </a:p>
          <a:p>
            <a:pPr marL="0" indent="0">
              <a:buNone/>
            </a:pPr>
            <a:endParaRPr lang="sv-SE" dirty="0"/>
          </a:p>
          <a:p>
            <a:endParaRPr lang="sv-SE"/>
          </a:p>
          <a:p>
            <a:endParaRPr lang="sv-SE"/>
          </a:p>
        </p:txBody>
      </p:sp>
      <p:sp>
        <p:nvSpPr>
          <p:cNvPr id="4" name="Text Placeholder 3"/>
          <p:cNvSpPr>
            <a:spLocks noGrp="1"/>
          </p:cNvSpPr>
          <p:nvPr>
            <p:ph type="body" sz="quarter" idx="14"/>
          </p:nvPr>
        </p:nvSpPr>
        <p:spPr/>
        <p:txBody>
          <a:bodyPr/>
          <a:lstStyle/>
          <a:p>
            <a:r>
              <a:rPr lang="sv-SE"/>
              <a:t>Tio största externa finansiärerna</a:t>
            </a:r>
          </a:p>
        </p:txBody>
      </p:sp>
      <p:sp>
        <p:nvSpPr>
          <p:cNvPr id="5" name="Content Placeholder 4"/>
          <p:cNvSpPr>
            <a:spLocks noGrp="1"/>
          </p:cNvSpPr>
          <p:nvPr>
            <p:ph sz="half" idx="13"/>
          </p:nvPr>
        </p:nvSpPr>
        <p:spPr>
          <a:xfrm>
            <a:off x="6661947" y="2415152"/>
            <a:ext cx="4941306" cy="3912621"/>
          </a:xfrm>
        </p:spPr>
        <p:txBody>
          <a:bodyPr vert="horz" lIns="91440" tIns="45720" rIns="91440" bIns="45720" rtlCol="0" anchor="t">
            <a:noAutofit/>
          </a:bodyPr>
          <a:lstStyle/>
          <a:p>
            <a:pPr marL="342900" indent="-342900">
              <a:buAutoNum type="arabicPeriod"/>
            </a:pPr>
            <a:r>
              <a:rPr lang="sv-SE"/>
              <a:t>Vetenskapsrådet (21 %)</a:t>
            </a:r>
            <a:endParaRPr lang="en-US"/>
          </a:p>
          <a:p>
            <a:pPr marL="342900" indent="-342900">
              <a:buAutoNum type="arabicPeriod"/>
            </a:pPr>
            <a:r>
              <a:rPr lang="sv-SE"/>
              <a:t>Wallenbergstiftelserna (19 %)</a:t>
            </a:r>
          </a:p>
          <a:p>
            <a:pPr marL="342900" indent="-342900">
              <a:buAutoNum type="arabicPeriod"/>
            </a:pPr>
            <a:r>
              <a:rPr lang="sv-SE"/>
              <a:t>EU (18 %)</a:t>
            </a:r>
          </a:p>
          <a:p>
            <a:pPr marL="342900" indent="-342900">
              <a:buAutoNum type="arabicPeriod"/>
            </a:pPr>
            <a:r>
              <a:rPr lang="sv-SE"/>
              <a:t>Vinnova (10 %)</a:t>
            </a:r>
          </a:p>
          <a:p>
            <a:pPr marL="342900" indent="-342900">
              <a:buAutoNum type="arabicPeriod"/>
            </a:pPr>
            <a:r>
              <a:rPr lang="sv-SE"/>
              <a:t>Statens energimyndighet (10 %)</a:t>
            </a:r>
          </a:p>
          <a:p>
            <a:pPr marL="342900" indent="-342900">
              <a:buAutoNum type="arabicPeriod"/>
            </a:pPr>
            <a:r>
              <a:rPr lang="sv-SE"/>
              <a:t>Formas (8 %)</a:t>
            </a:r>
          </a:p>
          <a:p>
            <a:pPr marL="342900" indent="-342900">
              <a:buAutoNum type="arabicPeriod"/>
            </a:pPr>
            <a:r>
              <a:rPr lang="sv-SE"/>
              <a:t>HPA:s forskningsstiftelse (5 %)</a:t>
            </a:r>
          </a:p>
          <a:p>
            <a:pPr marL="342900" indent="-342900">
              <a:buAutoNum type="arabicPeriod"/>
            </a:pPr>
            <a:r>
              <a:rPr lang="sv-SE"/>
              <a:t>Stiftelsen för strategisk forskning (5 %)</a:t>
            </a:r>
          </a:p>
          <a:p>
            <a:pPr marL="342900" indent="-342900">
              <a:buAutoNum type="arabicPeriod"/>
            </a:pPr>
            <a:r>
              <a:rPr lang="sv-SE"/>
              <a:t>Novo Nordisk Fonden (2 %)</a:t>
            </a:r>
          </a:p>
          <a:p>
            <a:pPr marL="342900" indent="-342900">
              <a:buAutoNum type="arabicPeriod"/>
            </a:pPr>
            <a:r>
              <a:rPr lang="sv-SE"/>
              <a:t>Cancerfonden (2 %)</a:t>
            </a:r>
          </a:p>
          <a:p>
            <a:pPr>
              <a:buAutoNum type="arabicPeriod"/>
            </a:pPr>
            <a:endParaRPr lang="sv-SE"/>
          </a:p>
        </p:txBody>
      </p:sp>
    </p:spTree>
    <p:extLst>
      <p:ext uri="{BB962C8B-B14F-4D97-AF65-F5344CB8AC3E}">
        <p14:creationId xmlns:p14="http://schemas.microsoft.com/office/powerpoint/2010/main" val="316924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Utbildning</a:t>
            </a:r>
          </a:p>
        </p:txBody>
      </p:sp>
    </p:spTree>
    <p:extLst>
      <p:ext uri="{BB962C8B-B14F-4D97-AF65-F5344CB8AC3E}">
        <p14:creationId xmlns:p14="http://schemas.microsoft.com/office/powerpoint/2010/main" val="2446220065"/>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E6011EE6-5294-D344-AE93-F618069F8922}" vid="{45727F30-E711-A740-91D8-A34DFFD32AA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cdfcd9-2e07-4193-8a93-c1f183c4bf50" xsi:nil="true"/>
    <lcf76f155ced4ddcb4097134ff3c332f xmlns="ee62ac3a-4a39-44c1-a0ae-2140c09c833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C47A8D1A358F24C8C9F32679A310F7E" ma:contentTypeVersion="14" ma:contentTypeDescription="Skapa ett nytt dokument." ma:contentTypeScope="" ma:versionID="c5bb91f96346a810ba9cc96e66cbcb71">
  <xsd:schema xmlns:xsd="http://www.w3.org/2001/XMLSchema" xmlns:xs="http://www.w3.org/2001/XMLSchema" xmlns:p="http://schemas.microsoft.com/office/2006/metadata/properties" xmlns:ns2="ee62ac3a-4a39-44c1-a0ae-2140c09c8336" xmlns:ns3="cdcdfcd9-2e07-4193-8a93-c1f183c4bf50" targetNamespace="http://schemas.microsoft.com/office/2006/metadata/properties" ma:root="true" ma:fieldsID="2acfa4373a0709ac434dceb24cb81ac6" ns2:_="" ns3:_="">
    <xsd:import namespace="ee62ac3a-4a39-44c1-a0ae-2140c09c8336"/>
    <xsd:import namespace="cdcdfcd9-2e07-4193-8a93-c1f183c4bf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2ac3a-4a39-44c1-a0ae-2140c09c8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93a65192-9734-4a36-9c54-dd0325533d7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cdfcd9-2e07-4193-8a93-c1f183c4bf5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ce0f3e4-0d8c-499c-9051-31137007bd46}" ma:internalName="TaxCatchAll" ma:showField="CatchAllData" ma:web="cdcdfcd9-2e07-4193-8a93-c1f183c4b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32607-A5B2-45EB-B319-17EF25206F88}">
  <ds:schemaRefs>
    <ds:schemaRef ds:uri="http://schemas.microsoft.com/sharepoint/v3/contenttype/forms"/>
  </ds:schemaRefs>
</ds:datastoreItem>
</file>

<file path=customXml/itemProps2.xml><?xml version="1.0" encoding="utf-8"?>
<ds:datastoreItem xmlns:ds="http://schemas.openxmlformats.org/officeDocument/2006/customXml" ds:itemID="{B53B8D7C-C14E-4742-8DDD-10B6FB1D14B0}">
  <ds:schemaRefs>
    <ds:schemaRef ds:uri="cdcdfcd9-2e07-4193-8a93-c1f183c4bf50"/>
    <ds:schemaRef ds:uri="ee62ac3a-4a39-44c1-a0ae-2140c09c833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298823-A7CE-43EB-B37B-0FA75C033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62ac3a-4a39-44c1-a0ae-2140c09c8336"/>
    <ds:schemaRef ds:uri="cdcdfcd9-2e07-4193-8a93-c1f183c4b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KTH_presentation_template_Figtree (2)</Template>
  <TotalTime>1</TotalTime>
  <Words>513</Words>
  <Application>Microsoft Macintosh PowerPoint</Application>
  <PresentationFormat>Widescreen</PresentationFormat>
  <Paragraphs>139</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Figtree</vt:lpstr>
      <vt:lpstr>Office-tema</vt:lpstr>
      <vt:lpstr>Skolan för kemi, bioteknologi och hälsa</vt:lpstr>
      <vt:lpstr>Sveriges största tekniska universitet</vt:lpstr>
      <vt:lpstr>Skolan för kemi, bioteknologi och hälsa</vt:lpstr>
      <vt:lpstr>Forskning och utbildning på fyra adresser</vt:lpstr>
      <vt:lpstr>Forskningsområden</vt:lpstr>
      <vt:lpstr>CBH:s organisation </vt:lpstr>
      <vt:lpstr>Medarbetare</vt:lpstr>
      <vt:lpstr>Ekonomi och finansiering</vt:lpstr>
      <vt:lpstr>Utbildning</vt:lpstr>
      <vt:lpstr>Tekniskt basår</vt:lpstr>
      <vt:lpstr>Högskoleingenjör</vt:lpstr>
      <vt:lpstr>Internationella masterprogram</vt:lpstr>
      <vt:lpstr>Doktorsprogram</vt:lpstr>
      <vt:lpstr>Globala utmaningar</vt:lpstr>
      <vt:lpstr>Forskning</vt:lpstr>
      <vt:lpstr>Forskningscentrum</vt:lpstr>
      <vt:lpstr>Forskningscentrum</vt:lpstr>
      <vt:lpstr>SciLifeLab</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 Guldbrand</dc:creator>
  <cp:lastModifiedBy>Sabina Fabrizi</cp:lastModifiedBy>
  <cp:revision>43</cp:revision>
  <dcterms:created xsi:type="dcterms:W3CDTF">2023-11-14T14:44:38Z</dcterms:created>
  <dcterms:modified xsi:type="dcterms:W3CDTF">2026-06-29T11:05:27Z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0x010100DC47A8D1A358F24C8C9F32679A310F7E</vt:lpwstr>
  </property>
  <property fmtid="{D5CDD505-2E9C-101B-9397-08002B2CF9AE}" pid="3" name="MediaServiceImageTags">
    <vt:lpwstr/>
  </property>
</Properties>
</file>