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5"/>
  </p:notesMasterIdLst>
  <p:sldIdLst>
    <p:sldId id="262" r:id="rId2"/>
    <p:sldId id="263" r:id="rId3"/>
    <p:sldId id="264" r:id="rId4"/>
  </p:sldIdLst>
  <p:sldSz cx="25199975" cy="35999738"/>
  <p:notesSz cx="6858000" cy="9144000"/>
  <p:embeddedFontLst>
    <p:embeddedFont>
      <p:font typeface="Figtree" pitchFamily="2" charset="0"/>
      <p:regular r:id="rId6"/>
      <p:bold r:id="rId7"/>
      <p:italic r:id="rId8"/>
      <p:boldItalic r:id="rId9"/>
    </p:embeddedFont>
  </p:embeddedFontLst>
  <p:defaultTextStyle>
    <a:defPPr>
      <a:defRPr lang="sv-SE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75"/>
    <p:restoredTop sz="96327"/>
  </p:normalViewPr>
  <p:slideViewPr>
    <p:cSldViewPr snapToGrid="0">
      <p:cViewPr varScale="1">
        <p:scale>
          <a:sx n="13" d="100"/>
          <a:sy n="13" d="100"/>
        </p:scale>
        <p:origin x="25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A98BE-A709-2147-8309-29E5AC3B2C96}" type="datetimeFigureOut">
              <a:rPr lang="sv-SE" smtClean="0"/>
              <a:t>2025-06-04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2B342-762B-CA45-8C2D-6DAF9087E7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6762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Bild 27">
            <a:extLst>
              <a:ext uri="{FF2B5EF4-FFF2-40B4-BE49-F238E27FC236}">
                <a16:creationId xmlns:a16="http://schemas.microsoft.com/office/drawing/2014/main" id="{35F7D52C-5E9D-1A31-2536-E6D0E7E6A2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1"/>
            <a:ext cx="25199975" cy="36004807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798893C-4CC2-2B2F-4FC8-5E0C5AE0DA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59812" y="11956052"/>
            <a:ext cx="19677063" cy="28844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rubrik på en eller två rader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877E5B5-9B3B-1F13-E51F-88E6C87DC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45848" y="34466283"/>
            <a:ext cx="8504992" cy="513057"/>
          </a:xfrm>
          <a:prstGeom prst="rect">
            <a:avLst/>
          </a:prstGeom>
        </p:spPr>
        <p:txBody>
          <a:bodyPr/>
          <a:lstStyle/>
          <a:p>
            <a:r>
              <a:rPr lang="sv-SE" dirty="0"/>
              <a:t>KTH Royal </a:t>
            </a:r>
            <a:r>
              <a:rPr lang="sv-SE" dirty="0" err="1"/>
              <a:t>Institute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Technology</a:t>
            </a:r>
            <a:endParaRPr lang="sv-SE" dirty="0"/>
          </a:p>
        </p:txBody>
      </p:sp>
      <p:pic>
        <p:nvPicPr>
          <p:cNvPr id="12" name="Bild 11">
            <a:extLst>
              <a:ext uri="{FF2B5EF4-FFF2-40B4-BE49-F238E27FC236}">
                <a16:creationId xmlns:a16="http://schemas.microsoft.com/office/drawing/2014/main" id="{D62467FA-9342-6093-AF83-C0B258945DA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19983" y="3668587"/>
            <a:ext cx="4560008" cy="5102879"/>
          </a:xfrm>
          <a:prstGeom prst="rect">
            <a:avLst/>
          </a:prstGeom>
        </p:spPr>
      </p:pic>
      <p:sp>
        <p:nvSpPr>
          <p:cNvPr id="29" name="Platshållare för text 9">
            <a:extLst>
              <a:ext uri="{FF2B5EF4-FFF2-40B4-BE49-F238E27FC236}">
                <a16:creationId xmlns:a16="http://schemas.microsoft.com/office/drawing/2014/main" id="{408A9226-1691-5C76-4E7F-DC92D26FC2E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59813" y="15002408"/>
            <a:ext cx="19677062" cy="1338489"/>
          </a:xfrm>
          <a:prstGeom prst="rect">
            <a:avLst/>
          </a:prstGeom>
        </p:spPr>
        <p:txBody>
          <a:bodyPr numCol="1"/>
          <a:lstStyle>
            <a:lvl1pPr marL="0" indent="0">
              <a:buNone/>
              <a:defRPr sz="4400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>
                <a:latin typeface="+mj-lt"/>
              </a:defRPr>
            </a:lvl2pPr>
            <a:lvl3pPr marL="914400" indent="0">
              <a:buNone/>
              <a:defRPr>
                <a:latin typeface="+mj-lt"/>
              </a:defRPr>
            </a:lvl3pPr>
            <a:lvl4pPr marL="1371600" indent="0">
              <a:buNone/>
              <a:defRPr>
                <a:latin typeface="+mj-lt"/>
              </a:defRPr>
            </a:lvl4pPr>
            <a:lvl5pPr marL="1828800" indent="0">
              <a:buNone/>
              <a:defRPr>
                <a:latin typeface="+mj-lt"/>
              </a:defRPr>
            </a:lvl5pPr>
          </a:lstStyle>
          <a:p>
            <a:pPr lvl="0"/>
            <a:r>
              <a:rPr lang="sv-SE" dirty="0"/>
              <a:t>Underrubrik för exempelvis tid och datum</a:t>
            </a:r>
          </a:p>
        </p:txBody>
      </p:sp>
    </p:spTree>
    <p:extLst>
      <p:ext uri="{BB962C8B-B14F-4D97-AF65-F5344CB8AC3E}">
        <p14:creationId xmlns:p14="http://schemas.microsoft.com/office/powerpoint/2010/main" val="217878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B5C0340B-2AB4-36D0-AE9D-91713F7A7E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46698" y="34398549"/>
            <a:ext cx="8504992" cy="513057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298D2"/>
                </a:solidFill>
                <a:latin typeface="Figtree" pitchFamily="2" charset="0"/>
              </a:defRPr>
            </a:lvl1pPr>
          </a:lstStyle>
          <a:p>
            <a:r>
              <a:rPr lang="sv-SE" dirty="0"/>
              <a:t>KTH Royal </a:t>
            </a:r>
            <a:r>
              <a:rPr lang="sv-SE" dirty="0" err="1"/>
              <a:t>Institute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Technology</a:t>
            </a:r>
            <a:endParaRPr lang="sv-SE" dirty="0"/>
          </a:p>
        </p:txBody>
      </p:sp>
      <p:pic>
        <p:nvPicPr>
          <p:cNvPr id="9" name="Bild 11">
            <a:extLst>
              <a:ext uri="{FF2B5EF4-FFF2-40B4-BE49-F238E27FC236}">
                <a16:creationId xmlns:a16="http://schemas.microsoft.com/office/drawing/2014/main" id="{D22469FB-5F86-7A68-B0A8-F6981AD5FFC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19983" y="3668587"/>
            <a:ext cx="4560008" cy="510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6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10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userDrawn="1">
          <p15:clr>
            <a:srgbClr val="F26B43"/>
          </p15:clr>
        </p15:guide>
        <p15:guide id="2" pos="15874" userDrawn="1">
          <p15:clr>
            <a:srgbClr val="F26B43"/>
          </p15:clr>
        </p15:guide>
        <p15:guide id="3" pos="1739" userDrawn="1">
          <p15:clr>
            <a:srgbClr val="F26B43"/>
          </p15:clr>
        </p15:guide>
        <p15:guide id="4" pos="3427" userDrawn="1">
          <p15:clr>
            <a:srgbClr val="F26B43"/>
          </p15:clr>
        </p15:guide>
        <p15:guide id="5" pos="3880" userDrawn="1">
          <p15:clr>
            <a:srgbClr val="F26B43"/>
          </p15:clr>
        </p15:guide>
        <p15:guide id="6" pos="5568" userDrawn="1">
          <p15:clr>
            <a:srgbClr val="F26B43"/>
          </p15:clr>
        </p15:guide>
        <p15:guide id="7" pos="6022" userDrawn="1">
          <p15:clr>
            <a:srgbClr val="F26B43"/>
          </p15:clr>
        </p15:guide>
        <p15:guide id="8" pos="7710" userDrawn="1">
          <p15:clr>
            <a:srgbClr val="F26B43"/>
          </p15:clr>
        </p15:guide>
        <p15:guide id="9" pos="8163" userDrawn="1">
          <p15:clr>
            <a:srgbClr val="F26B43"/>
          </p15:clr>
        </p15:guide>
        <p15:guide id="10" pos="9851" userDrawn="1">
          <p15:clr>
            <a:srgbClr val="F26B43"/>
          </p15:clr>
        </p15:guide>
        <p15:guide id="11" pos="10305" userDrawn="1">
          <p15:clr>
            <a:srgbClr val="F26B43"/>
          </p15:clr>
        </p15:guide>
        <p15:guide id="12" pos="11993" userDrawn="1">
          <p15:clr>
            <a:srgbClr val="F26B43"/>
          </p15:clr>
        </p15:guide>
        <p15:guide id="13" pos="12446" userDrawn="1">
          <p15:clr>
            <a:srgbClr val="F26B43"/>
          </p15:clr>
        </p15:guide>
        <p15:guide id="14" pos="14134" userDrawn="1">
          <p15:clr>
            <a:srgbClr val="F26B43"/>
          </p15:clr>
        </p15:guide>
        <p15:guide id="15" orient="horz" userDrawn="1">
          <p15:clr>
            <a:srgbClr val="F26B43"/>
          </p15:clr>
        </p15:guide>
        <p15:guide id="17" orient="horz" pos="2948" userDrawn="1">
          <p15:clr>
            <a:srgbClr val="F26B43"/>
          </p15:clr>
        </p15:guide>
        <p15:guide id="18" orient="horz" pos="4765" userDrawn="1">
          <p15:clr>
            <a:srgbClr val="F26B43"/>
          </p15:clr>
        </p15:guide>
        <p15:guide id="19" orient="horz" pos="6582" userDrawn="1">
          <p15:clr>
            <a:srgbClr val="F26B43"/>
          </p15:clr>
        </p15:guide>
        <p15:guide id="20" orient="horz" pos="8399" userDrawn="1">
          <p15:clr>
            <a:srgbClr val="F26B43"/>
          </p15:clr>
        </p15:guide>
        <p15:guide id="21" orient="horz" pos="10216" userDrawn="1">
          <p15:clr>
            <a:srgbClr val="F26B43"/>
          </p15:clr>
        </p15:guide>
        <p15:guide id="22" orient="horz" pos="12033" userDrawn="1">
          <p15:clr>
            <a:srgbClr val="F26B43"/>
          </p15:clr>
        </p15:guide>
        <p15:guide id="23" orient="horz" pos="13850" userDrawn="1">
          <p15:clr>
            <a:srgbClr val="F26B43"/>
          </p15:clr>
        </p15:guide>
        <p15:guide id="24" orient="horz" pos="15667" userDrawn="1">
          <p15:clr>
            <a:srgbClr val="F26B43"/>
          </p15:clr>
        </p15:guide>
        <p15:guide id="25" orient="horz" pos="17484" userDrawn="1">
          <p15:clr>
            <a:srgbClr val="F26B43"/>
          </p15:clr>
        </p15:guide>
        <p15:guide id="26" orient="horz" pos="19301" userDrawn="1">
          <p15:clr>
            <a:srgbClr val="F26B43"/>
          </p15:clr>
        </p15:guide>
        <p15:guide id="27" orient="horz" pos="2111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9B584-9E60-B82D-A7E6-E49AE32BA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253DABE-7554-E68B-E5F6-0EF5BE78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KTH Royal Institute of Technology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368246-97F8-37C0-3626-9A489029DE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21" name="Graphic 20" descr="Arrow Up with solid fill">
            <a:extLst>
              <a:ext uri="{FF2B5EF4-FFF2-40B4-BE49-F238E27FC236}">
                <a16:creationId xmlns:a16="http://schemas.microsoft.com/office/drawing/2014/main" id="{8C6FD16C-DAAD-5E31-E3E9-4F426D5685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0745" y="17576535"/>
            <a:ext cx="11955198" cy="11955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50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43AB5-B8D6-1BEF-09E0-1E1CB17AA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253DABE-7554-E68B-E5F6-0EF5BE78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KTH Royal Institute of Technology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C9E5B6-85F0-49C3-9430-2C5546864B5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7" name="Graphic 6" descr="Line arrow: Straight with solid fill">
            <a:extLst>
              <a:ext uri="{FF2B5EF4-FFF2-40B4-BE49-F238E27FC236}">
                <a16:creationId xmlns:a16="http://schemas.microsoft.com/office/drawing/2014/main" id="{8AF2A8DF-694E-0EAD-89F7-657DB715BF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15963" y="16826411"/>
            <a:ext cx="13168047" cy="13168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69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2937D-F04A-5EEF-520D-A1396876E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253DABE-7554-E68B-E5F6-0EF5BE78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KTH Royal Institute of Technology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9466A-3A8C-2473-12B7-8846683E0C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6" name="Graphic 5" descr="Line arrow: Straight with solid fill">
            <a:extLst>
              <a:ext uri="{FF2B5EF4-FFF2-40B4-BE49-F238E27FC236}">
                <a16:creationId xmlns:a16="http://schemas.microsoft.com/office/drawing/2014/main" id="{BD604907-84F5-BDE6-0956-46054BB4A1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6015963" y="16826411"/>
            <a:ext cx="13168047" cy="13168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16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TH">
      <a:dk1>
        <a:srgbClr val="000000"/>
      </a:dk1>
      <a:lt1>
        <a:srgbClr val="FFFFFF"/>
      </a:lt1>
      <a:dk2>
        <a:srgbClr val="000061"/>
      </a:dk2>
      <a:lt2>
        <a:srgbClr val="EBE5E0"/>
      </a:lt2>
      <a:accent1>
        <a:srgbClr val="004791"/>
      </a:accent1>
      <a:accent2>
        <a:srgbClr val="6198D2"/>
      </a:accent2>
      <a:accent3>
        <a:srgbClr val="000061"/>
      </a:accent3>
      <a:accent4>
        <a:srgbClr val="DEF0FF"/>
      </a:accent4>
      <a:accent5>
        <a:srgbClr val="EBE5DF"/>
      </a:accent5>
      <a:accent6>
        <a:srgbClr val="0028ED"/>
      </a:accent6>
      <a:hlink>
        <a:srgbClr val="3878C2"/>
      </a:hlink>
      <a:folHlink>
        <a:srgbClr val="004691"/>
      </a:folHlink>
    </a:clrScheme>
    <a:fontScheme name="Office">
      <a:majorFont>
        <a:latin typeface="Figtree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Georgi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Sand">
      <a:srgbClr val="EBE5E0"/>
    </a:custClr>
    <a:custClr name="KTH blue">
      <a:srgbClr val="004791"/>
    </a:custClr>
    <a:custClr name="Sky blue">
      <a:srgbClr val="6298D2"/>
    </a:custClr>
    <a:custClr name="Navy blue">
      <a:srgbClr val="000061"/>
    </a:custClr>
    <a:custClr name="Light blue">
      <a:srgbClr val="DEF0FF"/>
    </a:custClr>
    <a:custClr name="Digital blue">
      <a:srgbClr val="0029ED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Dark green">
      <a:srgbClr val="0D4A21"/>
    </a:custClr>
    <a:custClr name="Dark turquoise">
      <a:srgbClr val="1C434C"/>
    </a:custClr>
    <a:custClr name="Dark brick">
      <a:srgbClr val="78001A"/>
    </a:custClr>
    <a:custClr name="Dark yellow">
      <a:srgbClr val="A65900"/>
    </a:custClr>
    <a:custClr name="Dark grey">
      <a:srgbClr val="323232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Green">
      <a:srgbClr val="4DA060"/>
    </a:custClr>
    <a:custClr name="Turquoise">
      <a:srgbClr val="339C9C"/>
    </a:custClr>
    <a:custClr name="Brick">
      <a:srgbClr val="E86A58"/>
    </a:custClr>
    <a:custClr name="Yellow">
      <a:srgbClr val="FFBE00"/>
    </a:custClr>
    <a:custClr name="Grey">
      <a:srgbClr val="A5A5A5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Light green">
      <a:srgbClr val="C7EBBA"/>
    </a:custClr>
    <a:custClr name="Light turquoise">
      <a:srgbClr val="B2E0E0"/>
    </a:custClr>
    <a:custClr name="Light brick">
      <a:srgbClr val="FFCCC4"/>
    </a:custClr>
    <a:custClr name="Light yellow">
      <a:srgbClr val="FFF0B0"/>
    </a:custClr>
    <a:custClr name="Light grey">
      <a:srgbClr val="E6E6E6"/>
    </a:custClr>
  </a:custClrLst>
  <a:extLst>
    <a:ext uri="{05A4C25C-085E-4340-85A3-A5531E510DB2}">
      <thm15:themeFamily xmlns:thm15="http://schemas.microsoft.com/office/thememl/2012/main" name="KTH_presentation_template" id="{849AC4DD-E1C2-5246-BA3B-97A717A592CC}" vid="{53E22E81-CC6B-DF47-AF43-FCD19FCAEE8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154</TotalTime>
  <Words>15</Words>
  <Application>Microsoft Office PowerPoint</Application>
  <PresentationFormat>Custom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Figtree</vt:lpstr>
      <vt:lpstr>Arial</vt:lpstr>
      <vt:lpstr>Office-tema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Bertilsson</dc:creator>
  <cp:lastModifiedBy>Tove Guldbrand</cp:lastModifiedBy>
  <cp:revision>9</cp:revision>
  <dcterms:created xsi:type="dcterms:W3CDTF">2023-08-29T11:38:46Z</dcterms:created>
  <dcterms:modified xsi:type="dcterms:W3CDTF">2025-06-04T07:15:06Z</dcterms:modified>
</cp:coreProperties>
</file>