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6858000" cy="51435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 Söderkvist" initials="MS" lastIdx="9" clrIdx="0">
    <p:extLst>
      <p:ext uri="{19B8F6BF-5375-455C-9EA6-DF929625EA0E}">
        <p15:presenceInfo xmlns:p15="http://schemas.microsoft.com/office/powerpoint/2012/main" userId="S-1-5-21-1948194976-2510558922-1916008050-1077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9"/>
    <a:srgbClr val="65656C"/>
    <a:srgbClr val="D02F80"/>
    <a:srgbClr val="1954A6"/>
    <a:srgbClr val="5E87C0"/>
    <a:srgbClr val="2191C4"/>
    <a:srgbClr val="D95999"/>
    <a:srgbClr val="62922E"/>
    <a:srgbClr val="AFC92B"/>
    <a:srgbClr val="D8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Format med tema 1 - dekorfär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Format med tema 1 - dekorfär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Format med tema 1 - dekorfär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442" autoAdjust="0"/>
  </p:normalViewPr>
  <p:slideViewPr>
    <p:cSldViewPr snapToGrid="0">
      <p:cViewPr varScale="1">
        <p:scale>
          <a:sx n="153" d="100"/>
          <a:sy n="153" d="100"/>
        </p:scale>
        <p:origin x="1488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0A68EE-FC1D-154D-B0B2-8F10538CA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D638D7-DEA4-1247-A9EB-8982C7537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2C1D7-B25D-44E6-A2D0-D10D1D9E6077}" type="datetimeFigureOut">
              <a:rPr lang="en-GB"/>
              <a:pPr>
                <a:defRPr/>
              </a:pPr>
              <a:t>31/03/2025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4AEC7E-9E0A-F348-8BEB-360ABEA852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838CD8-B67A-DE4B-9D64-CF9FD9C9A6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538062-B7CA-4502-88E7-928089303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53AAA87-6F70-2F43-9A3C-FA3D36237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F49FED-13B4-B74A-AF1E-0B5D3706DE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C97F-02FF-434B-8EAA-0F723077CD05}" type="datetimeFigureOut">
              <a:rPr lang="sv-SE"/>
              <a:pPr>
                <a:defRPr/>
              </a:pPr>
              <a:t>2025-03-31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4730BF3B-6153-7140-AD57-ECE26CA8AB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5D978D40-EB87-4440-802D-12F96A066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429AAB-B1EE-6F47-B4D7-E30F7E497A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43AB95-16A5-8F4F-9927-6A8C0839F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811775-299A-4959-BF5A-5DFB3E75F6A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65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>
            <a:extLst>
              <a:ext uri="{FF2B5EF4-FFF2-40B4-BE49-F238E27FC236}">
                <a16:creationId xmlns:a16="http://schemas.microsoft.com/office/drawing/2014/main" id="{C2E0D84A-3EC1-DD40-8DA6-147FB563C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4200" y="1436565"/>
            <a:ext cx="6018875" cy="648000"/>
          </a:xfrm>
        </p:spPr>
        <p:txBody>
          <a:bodyPr lIns="0" rIns="0" anchor="t">
            <a:noAutofit/>
          </a:bodyPr>
          <a:lstStyle>
            <a:lvl1pPr algn="l">
              <a:lnSpc>
                <a:spcPct val="90000"/>
              </a:lnSpc>
              <a:defRPr sz="27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9708450-9178-2141-98CC-ED5077AF0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189" y="2113366"/>
            <a:ext cx="6018211" cy="458384"/>
          </a:xfrm>
        </p:spPr>
        <p:txBody>
          <a:bodyPr lIns="0" rIns="0">
            <a:noAutofit/>
          </a:bodyPr>
          <a:lstStyle>
            <a:lvl1pPr marL="0" indent="0" algn="l">
              <a:lnSpc>
                <a:spcPct val="90000"/>
              </a:lnSpc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813F90-7654-6648-91D1-2FCEDF32CC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BAE7C-21D9-AE42-BA7B-857539329EF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F50A835-45C7-1144-B52F-6ABD3CC2ECAB}" type="datetime1">
              <a:rPr lang="sv-SE" smtClean="0"/>
              <a:t>2025-03-31</a:t>
            </a:fld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9341B-1A2C-DA44-A3A3-D767F2EB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364DD81-8F2A-4A47-B116-4EC55BFD2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2089"/>
          <a:stretch/>
        </p:blipFill>
        <p:spPr>
          <a:xfrm>
            <a:off x="246767" y="3064360"/>
            <a:ext cx="6357233" cy="185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Bildobjekt 19">
            <a:extLst>
              <a:ext uri="{FF2B5EF4-FFF2-40B4-BE49-F238E27FC236}">
                <a16:creationId xmlns:a16="http://schemas.microsoft.com/office/drawing/2014/main" id="{824DB9BD-A298-6442-B174-7EC707EC32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5271" y="336161"/>
            <a:ext cx="13811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333CB-1434-CD48-8D6D-0877D03C9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54F0-E97B-4744-BFAF-7FF54B0017C2}" type="datetime1">
              <a:rPr lang="sv-SE" smtClean="0"/>
              <a:t>2025-03-31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AFE5C-937B-EE40-9A6B-AEB1D44B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0237B-88FE-A740-9275-6347AA1C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7954B8BA-4DAB-4627-8613-2775B12BE0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4200" y="1436565"/>
            <a:ext cx="6018875" cy="648000"/>
          </a:xfrm>
        </p:spPr>
        <p:txBody>
          <a:bodyPr lIns="0" rIns="0" anchor="t">
            <a:noAutofit/>
          </a:bodyPr>
          <a:lstStyle>
            <a:lvl1pPr algn="l">
              <a:lnSpc>
                <a:spcPct val="90000"/>
              </a:lnSpc>
              <a:defRPr sz="27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5376CEF8-4EAE-46E6-8292-1AC0484E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189" y="2113366"/>
            <a:ext cx="6018211" cy="458384"/>
          </a:xfrm>
        </p:spPr>
        <p:txBody>
          <a:bodyPr lIns="0" rIns="0">
            <a:noAutofit/>
          </a:bodyPr>
          <a:lstStyle>
            <a:lvl1pPr marL="0" indent="0" algn="l">
              <a:lnSpc>
                <a:spcPct val="90000"/>
              </a:lnSpc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DB5E93F-E018-934D-B125-CFB6D3B259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r="2089"/>
          <a:stretch/>
        </p:blipFill>
        <p:spPr>
          <a:xfrm>
            <a:off x="246767" y="3064360"/>
            <a:ext cx="6357233" cy="185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55E1E5B-E1F9-C645-91AF-7753BF8D8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4750" y="1177924"/>
            <a:ext cx="5434850" cy="3556075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7D5F619-51D2-42FE-AF00-80BF2FDD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0AAD98-60E6-C741-A55B-250577B7D90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DB11DE9-DED4-0140-852D-916C42F20E0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867EB2-FC4F-C74D-A230-89D6B97278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30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49F9A72-D666-409F-89F0-C4DB12D6A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innehåll 6">
            <a:extLst>
              <a:ext uri="{FF2B5EF4-FFF2-40B4-BE49-F238E27FC236}">
                <a16:creationId xmlns:a16="http://schemas.microsoft.com/office/drawing/2014/main" id="{ABCA6F90-9CEE-4851-B173-D1547B4A39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4748" y="1177925"/>
            <a:ext cx="2623251" cy="3546475"/>
          </a:xfrm>
        </p:spPr>
        <p:txBody>
          <a:bodyPr/>
          <a:lstStyle>
            <a:lvl1pPr>
              <a:spcBef>
                <a:spcPts val="450"/>
              </a:spcBef>
              <a:defRPr sz="1200"/>
            </a:lvl1pPr>
            <a:lvl2pPr>
              <a:defRPr sz="105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24B6A1C9-ADE4-4CC4-9F8E-3C523ABB3B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85510" y="1177925"/>
            <a:ext cx="2623251" cy="3546475"/>
          </a:xfrm>
        </p:spPr>
        <p:txBody>
          <a:bodyPr/>
          <a:lstStyle>
            <a:lvl1pPr>
              <a:spcBef>
                <a:spcPts val="450"/>
              </a:spcBef>
              <a:defRPr sz="1200"/>
            </a:lvl1pPr>
            <a:lvl2pPr>
              <a:defRPr sz="105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A8391E-3731-2443-9876-D90B9EC17C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F3AF1-9E09-AA46-BDC3-10877CB0366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7DAB5F-C9FB-0949-AD1C-2B42F0D6D2D4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F7F9D-91F2-834F-94B9-2CB3ED2DF86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3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er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4748" y="1458000"/>
            <a:ext cx="2623251" cy="3266400"/>
          </a:xfrm>
        </p:spPr>
        <p:txBody>
          <a:bodyPr/>
          <a:lstStyle>
            <a:lvl1pPr>
              <a:spcBef>
                <a:spcPts val="450"/>
              </a:spcBef>
              <a:defRPr sz="1200"/>
            </a:lvl1pPr>
            <a:lvl2pPr>
              <a:defRPr sz="105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036AF80-4CD2-454D-A2BD-8376F1D8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4750" y="992639"/>
            <a:ext cx="2623250" cy="398348"/>
          </a:xfrm>
        </p:spPr>
        <p:txBody>
          <a:bodyPr anchor="b">
            <a:no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CB648E2-7BF1-4B29-9F1F-7CF9F9418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11" name="Platshållare för innehåll 6">
            <a:extLst>
              <a:ext uri="{FF2B5EF4-FFF2-40B4-BE49-F238E27FC236}">
                <a16:creationId xmlns:a16="http://schemas.microsoft.com/office/drawing/2014/main" id="{67A1B334-9578-40B0-9E5A-97A57E06FD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85510" y="1458000"/>
            <a:ext cx="2623251" cy="3266400"/>
          </a:xfrm>
        </p:spPr>
        <p:txBody>
          <a:bodyPr/>
          <a:lstStyle>
            <a:lvl1pPr>
              <a:spcBef>
                <a:spcPts val="450"/>
              </a:spcBef>
              <a:defRPr sz="1200"/>
            </a:lvl1pPr>
            <a:lvl2pPr>
              <a:defRPr sz="105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62DD5381-3325-4D1A-94D6-C5C5021965F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985512" y="992639"/>
            <a:ext cx="2623250" cy="398348"/>
          </a:xfrm>
        </p:spPr>
        <p:txBody>
          <a:bodyPr anchor="b">
            <a:no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30F20D-3BD2-0A42-A3AC-0754B6604F6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2066D-E37A-2B40-9E6B-D11CEB2B202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0CA5FFD-E5E3-A143-AD0E-630D1A57F389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FEBA3-A33B-D243-8505-9EFC9EFACEA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95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6" y="1182688"/>
            <a:ext cx="6356350" cy="35417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10EEBAA1-31D0-4043-A408-0FA647743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10BECD-4EC8-084D-BC12-24B211F2422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578A5-F1AA-9C4E-9E11-3285A47F32C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EF9B448-5CA3-3346-98EE-81AEA7F20509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DED67F-0B1F-B847-B7F8-33957AC6C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7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9237" y="1183342"/>
            <a:ext cx="3132000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F471D766-023C-E042-B60C-5AA70DCA1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76762" y="1183342"/>
            <a:ext cx="3132000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7A08FF2-59DE-483A-94F1-31DC64A8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2728B6-63F5-B244-997D-9D6002AF7F3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F235A-FE35-0E4E-8903-8ACF624E9FD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AFB0B27-FDB6-CC4E-BF93-C9A0A5E02FAE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7915CA-D248-A549-98B8-494A07C1FE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2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B464BA0-6700-4DB2-A48A-C2EA92186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F0D6C8-A677-2F45-8BF9-D92EC695ED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34D99-F0CA-E845-AC90-830B52910FC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E8E64AF-D672-B649-9F0B-455B202AF1CF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C6677-C361-8045-8EDA-75B4AB5B6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71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>
            <a:extLst>
              <a:ext uri="{FF2B5EF4-FFF2-40B4-BE49-F238E27FC236}">
                <a16:creationId xmlns:a16="http://schemas.microsoft.com/office/drawing/2014/main" id="{35A3ADBA-25A7-C947-B502-691111D0D9E5}"/>
              </a:ext>
            </a:extLst>
          </p:cNvPr>
          <p:cNvCxnSpPr>
            <a:cxnSpLocks/>
          </p:cNvCxnSpPr>
          <p:nvPr/>
        </p:nvCxnSpPr>
        <p:spPr>
          <a:xfrm>
            <a:off x="250825" y="4891747"/>
            <a:ext cx="63579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5D31C7-D918-594B-BEA4-908A26231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49" y="251752"/>
            <a:ext cx="5429251" cy="6738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CF093-1E8D-FF4F-B3C9-72A2B081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4750" y="1177925"/>
            <a:ext cx="5429250" cy="35401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pic>
        <p:nvPicPr>
          <p:cNvPr id="153" name="Picture 2">
            <a:extLst>
              <a:ext uri="{FF2B5EF4-FFF2-40B4-BE49-F238E27FC236}">
                <a16:creationId xmlns:a16="http://schemas.microsoft.com/office/drawing/2014/main" id="{27E88DB3-2B58-724F-94B3-6D5858EC3FB2}"/>
              </a:ext>
            </a:extLst>
          </p:cNvPr>
          <p:cNvPicPr>
            <a:picLocks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2576" y="251925"/>
            <a:ext cx="672355" cy="68096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D1E46-ACAC-CB45-8347-1E27A81EB7A4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61483" y="4907461"/>
            <a:ext cx="2314575" cy="2261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3F550-2974-9E4B-B068-842EDA7E176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068183" y="4907461"/>
            <a:ext cx="1543050" cy="2261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7FB4B-7893-4946-9C41-FB1EB79145A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2192B6A-E8D6-E94B-B438-36406C3A150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61878" y="4907461"/>
            <a:ext cx="1543050" cy="2261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EE364-22D9-9F45-9FB8-F52F9D983E00}" type="datetime1">
              <a:rPr lang="sv-SE" smtClean="0"/>
              <a:t>2025-03-31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6" r:id="rId3"/>
    <p:sldLayoutId id="2147483800" r:id="rId4"/>
    <p:sldLayoutId id="2147483801" r:id="rId5"/>
    <p:sldLayoutId id="2147483803" r:id="rId6"/>
    <p:sldLayoutId id="2147483802" r:id="rId7"/>
    <p:sldLayoutId id="214748379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5pPr>
      <a:lvl6pPr marL="342900"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6pPr>
      <a:lvl7pPr marL="685800"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7pPr>
      <a:lvl8pPr marL="1028700"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8pPr>
      <a:lvl9pPr marL="1371600" algn="l" rtl="0" eaLnBrk="1" fontAlgn="base" hangingPunct="1">
        <a:lnSpc>
          <a:spcPts val="225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66688" indent="-166688" algn="l" rtl="0" eaLnBrk="1" fontAlgn="base" hangingPunct="1">
        <a:lnSpc>
          <a:spcPct val="90000"/>
        </a:lnSpc>
        <a:spcBef>
          <a:spcPts val="750"/>
        </a:spcBef>
        <a:spcAft>
          <a:spcPts val="150"/>
        </a:spcAft>
        <a:buClr>
          <a:schemeClr val="tx1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566" indent="-167879" algn="l" rtl="0" eaLnBrk="1" fontAlgn="base" hangingPunct="1">
        <a:lnSpc>
          <a:spcPct val="90000"/>
        </a:lnSpc>
        <a:spcBef>
          <a:spcPts val="450"/>
        </a:spcBef>
        <a:spcAft>
          <a:spcPct val="0"/>
        </a:spcAft>
        <a:buFont typeface="Systemtypsnitt"/>
        <a:buChar char="–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02444" indent="-167879" algn="l" rtl="0" eaLnBrk="1" fontAlgn="base" hangingPunct="1">
        <a:lnSpc>
          <a:spcPct val="90000"/>
        </a:lnSpc>
        <a:spcBef>
          <a:spcPts val="450"/>
        </a:spcBef>
        <a:spcAft>
          <a:spcPct val="0"/>
        </a:spcAft>
        <a:buFont typeface="Systemtypsnitt"/>
        <a:buChar char="&gt;"/>
        <a:tabLst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634604" indent="-132160" algn="l" rtl="0" eaLnBrk="1" fontAlgn="base" hangingPunct="1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•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34629" indent="-200025" algn="l" rtl="0" eaLnBrk="1" fontAlgn="base" hangingPunct="1">
        <a:lnSpc>
          <a:spcPct val="90000"/>
        </a:lnSpc>
        <a:spcBef>
          <a:spcPts val="450"/>
        </a:spcBef>
        <a:spcAft>
          <a:spcPct val="0"/>
        </a:spcAft>
        <a:buFont typeface="Arial" panose="020B0604020202020204" pitchFamily="34" charset="0"/>
        <a:buChar char="–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160" userDrawn="1">
          <p15:clr>
            <a:srgbClr val="F26B43"/>
          </p15:clr>
        </p15:guide>
        <p15:guide id="3" pos="740" userDrawn="1">
          <p15:clr>
            <a:srgbClr val="F26B43"/>
          </p15:clr>
        </p15:guide>
        <p15:guide id="4" pos="3952" userDrawn="1">
          <p15:clr>
            <a:srgbClr val="F26B43"/>
          </p15:clr>
        </p15:guide>
        <p15:guide id="5" orient="horz" pos="742" userDrawn="1">
          <p15:clr>
            <a:srgbClr val="F26B43"/>
          </p15:clr>
        </p15:guide>
        <p15:guide id="7" pos="158" userDrawn="1">
          <p15:clr>
            <a:srgbClr val="F26B43"/>
          </p15:clr>
        </p15:guide>
        <p15:guide id="9" orient="horz" pos="587" userDrawn="1">
          <p15:clr>
            <a:srgbClr val="F26B43"/>
          </p15:clr>
        </p15:guide>
        <p15:guide id="10" orient="horz" pos="159" userDrawn="1">
          <p15:clr>
            <a:srgbClr val="F26B43"/>
          </p15:clr>
        </p15:guide>
        <p15:guide id="11" pos="4160" userDrawn="1">
          <p15:clr>
            <a:srgbClr val="F26B43"/>
          </p15:clr>
        </p15:guide>
        <p15:guide id="12" pos="581" userDrawn="1">
          <p15:clr>
            <a:srgbClr val="F26B43"/>
          </p15:clr>
        </p15:guide>
        <p15:guide id="15" orient="horz" pos="3078" userDrawn="1">
          <p15:clr>
            <a:srgbClr val="F26B43"/>
          </p15:clr>
        </p15:guide>
        <p15:guide id="16" orient="horz" pos="2972" userDrawn="1">
          <p15:clr>
            <a:srgbClr val="F26B43"/>
          </p15:clr>
        </p15:guide>
        <p15:guide id="17" pos="368" userDrawn="1">
          <p15:clr>
            <a:srgbClr val="F26B43"/>
          </p15:clr>
        </p15:guide>
        <p15:guide id="18" orient="horz" pos="1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2400" dirty="0"/>
              <a:t>Antagningsstatistik Master </a:t>
            </a:r>
            <a:r>
              <a:rPr lang="sv-SE" sz="2400" dirty="0" smtClean="0"/>
              <a:t>HT25</a:t>
            </a:r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F50A835-45C7-1144-B52F-6ABD3CC2ECAB}" type="datetime1">
              <a:rPr lang="sv-SE" smtClean="0"/>
              <a:t>2025-03-31</a:t>
            </a:fld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6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174750" y="1516590"/>
            <a:ext cx="5035224" cy="1795569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Presentationen innehåller siffror för urvalet i </a:t>
            </a:r>
            <a:r>
              <a:rPr lang="sv-SE" dirty="0" smtClean="0"/>
              <a:t>MASTERHT25.</a:t>
            </a:r>
            <a:br>
              <a:rPr lang="sv-SE" dirty="0" smtClean="0"/>
            </a:br>
            <a:r>
              <a:rPr lang="sv-SE" dirty="0" smtClean="0"/>
              <a:t>Antagningsomgången för </a:t>
            </a:r>
            <a:r>
              <a:rPr lang="sv-SE" dirty="0" err="1" smtClean="0"/>
              <a:t>masterprogrammen</a:t>
            </a:r>
            <a:r>
              <a:rPr lang="sv-SE" dirty="0" smtClean="0"/>
              <a:t> har bara </a:t>
            </a:r>
            <a:r>
              <a:rPr lang="sv-SE" dirty="0"/>
              <a:t>ett </a:t>
            </a:r>
            <a:r>
              <a:rPr lang="sv-SE" dirty="0" smtClean="0"/>
              <a:t>urval.</a:t>
            </a:r>
            <a:endParaRPr lang="sv-SE" dirty="0"/>
          </a:p>
          <a:p>
            <a:pPr marL="0" indent="0">
              <a:buNone/>
            </a:pPr>
            <a:r>
              <a:rPr lang="sv-SE" dirty="0" smtClean="0"/>
              <a:t>Studenter </a:t>
            </a:r>
            <a:r>
              <a:rPr lang="sv-SE" dirty="0"/>
              <a:t>antagna inom ramarna för EIT och övriga samarbetsprogram är inte medräknade i denna sammanställning.  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ingår?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2</a:t>
            </a:fld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Antagningsstatistik </a:t>
            </a:r>
            <a:r>
              <a:rPr lang="sv-SE" dirty="0" smtClean="0"/>
              <a:t>master HT25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3</a:t>
            </a:fld>
            <a:endParaRPr lang="sv-SE"/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008158"/>
              </p:ext>
            </p:extLst>
          </p:nvPr>
        </p:nvGraphicFramePr>
        <p:xfrm>
          <a:off x="599087" y="1487330"/>
          <a:ext cx="5662976" cy="1938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2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664">
                  <a:extLst>
                    <a:ext uri="{9D8B030D-6E8A-4147-A177-3AD203B41FA5}">
                      <a16:colId xmlns:a16="http://schemas.microsoft.com/office/drawing/2014/main" val="2787946429"/>
                    </a:ext>
                  </a:extLst>
                </a:gridCol>
                <a:gridCol w="810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218">
                  <a:extLst>
                    <a:ext uri="{9D8B030D-6E8A-4147-A177-3AD203B41FA5}">
                      <a16:colId xmlns:a16="http://schemas.microsoft.com/office/drawing/2014/main" val="1218919597"/>
                    </a:ext>
                  </a:extLst>
                </a:gridCol>
                <a:gridCol w="905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5093"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1" dirty="0" smtClean="0">
                          <a:latin typeface="+mn-lt"/>
                        </a:rPr>
                        <a:t>2025</a:t>
                      </a:r>
                      <a:endParaRPr lang="sv-SE" sz="10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 smtClean="0">
                          <a:latin typeface="+mn-lt"/>
                        </a:rPr>
                        <a:t>2024</a:t>
                      </a:r>
                      <a:endParaRPr lang="sv-SE" sz="1000" b="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 smtClean="0">
                          <a:latin typeface="+mn-lt"/>
                        </a:rPr>
                        <a:t>2023</a:t>
                      </a:r>
                      <a:endParaRPr lang="sv-SE" sz="1000" b="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 smtClean="0">
                          <a:latin typeface="+mn-lt"/>
                        </a:rPr>
                        <a:t>Förändring </a:t>
                      </a:r>
                    </a:p>
                    <a:p>
                      <a:pPr algn="ctr"/>
                      <a:r>
                        <a:rPr lang="sv-SE" sz="1000" dirty="0" smtClean="0">
                          <a:latin typeface="+mn-lt"/>
                        </a:rPr>
                        <a:t>2024-2025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 smtClean="0">
                          <a:latin typeface="+mn-lt"/>
                        </a:rPr>
                        <a:t>Förändring </a:t>
                      </a:r>
                    </a:p>
                    <a:p>
                      <a:pPr algn="ctr"/>
                      <a:r>
                        <a:rPr lang="sv-SE" sz="1000" b="0" dirty="0" smtClean="0">
                          <a:latin typeface="+mn-lt"/>
                        </a:rPr>
                        <a:t>2023-2024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093">
                <a:tc>
                  <a:txBody>
                    <a:bodyPr/>
                    <a:lstStyle/>
                    <a:p>
                      <a:pPr algn="l"/>
                      <a:r>
                        <a:rPr lang="sv-SE" sz="1000" b="1" dirty="0" smtClean="0">
                          <a:latin typeface="+mn-lt"/>
                        </a:rPr>
                        <a:t>Behöriga sökande till urval *</a:t>
                      </a:r>
                      <a:endParaRPr lang="sv-SE" sz="10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14168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12854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11798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10,2%</a:t>
                      </a:r>
                      <a:endParaRPr lang="sv-SE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9,0%</a:t>
                      </a:r>
                      <a:endParaRPr lang="sv-SE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019">
                <a:tc>
                  <a:txBody>
                    <a:bodyPr/>
                    <a:lstStyle/>
                    <a:p>
                      <a:pPr algn="l"/>
                      <a:r>
                        <a:rPr lang="sv-SE" sz="1000" b="1" dirty="0" smtClean="0">
                          <a:latin typeface="+mn-lt"/>
                        </a:rPr>
                        <a:t>Antal antagna</a:t>
                      </a:r>
                      <a:endParaRPr lang="sv-SE" sz="10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3408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3423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3001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-0,4%</a:t>
                      </a:r>
                      <a:endParaRPr lang="sv-SE" sz="1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14,1%</a:t>
                      </a:r>
                      <a:endParaRPr lang="sv-SE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019">
                <a:tc>
                  <a:txBody>
                    <a:bodyPr/>
                    <a:lstStyle/>
                    <a:p>
                      <a:pPr algn="l"/>
                      <a:r>
                        <a:rPr lang="sv-SE" sz="1000" b="1" dirty="0" smtClean="0">
                          <a:latin typeface="+mn-lt"/>
                        </a:rPr>
                        <a:t>Antal reserver</a:t>
                      </a:r>
                      <a:endParaRPr lang="sv-SE" sz="10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6905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5640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5033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22,4%</a:t>
                      </a:r>
                      <a:endParaRPr lang="sv-SE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sv-SE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12,1%</a:t>
                      </a:r>
                      <a:endParaRPr lang="sv-SE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7"/>
          <p:cNvSpPr txBox="1"/>
          <p:nvPr/>
        </p:nvSpPr>
        <p:spPr>
          <a:xfrm>
            <a:off x="496729" y="3695211"/>
            <a:ext cx="55936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*Att en anmälan gått till urval betyder att den sökande är behörig till ett givet program. Eftersom de sökande kan anmäla sig till totalt 4 program anger antalet inte unika individer, utan varje anmälan </a:t>
            </a:r>
            <a:r>
              <a:rPr lang="sv-SE" sz="1100" dirty="0" smtClean="0"/>
              <a:t>där </a:t>
            </a:r>
            <a:r>
              <a:rPr lang="sv-SE" sz="1100" dirty="0"/>
              <a:t>den sökande är behörig räknas för sig.</a:t>
            </a:r>
            <a:endParaRPr lang="sv-SE" sz="1100" b="1" i="1" dirty="0" smtClean="0"/>
          </a:p>
          <a:p>
            <a:endParaRPr lang="sv-SE" sz="1100" b="1" i="1" dirty="0" smtClean="0"/>
          </a:p>
          <a:p>
            <a:r>
              <a:rPr lang="sv-SE" sz="1100" dirty="0" smtClean="0"/>
              <a:t>En </a:t>
            </a:r>
            <a:r>
              <a:rPr lang="sv-SE" sz="1100" dirty="0"/>
              <a:t>individ kan anmäla sig till max 4 olika </a:t>
            </a:r>
            <a:r>
              <a:rPr lang="sv-SE" sz="1100" dirty="0" smtClean="0"/>
              <a:t>utbildningar och siffran </a:t>
            </a:r>
            <a:r>
              <a:rPr lang="sv-SE" sz="1100" dirty="0"/>
              <a:t>visar antal </a:t>
            </a:r>
            <a:r>
              <a:rPr lang="sv-SE" sz="1100" dirty="0" smtClean="0"/>
              <a:t>behöriga anmälningsalternativ till KTH.</a:t>
            </a:r>
            <a:endParaRPr lang="sv-SE" sz="1600" dirty="0"/>
          </a:p>
        </p:txBody>
      </p:sp>
      <p:sp>
        <p:nvSpPr>
          <p:cNvPr id="10" name="Rectangle 9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9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Antagna och reserver 2016-2025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4</a:t>
            </a:fld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1087718" y="4195957"/>
            <a:ext cx="49796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 smtClean="0"/>
              <a:t>* Ej unika individer</a:t>
            </a:r>
            <a:endParaRPr lang="sv-SE" sz="800" dirty="0"/>
          </a:p>
        </p:txBody>
      </p:sp>
      <p:sp>
        <p:nvSpPr>
          <p:cNvPr id="10" name="Rectangle 9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705" y="1072004"/>
            <a:ext cx="4584589" cy="29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4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Behöriga sökande till urval </a:t>
            </a:r>
            <a:r>
              <a:rPr lang="sv-SE" dirty="0" smtClean="0"/>
              <a:t>2016-2025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5</a:t>
            </a:fld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1092622" y="3997625"/>
            <a:ext cx="50249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dirty="0" smtClean="0"/>
              <a:t>*Ej </a:t>
            </a:r>
            <a:r>
              <a:rPr lang="sv-SE" sz="1100" dirty="0"/>
              <a:t>unika </a:t>
            </a:r>
            <a:r>
              <a:rPr lang="sv-SE" sz="1100" dirty="0" smtClean="0"/>
              <a:t>individer.</a:t>
            </a:r>
          </a:p>
          <a:p>
            <a:endParaRPr lang="sv-SE" sz="1100" dirty="0"/>
          </a:p>
          <a:p>
            <a:endParaRPr lang="sv-SE" sz="1100" dirty="0"/>
          </a:p>
        </p:txBody>
      </p:sp>
      <p:sp>
        <p:nvSpPr>
          <p:cNvPr id="11" name="Rectangle 10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705" y="1193934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8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Anmälningar totalt, och anmälningar till urval per skola </a:t>
            </a:r>
            <a:r>
              <a:rPr lang="sv-SE" dirty="0" smtClean="0"/>
              <a:t>2023-2025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6</a:t>
            </a:fld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469963" y="4444900"/>
            <a:ext cx="29488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 smtClean="0"/>
              <a:t>Tabellen redovisar anmälningar, ej unika individer</a:t>
            </a:r>
            <a:endParaRPr lang="sv-SE" sz="900" dirty="0"/>
          </a:p>
        </p:txBody>
      </p:sp>
      <p:sp>
        <p:nvSpPr>
          <p:cNvPr id="11" name="Rectangle 10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70" y="1191007"/>
            <a:ext cx="6144016" cy="31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Avgiftsstatus, </a:t>
            </a:r>
            <a:r>
              <a:rPr lang="sv-SE" dirty="0" smtClean="0"/>
              <a:t>antagna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7</a:t>
            </a:fld>
            <a:endParaRPr lang="sv-SE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497171"/>
              </p:ext>
            </p:extLst>
          </p:nvPr>
        </p:nvGraphicFramePr>
        <p:xfrm>
          <a:off x="261877" y="1483360"/>
          <a:ext cx="6011923" cy="1729597"/>
        </p:xfrm>
        <a:graphic>
          <a:graphicData uri="http://schemas.openxmlformats.org/drawingml/2006/table">
            <a:tbl>
              <a:tblPr firstRow="1" bandRow="1"/>
              <a:tblGrid>
                <a:gridCol w="1226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599">
                  <a:extLst>
                    <a:ext uri="{9D8B030D-6E8A-4147-A177-3AD203B41FA5}">
                      <a16:colId xmlns:a16="http://schemas.microsoft.com/office/drawing/2014/main" val="1615026830"/>
                    </a:ext>
                  </a:extLst>
                </a:gridCol>
                <a:gridCol w="912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950">
                  <a:extLst>
                    <a:ext uri="{9D8B030D-6E8A-4147-A177-3AD203B41FA5}">
                      <a16:colId xmlns:a16="http://schemas.microsoft.com/office/drawing/2014/main" val="3530329690"/>
                    </a:ext>
                  </a:extLst>
                </a:gridCol>
                <a:gridCol w="1034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928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sv-SE" sz="12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  <a:endParaRPr lang="sv-SE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  <a:endParaRPr lang="sv-SE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  <a:endParaRPr lang="sv-SE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Förändring 2024-2025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Förändring 2023-2024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77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sv-SE" sz="1050" b="1" dirty="0" smtClean="0">
                          <a:latin typeface="+mn-lt"/>
                        </a:rPr>
                        <a:t>Avgiftsbefriade</a:t>
                      </a:r>
                      <a:endParaRPr lang="sv-SE" sz="1050" b="1" dirty="0">
                        <a:latin typeface="+mn-lt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1342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1353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1154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-0,8%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17,2%</a:t>
                      </a:r>
                      <a:endParaRPr lang="sv-SE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54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sv-SE" sz="1050" b="1" dirty="0" smtClean="0">
                          <a:latin typeface="+mn-lt"/>
                        </a:rPr>
                        <a:t>Avgiftsskyldiga</a:t>
                      </a:r>
                      <a:endParaRPr lang="sv-SE" sz="1050" b="1" dirty="0">
                        <a:latin typeface="+mn-lt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2066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1874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-0,2%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12,1%</a:t>
                      </a:r>
                      <a:endParaRPr lang="sv-SE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9123" y="3935544"/>
            <a:ext cx="562932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050" dirty="0" smtClean="0"/>
              <a:t>Sedan 2015 </a:t>
            </a:r>
            <a:r>
              <a:rPr lang="sv-SE" sz="1050" dirty="0"/>
              <a:t>tillämpas separat </a:t>
            </a:r>
            <a:r>
              <a:rPr lang="sv-SE" sz="1050" dirty="0" smtClean="0"/>
              <a:t>antagning, vilket </a:t>
            </a:r>
            <a:r>
              <a:rPr lang="sv-SE" sz="1050" dirty="0"/>
              <a:t>innebär att behöriga sökande konkurrerar i </a:t>
            </a:r>
            <a:r>
              <a:rPr lang="sv-SE" sz="1050" dirty="0" smtClean="0"/>
              <a:t>separata </a:t>
            </a:r>
            <a:r>
              <a:rPr lang="sv-SE" sz="1050" dirty="0"/>
              <a:t>urvalsgrupper beroende på </a:t>
            </a:r>
            <a:r>
              <a:rPr lang="sv-SE" sz="1050" dirty="0" smtClean="0"/>
              <a:t>avgiftsstatus.</a:t>
            </a:r>
            <a:endParaRPr lang="sv-SE" sz="1400" dirty="0"/>
          </a:p>
        </p:txBody>
      </p:sp>
      <p:sp>
        <p:nvSpPr>
          <p:cNvPr id="9" name="Rectangle 8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Antal antagna per skola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3802A-66F7-914C-9FA1-EAF541BD00EC}" type="datetime1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527FB4B-7893-4946-9C41-FB1EB79145A0}" type="slidenum">
              <a:rPr lang="sv-SE" smtClean="0"/>
              <a:t>8</a:t>
            </a:fld>
            <a:endParaRPr lang="sv-SE"/>
          </a:p>
        </p:txBody>
      </p:sp>
      <p:graphicFrame>
        <p:nvGraphicFramePr>
          <p:cNvPr id="11" name="Tabel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402906"/>
              </p:ext>
            </p:extLst>
          </p:nvPr>
        </p:nvGraphicFramePr>
        <p:xfrm>
          <a:off x="250830" y="1447500"/>
          <a:ext cx="6360404" cy="1915374"/>
        </p:xfrm>
        <a:graphic>
          <a:graphicData uri="http://schemas.openxmlformats.org/drawingml/2006/table">
            <a:tbl>
              <a:tblPr firstRow="1" bandRow="1"/>
              <a:tblGrid>
                <a:gridCol w="675523">
                  <a:extLst>
                    <a:ext uri="{9D8B030D-6E8A-4147-A177-3AD203B41FA5}">
                      <a16:colId xmlns:a16="http://schemas.microsoft.com/office/drawing/2014/main" val="2083636021"/>
                    </a:ext>
                  </a:extLst>
                </a:gridCol>
                <a:gridCol w="403913">
                  <a:extLst>
                    <a:ext uri="{9D8B030D-6E8A-4147-A177-3AD203B41FA5}">
                      <a16:colId xmlns:a16="http://schemas.microsoft.com/office/drawing/2014/main" val="2786357576"/>
                    </a:ext>
                  </a:extLst>
                </a:gridCol>
                <a:gridCol w="319204">
                  <a:extLst>
                    <a:ext uri="{9D8B030D-6E8A-4147-A177-3AD203B41FA5}">
                      <a16:colId xmlns:a16="http://schemas.microsoft.com/office/drawing/2014/main" val="2082791822"/>
                    </a:ext>
                  </a:extLst>
                </a:gridCol>
                <a:gridCol w="393727">
                  <a:extLst>
                    <a:ext uri="{9D8B030D-6E8A-4147-A177-3AD203B41FA5}">
                      <a16:colId xmlns:a16="http://schemas.microsoft.com/office/drawing/2014/main" val="2338724890"/>
                    </a:ext>
                  </a:extLst>
                </a:gridCol>
                <a:gridCol w="425778">
                  <a:extLst>
                    <a:ext uri="{9D8B030D-6E8A-4147-A177-3AD203B41FA5}">
                      <a16:colId xmlns:a16="http://schemas.microsoft.com/office/drawing/2014/main" val="3618549113"/>
                    </a:ext>
                  </a:extLst>
                </a:gridCol>
                <a:gridCol w="343263">
                  <a:extLst>
                    <a:ext uri="{9D8B030D-6E8A-4147-A177-3AD203B41FA5}">
                      <a16:colId xmlns:a16="http://schemas.microsoft.com/office/drawing/2014/main" val="826798632"/>
                    </a:ext>
                  </a:extLst>
                </a:gridCol>
                <a:gridCol w="369667">
                  <a:extLst>
                    <a:ext uri="{9D8B030D-6E8A-4147-A177-3AD203B41FA5}">
                      <a16:colId xmlns:a16="http://schemas.microsoft.com/office/drawing/2014/main" val="2668963164"/>
                    </a:ext>
                  </a:extLst>
                </a:gridCol>
                <a:gridCol w="425778">
                  <a:extLst>
                    <a:ext uri="{9D8B030D-6E8A-4147-A177-3AD203B41FA5}">
                      <a16:colId xmlns:a16="http://schemas.microsoft.com/office/drawing/2014/main" val="788276673"/>
                    </a:ext>
                  </a:extLst>
                </a:gridCol>
                <a:gridCol w="390214">
                  <a:extLst>
                    <a:ext uri="{9D8B030D-6E8A-4147-A177-3AD203B41FA5}">
                      <a16:colId xmlns:a16="http://schemas.microsoft.com/office/drawing/2014/main" val="2303490857"/>
                    </a:ext>
                  </a:extLst>
                </a:gridCol>
                <a:gridCol w="335921">
                  <a:extLst>
                    <a:ext uri="{9D8B030D-6E8A-4147-A177-3AD203B41FA5}">
                      <a16:colId xmlns:a16="http://schemas.microsoft.com/office/drawing/2014/main" val="461887936"/>
                    </a:ext>
                  </a:extLst>
                </a:gridCol>
                <a:gridCol w="425778">
                  <a:extLst>
                    <a:ext uri="{9D8B030D-6E8A-4147-A177-3AD203B41FA5}">
                      <a16:colId xmlns:a16="http://schemas.microsoft.com/office/drawing/2014/main" val="4118060298"/>
                    </a:ext>
                  </a:extLst>
                </a:gridCol>
                <a:gridCol w="343263">
                  <a:extLst>
                    <a:ext uri="{9D8B030D-6E8A-4147-A177-3AD203B41FA5}">
                      <a16:colId xmlns:a16="http://schemas.microsoft.com/office/drawing/2014/main" val="2805163939"/>
                    </a:ext>
                  </a:extLst>
                </a:gridCol>
                <a:gridCol w="369667">
                  <a:extLst>
                    <a:ext uri="{9D8B030D-6E8A-4147-A177-3AD203B41FA5}">
                      <a16:colId xmlns:a16="http://schemas.microsoft.com/office/drawing/2014/main" val="3457320893"/>
                    </a:ext>
                  </a:extLst>
                </a:gridCol>
                <a:gridCol w="425778">
                  <a:extLst>
                    <a:ext uri="{9D8B030D-6E8A-4147-A177-3AD203B41FA5}">
                      <a16:colId xmlns:a16="http://schemas.microsoft.com/office/drawing/2014/main" val="892066200"/>
                    </a:ext>
                  </a:extLst>
                </a:gridCol>
                <a:gridCol w="343263">
                  <a:extLst>
                    <a:ext uri="{9D8B030D-6E8A-4147-A177-3AD203B41FA5}">
                      <a16:colId xmlns:a16="http://schemas.microsoft.com/office/drawing/2014/main" val="1284540099"/>
                    </a:ext>
                  </a:extLst>
                </a:gridCol>
                <a:gridCol w="369667">
                  <a:extLst>
                    <a:ext uri="{9D8B030D-6E8A-4147-A177-3AD203B41FA5}">
                      <a16:colId xmlns:a16="http://schemas.microsoft.com/office/drawing/2014/main" val="207913051"/>
                    </a:ext>
                  </a:extLst>
                </a:gridCol>
              </a:tblGrid>
              <a:tr h="29727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ABE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CBH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EECS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ITM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 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1000" u="none" strike="noStrike" dirty="0">
                          <a:effectLst/>
                        </a:rPr>
                        <a:t>SCI</a:t>
                      </a:r>
                      <a:endParaRPr lang="sv-S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 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493251"/>
                  </a:ext>
                </a:extLst>
              </a:tr>
              <a:tr h="3893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noFill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Totalt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AVG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BEFR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Totalt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AVG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BEFR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Totalt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AVG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BEFR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Totalt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AVG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BEFR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Totalt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AVG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sv-SE" sz="900" u="none" strike="noStrike" dirty="0">
                          <a:effectLst/>
                        </a:rPr>
                        <a:t>BEFR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986126"/>
                  </a:ext>
                </a:extLst>
              </a:tr>
              <a:tr h="42616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sv-SE" sz="105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777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400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377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637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371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266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898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634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264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660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414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246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436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247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189</a:t>
                      </a:r>
                      <a:endParaRPr lang="sv-SE" sz="1000" b="1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427874"/>
                  </a:ext>
                </a:extLst>
              </a:tr>
              <a:tr h="413173">
                <a:tc>
                  <a:txBody>
                    <a:bodyPr/>
                    <a:lstStyle/>
                    <a:p>
                      <a:pPr algn="ctr" fontAlgn="b"/>
                      <a:r>
                        <a:rPr lang="sv-SE" sz="10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sv-SE" sz="105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733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404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329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495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295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200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625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300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675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431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244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595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280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694497"/>
                  </a:ext>
                </a:extLst>
              </a:tr>
              <a:tr h="389381">
                <a:tc>
                  <a:txBody>
                    <a:bodyPr/>
                    <a:lstStyle/>
                    <a:p>
                      <a:pPr algn="ctr" fontAlgn="b"/>
                      <a:r>
                        <a:rPr lang="sv-SE" sz="10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sv-SE" sz="105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93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763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443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320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426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251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558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257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529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360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169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468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235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sv-SE" sz="10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233</a:t>
                      </a:r>
                      <a:endParaRPr lang="sv-SE" sz="1000" b="0" u="none" strike="noStrike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51319"/>
                  </a:ext>
                </a:extLst>
              </a:tr>
            </a:tbl>
          </a:graphicData>
        </a:graphic>
      </p:graphicFrame>
      <p:sp>
        <p:nvSpPr>
          <p:cNvPr id="12" name="textruta 11"/>
          <p:cNvSpPr txBox="1"/>
          <p:nvPr/>
        </p:nvSpPr>
        <p:spPr>
          <a:xfrm>
            <a:off x="155254" y="3884748"/>
            <a:ext cx="2546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 smtClean="0"/>
              <a:t>AVG = Avgiftsskyldiga studenter</a:t>
            </a:r>
          </a:p>
          <a:p>
            <a:r>
              <a:rPr lang="sv-SE" sz="1000" dirty="0" smtClean="0"/>
              <a:t>BEFR = Avgiftsbefriade studenter</a:t>
            </a:r>
            <a:endParaRPr lang="sv-SE" sz="1000" dirty="0"/>
          </a:p>
        </p:txBody>
      </p:sp>
      <p:sp>
        <p:nvSpPr>
          <p:cNvPr id="8" name="Rectangle 7"/>
          <p:cNvSpPr/>
          <p:nvPr/>
        </p:nvSpPr>
        <p:spPr>
          <a:xfrm>
            <a:off x="167054" y="167054"/>
            <a:ext cx="866349" cy="870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1" y="212469"/>
            <a:ext cx="671513" cy="7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7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heme/theme1.xml><?xml version="1.0" encoding="utf-8"?>
<a:theme xmlns:a="http://schemas.openxmlformats.org/drawingml/2006/main" name="KTH_PPT-mall">
  <a:themeElements>
    <a:clrScheme name="KTH">
      <a:dk1>
        <a:srgbClr val="000000"/>
      </a:dk1>
      <a:lt1>
        <a:srgbClr val="FFFFFF"/>
      </a:lt1>
      <a:dk2>
        <a:srgbClr val="65656C"/>
      </a:dk2>
      <a:lt2>
        <a:srgbClr val="838389"/>
      </a:lt2>
      <a:accent1>
        <a:srgbClr val="1954A6"/>
      </a:accent1>
      <a:accent2>
        <a:srgbClr val="5E87C0"/>
      </a:accent2>
      <a:accent3>
        <a:srgbClr val="2091C3"/>
      </a:accent3>
      <a:accent4>
        <a:srgbClr val="D02F80"/>
      </a:accent4>
      <a:accent5>
        <a:srgbClr val="D95999"/>
      </a:accent5>
      <a:accent6>
        <a:srgbClr val="61922E"/>
      </a:accent6>
      <a:hlink>
        <a:srgbClr val="65656C"/>
      </a:hlink>
      <a:folHlink>
        <a:srgbClr val="838389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KTH PPT template 2019 - 4x3 general.potx" id="{322AB47E-E08C-4D6C-A861-2795EE92E96B}" vid="{A7069D41-769B-4B63-AB20-B0418D2089A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2019 general_4_3</Template>
  <TotalTime>1411</TotalTime>
  <Words>334</Words>
  <Application>Microsoft Office PowerPoint</Application>
  <PresentationFormat>Custom</PresentationFormat>
  <Paragraphs>156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Systemtypsnitt</vt:lpstr>
      <vt:lpstr>KTH_PPT-mall</vt:lpstr>
      <vt:lpstr>Antagningsstatistik Master HT25</vt:lpstr>
      <vt:lpstr>Vad ingår?</vt:lpstr>
      <vt:lpstr>Antagningsstatistik master HT25</vt:lpstr>
      <vt:lpstr>Antagna och reserver 2016-2025</vt:lpstr>
      <vt:lpstr>Behöriga sökande till urval 2016-2025</vt:lpstr>
      <vt:lpstr>Anmälningar totalt, och anmälningar till urval per skola 2023-2025</vt:lpstr>
      <vt:lpstr>Avgiftsstatus, antagna</vt:lpstr>
      <vt:lpstr>Antal antagna per skola</vt:lpstr>
    </vt:vector>
  </TitlesOfParts>
  <Company>KTH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Antagningsstatistik Master 2020</dc:title>
  <dc:creator>Aida Barucija</dc:creator>
  <cp:lastModifiedBy>Mats Åberg</cp:lastModifiedBy>
  <cp:revision>83</cp:revision>
  <cp:lastPrinted>2013-05-27T09:10:21Z</cp:lastPrinted>
  <dcterms:created xsi:type="dcterms:W3CDTF">2020-04-02T09:46:05Z</dcterms:created>
  <dcterms:modified xsi:type="dcterms:W3CDTF">2025-03-31T07:18:59Z</dcterms:modified>
</cp:coreProperties>
</file>