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sldIdLst>
    <p:sldId id="287" r:id="rId5"/>
    <p:sldId id="256" r:id="rId6"/>
    <p:sldId id="260" r:id="rId7"/>
    <p:sldId id="269" r:id="rId8"/>
    <p:sldId id="270" r:id="rId9"/>
    <p:sldId id="271" r:id="rId10"/>
    <p:sldId id="289" r:id="rId11"/>
    <p:sldId id="272" r:id="rId12"/>
    <p:sldId id="261" r:id="rId13"/>
    <p:sldId id="262" r:id="rId14"/>
    <p:sldId id="288" r:id="rId15"/>
    <p:sldId id="273" r:id="rId16"/>
    <p:sldId id="263" r:id="rId17"/>
    <p:sldId id="266" r:id="rId18"/>
    <p:sldId id="268" r:id="rId19"/>
    <p:sldId id="264" r:id="rId20"/>
  </p:sldIdLst>
  <p:sldSz cx="12192000" cy="6858000"/>
  <p:notesSz cx="6858000" cy="9144000"/>
  <p:embeddedFontLst>
    <p:embeddedFont>
      <p:font typeface="Figtree" pitchFamily="2" charset="0"/>
      <p:regular r:id="rId22"/>
      <p:bold r:id="rId23"/>
      <p:italic r:id="rId24"/>
      <p:boldItalic r:id="rId2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84ED44-7C33-662A-131C-76F825A937B2}" name="Julia Hahrs" initials="JH" userId="S::hahrs@UG.KTH.SE::641ba65f-2b30-43dc-90fa-9278de44454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82283" autoAdjust="0"/>
  </p:normalViewPr>
  <p:slideViewPr>
    <p:cSldViewPr snapToGrid="0">
      <p:cViewPr>
        <p:scale>
          <a:sx n="50" d="100"/>
          <a:sy n="50" d="100"/>
        </p:scale>
        <p:origin x="1618"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2025-07-30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9702129-24FE-4746-9897-C7E55345F5DD}" type="slidenum">
              <a:rPr lang="sv-SE" smtClean="0"/>
              <a:t>1</a:t>
            </a:fld>
            <a:endParaRPr lang="sv-SE"/>
          </a:p>
        </p:txBody>
      </p:sp>
    </p:spTree>
    <p:extLst>
      <p:ext uri="{BB962C8B-B14F-4D97-AF65-F5344CB8AC3E}">
        <p14:creationId xmlns:p14="http://schemas.microsoft.com/office/powerpoint/2010/main" val="246099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How</a:t>
            </a:r>
            <a:r>
              <a:rPr lang="sv-SE" dirty="0"/>
              <a:t> do the </a:t>
            </a:r>
            <a:r>
              <a:rPr lang="sv-SE" dirty="0" err="1"/>
              <a:t>programme</a:t>
            </a:r>
            <a:r>
              <a:rPr lang="sv-SE" dirty="0"/>
              <a:t> </a:t>
            </a:r>
            <a:r>
              <a:rPr lang="sv-SE" dirty="0" err="1"/>
              <a:t>connect</a:t>
            </a:r>
            <a:r>
              <a:rPr lang="sv-SE" dirty="0"/>
              <a:t> to the </a:t>
            </a:r>
            <a:r>
              <a:rPr lang="sv-SE" dirty="0" err="1"/>
              <a:t>industry</a:t>
            </a:r>
            <a:r>
              <a:rPr lang="sv-SE" dirty="0"/>
              <a:t>? In </a:t>
            </a:r>
            <a:r>
              <a:rPr lang="sv-SE" dirty="0" err="1"/>
              <a:t>collaboration</a:t>
            </a:r>
            <a:r>
              <a:rPr lang="sv-SE" dirty="0"/>
              <a:t> </a:t>
            </a:r>
            <a:r>
              <a:rPr lang="sv-SE" dirty="0" err="1"/>
              <a:t>with</a:t>
            </a:r>
            <a:r>
              <a:rPr lang="sv-SE" dirty="0"/>
              <a:t> </a:t>
            </a:r>
            <a:r>
              <a:rPr lang="sv-SE" dirty="0" err="1"/>
              <a:t>companies</a:t>
            </a:r>
            <a:r>
              <a:rPr lang="sv-SE" dirty="0"/>
              <a:t>, </a:t>
            </a:r>
            <a:r>
              <a:rPr lang="sv-SE" dirty="0" err="1"/>
              <a:t>adjunct</a:t>
            </a:r>
            <a:r>
              <a:rPr lang="sv-SE" dirty="0"/>
              <a:t> professors, </a:t>
            </a:r>
            <a:r>
              <a:rPr lang="sv-SE" dirty="0" err="1"/>
              <a:t>vistis</a:t>
            </a:r>
            <a:r>
              <a:rPr lang="sv-SE" dirty="0"/>
              <a:t> </a:t>
            </a:r>
            <a:r>
              <a:rPr lang="sv-SE" dirty="0" err="1"/>
              <a:t>etc</a:t>
            </a:r>
            <a:r>
              <a:rPr lang="sv-SE" dirty="0"/>
              <a:t>?</a:t>
            </a:r>
            <a:endParaRPr lang="en-GB" dirty="0"/>
          </a:p>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11</a:t>
            </a:fld>
            <a:endParaRPr lang="sv-SE"/>
          </a:p>
        </p:txBody>
      </p:sp>
    </p:spTree>
    <p:extLst>
      <p:ext uri="{BB962C8B-B14F-4D97-AF65-F5344CB8AC3E}">
        <p14:creationId xmlns:p14="http://schemas.microsoft.com/office/powerpoint/2010/main" val="2500345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t>What</a:t>
            </a:r>
            <a:r>
              <a:rPr lang="sv-SE" sz="1200" dirty="0"/>
              <a:t> research is </a:t>
            </a:r>
            <a:r>
              <a:rPr lang="sv-SE" sz="1200" dirty="0" err="1"/>
              <a:t>conducted</a:t>
            </a:r>
            <a:r>
              <a:rPr lang="sv-SE" sz="1200" dirty="0"/>
              <a:t> in </a:t>
            </a:r>
            <a:r>
              <a:rPr lang="sv-SE" sz="1200" dirty="0" err="1"/>
              <a:t>connection</a:t>
            </a:r>
            <a:r>
              <a:rPr lang="sv-SE" sz="1200" dirty="0"/>
              <a:t> to </a:t>
            </a:r>
            <a:r>
              <a:rPr lang="sv-SE" sz="1200" dirty="0" err="1"/>
              <a:t>your</a:t>
            </a:r>
            <a:r>
              <a:rPr lang="sv-SE" sz="1200" dirty="0"/>
              <a:t> </a:t>
            </a:r>
            <a:r>
              <a:rPr lang="sv-SE" sz="1200" dirty="0" err="1"/>
              <a:t>programme</a:t>
            </a:r>
            <a:r>
              <a:rPr lang="sv-SE" sz="1200" dirty="0"/>
              <a:t>? </a:t>
            </a:r>
            <a:r>
              <a:rPr lang="sv-SE" sz="1200" dirty="0" err="1"/>
              <a:t>Give</a:t>
            </a:r>
            <a:r>
              <a:rPr lang="sv-SE" sz="1200" dirty="0"/>
              <a:t> </a:t>
            </a:r>
            <a:r>
              <a:rPr lang="sv-SE" sz="1200" dirty="0" err="1"/>
              <a:t>some</a:t>
            </a:r>
            <a:r>
              <a:rPr lang="sv-SE" sz="1200" dirty="0"/>
              <a:t> </a:t>
            </a:r>
            <a:r>
              <a:rPr lang="sv-SE" sz="1200" dirty="0" err="1"/>
              <a:t>examples</a:t>
            </a:r>
            <a:r>
              <a:rPr lang="sv-SE" sz="1200" dirty="0"/>
              <a:t>. </a:t>
            </a:r>
            <a:r>
              <a:rPr lang="sv-SE" sz="1200" dirty="0" err="1"/>
              <a:t>It's</a:t>
            </a:r>
            <a:r>
              <a:rPr lang="sv-SE" sz="1200" dirty="0"/>
              <a:t> </a:t>
            </a:r>
            <a:r>
              <a:rPr lang="sv-SE" sz="1200" dirty="0" err="1"/>
              <a:t>important</a:t>
            </a:r>
            <a:r>
              <a:rPr lang="sv-SE" sz="1200" dirty="0"/>
              <a:t> to </a:t>
            </a:r>
            <a:r>
              <a:rPr lang="sv-SE" sz="1200" dirty="0" err="1"/>
              <a:t>hightlight</a:t>
            </a:r>
            <a:r>
              <a:rPr lang="sv-SE" sz="1200" dirty="0"/>
              <a:t> </a:t>
            </a:r>
            <a:r>
              <a:rPr lang="sv-SE" sz="1200" dirty="0" err="1"/>
              <a:t>how</a:t>
            </a:r>
            <a:r>
              <a:rPr lang="sv-SE" sz="1200" dirty="0"/>
              <a:t>/</a:t>
            </a:r>
            <a:r>
              <a:rPr lang="sv-SE" sz="1200" dirty="0" err="1"/>
              <a:t>if</a:t>
            </a:r>
            <a:r>
              <a:rPr lang="sv-SE" sz="1200" dirty="0"/>
              <a:t> students </a:t>
            </a:r>
            <a:r>
              <a:rPr lang="sv-SE" sz="1200" dirty="0" err="1"/>
              <a:t>can</a:t>
            </a:r>
            <a:r>
              <a:rPr lang="sv-SE" sz="1200" dirty="0"/>
              <a:t> get </a:t>
            </a:r>
            <a:r>
              <a:rPr lang="sv-SE" sz="1200" dirty="0" err="1"/>
              <a:t>involved</a:t>
            </a:r>
            <a:r>
              <a:rPr lang="sv-SE" sz="1200" dirty="0"/>
              <a:t> as </a:t>
            </a:r>
            <a:r>
              <a:rPr lang="sv-SE" sz="1200" dirty="0" err="1"/>
              <a:t>it's</a:t>
            </a:r>
            <a:r>
              <a:rPr lang="sv-SE" sz="1200" dirty="0"/>
              <a:t> </a:t>
            </a:r>
            <a:r>
              <a:rPr lang="sv-SE" sz="1200" dirty="0" err="1"/>
              <a:t>probably</a:t>
            </a:r>
            <a:r>
              <a:rPr lang="sv-SE" sz="1200" dirty="0"/>
              <a:t> </a:t>
            </a:r>
            <a:r>
              <a:rPr lang="sv-SE" sz="1200" dirty="0" err="1"/>
              <a:t>what</a:t>
            </a:r>
            <a:r>
              <a:rPr lang="sv-SE" sz="1200" dirty="0"/>
              <a:t> the </a:t>
            </a:r>
            <a:r>
              <a:rPr lang="sv-SE" sz="1200" dirty="0" err="1"/>
              <a:t>audience</a:t>
            </a:r>
            <a:r>
              <a:rPr lang="sv-SE" sz="1200" dirty="0"/>
              <a:t> </a:t>
            </a:r>
            <a:r>
              <a:rPr lang="sv-SE" sz="1200" dirty="0" err="1"/>
              <a:t>can</a:t>
            </a:r>
            <a:r>
              <a:rPr lang="sv-SE" sz="1200" dirty="0"/>
              <a:t> </a:t>
            </a:r>
            <a:r>
              <a:rPr lang="sv-SE" sz="1200" dirty="0" err="1"/>
              <a:t>relate</a:t>
            </a:r>
            <a:r>
              <a:rPr lang="sv-SE" sz="1200" dirty="0"/>
              <a:t> </a:t>
            </a:r>
            <a:r>
              <a:rPr lang="sv-SE" sz="1200" dirty="0" err="1"/>
              <a:t>most</a:t>
            </a:r>
            <a:r>
              <a:rPr lang="sv-SE" sz="1200" dirty="0"/>
              <a:t> to at </a:t>
            </a:r>
            <a:r>
              <a:rPr lang="sv-SE" sz="1200" dirty="0" err="1"/>
              <a:t>this</a:t>
            </a:r>
            <a:r>
              <a:rPr lang="sv-SE" sz="1200" dirty="0"/>
              <a:t> </a:t>
            </a:r>
            <a:r>
              <a:rPr lang="sv-SE" sz="1200" dirty="0" err="1"/>
              <a:t>stage</a:t>
            </a:r>
            <a:r>
              <a:rPr lang="sv-SE" sz="1200" dirty="0"/>
              <a:t>.</a:t>
            </a:r>
          </a:p>
          <a:p>
            <a:endParaRPr lang="sv-SE" dirty="0"/>
          </a:p>
        </p:txBody>
      </p:sp>
      <p:sp>
        <p:nvSpPr>
          <p:cNvPr id="4" name="Slide Number Placeholder 3"/>
          <p:cNvSpPr>
            <a:spLocks noGrp="1"/>
          </p:cNvSpPr>
          <p:nvPr>
            <p:ph type="sldNum" sz="quarter" idx="5"/>
          </p:nvPr>
        </p:nvSpPr>
        <p:spPr/>
        <p:txBody>
          <a:bodyPr/>
          <a:lstStyle/>
          <a:p>
            <a:fld id="{19702129-24FE-4746-9897-C7E55345F5DD}" type="slidenum">
              <a:rPr lang="sv-SE" smtClean="0"/>
              <a:t>12</a:t>
            </a:fld>
            <a:endParaRPr lang="sv-SE"/>
          </a:p>
        </p:txBody>
      </p:sp>
    </p:spTree>
    <p:extLst>
      <p:ext uri="{BB962C8B-B14F-4D97-AF65-F5344CB8AC3E}">
        <p14:creationId xmlns:p14="http://schemas.microsoft.com/office/powerpoint/2010/main" val="85688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v-SE" sz="1200" dirty="0" err="1"/>
              <a:t>What</a:t>
            </a:r>
            <a:r>
              <a:rPr lang="sv-SE" sz="1200" dirty="0"/>
              <a:t> </a:t>
            </a:r>
            <a:r>
              <a:rPr lang="sv-SE" sz="1200" dirty="0" err="1"/>
              <a:t>can</a:t>
            </a:r>
            <a:r>
              <a:rPr lang="sv-SE" sz="1200" dirty="0"/>
              <a:t> students do </a:t>
            </a:r>
            <a:r>
              <a:rPr lang="sv-SE" sz="1200" dirty="0" err="1"/>
              <a:t>after</a:t>
            </a:r>
            <a:r>
              <a:rPr lang="sv-SE" sz="1200" dirty="0"/>
              <a:t> </a:t>
            </a:r>
            <a:r>
              <a:rPr lang="sv-SE" sz="1200" dirty="0" err="1"/>
              <a:t>graduating</a:t>
            </a:r>
            <a:r>
              <a:rPr lang="sv-SE" sz="1200" dirty="0"/>
              <a:t>? </a:t>
            </a:r>
            <a:r>
              <a:rPr lang="sv-SE" sz="1200" dirty="0" err="1"/>
              <a:t>Phd</a:t>
            </a:r>
            <a:r>
              <a:rPr lang="sv-SE" sz="1200" dirty="0"/>
              <a:t>, </a:t>
            </a:r>
            <a:r>
              <a:rPr lang="sv-SE" sz="1200" dirty="0" err="1"/>
              <a:t>industry</a:t>
            </a:r>
            <a:r>
              <a:rPr lang="sv-SE" sz="1200" dirty="0"/>
              <a:t>. </a:t>
            </a:r>
            <a:r>
              <a:rPr lang="sv-SE" sz="1200" dirty="0" err="1"/>
              <a:t>Give</a:t>
            </a:r>
            <a:r>
              <a:rPr lang="sv-SE" sz="1200" dirty="0"/>
              <a:t> </a:t>
            </a:r>
            <a:r>
              <a:rPr lang="sv-SE" sz="1200" dirty="0" err="1"/>
              <a:t>some</a:t>
            </a:r>
            <a:r>
              <a:rPr lang="sv-SE" sz="1200" dirty="0"/>
              <a:t> </a:t>
            </a:r>
            <a:r>
              <a:rPr lang="sv-SE" sz="1200" dirty="0" err="1"/>
              <a:t>examples</a:t>
            </a:r>
            <a:r>
              <a:rPr lang="sv-SE" sz="1200" dirty="0"/>
              <a:t> </a:t>
            </a:r>
            <a:r>
              <a:rPr lang="sv-SE" sz="1200" dirty="0" err="1"/>
              <a:t>of</a:t>
            </a:r>
            <a:r>
              <a:rPr lang="sv-SE" sz="1200" dirty="0"/>
              <a:t> </a:t>
            </a:r>
            <a:r>
              <a:rPr lang="sv-SE" sz="1200" dirty="0" err="1"/>
              <a:t>companies</a:t>
            </a:r>
            <a:r>
              <a:rPr lang="sv-SE" sz="1200" dirty="0"/>
              <a:t> and </a:t>
            </a:r>
            <a:r>
              <a:rPr lang="sv-SE" sz="1200" dirty="0" err="1"/>
              <a:t>industries</a:t>
            </a:r>
            <a:r>
              <a:rPr lang="sv-SE" sz="1200" dirty="0"/>
              <a:t> to </a:t>
            </a:r>
            <a:r>
              <a:rPr lang="sv-SE" sz="1200" dirty="0" err="1"/>
              <a:t>work</a:t>
            </a:r>
            <a:r>
              <a:rPr lang="sv-SE" sz="1200" dirty="0"/>
              <a:t> </a:t>
            </a:r>
            <a:r>
              <a:rPr lang="sv-SE" sz="1200" dirty="0" err="1"/>
              <a:t>within</a:t>
            </a:r>
            <a:r>
              <a:rPr lang="sv-SE" sz="1200" dirty="0"/>
              <a:t> or do research on.</a:t>
            </a:r>
          </a:p>
          <a:p>
            <a:pPr marL="0" indent="0">
              <a:buNone/>
            </a:pPr>
            <a:r>
              <a:rPr lang="sv-SE" sz="1200" dirty="0" err="1"/>
              <a:t>Any</a:t>
            </a:r>
            <a:r>
              <a:rPr lang="sv-SE" sz="1200" dirty="0"/>
              <a:t> </a:t>
            </a:r>
            <a:r>
              <a:rPr lang="sv-SE" sz="1200" dirty="0" err="1"/>
              <a:t>programme-specific</a:t>
            </a:r>
            <a:r>
              <a:rPr lang="sv-SE" sz="1200" dirty="0"/>
              <a:t> </a:t>
            </a:r>
            <a:r>
              <a:rPr lang="sv-SE" sz="1200" dirty="0" err="1"/>
              <a:t>statistics</a:t>
            </a:r>
            <a:r>
              <a:rPr lang="sv-SE" sz="1200" dirty="0"/>
              <a:t> on the </a:t>
            </a:r>
            <a:r>
              <a:rPr lang="sv-SE" sz="1200" dirty="0" err="1"/>
              <a:t>number</a:t>
            </a:r>
            <a:r>
              <a:rPr lang="sv-SE" sz="1200" dirty="0"/>
              <a:t> </a:t>
            </a:r>
            <a:r>
              <a:rPr lang="sv-SE" sz="1200" dirty="0" err="1"/>
              <a:t>of</a:t>
            </a:r>
            <a:r>
              <a:rPr lang="sv-SE" sz="1200" dirty="0"/>
              <a:t> students </a:t>
            </a:r>
            <a:r>
              <a:rPr lang="sv-SE" sz="1200" dirty="0" err="1"/>
              <a:t>finding</a:t>
            </a:r>
            <a:r>
              <a:rPr lang="sv-SE" sz="1200" dirty="0"/>
              <a:t> a </a:t>
            </a:r>
            <a:r>
              <a:rPr lang="sv-SE" sz="1200" dirty="0" err="1"/>
              <a:t>job</a:t>
            </a:r>
            <a:r>
              <a:rPr lang="sv-SE" sz="1200" dirty="0"/>
              <a:t> </a:t>
            </a:r>
            <a:r>
              <a:rPr lang="sv-SE" sz="1200" dirty="0" err="1"/>
              <a:t>after</a:t>
            </a:r>
            <a:r>
              <a:rPr lang="sv-SE" sz="1200" dirty="0"/>
              <a:t> </a:t>
            </a:r>
            <a:r>
              <a:rPr lang="sv-SE" sz="1200" dirty="0" err="1"/>
              <a:t>graduating</a:t>
            </a:r>
            <a:r>
              <a:rPr lang="sv-SE" sz="1200" dirty="0"/>
              <a:t> (to </a:t>
            </a:r>
            <a:r>
              <a:rPr lang="sv-SE" sz="1200" dirty="0" err="1"/>
              <a:t>numbers</a:t>
            </a:r>
            <a:r>
              <a:rPr lang="sv-SE" sz="1200" dirty="0"/>
              <a:t> on the </a:t>
            </a:r>
            <a:r>
              <a:rPr lang="sv-SE" sz="1200" dirty="0" err="1"/>
              <a:t>slides</a:t>
            </a:r>
            <a:r>
              <a:rPr lang="sv-SE" sz="1200" dirty="0"/>
              <a:t> </a:t>
            </a:r>
            <a:r>
              <a:rPr lang="sv-SE" sz="1200" dirty="0" err="1"/>
              <a:t>are</a:t>
            </a:r>
            <a:r>
              <a:rPr lang="sv-SE" sz="1200" dirty="0"/>
              <a:t> </a:t>
            </a:r>
            <a:r>
              <a:rPr lang="sv-SE" sz="1200" dirty="0" err="1"/>
              <a:t>numbers</a:t>
            </a:r>
            <a:r>
              <a:rPr lang="sv-SE" sz="1200" dirty="0"/>
              <a:t> for all students at KTH)</a:t>
            </a:r>
          </a:p>
          <a:p>
            <a:endParaRPr lang="sv-SE" dirty="0"/>
          </a:p>
        </p:txBody>
      </p:sp>
      <p:sp>
        <p:nvSpPr>
          <p:cNvPr id="4" name="Slide Number Placeholder 3"/>
          <p:cNvSpPr>
            <a:spLocks noGrp="1"/>
          </p:cNvSpPr>
          <p:nvPr>
            <p:ph type="sldNum" sz="quarter" idx="5"/>
          </p:nvPr>
        </p:nvSpPr>
        <p:spPr/>
        <p:txBody>
          <a:bodyPr/>
          <a:lstStyle/>
          <a:p>
            <a:fld id="{19702129-24FE-4746-9897-C7E55345F5DD}" type="slidenum">
              <a:rPr lang="sv-SE" smtClean="0"/>
              <a:t>13</a:t>
            </a:fld>
            <a:endParaRPr lang="sv-SE"/>
          </a:p>
        </p:txBody>
      </p:sp>
    </p:spTree>
    <p:extLst>
      <p:ext uri="{BB962C8B-B14F-4D97-AF65-F5344CB8AC3E}">
        <p14:creationId xmlns:p14="http://schemas.microsoft.com/office/powerpoint/2010/main" val="3231266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19702129-24FE-4746-9897-C7E55345F5DD}" type="slidenum">
              <a:rPr lang="sv-SE" smtClean="0"/>
              <a:t>14</a:t>
            </a:fld>
            <a:endParaRPr lang="sv-SE"/>
          </a:p>
        </p:txBody>
      </p:sp>
    </p:spTree>
    <p:extLst>
      <p:ext uri="{BB962C8B-B14F-4D97-AF65-F5344CB8AC3E}">
        <p14:creationId xmlns:p14="http://schemas.microsoft.com/office/powerpoint/2010/main" val="643216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a:t>Open</a:t>
            </a:r>
            <a:r>
              <a:rPr lang="sv-SE" dirty="0"/>
              <a:t> </a:t>
            </a:r>
            <a:r>
              <a:rPr lang="sv-SE" dirty="0" err="1"/>
              <a:t>up</a:t>
            </a:r>
            <a:r>
              <a:rPr lang="sv-SE" dirty="0"/>
              <a:t> for the </a:t>
            </a:r>
            <a:r>
              <a:rPr lang="sv-SE" dirty="0" err="1"/>
              <a:t>audience</a:t>
            </a:r>
            <a:r>
              <a:rPr lang="sv-SE" dirty="0"/>
              <a:t> to ask </a:t>
            </a:r>
            <a:r>
              <a:rPr lang="sv-SE" dirty="0" err="1"/>
              <a:t>questions</a:t>
            </a:r>
            <a:r>
              <a:rPr lang="sv-SE" dirty="0"/>
              <a:t> and </a:t>
            </a:r>
            <a:r>
              <a:rPr lang="sv-SE" dirty="0" err="1"/>
              <a:t>share</a:t>
            </a:r>
            <a:r>
              <a:rPr lang="sv-SE" dirty="0"/>
              <a:t> </a:t>
            </a:r>
            <a:r>
              <a:rPr lang="sv-SE" dirty="0" err="1"/>
              <a:t>contact</a:t>
            </a:r>
            <a:r>
              <a:rPr lang="sv-SE" dirty="0"/>
              <a:t> </a:t>
            </a:r>
            <a:r>
              <a:rPr lang="sv-SE" dirty="0" err="1"/>
              <a:t>details</a:t>
            </a:r>
            <a:r>
              <a:rPr lang="sv-SE" dirty="0"/>
              <a:t> </a:t>
            </a:r>
          </a:p>
          <a:p>
            <a:endParaRPr lang="sv-SE" dirty="0"/>
          </a:p>
          <a:p>
            <a:r>
              <a:rPr lang="sv-SE" dirty="0" err="1"/>
              <a:t>Mention</a:t>
            </a:r>
            <a:r>
              <a:rPr lang="sv-SE" dirty="0"/>
              <a:t> </a:t>
            </a:r>
            <a:r>
              <a:rPr lang="sv-SE" dirty="0" err="1"/>
              <a:t>that</a:t>
            </a:r>
            <a:r>
              <a:rPr lang="sv-SE" dirty="0"/>
              <a:t> the </a:t>
            </a:r>
            <a:r>
              <a:rPr lang="sv-SE" dirty="0" err="1"/>
              <a:t>application</a:t>
            </a:r>
            <a:r>
              <a:rPr lang="sv-SE" dirty="0"/>
              <a:t> period is </a:t>
            </a:r>
            <a:r>
              <a:rPr lang="sv-SE" dirty="0" err="1"/>
              <a:t>open</a:t>
            </a:r>
            <a:r>
              <a:rPr lang="sv-SE" dirty="0"/>
              <a:t>, </a:t>
            </a:r>
            <a:r>
              <a:rPr lang="sv-SE" dirty="0" err="1"/>
              <a:t>closing</a:t>
            </a:r>
            <a:r>
              <a:rPr lang="sv-SE" dirty="0"/>
              <a:t> in mid-</a:t>
            </a:r>
            <a:r>
              <a:rPr lang="sv-SE" dirty="0" err="1"/>
              <a:t>January</a:t>
            </a:r>
            <a:r>
              <a:rPr lang="sv-SE" dirty="0"/>
              <a:t>. </a:t>
            </a:r>
          </a:p>
        </p:txBody>
      </p:sp>
      <p:sp>
        <p:nvSpPr>
          <p:cNvPr id="4" name="Slide Number Placeholder 3"/>
          <p:cNvSpPr>
            <a:spLocks noGrp="1"/>
          </p:cNvSpPr>
          <p:nvPr>
            <p:ph type="sldNum" sz="quarter" idx="5"/>
          </p:nvPr>
        </p:nvSpPr>
        <p:spPr/>
        <p:txBody>
          <a:bodyPr/>
          <a:lstStyle/>
          <a:p>
            <a:fld id="{19702129-24FE-4746-9897-C7E55345F5DD}" type="slidenum">
              <a:rPr lang="sv-SE" smtClean="0"/>
              <a:t>15</a:t>
            </a:fld>
            <a:endParaRPr lang="sv-SE"/>
          </a:p>
        </p:txBody>
      </p:sp>
    </p:spTree>
    <p:extLst>
      <p:ext uri="{BB962C8B-B14F-4D97-AF65-F5344CB8AC3E}">
        <p14:creationId xmlns:p14="http://schemas.microsoft.com/office/powerpoint/2010/main" val="133718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Participants: List the name and titles of the participants, preferably with a photo</a:t>
            </a:r>
          </a:p>
        </p:txBody>
      </p:sp>
      <p:sp>
        <p:nvSpPr>
          <p:cNvPr id="4" name="Slide Number Placeholder 3"/>
          <p:cNvSpPr>
            <a:spLocks noGrp="1"/>
          </p:cNvSpPr>
          <p:nvPr>
            <p:ph type="sldNum" sz="quarter" idx="5"/>
          </p:nvPr>
        </p:nvSpPr>
        <p:spPr/>
        <p:txBody>
          <a:bodyPr/>
          <a:lstStyle/>
          <a:p>
            <a:fld id="{19702129-24FE-4746-9897-C7E55345F5DD}" type="slidenum">
              <a:rPr lang="sv-SE" smtClean="0"/>
              <a:t>3</a:t>
            </a:fld>
            <a:endParaRPr lang="sv-SE"/>
          </a:p>
        </p:txBody>
      </p:sp>
    </p:spTree>
    <p:extLst>
      <p:ext uri="{BB962C8B-B14F-4D97-AF65-F5344CB8AC3E}">
        <p14:creationId xmlns:p14="http://schemas.microsoft.com/office/powerpoint/2010/main" val="3501811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Present the agenda of the presentation</a:t>
            </a:r>
          </a:p>
        </p:txBody>
      </p:sp>
      <p:sp>
        <p:nvSpPr>
          <p:cNvPr id="4" name="Slide Number Placeholder 3"/>
          <p:cNvSpPr>
            <a:spLocks noGrp="1"/>
          </p:cNvSpPr>
          <p:nvPr>
            <p:ph type="sldNum" sz="quarter" idx="5"/>
          </p:nvPr>
        </p:nvSpPr>
        <p:spPr/>
        <p:txBody>
          <a:bodyPr/>
          <a:lstStyle/>
          <a:p>
            <a:fld id="{19702129-24FE-4746-9897-C7E55345F5DD}" type="slidenum">
              <a:rPr lang="sv-SE" smtClean="0"/>
              <a:t>4</a:t>
            </a:fld>
            <a:endParaRPr lang="sv-SE"/>
          </a:p>
        </p:txBody>
      </p:sp>
    </p:spTree>
    <p:extLst>
      <p:ext uri="{BB962C8B-B14F-4D97-AF65-F5344CB8AC3E}">
        <p14:creationId xmlns:p14="http://schemas.microsoft.com/office/powerpoint/2010/main" val="84034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Introduce the </a:t>
            </a:r>
            <a:r>
              <a:rPr lang="en-US" dirty="0" err="1">
                <a:cs typeface="Calibri"/>
              </a:rPr>
              <a:t>programme</a:t>
            </a:r>
            <a:r>
              <a:rPr lang="en-US" dirty="0">
                <a:cs typeface="Calibri"/>
              </a:rPr>
              <a:t>. </a:t>
            </a:r>
            <a:r>
              <a:rPr lang="en-GB" sz="1200" kern="1200" dirty="0">
                <a:solidFill>
                  <a:schemeClr val="tx1"/>
                </a:solidFill>
                <a:effectLst/>
                <a:latin typeface="+mn-lt"/>
                <a:ea typeface="+mn-ea"/>
                <a:cs typeface="+mn-cs"/>
              </a:rPr>
              <a:t>What is the focus and aim? What are the unique selling points? </a:t>
            </a:r>
            <a:r>
              <a:rPr lang="en-US" sz="1200" kern="1200" dirty="0">
                <a:solidFill>
                  <a:schemeClr val="tx1"/>
                </a:solidFill>
                <a:effectLst/>
                <a:latin typeface="+mn-lt"/>
                <a:ea typeface="+mn-ea"/>
                <a:cs typeface="Calibri"/>
              </a:rPr>
              <a:t>M</a:t>
            </a:r>
            <a:r>
              <a:rPr lang="en-US" dirty="0">
                <a:cs typeface="Calibri"/>
              </a:rPr>
              <a:t>ention people/other institutions/companies involved if relevant. Practical, hands-on learning? Problem-solving and teamwork?</a:t>
            </a:r>
          </a:p>
          <a:p>
            <a:endParaRPr lang="en-US" dirty="0">
              <a:cs typeface="Calibri"/>
            </a:endParaRPr>
          </a:p>
          <a:p>
            <a:r>
              <a:rPr lang="en-US" dirty="0">
                <a:cs typeface="Calibri"/>
              </a:rPr>
              <a:t>Preferably use picture that align with your </a:t>
            </a:r>
            <a:r>
              <a:rPr lang="en-US" dirty="0" err="1">
                <a:cs typeface="Calibri"/>
              </a:rPr>
              <a:t>programme</a:t>
            </a:r>
            <a:r>
              <a:rPr lang="en-US" dirty="0">
                <a:cs typeface="Calibri"/>
              </a:rPr>
              <a:t> or general KTH pictures</a:t>
            </a:r>
          </a:p>
        </p:txBody>
      </p:sp>
      <p:sp>
        <p:nvSpPr>
          <p:cNvPr id="4" name="Slide Number Placeholder 3"/>
          <p:cNvSpPr>
            <a:spLocks noGrp="1"/>
          </p:cNvSpPr>
          <p:nvPr>
            <p:ph type="sldNum" sz="quarter" idx="5"/>
          </p:nvPr>
        </p:nvSpPr>
        <p:spPr/>
        <p:txBody>
          <a:bodyPr/>
          <a:lstStyle/>
          <a:p>
            <a:fld id="{19702129-24FE-4746-9897-C7E55345F5DD}" type="slidenum">
              <a:rPr lang="sv-SE" smtClean="0"/>
              <a:t>5</a:t>
            </a:fld>
            <a:endParaRPr lang="sv-SE"/>
          </a:p>
        </p:txBody>
      </p:sp>
    </p:spTree>
    <p:extLst>
      <p:ext uri="{BB962C8B-B14F-4D97-AF65-F5344CB8AC3E}">
        <p14:creationId xmlns:p14="http://schemas.microsoft.com/office/powerpoint/2010/main" val="244454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Outline the </a:t>
            </a:r>
            <a:r>
              <a:rPr lang="en-US" dirty="0" err="1"/>
              <a:t>programme</a:t>
            </a:r>
            <a:r>
              <a:rPr lang="en-US" dirty="0"/>
              <a:t> structure, highlight courses and/or tracks (ex do they choose tracks when they apply or later? How should they think when they choose track)</a:t>
            </a:r>
          </a:p>
          <a:p>
            <a:endParaRPr lang="en-US" dirty="0">
              <a:cs typeface="Calibri"/>
            </a:endParaRPr>
          </a:p>
          <a:p>
            <a:r>
              <a:rPr lang="en-US" dirty="0">
                <a:cs typeface="Calibri"/>
              </a:rPr>
              <a:t>In this slide you can introduce the various courses and / or tracks within the </a:t>
            </a:r>
            <a:r>
              <a:rPr lang="en-US" dirty="0" err="1">
                <a:cs typeface="Calibri"/>
              </a:rPr>
              <a:t>programme</a:t>
            </a:r>
            <a:endParaRPr lang="en-US" dirty="0">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6</a:t>
            </a:fld>
            <a:endParaRPr lang="sv-SE"/>
          </a:p>
        </p:txBody>
      </p:sp>
    </p:spTree>
    <p:extLst>
      <p:ext uri="{BB962C8B-B14F-4D97-AF65-F5344CB8AC3E}">
        <p14:creationId xmlns:p14="http://schemas.microsoft.com/office/powerpoint/2010/main" val="1808350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70E12-EB1A-6875-43CE-9288E6FBA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159EE4-C5A2-1837-A762-3D4248731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AADABC-A67B-AE75-D76A-9567F9EABE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Outline the </a:t>
            </a:r>
            <a:r>
              <a:rPr lang="en-US" dirty="0" err="1"/>
              <a:t>programme</a:t>
            </a:r>
            <a:r>
              <a:rPr lang="en-US" dirty="0"/>
              <a:t> structure, highlight courses and/or tracks (ex do they choose tracks when they apply or later? How should they think when they choose track). How should students think choosing elective vs recommended courses etc.</a:t>
            </a:r>
          </a:p>
          <a:p>
            <a:endParaRPr lang="en-US" dirty="0">
              <a:cs typeface="Calibri"/>
            </a:endParaRPr>
          </a:p>
        </p:txBody>
      </p:sp>
      <p:sp>
        <p:nvSpPr>
          <p:cNvPr id="4" name="Slide Number Placeholder 3">
            <a:extLst>
              <a:ext uri="{FF2B5EF4-FFF2-40B4-BE49-F238E27FC236}">
                <a16:creationId xmlns:a16="http://schemas.microsoft.com/office/drawing/2014/main" id="{3714F5DD-31CC-9D17-FC74-A9C6A9C9E594}"/>
              </a:ext>
            </a:extLst>
          </p:cNvPr>
          <p:cNvSpPr>
            <a:spLocks noGrp="1"/>
          </p:cNvSpPr>
          <p:nvPr>
            <p:ph type="sldNum" sz="quarter" idx="5"/>
          </p:nvPr>
        </p:nvSpPr>
        <p:spPr/>
        <p:txBody>
          <a:bodyPr/>
          <a:lstStyle/>
          <a:p>
            <a:fld id="{19702129-24FE-4746-9897-C7E55345F5DD}" type="slidenum">
              <a:rPr lang="sv-SE" smtClean="0"/>
              <a:t>7</a:t>
            </a:fld>
            <a:endParaRPr lang="sv-SE"/>
          </a:p>
        </p:txBody>
      </p:sp>
    </p:spTree>
    <p:extLst>
      <p:ext uri="{BB962C8B-B14F-4D97-AF65-F5344CB8AC3E}">
        <p14:creationId xmlns:p14="http://schemas.microsoft.com/office/powerpoint/2010/main" val="2001898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Highlight the requirements for the </a:t>
            </a:r>
            <a:r>
              <a:rPr lang="en-US" dirty="0" err="1">
                <a:cs typeface="Calibri"/>
              </a:rPr>
              <a:t>programme</a:t>
            </a:r>
            <a:r>
              <a:rPr lang="en-US" dirty="0">
                <a:cs typeface="Calibri"/>
              </a:rPr>
              <a:t> and the </a:t>
            </a:r>
            <a:r>
              <a:rPr lang="en-US" dirty="0" err="1">
                <a:cs typeface="Calibri"/>
              </a:rPr>
              <a:t>programme</a:t>
            </a:r>
            <a:r>
              <a:rPr lang="en-US" dirty="0">
                <a:cs typeface="Calibri"/>
              </a:rPr>
              <a:t>-specific documents you require. </a:t>
            </a:r>
            <a:r>
              <a:rPr lang="en-US" dirty="0">
                <a:solidFill>
                  <a:schemeClr val="accent2"/>
                </a:solidFill>
              </a:rPr>
              <a:t>How do students submit a strong application, clarify things that you may have received questions about previously, </a:t>
            </a:r>
            <a:r>
              <a:rPr lang="en-US" dirty="0" err="1">
                <a:solidFill>
                  <a:schemeClr val="accent2"/>
                </a:solidFill>
              </a:rPr>
              <a:t>emphasise</a:t>
            </a:r>
            <a:r>
              <a:rPr lang="en-US" dirty="0">
                <a:solidFill>
                  <a:schemeClr val="accent2"/>
                </a:solidFill>
              </a:rPr>
              <a:t>/explain summary sheet or any other </a:t>
            </a:r>
            <a:r>
              <a:rPr lang="en-US" dirty="0" err="1">
                <a:solidFill>
                  <a:schemeClr val="accent2"/>
                </a:solidFill>
              </a:rPr>
              <a:t>programme</a:t>
            </a:r>
            <a:r>
              <a:rPr lang="en-US" dirty="0">
                <a:solidFill>
                  <a:schemeClr val="accent2"/>
                </a:solidFill>
              </a:rPr>
              <a:t>-specific document </a:t>
            </a:r>
          </a:p>
          <a:p>
            <a:endParaRPr lang="en-US" dirty="0">
              <a:cs typeface="Calibri"/>
            </a:endParaRPr>
          </a:p>
        </p:txBody>
      </p:sp>
      <p:sp>
        <p:nvSpPr>
          <p:cNvPr id="4" name="Slide Number Placeholder 3"/>
          <p:cNvSpPr>
            <a:spLocks noGrp="1"/>
          </p:cNvSpPr>
          <p:nvPr>
            <p:ph type="sldNum" sz="quarter" idx="5"/>
          </p:nvPr>
        </p:nvSpPr>
        <p:spPr/>
        <p:txBody>
          <a:bodyPr/>
          <a:lstStyle/>
          <a:p>
            <a:fld id="{19702129-24FE-4746-9897-C7E55345F5DD}" type="slidenum">
              <a:rPr lang="sv-SE" smtClean="0"/>
              <a:t>8</a:t>
            </a:fld>
            <a:endParaRPr lang="sv-SE"/>
          </a:p>
        </p:txBody>
      </p:sp>
    </p:spTree>
    <p:extLst>
      <p:ext uri="{BB962C8B-B14F-4D97-AF65-F5344CB8AC3E}">
        <p14:creationId xmlns:p14="http://schemas.microsoft.com/office/powerpoint/2010/main" val="180395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Talk </a:t>
            </a:r>
            <a:r>
              <a:rPr lang="sv-SE" sz="1200" b="0" dirty="0" err="1"/>
              <a:t>about</a:t>
            </a:r>
            <a:r>
              <a:rPr lang="sv-SE" sz="1200" b="0" dirty="0"/>
              <a:t> </a:t>
            </a:r>
            <a:r>
              <a:rPr lang="sv-SE" sz="1200" b="0" dirty="0" err="1"/>
              <a:t>how</a:t>
            </a:r>
            <a:r>
              <a:rPr lang="sv-SE" sz="1200" b="0" dirty="0"/>
              <a:t> </a:t>
            </a:r>
            <a:r>
              <a:rPr lang="sv-SE" sz="1200" b="0" dirty="0" err="1"/>
              <a:t>your</a:t>
            </a:r>
            <a:r>
              <a:rPr lang="sv-SE" sz="1200" b="0" dirty="0"/>
              <a:t> </a:t>
            </a:r>
            <a:r>
              <a:rPr lang="sv-SE" sz="1200" b="0" dirty="0" err="1"/>
              <a:t>programme</a:t>
            </a:r>
            <a:r>
              <a:rPr lang="sv-SE" sz="1200" b="0" dirty="0"/>
              <a:t> </a:t>
            </a:r>
            <a:r>
              <a:rPr lang="sv-SE" sz="1200" b="0" dirty="0" err="1"/>
              <a:t>relates</a:t>
            </a:r>
            <a:r>
              <a:rPr lang="sv-SE" sz="1200" b="0" dirty="0"/>
              <a:t> to the UN </a:t>
            </a:r>
            <a:r>
              <a:rPr lang="sv-SE" sz="1200" b="0" dirty="0" err="1"/>
              <a:t>Sustainable</a:t>
            </a:r>
            <a:r>
              <a:rPr lang="sv-SE" sz="1200" b="0" dirty="0"/>
              <a:t> </a:t>
            </a:r>
            <a:r>
              <a:rPr lang="sv-SE" sz="1200" b="0" dirty="0" err="1"/>
              <a:t>Development</a:t>
            </a:r>
            <a:r>
              <a:rPr lang="sv-SE" sz="1200" b="0" dirty="0"/>
              <a:t> </a:t>
            </a:r>
            <a:r>
              <a:rPr lang="sv-SE" sz="1200" b="0" dirty="0" err="1"/>
              <a:t>Goals</a:t>
            </a:r>
            <a:r>
              <a:rPr lang="sv-SE" sz="1200" b="0" dirty="0"/>
              <a:t> and </a:t>
            </a:r>
            <a:r>
              <a:rPr lang="sv-SE" sz="1200" b="0" dirty="0" err="1"/>
              <a:t>how</a:t>
            </a:r>
            <a:r>
              <a:rPr lang="sv-SE" sz="1200" b="0" dirty="0"/>
              <a:t> it </a:t>
            </a:r>
            <a:r>
              <a:rPr lang="sv-SE" sz="1200" b="0" dirty="0" err="1"/>
              <a:t>possibly</a:t>
            </a:r>
            <a:r>
              <a:rPr lang="sv-SE" sz="1200" b="0" dirty="0"/>
              <a:t> </a:t>
            </a:r>
            <a:r>
              <a:rPr lang="sv-SE" sz="1200" b="0" dirty="0" err="1"/>
              <a:t>tackles</a:t>
            </a:r>
            <a:r>
              <a:rPr lang="sv-SE" sz="1200" b="0" dirty="0"/>
              <a:t> </a:t>
            </a:r>
            <a:r>
              <a:rPr lang="sv-SE" sz="1200" b="0" dirty="0" err="1"/>
              <a:t>certain</a:t>
            </a:r>
            <a:r>
              <a:rPr lang="sv-SE" sz="1200" b="0" dirty="0"/>
              <a:t> global </a:t>
            </a:r>
            <a:r>
              <a:rPr lang="sv-SE" sz="1200" b="0" dirty="0" err="1"/>
              <a:t>issues</a:t>
            </a:r>
            <a:r>
              <a:rPr lang="sv-SE" sz="1200" b="0" dirty="0"/>
              <a:t>.</a:t>
            </a:r>
          </a:p>
          <a:p>
            <a:endParaRPr lang="en-GB" dirty="0"/>
          </a:p>
        </p:txBody>
      </p:sp>
      <p:sp>
        <p:nvSpPr>
          <p:cNvPr id="4" name="Slide Number Placeholder 3"/>
          <p:cNvSpPr>
            <a:spLocks noGrp="1"/>
          </p:cNvSpPr>
          <p:nvPr>
            <p:ph type="sldNum" sz="quarter" idx="5"/>
          </p:nvPr>
        </p:nvSpPr>
        <p:spPr/>
        <p:txBody>
          <a:bodyPr/>
          <a:lstStyle/>
          <a:p>
            <a:fld id="{19702129-24FE-4746-9897-C7E55345F5DD}" type="slidenum">
              <a:rPr lang="sv-SE" smtClean="0"/>
              <a:t>9</a:t>
            </a:fld>
            <a:endParaRPr lang="sv-SE"/>
          </a:p>
        </p:txBody>
      </p:sp>
    </p:spTree>
    <p:extLst>
      <p:ext uri="{BB962C8B-B14F-4D97-AF65-F5344CB8AC3E}">
        <p14:creationId xmlns:p14="http://schemas.microsoft.com/office/powerpoint/2010/main" val="3073370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t>What</a:t>
            </a:r>
            <a:r>
              <a:rPr lang="sv-SE" sz="1200" dirty="0"/>
              <a:t> options </a:t>
            </a:r>
            <a:r>
              <a:rPr lang="sv-SE" sz="1200" dirty="0" err="1"/>
              <a:t>are</a:t>
            </a:r>
            <a:r>
              <a:rPr lang="sv-SE" sz="1200" dirty="0"/>
              <a:t> </a:t>
            </a:r>
            <a:r>
              <a:rPr lang="sv-SE" sz="1200" dirty="0" err="1"/>
              <a:t>available</a:t>
            </a:r>
            <a:r>
              <a:rPr lang="sv-SE" sz="1200" dirty="0"/>
              <a:t> for </a:t>
            </a:r>
            <a:r>
              <a:rPr lang="en-GB" sz="1200" dirty="0"/>
              <a:t>a degree project? Give some examples. How do students find companies to do the project with, if they’d like? </a:t>
            </a:r>
            <a:endParaRPr lang="sv-SE" dirty="0"/>
          </a:p>
        </p:txBody>
      </p:sp>
      <p:sp>
        <p:nvSpPr>
          <p:cNvPr id="4" name="Slide Number Placeholder 3"/>
          <p:cNvSpPr>
            <a:spLocks noGrp="1"/>
          </p:cNvSpPr>
          <p:nvPr>
            <p:ph type="sldNum" sz="quarter" idx="5"/>
          </p:nvPr>
        </p:nvSpPr>
        <p:spPr/>
        <p:txBody>
          <a:bodyPr/>
          <a:lstStyle/>
          <a:p>
            <a:fld id="{19702129-24FE-4746-9897-C7E55345F5DD}" type="slidenum">
              <a:rPr lang="sv-SE" smtClean="0"/>
              <a:t>10</a:t>
            </a:fld>
            <a:endParaRPr lang="sv-SE"/>
          </a:p>
        </p:txBody>
      </p:sp>
    </p:spTree>
    <p:extLst>
      <p:ext uri="{BB962C8B-B14F-4D97-AF65-F5344CB8AC3E}">
        <p14:creationId xmlns:p14="http://schemas.microsoft.com/office/powerpoint/2010/main" val="2345613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2025-07-30</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2025-07-30</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2025-07-30</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2025-07-30</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2025-07-30</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2025-07-30</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2025-07-30</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2025-07-30</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2025-07-30</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2025-07-30</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2025-07-30</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2025-07-30</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2025-07-30</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2025-07-30</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2025-07-30</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2025-07-30</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2025-07-30</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2025-07-30</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2025-07-30</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2025-07-30</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2025-07-30</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2025-07-30</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2025-07-30</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2025-07-30</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2025-07-30</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2025-07-30</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2025-07-30</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2025-07-30</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2025-07-30</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2025-07-30</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2025-07-30</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2025-07-30</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2025-07-30</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2025-07-30</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2025-07-30</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2025-07-30</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2025-07-30</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2025-07-30</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2025-07-30</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2025-07-30</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email">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email">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2025-07-30</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2025-07-30</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2025-07-30</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2025-07-30</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2025-07-30</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2025-07-30</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2025-07-30</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2025-07-30</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hahrs@kth.se"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A47677-4FA0-D437-E50C-D3246D8EA464}"/>
              </a:ext>
            </a:extLst>
          </p:cNvPr>
          <p:cNvSpPr>
            <a:spLocks noGrp="1"/>
          </p:cNvSpPr>
          <p:nvPr>
            <p:ph type="title"/>
          </p:nvPr>
        </p:nvSpPr>
        <p:spPr>
          <a:xfrm>
            <a:off x="310708" y="1037758"/>
            <a:ext cx="4747429" cy="568412"/>
          </a:xfrm>
        </p:spPr>
        <p:txBody>
          <a:bodyPr/>
          <a:lstStyle/>
          <a:p>
            <a:r>
              <a:rPr lang="sv-SE" sz="6000" dirty="0"/>
              <a:t>Read </a:t>
            </a:r>
            <a:r>
              <a:rPr lang="sv-SE" sz="6000" dirty="0" err="1"/>
              <a:t>me</a:t>
            </a:r>
            <a:endParaRPr lang="sv-SE" sz="6000" dirty="0"/>
          </a:p>
        </p:txBody>
      </p:sp>
      <p:sp>
        <p:nvSpPr>
          <p:cNvPr id="5" name="Text Placeholder 4">
            <a:extLst>
              <a:ext uri="{FF2B5EF4-FFF2-40B4-BE49-F238E27FC236}">
                <a16:creationId xmlns:a16="http://schemas.microsoft.com/office/drawing/2014/main" id="{43125147-144D-A488-E37B-166316293FCA}"/>
              </a:ext>
            </a:extLst>
          </p:cNvPr>
          <p:cNvSpPr>
            <a:spLocks noGrp="1"/>
          </p:cNvSpPr>
          <p:nvPr>
            <p:ph idx="1"/>
          </p:nvPr>
        </p:nvSpPr>
        <p:spPr>
          <a:xfrm>
            <a:off x="310708" y="2865543"/>
            <a:ext cx="8125721" cy="3520267"/>
          </a:xfrm>
        </p:spPr>
        <p:txBody>
          <a:bodyPr vert="horz" lIns="91440" tIns="45720" rIns="91440" bIns="45720" rtlCol="0" anchor="t">
            <a:noAutofit/>
          </a:bodyPr>
          <a:lstStyle/>
          <a:p>
            <a:pPr marL="0" indent="0">
              <a:buNone/>
            </a:pPr>
            <a:r>
              <a:rPr lang="sv-SE" sz="1800" b="1" dirty="0">
                <a:solidFill>
                  <a:schemeClr val="accent1"/>
                </a:solidFill>
              </a:rPr>
              <a:t>A </a:t>
            </a:r>
            <a:r>
              <a:rPr lang="sv-SE" sz="1800" b="1" dirty="0" err="1">
                <a:solidFill>
                  <a:schemeClr val="accent1"/>
                </a:solidFill>
              </a:rPr>
              <a:t>few</a:t>
            </a:r>
            <a:r>
              <a:rPr lang="sv-SE" sz="1800" b="1" dirty="0">
                <a:solidFill>
                  <a:schemeClr val="accent1"/>
                </a:solidFill>
              </a:rPr>
              <a:t> </a:t>
            </a:r>
            <a:r>
              <a:rPr lang="sv-SE" sz="1800" b="1" dirty="0" err="1">
                <a:solidFill>
                  <a:schemeClr val="accent1"/>
                </a:solidFill>
              </a:rPr>
              <a:t>things</a:t>
            </a:r>
            <a:r>
              <a:rPr lang="sv-SE" sz="1800" b="1" dirty="0">
                <a:solidFill>
                  <a:schemeClr val="accent1"/>
                </a:solidFill>
              </a:rPr>
              <a:t> to </a:t>
            </a:r>
            <a:r>
              <a:rPr lang="sv-SE" sz="1800" b="1" dirty="0" err="1">
                <a:solidFill>
                  <a:schemeClr val="accent1"/>
                </a:solidFill>
              </a:rPr>
              <a:t>keep</a:t>
            </a:r>
            <a:r>
              <a:rPr lang="sv-SE" sz="1800" b="1" dirty="0">
                <a:solidFill>
                  <a:schemeClr val="accent1"/>
                </a:solidFill>
              </a:rPr>
              <a:t> in mind:</a:t>
            </a:r>
          </a:p>
          <a:p>
            <a:pPr marL="285750" indent="-285750">
              <a:buFont typeface="Arial" panose="020B0604020202020204" pitchFamily="34" charset="0"/>
              <a:buChar char="•"/>
            </a:pPr>
            <a:r>
              <a:rPr lang="sv-SE" sz="1800" dirty="0">
                <a:solidFill>
                  <a:schemeClr val="accent1"/>
                </a:solidFill>
              </a:rPr>
              <a:t>The presentation </a:t>
            </a:r>
            <a:r>
              <a:rPr lang="sv-SE" sz="1800" dirty="0" err="1">
                <a:solidFill>
                  <a:schemeClr val="accent1"/>
                </a:solidFill>
              </a:rPr>
              <a:t>should</a:t>
            </a:r>
            <a:r>
              <a:rPr lang="sv-SE" sz="1800" dirty="0">
                <a:solidFill>
                  <a:schemeClr val="accent1"/>
                </a:solidFill>
              </a:rPr>
              <a:t> </a:t>
            </a:r>
            <a:r>
              <a:rPr lang="sv-SE" sz="1800" dirty="0" err="1">
                <a:solidFill>
                  <a:schemeClr val="accent1"/>
                </a:solidFill>
              </a:rPr>
              <a:t>preferably</a:t>
            </a:r>
            <a:r>
              <a:rPr lang="sv-SE" sz="1800" dirty="0">
                <a:solidFill>
                  <a:schemeClr val="accent1"/>
                </a:solidFill>
              </a:rPr>
              <a:t> be </a:t>
            </a:r>
            <a:r>
              <a:rPr lang="sv-SE" sz="1800" dirty="0" err="1">
                <a:solidFill>
                  <a:schemeClr val="accent1"/>
                </a:solidFill>
              </a:rPr>
              <a:t>around</a:t>
            </a:r>
            <a:r>
              <a:rPr lang="sv-SE" sz="1800" dirty="0">
                <a:solidFill>
                  <a:schemeClr val="accent1"/>
                </a:solidFill>
              </a:rPr>
              <a:t> 20-35 min</a:t>
            </a:r>
          </a:p>
          <a:p>
            <a:pPr marL="285750" indent="-285750">
              <a:buFont typeface="Arial" panose="020B0604020202020204" pitchFamily="34" charset="0"/>
              <a:buChar char="•"/>
            </a:pPr>
            <a:r>
              <a:rPr lang="sv-SE" sz="1800" dirty="0" err="1">
                <a:solidFill>
                  <a:schemeClr val="accent1"/>
                </a:solidFill>
              </a:rPr>
              <a:t>Include</a:t>
            </a:r>
            <a:r>
              <a:rPr lang="sv-SE" sz="1800" dirty="0">
                <a:solidFill>
                  <a:schemeClr val="accent1"/>
                </a:solidFill>
              </a:rPr>
              <a:t> the </a:t>
            </a:r>
            <a:r>
              <a:rPr lang="sv-SE" sz="1800" dirty="0" err="1">
                <a:solidFill>
                  <a:schemeClr val="accent1"/>
                </a:solidFill>
              </a:rPr>
              <a:t>latest</a:t>
            </a:r>
            <a:r>
              <a:rPr lang="sv-SE" sz="1800" dirty="0">
                <a:solidFill>
                  <a:schemeClr val="accent1"/>
                </a:solidFill>
              </a:rPr>
              <a:t> </a:t>
            </a:r>
            <a:r>
              <a:rPr lang="sv-SE" sz="1800" dirty="0" err="1">
                <a:solidFill>
                  <a:schemeClr val="accent1"/>
                </a:solidFill>
              </a:rPr>
              <a:t>numbers</a:t>
            </a:r>
            <a:r>
              <a:rPr lang="sv-SE" sz="1800" dirty="0">
                <a:solidFill>
                  <a:schemeClr val="accent1"/>
                </a:solidFill>
              </a:rPr>
              <a:t>, </a:t>
            </a:r>
            <a:r>
              <a:rPr lang="sv-SE" sz="1800" dirty="0" err="1">
                <a:solidFill>
                  <a:schemeClr val="accent1"/>
                </a:solidFill>
              </a:rPr>
              <a:t>statistics</a:t>
            </a:r>
            <a:r>
              <a:rPr lang="sv-SE" sz="1800" dirty="0">
                <a:solidFill>
                  <a:schemeClr val="accent1"/>
                </a:solidFill>
              </a:rPr>
              <a:t> and rankings (</a:t>
            </a:r>
            <a:r>
              <a:rPr lang="sv-SE" sz="1800" dirty="0" err="1">
                <a:solidFill>
                  <a:schemeClr val="accent1"/>
                </a:solidFill>
              </a:rPr>
              <a:t>if</a:t>
            </a:r>
            <a:r>
              <a:rPr lang="sv-SE" sz="1800" dirty="0">
                <a:solidFill>
                  <a:schemeClr val="accent1"/>
                </a:solidFill>
              </a:rPr>
              <a:t> </a:t>
            </a:r>
            <a:r>
              <a:rPr lang="sv-SE" sz="1800" dirty="0" err="1">
                <a:solidFill>
                  <a:schemeClr val="accent1"/>
                </a:solidFill>
              </a:rPr>
              <a:t>used</a:t>
            </a:r>
            <a:r>
              <a:rPr lang="sv-SE" sz="1800" dirty="0">
                <a:solidFill>
                  <a:schemeClr val="accent1"/>
                </a:solidFill>
              </a:rPr>
              <a:t>)</a:t>
            </a:r>
          </a:p>
          <a:p>
            <a:pPr lvl="0"/>
            <a:r>
              <a:rPr lang="sv-SE" sz="1800" dirty="0" err="1">
                <a:solidFill>
                  <a:schemeClr val="accent1"/>
                </a:solidFill>
              </a:rPr>
              <a:t>Use</a:t>
            </a:r>
            <a:r>
              <a:rPr lang="sv-SE" sz="1800" dirty="0">
                <a:solidFill>
                  <a:schemeClr val="accent1"/>
                </a:solidFill>
              </a:rPr>
              <a:t> </a:t>
            </a:r>
            <a:r>
              <a:rPr lang="sv-SE" sz="1800" dirty="0" err="1">
                <a:solidFill>
                  <a:schemeClr val="accent1"/>
                </a:solidFill>
              </a:rPr>
              <a:t>pictures</a:t>
            </a:r>
            <a:r>
              <a:rPr lang="sv-SE" sz="1800" dirty="0">
                <a:solidFill>
                  <a:schemeClr val="accent1"/>
                </a:solidFill>
              </a:rPr>
              <a:t> </a:t>
            </a:r>
            <a:r>
              <a:rPr lang="sv-SE" sz="1800" dirty="0" err="1">
                <a:solidFill>
                  <a:schemeClr val="accent1"/>
                </a:solidFill>
              </a:rPr>
              <a:t>that</a:t>
            </a:r>
            <a:r>
              <a:rPr lang="sv-SE" sz="1800" dirty="0">
                <a:solidFill>
                  <a:schemeClr val="accent1"/>
                </a:solidFill>
              </a:rPr>
              <a:t> </a:t>
            </a:r>
            <a:r>
              <a:rPr lang="sv-SE" sz="1800" dirty="0" err="1">
                <a:solidFill>
                  <a:schemeClr val="accent1"/>
                </a:solidFill>
              </a:rPr>
              <a:t>align</a:t>
            </a:r>
            <a:r>
              <a:rPr lang="sv-SE" sz="1800" dirty="0">
                <a:solidFill>
                  <a:schemeClr val="accent1"/>
                </a:solidFill>
              </a:rPr>
              <a:t> </a:t>
            </a:r>
            <a:r>
              <a:rPr lang="sv-SE" sz="1800" dirty="0" err="1">
                <a:solidFill>
                  <a:schemeClr val="accent1"/>
                </a:solidFill>
              </a:rPr>
              <a:t>with</a:t>
            </a:r>
            <a:r>
              <a:rPr lang="sv-SE" sz="1800" dirty="0">
                <a:solidFill>
                  <a:schemeClr val="accent1"/>
                </a:solidFill>
              </a:rPr>
              <a:t> the </a:t>
            </a:r>
            <a:r>
              <a:rPr lang="sv-SE" sz="1800" dirty="0" err="1">
                <a:solidFill>
                  <a:schemeClr val="accent1"/>
                </a:solidFill>
              </a:rPr>
              <a:t>programme</a:t>
            </a:r>
            <a:r>
              <a:rPr lang="sv-SE" sz="1800" dirty="0">
                <a:solidFill>
                  <a:schemeClr val="accent1"/>
                </a:solidFill>
              </a:rPr>
              <a:t> or general KTH </a:t>
            </a:r>
            <a:r>
              <a:rPr lang="sv-SE" sz="1800" dirty="0" err="1">
                <a:solidFill>
                  <a:schemeClr val="accent1"/>
                </a:solidFill>
              </a:rPr>
              <a:t>pictures</a:t>
            </a:r>
            <a:r>
              <a:rPr lang="sv-SE" sz="1800" dirty="0">
                <a:solidFill>
                  <a:schemeClr val="accent1"/>
                </a:solidFill>
              </a:rPr>
              <a:t>, </a:t>
            </a:r>
            <a:r>
              <a:rPr lang="sv-SE" sz="1800" b="1" dirty="0" err="1">
                <a:solidFill>
                  <a:schemeClr val="accent1"/>
                </a:solidFill>
              </a:rPr>
              <a:t>of</a:t>
            </a:r>
            <a:r>
              <a:rPr lang="sv-SE" sz="1800" b="1" dirty="0">
                <a:solidFill>
                  <a:schemeClr val="accent1"/>
                </a:solidFill>
              </a:rPr>
              <a:t> </a:t>
            </a:r>
            <a:r>
              <a:rPr lang="sv-SE" sz="1800" b="1" dirty="0" err="1">
                <a:solidFill>
                  <a:schemeClr val="accent1"/>
                </a:solidFill>
              </a:rPr>
              <a:t>good</a:t>
            </a:r>
            <a:r>
              <a:rPr lang="sv-SE" sz="1800" b="1" dirty="0">
                <a:solidFill>
                  <a:schemeClr val="accent1"/>
                </a:solidFill>
              </a:rPr>
              <a:t> </a:t>
            </a:r>
            <a:r>
              <a:rPr lang="sv-SE" sz="1800" b="1" dirty="0" err="1">
                <a:solidFill>
                  <a:schemeClr val="accent1"/>
                </a:solidFill>
              </a:rPr>
              <a:t>quality</a:t>
            </a:r>
            <a:r>
              <a:rPr lang="sv-SE" sz="1800" b="1" dirty="0">
                <a:solidFill>
                  <a:schemeClr val="accent1"/>
                </a:solidFill>
              </a:rPr>
              <a:t> </a:t>
            </a:r>
          </a:p>
          <a:p>
            <a:pPr lvl="0"/>
            <a:r>
              <a:rPr lang="sv-SE" sz="1800" dirty="0">
                <a:solidFill>
                  <a:schemeClr val="accent1"/>
                </a:solidFill>
              </a:rPr>
              <a:t>Always </a:t>
            </a:r>
            <a:r>
              <a:rPr lang="sv-SE" sz="1800" dirty="0" err="1">
                <a:solidFill>
                  <a:schemeClr val="accent1"/>
                </a:solidFill>
              </a:rPr>
              <a:t>have</a:t>
            </a:r>
            <a:r>
              <a:rPr lang="sv-SE" sz="1800" dirty="0">
                <a:solidFill>
                  <a:schemeClr val="accent1"/>
                </a:solidFill>
              </a:rPr>
              <a:t> a </a:t>
            </a:r>
            <a:r>
              <a:rPr lang="sv-SE" sz="1800" dirty="0" err="1">
                <a:solidFill>
                  <a:schemeClr val="accent1"/>
                </a:solidFill>
              </a:rPr>
              <a:t>prospective</a:t>
            </a:r>
            <a:r>
              <a:rPr lang="sv-SE" sz="1800" dirty="0">
                <a:solidFill>
                  <a:schemeClr val="accent1"/>
                </a:solidFill>
              </a:rPr>
              <a:t> student </a:t>
            </a:r>
            <a:r>
              <a:rPr lang="sv-SE" sz="1800" dirty="0" err="1">
                <a:solidFill>
                  <a:schemeClr val="accent1"/>
                </a:solidFill>
              </a:rPr>
              <a:t>mindset</a:t>
            </a:r>
            <a:endParaRPr lang="sv-SE" sz="1800" dirty="0">
              <a:solidFill>
                <a:schemeClr val="accent1"/>
              </a:solidFill>
            </a:endParaRPr>
          </a:p>
          <a:p>
            <a:pPr marL="800100" lvl="1" indent="-342900">
              <a:buFont typeface="Arial" panose="020B0604020202020204" pitchFamily="34" charset="0"/>
              <a:buChar char="•"/>
            </a:pPr>
            <a:r>
              <a:rPr lang="sv-SE" sz="1600" dirty="0" err="1">
                <a:solidFill>
                  <a:schemeClr val="accent1"/>
                </a:solidFill>
              </a:rPr>
              <a:t>Easy-followed</a:t>
            </a:r>
            <a:r>
              <a:rPr lang="sv-SE" sz="1600" dirty="0">
                <a:solidFill>
                  <a:schemeClr val="accent1"/>
                </a:solidFill>
              </a:rPr>
              <a:t> information</a:t>
            </a:r>
          </a:p>
          <a:p>
            <a:pPr marL="800100" lvl="1" indent="-342900">
              <a:buFont typeface="Arial" panose="020B0604020202020204" pitchFamily="34" charset="0"/>
              <a:buChar char="•"/>
            </a:pPr>
            <a:r>
              <a:rPr lang="sv-SE" sz="1600" dirty="0" err="1">
                <a:solidFill>
                  <a:schemeClr val="accent1"/>
                </a:solidFill>
              </a:rPr>
              <a:t>Keep</a:t>
            </a:r>
            <a:r>
              <a:rPr lang="sv-SE" sz="1600" dirty="0">
                <a:solidFill>
                  <a:schemeClr val="accent1"/>
                </a:solidFill>
              </a:rPr>
              <a:t> </a:t>
            </a:r>
            <a:r>
              <a:rPr lang="sv-SE" sz="1600" dirty="0" err="1">
                <a:solidFill>
                  <a:schemeClr val="accent1"/>
                </a:solidFill>
              </a:rPr>
              <a:t>things</a:t>
            </a:r>
            <a:r>
              <a:rPr lang="sv-SE" sz="1600" dirty="0">
                <a:solidFill>
                  <a:schemeClr val="accent1"/>
                </a:solidFill>
              </a:rPr>
              <a:t> </a:t>
            </a:r>
            <a:r>
              <a:rPr lang="sv-SE" sz="1600" dirty="0" err="1">
                <a:solidFill>
                  <a:schemeClr val="accent1"/>
                </a:solidFill>
              </a:rPr>
              <a:t>interesting</a:t>
            </a:r>
            <a:r>
              <a:rPr lang="sv-SE" sz="1600" dirty="0">
                <a:solidFill>
                  <a:schemeClr val="accent1"/>
                </a:solidFill>
              </a:rPr>
              <a:t> (</a:t>
            </a:r>
            <a:r>
              <a:rPr lang="sv-SE" sz="1600" dirty="0" err="1">
                <a:solidFill>
                  <a:schemeClr val="accent1"/>
                </a:solidFill>
              </a:rPr>
              <a:t>too</a:t>
            </a:r>
            <a:r>
              <a:rPr lang="sv-SE" sz="1600" dirty="0">
                <a:solidFill>
                  <a:schemeClr val="accent1"/>
                </a:solidFill>
              </a:rPr>
              <a:t> </a:t>
            </a:r>
            <a:r>
              <a:rPr lang="sv-SE" sz="1600" dirty="0" err="1">
                <a:solidFill>
                  <a:schemeClr val="accent1"/>
                </a:solidFill>
              </a:rPr>
              <a:t>detailed</a:t>
            </a:r>
            <a:r>
              <a:rPr lang="sv-SE" sz="1600" dirty="0">
                <a:solidFill>
                  <a:schemeClr val="accent1"/>
                </a:solidFill>
              </a:rPr>
              <a:t> information </a:t>
            </a:r>
            <a:r>
              <a:rPr lang="sv-SE" sz="1600" dirty="0" err="1">
                <a:solidFill>
                  <a:schemeClr val="accent1"/>
                </a:solidFill>
              </a:rPr>
              <a:t>could</a:t>
            </a:r>
            <a:r>
              <a:rPr lang="sv-SE" sz="1600" dirty="0">
                <a:solidFill>
                  <a:schemeClr val="accent1"/>
                </a:solidFill>
              </a:rPr>
              <a:t> </a:t>
            </a:r>
            <a:r>
              <a:rPr lang="sv-SE" sz="1600" dirty="0" err="1">
                <a:solidFill>
                  <a:schemeClr val="accent1"/>
                </a:solidFill>
              </a:rPr>
              <a:t>potentially</a:t>
            </a:r>
            <a:r>
              <a:rPr lang="sv-SE" sz="1600" dirty="0">
                <a:solidFill>
                  <a:schemeClr val="accent1"/>
                </a:solidFill>
              </a:rPr>
              <a:t> be </a:t>
            </a:r>
            <a:r>
              <a:rPr lang="sv-SE" sz="1600" dirty="0" err="1">
                <a:solidFill>
                  <a:schemeClr val="accent1"/>
                </a:solidFill>
              </a:rPr>
              <a:t>left</a:t>
            </a:r>
            <a:r>
              <a:rPr lang="sv-SE" sz="1600" dirty="0">
                <a:solidFill>
                  <a:schemeClr val="accent1"/>
                </a:solidFill>
              </a:rPr>
              <a:t> </a:t>
            </a:r>
            <a:r>
              <a:rPr lang="sv-SE" sz="1600" dirty="0" err="1">
                <a:solidFill>
                  <a:schemeClr val="accent1"/>
                </a:solidFill>
              </a:rPr>
              <a:t>out</a:t>
            </a:r>
            <a:r>
              <a:rPr lang="sv-SE" sz="1600" dirty="0">
                <a:solidFill>
                  <a:schemeClr val="accent1"/>
                </a:solidFill>
              </a:rPr>
              <a:t>)</a:t>
            </a:r>
          </a:p>
          <a:p>
            <a:pPr marL="800100" lvl="1" indent="-342900">
              <a:buFont typeface="Arial" panose="020B0604020202020204" pitchFamily="34" charset="0"/>
              <a:buChar char="•"/>
            </a:pPr>
            <a:r>
              <a:rPr lang="sv-SE" sz="1600" dirty="0" err="1">
                <a:solidFill>
                  <a:schemeClr val="accent1"/>
                </a:solidFill>
              </a:rPr>
              <a:t>Prospective</a:t>
            </a:r>
            <a:r>
              <a:rPr lang="sv-SE" sz="1600" dirty="0">
                <a:solidFill>
                  <a:schemeClr val="accent1"/>
                </a:solidFill>
              </a:rPr>
              <a:t> students´ </a:t>
            </a:r>
            <a:r>
              <a:rPr lang="sv-SE" sz="1600" dirty="0" err="1">
                <a:solidFill>
                  <a:schemeClr val="accent1"/>
                </a:solidFill>
              </a:rPr>
              <a:t>perspective</a:t>
            </a:r>
            <a:r>
              <a:rPr lang="sv-SE" sz="1600" dirty="0">
                <a:solidFill>
                  <a:schemeClr val="accent1"/>
                </a:solidFill>
              </a:rPr>
              <a:t> on information </a:t>
            </a:r>
            <a:endParaRPr lang="sv-SE" sz="1600" dirty="0"/>
          </a:p>
        </p:txBody>
      </p:sp>
      <p:sp>
        <p:nvSpPr>
          <p:cNvPr id="6" name="TextBox 5">
            <a:extLst>
              <a:ext uri="{FF2B5EF4-FFF2-40B4-BE49-F238E27FC236}">
                <a16:creationId xmlns:a16="http://schemas.microsoft.com/office/drawing/2014/main" id="{FF9FD837-1DCC-5A2C-6393-DED61A18F8FF}"/>
              </a:ext>
            </a:extLst>
          </p:cNvPr>
          <p:cNvSpPr txBox="1"/>
          <p:nvPr/>
        </p:nvSpPr>
        <p:spPr>
          <a:xfrm>
            <a:off x="313733" y="1886200"/>
            <a:ext cx="10520171" cy="830997"/>
          </a:xfrm>
          <a:prstGeom prst="rect">
            <a:avLst/>
          </a:prstGeom>
          <a:noFill/>
        </p:spPr>
        <p:txBody>
          <a:bodyPr wrap="square" rtlCol="0">
            <a:spAutoFit/>
          </a:bodyPr>
          <a:lstStyle/>
          <a:p>
            <a:r>
              <a:rPr lang="en-US" sz="1600" dirty="0"/>
              <a:t>This presentation serves as a template and inspiration for introducing your master’s </a:t>
            </a:r>
            <a:r>
              <a:rPr lang="en-US" sz="1600" dirty="0" err="1"/>
              <a:t>programme</a:t>
            </a:r>
            <a:r>
              <a:rPr lang="en-US" sz="1600" dirty="0"/>
              <a:t> to </a:t>
            </a:r>
            <a:r>
              <a:rPr lang="en-US" sz="1600" b="1" dirty="0"/>
              <a:t>prospective students. </a:t>
            </a:r>
            <a:r>
              <a:rPr lang="sv-SE" sz="1600" dirty="0"/>
              <a:t>The </a:t>
            </a:r>
            <a:r>
              <a:rPr lang="sv-SE" sz="1600" dirty="0" err="1"/>
              <a:t>suggested</a:t>
            </a:r>
            <a:r>
              <a:rPr lang="sv-SE" sz="1600" dirty="0"/>
              <a:t> agenda </a:t>
            </a:r>
            <a:r>
              <a:rPr lang="sv-SE" sz="1600" dirty="0" err="1"/>
              <a:t>consists</a:t>
            </a:r>
            <a:r>
              <a:rPr lang="sv-SE" sz="1600" dirty="0"/>
              <a:t> </a:t>
            </a:r>
            <a:r>
              <a:rPr lang="sv-SE" sz="1600" dirty="0" err="1"/>
              <a:t>of</a:t>
            </a:r>
            <a:r>
              <a:rPr lang="sv-SE" sz="1600" dirty="0"/>
              <a:t> areas </a:t>
            </a:r>
            <a:r>
              <a:rPr lang="sv-SE" sz="1600" dirty="0" err="1"/>
              <a:t>we</a:t>
            </a:r>
            <a:r>
              <a:rPr lang="sv-SE" sz="1600" dirty="0"/>
              <a:t> </a:t>
            </a:r>
            <a:r>
              <a:rPr lang="sv-SE" sz="1600" dirty="0" err="1"/>
              <a:t>know</a:t>
            </a:r>
            <a:r>
              <a:rPr lang="sv-SE" sz="1600" dirty="0"/>
              <a:t> from </a:t>
            </a:r>
            <a:r>
              <a:rPr lang="sv-SE" sz="1600" dirty="0" err="1"/>
              <a:t>surveys</a:t>
            </a:r>
            <a:r>
              <a:rPr lang="sv-SE" sz="1600" dirty="0"/>
              <a:t> the </a:t>
            </a:r>
            <a:r>
              <a:rPr lang="sv-SE" sz="1600" dirty="0" err="1"/>
              <a:t>target</a:t>
            </a:r>
            <a:r>
              <a:rPr lang="sv-SE" sz="1600" dirty="0"/>
              <a:t> </a:t>
            </a:r>
            <a:r>
              <a:rPr lang="sv-SE" sz="1600" dirty="0" err="1"/>
              <a:t>group</a:t>
            </a:r>
            <a:r>
              <a:rPr lang="sv-SE" sz="1600" dirty="0"/>
              <a:t> </a:t>
            </a:r>
            <a:r>
              <a:rPr lang="sv-SE" sz="1600" dirty="0" err="1"/>
              <a:t>are</a:t>
            </a:r>
            <a:r>
              <a:rPr lang="sv-SE" sz="1600" dirty="0"/>
              <a:t> </a:t>
            </a:r>
            <a:r>
              <a:rPr lang="sv-SE" sz="1600" dirty="0" err="1"/>
              <a:t>highly</a:t>
            </a:r>
            <a:r>
              <a:rPr lang="sv-SE" sz="1600" dirty="0"/>
              <a:t> </a:t>
            </a:r>
            <a:r>
              <a:rPr lang="sv-SE" sz="1600" dirty="0" err="1"/>
              <a:t>interested</a:t>
            </a:r>
            <a:r>
              <a:rPr lang="sv-SE" sz="1600" dirty="0"/>
              <a:t> in and </a:t>
            </a:r>
            <a:r>
              <a:rPr lang="sv-SE" sz="1600" dirty="0" err="1"/>
              <a:t>key</a:t>
            </a:r>
            <a:r>
              <a:rPr lang="sv-SE" sz="1600" dirty="0"/>
              <a:t> </a:t>
            </a:r>
            <a:r>
              <a:rPr lang="sv-SE" sz="1600" dirty="0" err="1"/>
              <a:t>factors</a:t>
            </a:r>
            <a:r>
              <a:rPr lang="sv-SE" sz="1600" dirty="0"/>
              <a:t> </a:t>
            </a:r>
            <a:r>
              <a:rPr lang="sv-SE" sz="1600" dirty="0" err="1"/>
              <a:t>why</a:t>
            </a:r>
            <a:r>
              <a:rPr lang="sv-SE" sz="1600" dirty="0"/>
              <a:t> </a:t>
            </a:r>
            <a:r>
              <a:rPr lang="sv-SE" sz="1600" dirty="0" err="1"/>
              <a:t>they</a:t>
            </a:r>
            <a:r>
              <a:rPr lang="sv-SE" sz="1600" dirty="0"/>
              <a:t> end </a:t>
            </a:r>
            <a:r>
              <a:rPr lang="sv-SE" sz="1600" dirty="0" err="1"/>
              <a:t>up</a:t>
            </a:r>
            <a:r>
              <a:rPr lang="sv-SE" sz="1600" dirty="0"/>
              <a:t> </a:t>
            </a:r>
            <a:r>
              <a:rPr lang="sv-SE" sz="1600" dirty="0" err="1"/>
              <a:t>choosing</a:t>
            </a:r>
            <a:r>
              <a:rPr lang="sv-SE" sz="1600" dirty="0"/>
              <a:t> KTH.</a:t>
            </a:r>
            <a:endParaRPr lang="en-US" sz="1600" dirty="0"/>
          </a:p>
        </p:txBody>
      </p:sp>
      <p:sp>
        <p:nvSpPr>
          <p:cNvPr id="2" name="TextBox 1">
            <a:extLst>
              <a:ext uri="{FF2B5EF4-FFF2-40B4-BE49-F238E27FC236}">
                <a16:creationId xmlns:a16="http://schemas.microsoft.com/office/drawing/2014/main" id="{479D696F-3443-09A4-AB2D-8913AA532C47}"/>
              </a:ext>
            </a:extLst>
          </p:cNvPr>
          <p:cNvSpPr txBox="1"/>
          <p:nvPr/>
        </p:nvSpPr>
        <p:spPr>
          <a:xfrm>
            <a:off x="9036643" y="5451387"/>
            <a:ext cx="3020993" cy="1323439"/>
          </a:xfrm>
          <a:prstGeom prst="rect">
            <a:avLst/>
          </a:prstGeom>
          <a:solidFill>
            <a:schemeClr val="bg1"/>
          </a:solidFill>
        </p:spPr>
        <p:txBody>
          <a:bodyPr wrap="square" rtlCol="0">
            <a:spAutoFit/>
          </a:bodyPr>
          <a:lstStyle/>
          <a:p>
            <a:r>
              <a:rPr lang="sv-SE" sz="1600" b="1" dirty="0">
                <a:solidFill>
                  <a:schemeClr val="accent3"/>
                </a:solidFill>
              </a:rPr>
              <a:t>ISR is </a:t>
            </a:r>
            <a:r>
              <a:rPr lang="sv-SE" sz="1600" b="1" dirty="0" err="1">
                <a:solidFill>
                  <a:schemeClr val="accent3"/>
                </a:solidFill>
              </a:rPr>
              <a:t>always</a:t>
            </a:r>
            <a:r>
              <a:rPr lang="sv-SE" sz="1600" b="1" dirty="0">
                <a:solidFill>
                  <a:schemeClr val="accent3"/>
                </a:solidFill>
              </a:rPr>
              <a:t> at </a:t>
            </a:r>
            <a:r>
              <a:rPr lang="sv-SE" sz="1600" b="1" dirty="0" err="1">
                <a:solidFill>
                  <a:schemeClr val="accent3"/>
                </a:solidFill>
              </a:rPr>
              <a:t>your</a:t>
            </a:r>
            <a:r>
              <a:rPr lang="sv-SE" sz="1600" b="1" dirty="0">
                <a:solidFill>
                  <a:schemeClr val="accent3"/>
                </a:solidFill>
              </a:rPr>
              <a:t> </a:t>
            </a:r>
            <a:r>
              <a:rPr lang="sv-SE" sz="1600" b="1" dirty="0" err="1">
                <a:solidFill>
                  <a:schemeClr val="accent3"/>
                </a:solidFill>
              </a:rPr>
              <a:t>disposal</a:t>
            </a:r>
            <a:r>
              <a:rPr lang="sv-SE" sz="1600" b="1" dirty="0">
                <a:solidFill>
                  <a:schemeClr val="accent3"/>
                </a:solidFill>
              </a:rPr>
              <a:t>, </a:t>
            </a:r>
            <a:r>
              <a:rPr lang="sv-SE" sz="1600" dirty="0">
                <a:solidFill>
                  <a:schemeClr val="accent3"/>
                </a:solidFill>
              </a:rPr>
              <a:t>from </a:t>
            </a:r>
            <a:r>
              <a:rPr lang="sv-SE" sz="1600" dirty="0" err="1">
                <a:solidFill>
                  <a:schemeClr val="accent3"/>
                </a:solidFill>
              </a:rPr>
              <a:t>content</a:t>
            </a:r>
            <a:r>
              <a:rPr lang="sv-SE" sz="1600" dirty="0">
                <a:solidFill>
                  <a:schemeClr val="accent3"/>
                </a:solidFill>
              </a:rPr>
              <a:t> to </a:t>
            </a:r>
            <a:r>
              <a:rPr lang="sv-SE" sz="1600" dirty="0" err="1">
                <a:solidFill>
                  <a:schemeClr val="accent3"/>
                </a:solidFill>
              </a:rPr>
              <a:t>visuals</a:t>
            </a:r>
            <a:r>
              <a:rPr lang="sv-SE" sz="1600" dirty="0">
                <a:solidFill>
                  <a:schemeClr val="accent3"/>
                </a:solidFill>
              </a:rPr>
              <a:t> (ex. </a:t>
            </a:r>
            <a:r>
              <a:rPr lang="sv-SE" sz="1400" dirty="0" err="1">
                <a:solidFill>
                  <a:schemeClr val="accent3"/>
                </a:solidFill>
              </a:rPr>
              <a:t>you</a:t>
            </a:r>
            <a:r>
              <a:rPr lang="sv-SE" sz="1400" dirty="0">
                <a:solidFill>
                  <a:schemeClr val="accent3"/>
                </a:solidFill>
              </a:rPr>
              <a:t> </a:t>
            </a:r>
            <a:r>
              <a:rPr lang="sv-SE" sz="1400" dirty="0" err="1">
                <a:solidFill>
                  <a:schemeClr val="accent3"/>
                </a:solidFill>
              </a:rPr>
              <a:t>could</a:t>
            </a:r>
            <a:r>
              <a:rPr lang="sv-SE" sz="1400" dirty="0">
                <a:solidFill>
                  <a:schemeClr val="accent3"/>
                </a:solidFill>
              </a:rPr>
              <a:t> </a:t>
            </a:r>
            <a:r>
              <a:rPr lang="sv-SE" sz="1400" dirty="0" err="1">
                <a:solidFill>
                  <a:schemeClr val="accent3"/>
                </a:solidFill>
              </a:rPr>
              <a:t>add</a:t>
            </a:r>
            <a:r>
              <a:rPr lang="sv-SE" sz="1400" dirty="0">
                <a:solidFill>
                  <a:schemeClr val="accent3"/>
                </a:solidFill>
              </a:rPr>
              <a:t> the info, and </a:t>
            </a:r>
            <a:r>
              <a:rPr lang="sv-SE" sz="1400" dirty="0" err="1">
                <a:solidFill>
                  <a:schemeClr val="accent3"/>
                </a:solidFill>
              </a:rPr>
              <a:t>we</a:t>
            </a:r>
            <a:r>
              <a:rPr lang="sv-SE" sz="1400" dirty="0">
                <a:solidFill>
                  <a:schemeClr val="accent3"/>
                </a:solidFill>
              </a:rPr>
              <a:t> </a:t>
            </a:r>
            <a:r>
              <a:rPr lang="sv-SE" sz="1400" dirty="0" err="1">
                <a:solidFill>
                  <a:schemeClr val="accent3"/>
                </a:solidFill>
              </a:rPr>
              <a:t>put</a:t>
            </a:r>
            <a:r>
              <a:rPr lang="sv-SE" sz="1400" dirty="0">
                <a:solidFill>
                  <a:schemeClr val="accent3"/>
                </a:solidFill>
              </a:rPr>
              <a:t> it </a:t>
            </a:r>
            <a:r>
              <a:rPr lang="sv-SE" sz="1400" dirty="0" err="1">
                <a:solidFill>
                  <a:schemeClr val="accent3"/>
                </a:solidFill>
              </a:rPr>
              <a:t>together</a:t>
            </a:r>
            <a:r>
              <a:rPr lang="sv-SE" sz="1400" dirty="0">
                <a:solidFill>
                  <a:schemeClr val="accent3"/>
                </a:solidFill>
              </a:rPr>
              <a:t> </a:t>
            </a:r>
            <a:r>
              <a:rPr lang="sv-SE" sz="1400" dirty="0" err="1">
                <a:solidFill>
                  <a:schemeClr val="accent3"/>
                </a:solidFill>
              </a:rPr>
              <a:t>nicely</a:t>
            </a:r>
            <a:r>
              <a:rPr lang="sv-SE" sz="1400" dirty="0">
                <a:solidFill>
                  <a:schemeClr val="accent3"/>
                </a:solidFill>
              </a:rPr>
              <a:t>)</a:t>
            </a:r>
            <a:r>
              <a:rPr lang="sv-SE" sz="1400" b="1" dirty="0">
                <a:solidFill>
                  <a:schemeClr val="accent3"/>
                </a:solidFill>
              </a:rPr>
              <a:t> </a:t>
            </a:r>
            <a:r>
              <a:rPr lang="sv-SE" sz="1600" dirty="0">
                <a:solidFill>
                  <a:schemeClr val="accent3"/>
                </a:solidFill>
              </a:rPr>
              <a:t>– </a:t>
            </a:r>
            <a:r>
              <a:rPr lang="sv-SE" sz="1600" dirty="0" err="1">
                <a:solidFill>
                  <a:schemeClr val="accent3"/>
                </a:solidFill>
              </a:rPr>
              <a:t>contact</a:t>
            </a:r>
            <a:r>
              <a:rPr lang="sv-SE" sz="1600" dirty="0">
                <a:solidFill>
                  <a:schemeClr val="accent3"/>
                </a:solidFill>
              </a:rPr>
              <a:t> </a:t>
            </a:r>
            <a:r>
              <a:rPr lang="sv-SE" sz="1600" dirty="0">
                <a:solidFill>
                  <a:schemeClr val="accent3"/>
                </a:solidFill>
                <a:hlinkClick r:id="rId3"/>
              </a:rPr>
              <a:t>Julia Hahrs</a:t>
            </a:r>
            <a:r>
              <a:rPr lang="sv-SE" sz="1600" dirty="0">
                <a:solidFill>
                  <a:schemeClr val="accent3"/>
                </a:solidFill>
              </a:rPr>
              <a:t> </a:t>
            </a:r>
            <a:r>
              <a:rPr lang="sv-SE" sz="1600" dirty="0">
                <a:solidFill>
                  <a:schemeClr val="accent3"/>
                </a:solidFill>
                <a:sym typeface="Wingdings" panose="05000000000000000000" pitchFamily="2" charset="2"/>
              </a:rPr>
              <a:t> </a:t>
            </a:r>
            <a:endParaRPr lang="sv-SE" dirty="0"/>
          </a:p>
        </p:txBody>
      </p:sp>
      <p:sp>
        <p:nvSpPr>
          <p:cNvPr id="7" name="Speech Bubble: Oval 6">
            <a:extLst>
              <a:ext uri="{FF2B5EF4-FFF2-40B4-BE49-F238E27FC236}">
                <a16:creationId xmlns:a16="http://schemas.microsoft.com/office/drawing/2014/main" id="{1ED729CE-34DA-EE1A-02A7-214DF88153EA}"/>
              </a:ext>
            </a:extLst>
          </p:cNvPr>
          <p:cNvSpPr/>
          <p:nvPr/>
        </p:nvSpPr>
        <p:spPr>
          <a:xfrm>
            <a:off x="8768197" y="2504440"/>
            <a:ext cx="3289439" cy="2732315"/>
          </a:xfrm>
          <a:prstGeom prst="wedgeEllipseCallout">
            <a:avLst>
              <a:gd name="adj1" fmla="val -66620"/>
              <a:gd name="adj2" fmla="val 11353"/>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W</a:t>
            </a:r>
            <a:r>
              <a:rPr lang="en-GB" sz="1600" dirty="0">
                <a:solidFill>
                  <a:schemeClr val="bg1"/>
                </a:solidFill>
              </a:rPr>
              <a:t>e</a:t>
            </a:r>
            <a:r>
              <a:rPr lang="en-GB" sz="1400" dirty="0">
                <a:solidFill>
                  <a:schemeClr val="bg1"/>
                </a:solidFill>
              </a:rPr>
              <a:t> would like to showcase more teaching facilities and/or relevant labs like the pictures in this presentation, on the programme pages. If you have ideas or suggestions, please get in touch with </a:t>
            </a:r>
            <a:r>
              <a:rPr lang="sv-SE" sz="1400" dirty="0" err="1">
                <a:solidFill>
                  <a:schemeClr val="bg1"/>
                </a:solidFill>
              </a:rPr>
              <a:t>us</a:t>
            </a:r>
            <a:endParaRPr lang="sv-SE" sz="1400" dirty="0">
              <a:solidFill>
                <a:schemeClr val="bg1"/>
              </a:solidFill>
            </a:endParaRPr>
          </a:p>
        </p:txBody>
      </p:sp>
    </p:spTree>
    <p:extLst>
      <p:ext uri="{BB962C8B-B14F-4D97-AF65-F5344CB8AC3E}">
        <p14:creationId xmlns:p14="http://schemas.microsoft.com/office/powerpoint/2010/main" val="60527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765205-7598-43EE-9D6C-84E183D1D0F2}"/>
              </a:ext>
            </a:extLst>
          </p:cNvPr>
          <p:cNvSpPr>
            <a:spLocks noGrp="1"/>
          </p:cNvSpPr>
          <p:nvPr>
            <p:ph type="title"/>
          </p:nvPr>
        </p:nvSpPr>
        <p:spPr>
          <a:xfrm>
            <a:off x="358547" y="1828800"/>
            <a:ext cx="5314951" cy="1000277"/>
          </a:xfrm>
        </p:spPr>
        <p:txBody>
          <a:bodyPr/>
          <a:lstStyle/>
          <a:p>
            <a:r>
              <a:rPr lang="sv-SE" dirty="0" err="1"/>
              <a:t>Degree</a:t>
            </a:r>
            <a:r>
              <a:rPr lang="sv-SE" dirty="0"/>
              <a:t> </a:t>
            </a:r>
            <a:r>
              <a:rPr lang="sv-SE" dirty="0" err="1"/>
              <a:t>project</a:t>
            </a:r>
            <a:endParaRPr lang="sv-SE" dirty="0"/>
          </a:p>
        </p:txBody>
      </p:sp>
      <p:sp>
        <p:nvSpPr>
          <p:cNvPr id="7" name="Text Placeholder 6">
            <a:extLst>
              <a:ext uri="{FF2B5EF4-FFF2-40B4-BE49-F238E27FC236}">
                <a16:creationId xmlns:a16="http://schemas.microsoft.com/office/drawing/2014/main" id="{D1A243F7-BB52-4F25-9D32-C8C053537107}"/>
              </a:ext>
            </a:extLst>
          </p:cNvPr>
          <p:cNvSpPr>
            <a:spLocks noGrp="1"/>
          </p:cNvSpPr>
          <p:nvPr>
            <p:ph type="body" idx="1"/>
          </p:nvPr>
        </p:nvSpPr>
        <p:spPr>
          <a:xfrm>
            <a:off x="541563" y="2972707"/>
            <a:ext cx="5314951" cy="863600"/>
          </a:xfrm>
        </p:spPr>
        <p:txBody>
          <a:bodyPr/>
          <a:lstStyle/>
          <a:p>
            <a:r>
              <a:rPr lang="en-GB" b="1" dirty="0">
                <a:solidFill>
                  <a:schemeClr val="tx1"/>
                </a:solidFill>
              </a:rPr>
              <a:t>Topics previously explored include:</a:t>
            </a:r>
          </a:p>
          <a:p>
            <a:pPr marL="342900" indent="-342900">
              <a:buFont typeface="Arial" panose="020B0604020202020204" pitchFamily="34" charset="0"/>
              <a:buChar char="•"/>
            </a:pPr>
            <a:r>
              <a:rPr lang="en-GB" dirty="0">
                <a:solidFill>
                  <a:schemeClr val="tx1"/>
                </a:solidFill>
              </a:rPr>
              <a:t>Life-time predictions of commodity plastics</a:t>
            </a:r>
          </a:p>
          <a:p>
            <a:pPr marL="342900" indent="-342900">
              <a:buFont typeface="Arial" panose="020B0604020202020204" pitchFamily="34" charset="0"/>
              <a:buChar char="•"/>
            </a:pPr>
            <a:r>
              <a:rPr lang="en-GB" dirty="0">
                <a:solidFill>
                  <a:schemeClr val="tx1"/>
                </a:solidFill>
              </a:rPr>
              <a:t>Design of biobased adhesives</a:t>
            </a:r>
          </a:p>
          <a:p>
            <a:pPr marL="342900" indent="-342900">
              <a:buFont typeface="Arial" panose="020B0604020202020204" pitchFamily="34" charset="0"/>
              <a:buChar char="•"/>
            </a:pPr>
            <a:r>
              <a:rPr lang="en-GB" dirty="0">
                <a:solidFill>
                  <a:schemeClr val="tx1"/>
                </a:solidFill>
              </a:rPr>
              <a:t>Synthesis of sustainable polymers</a:t>
            </a:r>
          </a:p>
          <a:p>
            <a:pPr marL="342900" indent="-342900">
              <a:buFont typeface="Arial" panose="020B0604020202020204" pitchFamily="34" charset="0"/>
              <a:buChar char="•"/>
            </a:pPr>
            <a:r>
              <a:rPr lang="en-GB" dirty="0">
                <a:solidFill>
                  <a:schemeClr val="tx1"/>
                </a:solidFill>
              </a:rPr>
              <a:t>Fibre-solution interactions</a:t>
            </a:r>
          </a:p>
          <a:p>
            <a:pPr marL="342900" indent="-342900">
              <a:buFont typeface="Arial" panose="020B0604020202020204" pitchFamily="34" charset="0"/>
              <a:buChar char="•"/>
            </a:pPr>
            <a:r>
              <a:rPr lang="en-GB" dirty="0">
                <a:solidFill>
                  <a:schemeClr val="tx1"/>
                </a:solidFill>
              </a:rPr>
              <a:t>And more!</a:t>
            </a:r>
            <a:endParaRPr lang="sv-SE" dirty="0">
              <a:solidFill>
                <a:schemeClr val="tx1"/>
              </a:solidFill>
            </a:endParaRPr>
          </a:p>
        </p:txBody>
      </p:sp>
      <p:pic>
        <p:nvPicPr>
          <p:cNvPr id="4" name="Picture Placeholder 3" descr="A group of people standing around a computer&#10;&#10;Description automatically generated">
            <a:extLst>
              <a:ext uri="{FF2B5EF4-FFF2-40B4-BE49-F238E27FC236}">
                <a16:creationId xmlns:a16="http://schemas.microsoft.com/office/drawing/2014/main" id="{F1CBC5FF-34E0-431E-AD9D-67578F0E1386}"/>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a:fillRect/>
          </a:stretch>
        </p:blipFill>
        <p:spPr>
          <a:xfrm>
            <a:off x="5998029" y="0"/>
            <a:ext cx="6193971" cy="6858000"/>
          </a:xfrm>
        </p:spPr>
      </p:pic>
    </p:spTree>
    <p:extLst>
      <p:ext uri="{BB962C8B-B14F-4D97-AF65-F5344CB8AC3E}">
        <p14:creationId xmlns:p14="http://schemas.microsoft.com/office/powerpoint/2010/main" val="116350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D5C8-BB3B-A710-5CDA-A3ACA02EE380}"/>
              </a:ext>
            </a:extLst>
          </p:cNvPr>
          <p:cNvSpPr>
            <a:spLocks noGrp="1"/>
          </p:cNvSpPr>
          <p:nvPr>
            <p:ph type="title"/>
          </p:nvPr>
        </p:nvSpPr>
        <p:spPr>
          <a:xfrm>
            <a:off x="5052334" y="1618145"/>
            <a:ext cx="10990263" cy="568412"/>
          </a:xfrm>
        </p:spPr>
        <p:txBody>
          <a:bodyPr/>
          <a:lstStyle/>
          <a:p>
            <a:r>
              <a:rPr lang="sv-SE" sz="4800" dirty="0"/>
              <a:t>Connection to </a:t>
            </a:r>
            <a:r>
              <a:rPr lang="sv-SE" sz="4800" dirty="0" err="1"/>
              <a:t>industry</a:t>
            </a:r>
            <a:endParaRPr lang="en-GB" sz="4800" dirty="0"/>
          </a:p>
        </p:txBody>
      </p:sp>
      <p:sp>
        <p:nvSpPr>
          <p:cNvPr id="3" name="Text Placeholder 2">
            <a:extLst>
              <a:ext uri="{FF2B5EF4-FFF2-40B4-BE49-F238E27FC236}">
                <a16:creationId xmlns:a16="http://schemas.microsoft.com/office/drawing/2014/main" id="{05E566B4-BADB-482D-BD51-2B251B1E4E6E}"/>
              </a:ext>
            </a:extLst>
          </p:cNvPr>
          <p:cNvSpPr>
            <a:spLocks noGrp="1"/>
          </p:cNvSpPr>
          <p:nvPr>
            <p:ph idx="1"/>
          </p:nvPr>
        </p:nvSpPr>
        <p:spPr>
          <a:xfrm>
            <a:off x="5052334" y="2503421"/>
            <a:ext cx="6247037" cy="4530302"/>
          </a:xfrm>
        </p:spPr>
        <p:txBody>
          <a:bodyPr/>
          <a:lstStyle/>
          <a:p>
            <a:r>
              <a:rPr lang="sv-SE" sz="2400" dirty="0" err="1"/>
              <a:t>Collaboration</a:t>
            </a:r>
            <a:r>
              <a:rPr lang="sv-SE" sz="2400" dirty="0"/>
              <a:t> </a:t>
            </a:r>
            <a:r>
              <a:rPr lang="sv-SE" sz="2400" dirty="0" err="1"/>
              <a:t>with</a:t>
            </a:r>
            <a:r>
              <a:rPr lang="sv-SE" sz="2400" dirty="0"/>
              <a:t> </a:t>
            </a:r>
            <a:r>
              <a:rPr lang="sv-SE" sz="2400" dirty="0" err="1"/>
              <a:t>companies</a:t>
            </a:r>
            <a:endParaRPr lang="sv-SE" sz="2400" dirty="0"/>
          </a:p>
          <a:p>
            <a:r>
              <a:rPr lang="sv-SE" sz="2400" dirty="0" err="1"/>
              <a:t>Adjunct</a:t>
            </a:r>
            <a:r>
              <a:rPr lang="sv-SE" sz="2400" dirty="0"/>
              <a:t> professors</a:t>
            </a:r>
          </a:p>
          <a:p>
            <a:r>
              <a:rPr lang="sv-SE" sz="2400" dirty="0"/>
              <a:t>Visits</a:t>
            </a:r>
          </a:p>
          <a:p>
            <a:r>
              <a:rPr lang="sv-SE" sz="2400" dirty="0" err="1"/>
              <a:t>etc</a:t>
            </a:r>
            <a:endParaRPr lang="en-GB" sz="2400" dirty="0"/>
          </a:p>
        </p:txBody>
      </p:sp>
      <p:pic>
        <p:nvPicPr>
          <p:cNvPr id="5" name="Picture 4" descr="A courtyard with many buildings and a courtyard&#10;&#10;AI-generated content may be incorrect.">
            <a:extLst>
              <a:ext uri="{FF2B5EF4-FFF2-40B4-BE49-F238E27FC236}">
                <a16:creationId xmlns:a16="http://schemas.microsoft.com/office/drawing/2014/main" id="{2DD99116-C93B-435A-7DA8-128A0F2534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4562860" cy="6858000"/>
          </a:xfrm>
          <a:prstGeom prst="rect">
            <a:avLst/>
          </a:prstGeom>
        </p:spPr>
      </p:pic>
    </p:spTree>
    <p:extLst>
      <p:ext uri="{BB962C8B-B14F-4D97-AF65-F5344CB8AC3E}">
        <p14:creationId xmlns:p14="http://schemas.microsoft.com/office/powerpoint/2010/main" val="4141242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765205-7598-43EE-9D6C-84E183D1D0F2}"/>
              </a:ext>
            </a:extLst>
          </p:cNvPr>
          <p:cNvSpPr>
            <a:spLocks noGrp="1"/>
          </p:cNvSpPr>
          <p:nvPr>
            <p:ph type="title"/>
          </p:nvPr>
        </p:nvSpPr>
        <p:spPr>
          <a:xfrm>
            <a:off x="502101" y="2373313"/>
            <a:ext cx="5314951" cy="2852737"/>
          </a:xfrm>
        </p:spPr>
        <p:txBody>
          <a:bodyPr/>
          <a:lstStyle/>
          <a:p>
            <a:r>
              <a:rPr lang="sv-SE" dirty="0"/>
              <a:t>Research</a:t>
            </a:r>
            <a:endParaRPr lang="en-US" dirty="0"/>
          </a:p>
        </p:txBody>
      </p:sp>
      <p:sp>
        <p:nvSpPr>
          <p:cNvPr id="7" name="Text Placeholder 6">
            <a:extLst>
              <a:ext uri="{FF2B5EF4-FFF2-40B4-BE49-F238E27FC236}">
                <a16:creationId xmlns:a16="http://schemas.microsoft.com/office/drawing/2014/main" id="{D1A243F7-BB52-4F25-9D32-C8C053537107}"/>
              </a:ext>
            </a:extLst>
          </p:cNvPr>
          <p:cNvSpPr>
            <a:spLocks noGrp="1"/>
          </p:cNvSpPr>
          <p:nvPr>
            <p:ph type="body" idx="1"/>
          </p:nvPr>
        </p:nvSpPr>
        <p:spPr>
          <a:xfrm>
            <a:off x="502102" y="5226050"/>
            <a:ext cx="5314951" cy="863600"/>
          </a:xfrm>
        </p:spPr>
        <p:txBody>
          <a:bodyPr vert="horz" lIns="91440" tIns="45720" rIns="91440" bIns="45720" rtlCol="0" anchor="t">
            <a:noAutofit/>
          </a:bodyPr>
          <a:lstStyle/>
          <a:p>
            <a:r>
              <a:rPr lang="en-GB" dirty="0">
                <a:solidFill>
                  <a:schemeClr val="tx1"/>
                </a:solidFill>
              </a:rPr>
              <a:t>The programme establishes excellent laboratory skills and is </a:t>
            </a:r>
            <a:r>
              <a:rPr lang="en-GB" b="1" dirty="0">
                <a:solidFill>
                  <a:schemeClr val="tx1"/>
                </a:solidFill>
              </a:rPr>
              <a:t>closely linked to research at the Department of Fibre and Polymer Technology.</a:t>
            </a:r>
            <a:endParaRPr lang="sv-SE" b="1" dirty="0">
              <a:solidFill>
                <a:schemeClr val="tx1"/>
              </a:solidFill>
            </a:endParaRPr>
          </a:p>
        </p:txBody>
      </p:sp>
      <p:sp>
        <p:nvSpPr>
          <p:cNvPr id="4" name="Picture Placeholder 3">
            <a:extLst>
              <a:ext uri="{FF2B5EF4-FFF2-40B4-BE49-F238E27FC236}">
                <a16:creationId xmlns:a16="http://schemas.microsoft.com/office/drawing/2014/main" id="{E420DB50-6B8E-1052-5BCB-2E034D711155}"/>
              </a:ext>
            </a:extLst>
          </p:cNvPr>
          <p:cNvSpPr>
            <a:spLocks noGrp="1"/>
          </p:cNvSpPr>
          <p:nvPr>
            <p:ph type="pic" sz="quarter" idx="13"/>
          </p:nvPr>
        </p:nvSpPr>
        <p:spPr/>
        <p:txBody>
          <a:bodyPr/>
          <a:lstStyle/>
          <a:p>
            <a:endParaRPr lang="en-GB"/>
          </a:p>
        </p:txBody>
      </p:sp>
      <p:pic>
        <p:nvPicPr>
          <p:cNvPr id="3" name="Picture 2" descr="A person and person looking at a device&#10;&#10;AI-generated content may be incorrect.">
            <a:extLst>
              <a:ext uri="{FF2B5EF4-FFF2-40B4-BE49-F238E27FC236}">
                <a16:creationId xmlns:a16="http://schemas.microsoft.com/office/drawing/2014/main" id="{89F8C77E-0FC2-BE3E-7151-5379413950D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008914" y="-1"/>
            <a:ext cx="6183086" cy="6857999"/>
          </a:xfrm>
          <a:prstGeom prst="rect">
            <a:avLst/>
          </a:prstGeom>
        </p:spPr>
      </p:pic>
    </p:spTree>
    <p:extLst>
      <p:ext uri="{BB962C8B-B14F-4D97-AF65-F5344CB8AC3E}">
        <p14:creationId xmlns:p14="http://schemas.microsoft.com/office/powerpoint/2010/main" val="255280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and person in a lab&#10;&#10;AI-generated content may be incorrect.">
            <a:extLst>
              <a:ext uri="{FF2B5EF4-FFF2-40B4-BE49-F238E27FC236}">
                <a16:creationId xmlns:a16="http://schemas.microsoft.com/office/drawing/2014/main" id="{AF3F3077-D4BE-22D0-6B5E-3A2B7D7720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19"/>
            <a:ext cx="4572000" cy="6858000"/>
          </a:xfrm>
          <a:prstGeom prst="rect">
            <a:avLst/>
          </a:prstGeom>
        </p:spPr>
      </p:pic>
      <p:sp>
        <p:nvSpPr>
          <p:cNvPr id="6" name="Title 5">
            <a:extLst>
              <a:ext uri="{FF2B5EF4-FFF2-40B4-BE49-F238E27FC236}">
                <a16:creationId xmlns:a16="http://schemas.microsoft.com/office/drawing/2014/main" id="{FB73C3AE-13CD-476F-9092-03C781C547C0}"/>
              </a:ext>
            </a:extLst>
          </p:cNvPr>
          <p:cNvSpPr>
            <a:spLocks noGrp="1"/>
          </p:cNvSpPr>
          <p:nvPr>
            <p:ph type="title"/>
          </p:nvPr>
        </p:nvSpPr>
        <p:spPr>
          <a:xfrm>
            <a:off x="38425" y="3927854"/>
            <a:ext cx="5314951" cy="2852737"/>
          </a:xfrm>
        </p:spPr>
        <p:txBody>
          <a:bodyPr/>
          <a:lstStyle/>
          <a:p>
            <a:r>
              <a:rPr lang="sv-SE" dirty="0" err="1">
                <a:solidFill>
                  <a:schemeClr val="bg1"/>
                </a:solidFill>
              </a:rPr>
              <a:t>Future</a:t>
            </a:r>
            <a:r>
              <a:rPr lang="sv-SE" dirty="0">
                <a:solidFill>
                  <a:schemeClr val="bg1"/>
                </a:solidFill>
              </a:rPr>
              <a:t> </a:t>
            </a:r>
            <a:r>
              <a:rPr lang="sv-SE" dirty="0" err="1">
                <a:solidFill>
                  <a:schemeClr val="bg1"/>
                </a:solidFill>
              </a:rPr>
              <a:t>career</a:t>
            </a:r>
            <a:endParaRPr lang="sv-SE" dirty="0">
              <a:solidFill>
                <a:schemeClr val="bg1"/>
              </a:solidFill>
            </a:endParaRPr>
          </a:p>
        </p:txBody>
      </p:sp>
      <p:sp>
        <p:nvSpPr>
          <p:cNvPr id="10" name="textruta 8">
            <a:extLst>
              <a:ext uri="{FF2B5EF4-FFF2-40B4-BE49-F238E27FC236}">
                <a16:creationId xmlns:a16="http://schemas.microsoft.com/office/drawing/2014/main" id="{49E850E0-3EAF-5551-5757-D2AEA1146EE5}"/>
              </a:ext>
            </a:extLst>
          </p:cNvPr>
          <p:cNvSpPr txBox="1"/>
          <p:nvPr/>
        </p:nvSpPr>
        <p:spPr>
          <a:xfrm>
            <a:off x="5496466" y="2353907"/>
            <a:ext cx="2671369" cy="1200329"/>
          </a:xfrm>
          <a:prstGeom prst="rect">
            <a:avLst/>
          </a:prstGeom>
          <a:noFill/>
        </p:spPr>
        <p:txBody>
          <a:bodyPr wrap="square" rtlCol="0">
            <a:spAutoFit/>
          </a:bodyPr>
          <a:lstStyle/>
          <a:p>
            <a:pPr algn="ctr"/>
            <a:r>
              <a:rPr lang="en-GB" sz="2400" dirty="0">
                <a:solidFill>
                  <a:schemeClr val="tx2"/>
                </a:solidFill>
              </a:rPr>
              <a:t>gets a first job offer before graduating</a:t>
            </a:r>
            <a:endParaRPr lang="sv-SE" sz="2800" dirty="0">
              <a:solidFill>
                <a:schemeClr val="tx2"/>
              </a:solidFill>
            </a:endParaRPr>
          </a:p>
        </p:txBody>
      </p:sp>
      <p:sp>
        <p:nvSpPr>
          <p:cNvPr id="11" name="textruta 12">
            <a:extLst>
              <a:ext uri="{FF2B5EF4-FFF2-40B4-BE49-F238E27FC236}">
                <a16:creationId xmlns:a16="http://schemas.microsoft.com/office/drawing/2014/main" id="{0B60E015-7308-C7C3-18E4-C545B33CE77A}"/>
              </a:ext>
            </a:extLst>
          </p:cNvPr>
          <p:cNvSpPr txBox="1"/>
          <p:nvPr/>
        </p:nvSpPr>
        <p:spPr>
          <a:xfrm>
            <a:off x="8362167" y="2349442"/>
            <a:ext cx="2533794" cy="830997"/>
          </a:xfrm>
          <a:prstGeom prst="rect">
            <a:avLst/>
          </a:prstGeom>
          <a:noFill/>
        </p:spPr>
        <p:txBody>
          <a:bodyPr wrap="square" rtlCol="0">
            <a:spAutoFit/>
          </a:bodyPr>
          <a:lstStyle/>
          <a:p>
            <a:pPr algn="ctr"/>
            <a:r>
              <a:rPr lang="sv-SE" sz="2400" dirty="0" err="1">
                <a:solidFill>
                  <a:schemeClr val="tx2"/>
                </a:solidFill>
              </a:rPr>
              <a:t>Secure</a:t>
            </a:r>
            <a:r>
              <a:rPr lang="sv-SE" sz="2400" dirty="0">
                <a:solidFill>
                  <a:schemeClr val="tx2"/>
                </a:solidFill>
              </a:rPr>
              <a:t> a </a:t>
            </a:r>
            <a:r>
              <a:rPr lang="sv-SE" sz="2400" dirty="0" err="1">
                <a:solidFill>
                  <a:schemeClr val="tx2"/>
                </a:solidFill>
              </a:rPr>
              <a:t>job</a:t>
            </a:r>
            <a:r>
              <a:rPr lang="sv-SE" sz="2400" dirty="0">
                <a:solidFill>
                  <a:schemeClr val="tx2"/>
                </a:solidFill>
              </a:rPr>
              <a:t> </a:t>
            </a:r>
            <a:r>
              <a:rPr lang="sv-SE" sz="2400" dirty="0" err="1">
                <a:solidFill>
                  <a:schemeClr val="tx2"/>
                </a:solidFill>
              </a:rPr>
              <a:t>within</a:t>
            </a:r>
            <a:r>
              <a:rPr lang="sv-SE" sz="2400" dirty="0">
                <a:solidFill>
                  <a:schemeClr val="tx2"/>
                </a:solidFill>
              </a:rPr>
              <a:t> 2 </a:t>
            </a:r>
            <a:r>
              <a:rPr lang="sv-SE" sz="2400" dirty="0" err="1">
                <a:solidFill>
                  <a:schemeClr val="tx2"/>
                </a:solidFill>
              </a:rPr>
              <a:t>years</a:t>
            </a:r>
            <a:endParaRPr lang="sv-SE" sz="2400" dirty="0">
              <a:solidFill>
                <a:schemeClr val="tx2"/>
              </a:solidFill>
            </a:endParaRPr>
          </a:p>
        </p:txBody>
      </p:sp>
      <p:sp>
        <p:nvSpPr>
          <p:cNvPr id="12" name="textruta 14">
            <a:extLst>
              <a:ext uri="{FF2B5EF4-FFF2-40B4-BE49-F238E27FC236}">
                <a16:creationId xmlns:a16="http://schemas.microsoft.com/office/drawing/2014/main" id="{8AD56140-A84F-1C41-5621-BCF115BB469C}"/>
              </a:ext>
            </a:extLst>
          </p:cNvPr>
          <p:cNvSpPr txBox="1"/>
          <p:nvPr/>
        </p:nvSpPr>
        <p:spPr>
          <a:xfrm>
            <a:off x="5628438" y="4752743"/>
            <a:ext cx="2533794" cy="830997"/>
          </a:xfrm>
          <a:prstGeom prst="rect">
            <a:avLst/>
          </a:prstGeom>
          <a:noFill/>
        </p:spPr>
        <p:txBody>
          <a:bodyPr wrap="square" rtlCol="0">
            <a:spAutoFit/>
          </a:bodyPr>
          <a:lstStyle/>
          <a:p>
            <a:pPr algn="ctr"/>
            <a:r>
              <a:rPr lang="sv-SE" sz="2400" dirty="0">
                <a:solidFill>
                  <a:schemeClr val="tx2"/>
                </a:solidFill>
              </a:rPr>
              <a:t>International</a:t>
            </a:r>
            <a:br>
              <a:rPr lang="sv-SE" sz="2400" dirty="0">
                <a:solidFill>
                  <a:schemeClr val="tx2"/>
                </a:solidFill>
              </a:rPr>
            </a:br>
            <a:r>
              <a:rPr lang="sv-SE" sz="2400" dirty="0" err="1">
                <a:solidFill>
                  <a:schemeClr val="tx2"/>
                </a:solidFill>
              </a:rPr>
              <a:t>degree</a:t>
            </a:r>
            <a:endParaRPr lang="sv-SE" sz="2400" dirty="0">
              <a:solidFill>
                <a:schemeClr val="tx2"/>
              </a:solidFill>
            </a:endParaRPr>
          </a:p>
        </p:txBody>
      </p:sp>
      <p:sp>
        <p:nvSpPr>
          <p:cNvPr id="13" name="textruta 18">
            <a:extLst>
              <a:ext uri="{FF2B5EF4-FFF2-40B4-BE49-F238E27FC236}">
                <a16:creationId xmlns:a16="http://schemas.microsoft.com/office/drawing/2014/main" id="{DCD19B72-68B2-EAC4-A362-7530E53E4511}"/>
              </a:ext>
            </a:extLst>
          </p:cNvPr>
          <p:cNvSpPr txBox="1"/>
          <p:nvPr/>
        </p:nvSpPr>
        <p:spPr>
          <a:xfrm>
            <a:off x="8362167" y="4752743"/>
            <a:ext cx="2533794" cy="830997"/>
          </a:xfrm>
          <a:prstGeom prst="rect">
            <a:avLst/>
          </a:prstGeom>
          <a:noFill/>
        </p:spPr>
        <p:txBody>
          <a:bodyPr wrap="square" rtlCol="0">
            <a:spAutoFit/>
          </a:bodyPr>
          <a:lstStyle/>
          <a:p>
            <a:pPr algn="ctr"/>
            <a:r>
              <a:rPr lang="sv-SE" sz="2400" dirty="0" err="1">
                <a:solidFill>
                  <a:schemeClr val="tx2"/>
                </a:solidFill>
              </a:rPr>
              <a:t>Early</a:t>
            </a:r>
            <a:r>
              <a:rPr lang="sv-SE" sz="2400" dirty="0">
                <a:solidFill>
                  <a:schemeClr val="tx2"/>
                </a:solidFill>
              </a:rPr>
              <a:t> </a:t>
            </a:r>
            <a:r>
              <a:rPr lang="sv-SE" sz="2400" dirty="0" err="1">
                <a:solidFill>
                  <a:schemeClr val="tx2"/>
                </a:solidFill>
              </a:rPr>
              <a:t>connection</a:t>
            </a:r>
            <a:r>
              <a:rPr lang="sv-SE" sz="2400" dirty="0">
                <a:solidFill>
                  <a:schemeClr val="tx2"/>
                </a:solidFill>
              </a:rPr>
              <a:t> </a:t>
            </a:r>
            <a:r>
              <a:rPr lang="sv-SE" sz="2400" dirty="0" err="1">
                <a:solidFill>
                  <a:schemeClr val="tx2"/>
                </a:solidFill>
              </a:rPr>
              <a:t>with</a:t>
            </a:r>
            <a:r>
              <a:rPr lang="sv-SE" sz="2400" dirty="0">
                <a:solidFill>
                  <a:schemeClr val="tx2"/>
                </a:solidFill>
              </a:rPr>
              <a:t> the </a:t>
            </a:r>
            <a:r>
              <a:rPr lang="sv-SE" sz="2400" dirty="0" err="1">
                <a:solidFill>
                  <a:schemeClr val="tx2"/>
                </a:solidFill>
              </a:rPr>
              <a:t>industry</a:t>
            </a:r>
            <a:endParaRPr lang="sv-SE" sz="2400" dirty="0">
              <a:solidFill>
                <a:schemeClr val="tx2"/>
              </a:solidFill>
            </a:endParaRPr>
          </a:p>
        </p:txBody>
      </p:sp>
      <p:sp>
        <p:nvSpPr>
          <p:cNvPr id="14" name="textruta 5">
            <a:extLst>
              <a:ext uri="{FF2B5EF4-FFF2-40B4-BE49-F238E27FC236}">
                <a16:creationId xmlns:a16="http://schemas.microsoft.com/office/drawing/2014/main" id="{CBF3D6C6-9182-266D-AF30-A1AECAABE1DB}"/>
              </a:ext>
            </a:extLst>
          </p:cNvPr>
          <p:cNvSpPr txBox="1"/>
          <p:nvPr/>
        </p:nvSpPr>
        <p:spPr>
          <a:xfrm>
            <a:off x="6015720" y="1476712"/>
            <a:ext cx="1795684" cy="1015663"/>
          </a:xfrm>
          <a:prstGeom prst="rect">
            <a:avLst/>
          </a:prstGeom>
          <a:noFill/>
        </p:spPr>
        <p:txBody>
          <a:bodyPr wrap="none" rtlCol="0" anchor="b">
            <a:spAutoFit/>
          </a:bodyPr>
          <a:lstStyle/>
          <a:p>
            <a:pPr algn="ctr"/>
            <a:r>
              <a:rPr lang="sv-SE" sz="6000" b="1" dirty="0">
                <a:solidFill>
                  <a:schemeClr val="accent6"/>
                </a:solidFill>
              </a:rPr>
              <a:t>57</a:t>
            </a:r>
            <a:r>
              <a:rPr lang="sv-SE" sz="3600" b="1" dirty="0">
                <a:solidFill>
                  <a:schemeClr val="accent6"/>
                </a:solidFill>
              </a:rPr>
              <a:t> </a:t>
            </a:r>
            <a:r>
              <a:rPr lang="sv-SE" sz="6000" b="1" dirty="0">
                <a:solidFill>
                  <a:schemeClr val="accent6"/>
                </a:solidFill>
              </a:rPr>
              <a:t>%</a:t>
            </a:r>
          </a:p>
        </p:txBody>
      </p:sp>
      <p:sp>
        <p:nvSpPr>
          <p:cNvPr id="15" name="textruta 7">
            <a:extLst>
              <a:ext uri="{FF2B5EF4-FFF2-40B4-BE49-F238E27FC236}">
                <a16:creationId xmlns:a16="http://schemas.microsoft.com/office/drawing/2014/main" id="{3D6AE7B2-1B15-DDBF-5BF5-117CABCCF8AC}"/>
              </a:ext>
            </a:extLst>
          </p:cNvPr>
          <p:cNvSpPr txBox="1"/>
          <p:nvPr/>
        </p:nvSpPr>
        <p:spPr>
          <a:xfrm>
            <a:off x="8735870" y="1476712"/>
            <a:ext cx="1795684" cy="1015663"/>
          </a:xfrm>
          <a:prstGeom prst="rect">
            <a:avLst/>
          </a:prstGeom>
          <a:noFill/>
        </p:spPr>
        <p:txBody>
          <a:bodyPr wrap="none" rtlCol="0" anchor="b">
            <a:spAutoFit/>
          </a:bodyPr>
          <a:lstStyle/>
          <a:p>
            <a:pPr algn="ctr"/>
            <a:r>
              <a:rPr lang="sv-SE" sz="6000" b="1">
                <a:solidFill>
                  <a:schemeClr val="accent6"/>
                </a:solidFill>
              </a:rPr>
              <a:t>97</a:t>
            </a:r>
            <a:r>
              <a:rPr lang="sv-SE" sz="3600" b="1">
                <a:solidFill>
                  <a:schemeClr val="accent6"/>
                </a:solidFill>
              </a:rPr>
              <a:t> </a:t>
            </a:r>
            <a:r>
              <a:rPr lang="sv-SE" sz="6000" b="1">
                <a:solidFill>
                  <a:schemeClr val="accent6"/>
                </a:solidFill>
              </a:rPr>
              <a:t>%</a:t>
            </a:r>
          </a:p>
        </p:txBody>
      </p:sp>
      <p:pic>
        <p:nvPicPr>
          <p:cNvPr id="16" name="Bild 11" descr="Karta med markör kontur">
            <a:extLst>
              <a:ext uri="{FF2B5EF4-FFF2-40B4-BE49-F238E27FC236}">
                <a16:creationId xmlns:a16="http://schemas.microsoft.com/office/drawing/2014/main" id="{E16F9F10-2511-BD5B-0724-9814AA5651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4483" y="3844346"/>
            <a:ext cx="828000" cy="828000"/>
          </a:xfrm>
          <a:prstGeom prst="rect">
            <a:avLst/>
          </a:prstGeom>
        </p:spPr>
      </p:pic>
      <p:pic>
        <p:nvPicPr>
          <p:cNvPr id="17" name="Bild 13" descr="Länk kontur">
            <a:extLst>
              <a:ext uri="{FF2B5EF4-FFF2-40B4-BE49-F238E27FC236}">
                <a16:creationId xmlns:a16="http://schemas.microsoft.com/office/drawing/2014/main" id="{49E2D6DD-F61B-0DDB-96E0-007D86B921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15064" y="3844346"/>
            <a:ext cx="828000" cy="828000"/>
          </a:xfrm>
          <a:prstGeom prst="rect">
            <a:avLst/>
          </a:prstGeom>
        </p:spPr>
      </p:pic>
    </p:spTree>
    <p:extLst>
      <p:ext uri="{BB962C8B-B14F-4D97-AF65-F5344CB8AC3E}">
        <p14:creationId xmlns:p14="http://schemas.microsoft.com/office/powerpoint/2010/main" val="999384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B84D-1B3C-444A-848F-FB39D8616164}"/>
              </a:ext>
            </a:extLst>
          </p:cNvPr>
          <p:cNvSpPr>
            <a:spLocks noGrp="1"/>
          </p:cNvSpPr>
          <p:nvPr>
            <p:ph type="title"/>
          </p:nvPr>
        </p:nvSpPr>
        <p:spPr/>
        <p:txBody>
          <a:bodyPr/>
          <a:lstStyle/>
          <a:p>
            <a:r>
              <a:rPr lang="sv-SE" dirty="0"/>
              <a:t>Student </a:t>
            </a:r>
            <a:r>
              <a:rPr lang="sv-SE" dirty="0" err="1"/>
              <a:t>perspective</a:t>
            </a:r>
            <a:endParaRPr lang="sv-SE" dirty="0"/>
          </a:p>
        </p:txBody>
      </p:sp>
      <p:sp>
        <p:nvSpPr>
          <p:cNvPr id="5" name="Content Placeholder 4">
            <a:extLst>
              <a:ext uri="{FF2B5EF4-FFF2-40B4-BE49-F238E27FC236}">
                <a16:creationId xmlns:a16="http://schemas.microsoft.com/office/drawing/2014/main" id="{B9E35E70-8F19-471F-BF70-4B661E9DE938}"/>
              </a:ext>
            </a:extLst>
          </p:cNvPr>
          <p:cNvSpPr>
            <a:spLocks noGrp="1"/>
          </p:cNvSpPr>
          <p:nvPr>
            <p:ph sz="half" idx="1"/>
          </p:nvPr>
        </p:nvSpPr>
        <p:spPr/>
        <p:txBody>
          <a:bodyPr/>
          <a:lstStyle/>
          <a:p>
            <a:pPr marL="0" indent="0">
              <a:buNone/>
            </a:pPr>
            <a:r>
              <a:rPr lang="sv-SE" dirty="0">
                <a:solidFill>
                  <a:schemeClr val="accent1"/>
                </a:solidFill>
              </a:rPr>
              <a:t>If a student </a:t>
            </a:r>
            <a:r>
              <a:rPr lang="sv-SE" dirty="0" err="1">
                <a:solidFill>
                  <a:schemeClr val="accent1"/>
                </a:solidFill>
              </a:rPr>
              <a:t>joins</a:t>
            </a:r>
            <a:r>
              <a:rPr lang="sv-SE" dirty="0">
                <a:solidFill>
                  <a:schemeClr val="accent1"/>
                </a:solidFill>
              </a:rPr>
              <a:t>, </a:t>
            </a:r>
            <a:r>
              <a:rPr lang="sv-SE" dirty="0" err="1">
                <a:solidFill>
                  <a:schemeClr val="accent1"/>
                </a:solidFill>
              </a:rPr>
              <a:t>we</a:t>
            </a:r>
            <a:r>
              <a:rPr lang="sv-SE" dirty="0">
                <a:solidFill>
                  <a:schemeClr val="accent1"/>
                </a:solidFill>
              </a:rPr>
              <a:t> </a:t>
            </a:r>
            <a:r>
              <a:rPr lang="sv-SE" dirty="0" err="1">
                <a:solidFill>
                  <a:schemeClr val="accent1"/>
                </a:solidFill>
              </a:rPr>
              <a:t>suggest</a:t>
            </a:r>
            <a:r>
              <a:rPr lang="sv-SE" dirty="0">
                <a:solidFill>
                  <a:schemeClr val="accent1"/>
                </a:solidFill>
              </a:rPr>
              <a:t> </a:t>
            </a:r>
            <a:r>
              <a:rPr lang="sv-SE" dirty="0" err="1">
                <a:solidFill>
                  <a:schemeClr val="accent1"/>
                </a:solidFill>
              </a:rPr>
              <a:t>they</a:t>
            </a:r>
            <a:r>
              <a:rPr lang="sv-SE" dirty="0">
                <a:solidFill>
                  <a:schemeClr val="accent1"/>
                </a:solidFill>
              </a:rPr>
              <a:t> </a:t>
            </a:r>
            <a:r>
              <a:rPr lang="sv-SE" dirty="0" err="1">
                <a:solidFill>
                  <a:schemeClr val="accent1"/>
                </a:solidFill>
              </a:rPr>
              <a:t>have</a:t>
            </a:r>
            <a:r>
              <a:rPr lang="sv-SE" dirty="0">
                <a:solidFill>
                  <a:schemeClr val="accent1"/>
                </a:solidFill>
              </a:rPr>
              <a:t> a </a:t>
            </a:r>
            <a:r>
              <a:rPr lang="sv-SE" dirty="0" err="1">
                <a:solidFill>
                  <a:schemeClr val="accent1"/>
                </a:solidFill>
              </a:rPr>
              <a:t>slide</a:t>
            </a:r>
            <a:r>
              <a:rPr lang="sv-SE" dirty="0">
                <a:solidFill>
                  <a:schemeClr val="accent1"/>
                </a:solidFill>
              </a:rPr>
              <a:t> or </a:t>
            </a:r>
            <a:r>
              <a:rPr lang="sv-SE" dirty="0" err="1">
                <a:solidFill>
                  <a:schemeClr val="accent1"/>
                </a:solidFill>
              </a:rPr>
              <a:t>two</a:t>
            </a:r>
            <a:r>
              <a:rPr lang="sv-SE" dirty="0">
                <a:solidFill>
                  <a:schemeClr val="accent1"/>
                </a:solidFill>
              </a:rPr>
              <a:t> and </a:t>
            </a:r>
            <a:r>
              <a:rPr lang="sv-SE" dirty="0" err="1">
                <a:solidFill>
                  <a:schemeClr val="accent1"/>
                </a:solidFill>
              </a:rPr>
              <a:t>share</a:t>
            </a:r>
            <a:r>
              <a:rPr lang="sv-SE" dirty="0">
                <a:solidFill>
                  <a:schemeClr val="accent1"/>
                </a:solidFill>
              </a:rPr>
              <a:t> </a:t>
            </a:r>
            <a:r>
              <a:rPr lang="sv-SE" dirty="0" err="1">
                <a:solidFill>
                  <a:schemeClr val="accent1"/>
                </a:solidFill>
              </a:rPr>
              <a:t>their</a:t>
            </a:r>
            <a:r>
              <a:rPr lang="sv-SE" dirty="0">
                <a:solidFill>
                  <a:schemeClr val="accent1"/>
                </a:solidFill>
              </a:rPr>
              <a:t> </a:t>
            </a:r>
            <a:r>
              <a:rPr lang="sv-SE" dirty="0" err="1">
                <a:solidFill>
                  <a:schemeClr val="accent1"/>
                </a:solidFill>
              </a:rPr>
              <a:t>experience</a:t>
            </a:r>
            <a:r>
              <a:rPr lang="sv-SE" dirty="0">
                <a:solidFill>
                  <a:schemeClr val="accent1"/>
                </a:solidFill>
              </a:rPr>
              <a:t> (</a:t>
            </a:r>
            <a:r>
              <a:rPr lang="sv-SE" dirty="0" err="1">
                <a:solidFill>
                  <a:schemeClr val="accent1"/>
                </a:solidFill>
              </a:rPr>
              <a:t>preferably</a:t>
            </a:r>
            <a:r>
              <a:rPr lang="sv-SE" dirty="0">
                <a:solidFill>
                  <a:schemeClr val="accent1"/>
                </a:solidFill>
              </a:rPr>
              <a:t> </a:t>
            </a:r>
            <a:r>
              <a:rPr lang="sv-SE" dirty="0" err="1">
                <a:solidFill>
                  <a:schemeClr val="accent1"/>
                </a:solidFill>
              </a:rPr>
              <a:t>with</a:t>
            </a:r>
            <a:r>
              <a:rPr lang="sv-SE" dirty="0">
                <a:solidFill>
                  <a:schemeClr val="accent1"/>
                </a:solidFill>
              </a:rPr>
              <a:t> </a:t>
            </a:r>
            <a:r>
              <a:rPr lang="sv-SE" dirty="0" err="1">
                <a:solidFill>
                  <a:schemeClr val="accent1"/>
                </a:solidFill>
              </a:rPr>
              <a:t>pictures</a:t>
            </a:r>
            <a:r>
              <a:rPr lang="sv-SE" dirty="0">
                <a:solidFill>
                  <a:schemeClr val="accent1"/>
                </a:solidFill>
              </a:rPr>
              <a:t>) </a:t>
            </a:r>
            <a:r>
              <a:rPr lang="sv-SE" dirty="0" err="1">
                <a:solidFill>
                  <a:schemeClr val="accent1"/>
                </a:solidFill>
              </a:rPr>
              <a:t>of</a:t>
            </a:r>
            <a:r>
              <a:rPr lang="sv-SE" dirty="0">
                <a:solidFill>
                  <a:schemeClr val="accent1"/>
                </a:solidFill>
              </a:rPr>
              <a:t> the </a:t>
            </a:r>
            <a:r>
              <a:rPr lang="sv-SE" dirty="0" err="1">
                <a:solidFill>
                  <a:schemeClr val="accent1"/>
                </a:solidFill>
              </a:rPr>
              <a:t>programme</a:t>
            </a:r>
            <a:r>
              <a:rPr lang="sv-SE" dirty="0">
                <a:solidFill>
                  <a:schemeClr val="accent1"/>
                </a:solidFill>
              </a:rPr>
              <a:t> and </a:t>
            </a:r>
            <a:r>
              <a:rPr lang="sv-SE" dirty="0" err="1">
                <a:solidFill>
                  <a:schemeClr val="accent1"/>
                </a:solidFill>
              </a:rPr>
              <a:t>being</a:t>
            </a:r>
            <a:r>
              <a:rPr lang="sv-SE" dirty="0">
                <a:solidFill>
                  <a:schemeClr val="accent1"/>
                </a:solidFill>
              </a:rPr>
              <a:t> a student at KTH. </a:t>
            </a:r>
            <a:r>
              <a:rPr lang="sv-SE" dirty="0" err="1">
                <a:solidFill>
                  <a:schemeClr val="accent1"/>
                </a:solidFill>
              </a:rPr>
              <a:t>It’s</a:t>
            </a:r>
            <a:r>
              <a:rPr lang="sv-SE" dirty="0">
                <a:solidFill>
                  <a:schemeClr val="accent1"/>
                </a:solidFill>
              </a:rPr>
              <a:t> </a:t>
            </a:r>
            <a:r>
              <a:rPr lang="sv-SE" dirty="0" err="1">
                <a:solidFill>
                  <a:schemeClr val="accent1"/>
                </a:solidFill>
              </a:rPr>
              <a:t>good</a:t>
            </a:r>
            <a:r>
              <a:rPr lang="sv-SE" dirty="0">
                <a:solidFill>
                  <a:schemeClr val="accent1"/>
                </a:solidFill>
              </a:rPr>
              <a:t> to </a:t>
            </a:r>
            <a:r>
              <a:rPr lang="en-GB" dirty="0">
                <a:solidFill>
                  <a:schemeClr val="accent1"/>
                </a:solidFill>
              </a:rPr>
              <a:t>incorporate the student’s slides in the existing</a:t>
            </a:r>
            <a:r>
              <a:rPr lang="sv-SE" dirty="0">
                <a:solidFill>
                  <a:schemeClr val="accent1"/>
                </a:solidFill>
              </a:rPr>
              <a:t> presentation to make it </a:t>
            </a:r>
            <a:r>
              <a:rPr lang="sv-SE" dirty="0" err="1">
                <a:solidFill>
                  <a:schemeClr val="accent1"/>
                </a:solidFill>
              </a:rPr>
              <a:t>easy</a:t>
            </a:r>
            <a:r>
              <a:rPr lang="sv-SE" dirty="0">
                <a:solidFill>
                  <a:schemeClr val="accent1"/>
                </a:solidFill>
              </a:rPr>
              <a:t> </a:t>
            </a:r>
            <a:r>
              <a:rPr lang="sv-SE" dirty="0" err="1">
                <a:solidFill>
                  <a:schemeClr val="accent1"/>
                </a:solidFill>
              </a:rPr>
              <a:t>when</a:t>
            </a:r>
            <a:r>
              <a:rPr lang="sv-SE" dirty="0">
                <a:solidFill>
                  <a:schemeClr val="accent1"/>
                </a:solidFill>
              </a:rPr>
              <a:t> </a:t>
            </a:r>
            <a:r>
              <a:rPr lang="sv-SE" dirty="0" err="1">
                <a:solidFill>
                  <a:schemeClr val="accent1"/>
                </a:solidFill>
              </a:rPr>
              <a:t>presenting</a:t>
            </a:r>
            <a:r>
              <a:rPr lang="sv-SE" dirty="0">
                <a:solidFill>
                  <a:schemeClr val="accent1"/>
                </a:solidFill>
              </a:rPr>
              <a:t>. </a:t>
            </a:r>
          </a:p>
          <a:p>
            <a:pPr marL="0" indent="0">
              <a:buNone/>
            </a:pPr>
            <a:endParaRPr lang="sv-SE" dirty="0"/>
          </a:p>
        </p:txBody>
      </p:sp>
      <p:sp>
        <p:nvSpPr>
          <p:cNvPr id="4" name="Text Placeholder 3">
            <a:extLst>
              <a:ext uri="{FF2B5EF4-FFF2-40B4-BE49-F238E27FC236}">
                <a16:creationId xmlns:a16="http://schemas.microsoft.com/office/drawing/2014/main" id="{2F60FD5A-677C-FD66-4AF1-84D4DCD75AF4}"/>
              </a:ext>
            </a:extLst>
          </p:cNvPr>
          <p:cNvSpPr>
            <a:spLocks noGrp="1"/>
          </p:cNvSpPr>
          <p:nvPr>
            <p:ph type="body" sz="quarter" idx="14"/>
          </p:nvPr>
        </p:nvSpPr>
        <p:spPr/>
        <p:txBody>
          <a:bodyPr/>
          <a:lstStyle/>
          <a:p>
            <a:endParaRPr lang="en-GB"/>
          </a:p>
        </p:txBody>
      </p:sp>
      <p:sp>
        <p:nvSpPr>
          <p:cNvPr id="3" name="Content Placeholder 2">
            <a:extLst>
              <a:ext uri="{FF2B5EF4-FFF2-40B4-BE49-F238E27FC236}">
                <a16:creationId xmlns:a16="http://schemas.microsoft.com/office/drawing/2014/main" id="{E474A74D-C860-0CBC-67F6-47973646477B}"/>
              </a:ext>
            </a:extLst>
          </p:cNvPr>
          <p:cNvSpPr>
            <a:spLocks noGrp="1"/>
          </p:cNvSpPr>
          <p:nvPr>
            <p:ph sz="half" idx="13"/>
          </p:nvPr>
        </p:nvSpPr>
        <p:spPr/>
        <p:txBody>
          <a:bodyPr/>
          <a:lstStyle/>
          <a:p>
            <a:endParaRPr lang="en-GB"/>
          </a:p>
        </p:txBody>
      </p:sp>
    </p:spTree>
    <p:extLst>
      <p:ext uri="{BB962C8B-B14F-4D97-AF65-F5344CB8AC3E}">
        <p14:creationId xmlns:p14="http://schemas.microsoft.com/office/powerpoint/2010/main" val="61645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3914DE-D518-455F-B61A-1D64CBC4C734}"/>
              </a:ext>
            </a:extLst>
          </p:cNvPr>
          <p:cNvSpPr>
            <a:spLocks noGrp="1"/>
          </p:cNvSpPr>
          <p:nvPr>
            <p:ph type="title"/>
          </p:nvPr>
        </p:nvSpPr>
        <p:spPr/>
        <p:txBody>
          <a:bodyPr/>
          <a:lstStyle/>
          <a:p>
            <a:r>
              <a:rPr lang="sv-SE" dirty="0" err="1"/>
              <a:t>Questions</a:t>
            </a:r>
            <a:r>
              <a:rPr lang="sv-SE" dirty="0"/>
              <a:t>?</a:t>
            </a:r>
          </a:p>
        </p:txBody>
      </p:sp>
      <p:sp>
        <p:nvSpPr>
          <p:cNvPr id="3" name="Text Placeholder 2">
            <a:extLst>
              <a:ext uri="{FF2B5EF4-FFF2-40B4-BE49-F238E27FC236}">
                <a16:creationId xmlns:a16="http://schemas.microsoft.com/office/drawing/2014/main" id="{2801B3BF-AF48-4086-A1B4-930AA6A772F6}"/>
              </a:ext>
            </a:extLst>
          </p:cNvPr>
          <p:cNvSpPr>
            <a:spLocks noGrp="1"/>
          </p:cNvSpPr>
          <p:nvPr>
            <p:ph type="body" idx="1"/>
          </p:nvPr>
        </p:nvSpPr>
        <p:spPr/>
        <p:txBody>
          <a:bodyPr/>
          <a:lstStyle/>
          <a:p>
            <a:r>
              <a:rPr lang="sv-SE" b="1" dirty="0"/>
              <a:t>Contact </a:t>
            </a:r>
            <a:r>
              <a:rPr lang="sv-SE" b="1" dirty="0" err="1"/>
              <a:t>details</a:t>
            </a:r>
            <a:r>
              <a:rPr lang="sv-SE" b="1" dirty="0"/>
              <a:t>:</a:t>
            </a:r>
          </a:p>
          <a:p>
            <a:r>
              <a:rPr lang="sv-SE" dirty="0" err="1"/>
              <a:t>Name</a:t>
            </a:r>
            <a:r>
              <a:rPr lang="sv-SE" dirty="0"/>
              <a:t> and email</a:t>
            </a:r>
          </a:p>
          <a:p>
            <a:endParaRPr lang="sv-SE" dirty="0"/>
          </a:p>
        </p:txBody>
      </p:sp>
      <p:pic>
        <p:nvPicPr>
          <p:cNvPr id="7" name="Picture Placeholder 6" descr="A group of people walking in a courtyard with buildings covered in ivy&#10;&#10;Description automatically generated">
            <a:extLst>
              <a:ext uri="{FF2B5EF4-FFF2-40B4-BE49-F238E27FC236}">
                <a16:creationId xmlns:a16="http://schemas.microsoft.com/office/drawing/2014/main" id="{7F523E37-1433-45D8-8355-3832706DF41C}"/>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07538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87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B07F06-6EA7-7E2D-1EF1-26B024DA7650}"/>
              </a:ext>
            </a:extLst>
          </p:cNvPr>
          <p:cNvSpPr>
            <a:spLocks noGrp="1"/>
          </p:cNvSpPr>
          <p:nvPr>
            <p:ph type="ctrTitle"/>
          </p:nvPr>
        </p:nvSpPr>
        <p:spPr>
          <a:xfrm>
            <a:off x="1525312" y="3602355"/>
            <a:ext cx="9139787" cy="1654175"/>
          </a:xfrm>
        </p:spPr>
        <p:txBody>
          <a:bodyPr/>
          <a:lstStyle/>
          <a:p>
            <a:r>
              <a:rPr lang="sv-SE" dirty="0"/>
              <a:t>MSc </a:t>
            </a:r>
            <a:r>
              <a:rPr lang="en-GB" dirty="0"/>
              <a:t>Macromolecular Materials</a:t>
            </a:r>
            <a:br>
              <a:rPr lang="en-GB" dirty="0"/>
            </a:br>
            <a:endParaRPr lang="sv-SE" dirty="0"/>
          </a:p>
        </p:txBody>
      </p:sp>
      <p:sp>
        <p:nvSpPr>
          <p:cNvPr id="2" name="Subtitle 1">
            <a:extLst>
              <a:ext uri="{FF2B5EF4-FFF2-40B4-BE49-F238E27FC236}">
                <a16:creationId xmlns:a16="http://schemas.microsoft.com/office/drawing/2014/main" id="{4E8C693B-22DA-48A9-A121-E32E4AFFA218}"/>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08122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189568-7B11-4295-B626-ADF8383D90B1}"/>
              </a:ext>
            </a:extLst>
          </p:cNvPr>
          <p:cNvSpPr>
            <a:spLocks noGrp="1"/>
          </p:cNvSpPr>
          <p:nvPr>
            <p:ph type="title"/>
          </p:nvPr>
        </p:nvSpPr>
        <p:spPr>
          <a:xfrm>
            <a:off x="359004" y="2898713"/>
            <a:ext cx="5964012" cy="2852737"/>
          </a:xfrm>
        </p:spPr>
        <p:txBody>
          <a:bodyPr anchor="b">
            <a:normAutofit/>
          </a:bodyPr>
          <a:lstStyle/>
          <a:p>
            <a:r>
              <a:rPr lang="sv-SE" dirty="0"/>
              <a:t>MSc </a:t>
            </a:r>
            <a:r>
              <a:rPr lang="en-GB" dirty="0"/>
              <a:t>Macromolecular Materials</a:t>
            </a:r>
            <a:endParaRPr lang="sv-SE" dirty="0"/>
          </a:p>
        </p:txBody>
      </p:sp>
      <p:sp>
        <p:nvSpPr>
          <p:cNvPr id="5" name="Text Placeholder 4">
            <a:extLst>
              <a:ext uri="{FF2B5EF4-FFF2-40B4-BE49-F238E27FC236}">
                <a16:creationId xmlns:a16="http://schemas.microsoft.com/office/drawing/2014/main" id="{C4AA9726-99DA-45B6-9227-8AD15FDDEB72}"/>
              </a:ext>
            </a:extLst>
          </p:cNvPr>
          <p:cNvSpPr>
            <a:spLocks noGrp="1"/>
          </p:cNvSpPr>
          <p:nvPr>
            <p:ph type="body" idx="1"/>
          </p:nvPr>
        </p:nvSpPr>
        <p:spPr>
          <a:xfrm>
            <a:off x="7701913" y="2035113"/>
            <a:ext cx="5314951" cy="863600"/>
          </a:xfrm>
        </p:spPr>
        <p:txBody>
          <a:bodyPr>
            <a:normAutofit/>
          </a:bodyPr>
          <a:lstStyle/>
          <a:p>
            <a:r>
              <a:rPr lang="sv-SE" dirty="0" err="1"/>
              <a:t>Programme</a:t>
            </a:r>
            <a:r>
              <a:rPr lang="sv-SE" dirty="0"/>
              <a:t> director: </a:t>
            </a:r>
            <a:br>
              <a:rPr lang="sv-SE" dirty="0"/>
            </a:br>
            <a:r>
              <a:rPr lang="sv-SE" dirty="0" err="1"/>
              <a:t>Name</a:t>
            </a:r>
            <a:r>
              <a:rPr lang="sv-SE" dirty="0"/>
              <a:t>, email, </a:t>
            </a:r>
            <a:r>
              <a:rPr lang="sv-SE" dirty="0" err="1"/>
              <a:t>designation</a:t>
            </a:r>
            <a:r>
              <a:rPr lang="sv-SE" dirty="0"/>
              <a:t>	</a:t>
            </a:r>
          </a:p>
          <a:p>
            <a:endParaRPr lang="sv-SE" dirty="0"/>
          </a:p>
        </p:txBody>
      </p:sp>
      <p:pic>
        <p:nvPicPr>
          <p:cNvPr id="8" name="Graphic 7" descr="User with solid fill">
            <a:extLst>
              <a:ext uri="{FF2B5EF4-FFF2-40B4-BE49-F238E27FC236}">
                <a16:creationId xmlns:a16="http://schemas.microsoft.com/office/drawing/2014/main" id="{300D1204-C41A-A510-A82A-8C7ADB945E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3044" y="3429000"/>
            <a:ext cx="1688869" cy="1688869"/>
          </a:xfrm>
          <a:prstGeom prst="rect">
            <a:avLst/>
          </a:prstGeom>
        </p:spPr>
      </p:pic>
      <p:sp>
        <p:nvSpPr>
          <p:cNvPr id="9" name="Text Placeholder 4">
            <a:extLst>
              <a:ext uri="{FF2B5EF4-FFF2-40B4-BE49-F238E27FC236}">
                <a16:creationId xmlns:a16="http://schemas.microsoft.com/office/drawing/2014/main" id="{52F5D472-E51A-0346-BD63-D6D276F5CF9E}"/>
              </a:ext>
            </a:extLst>
          </p:cNvPr>
          <p:cNvSpPr txBox="1">
            <a:spLocks/>
          </p:cNvSpPr>
          <p:nvPr/>
        </p:nvSpPr>
        <p:spPr>
          <a:xfrm>
            <a:off x="7640953" y="4059142"/>
            <a:ext cx="5314951" cy="863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sv-SE" dirty="0"/>
              <a:t>Student </a:t>
            </a:r>
            <a:r>
              <a:rPr lang="sv-SE" dirty="0" err="1"/>
              <a:t>ambassador</a:t>
            </a:r>
            <a:r>
              <a:rPr lang="sv-SE" dirty="0"/>
              <a:t>: </a:t>
            </a:r>
            <a:br>
              <a:rPr lang="sv-SE" dirty="0"/>
            </a:br>
            <a:r>
              <a:rPr lang="sv-SE" dirty="0" err="1"/>
              <a:t>Name</a:t>
            </a:r>
            <a:r>
              <a:rPr lang="sv-SE" dirty="0"/>
              <a:t>, country, </a:t>
            </a:r>
            <a:r>
              <a:rPr lang="sv-SE" dirty="0" err="1"/>
              <a:t>year</a:t>
            </a:r>
            <a:r>
              <a:rPr lang="sv-SE" dirty="0"/>
              <a:t> in </a:t>
            </a:r>
            <a:r>
              <a:rPr lang="sv-SE" dirty="0" err="1"/>
              <a:t>programme</a:t>
            </a:r>
            <a:endParaRPr lang="sv-SE" dirty="0"/>
          </a:p>
          <a:p>
            <a:endParaRPr lang="sv-SE" dirty="0"/>
          </a:p>
        </p:txBody>
      </p:sp>
      <p:pic>
        <p:nvPicPr>
          <p:cNvPr id="10" name="Graphic 9" descr="User with solid fill">
            <a:extLst>
              <a:ext uri="{FF2B5EF4-FFF2-40B4-BE49-F238E27FC236}">
                <a16:creationId xmlns:a16="http://schemas.microsoft.com/office/drawing/2014/main" id="{E9DAFC76-32A3-138A-C689-B42882978F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3043" y="1523991"/>
            <a:ext cx="1688869" cy="1688869"/>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E5563-E0F5-9100-F77F-9F239E0AF861}"/>
              </a:ext>
            </a:extLst>
          </p:cNvPr>
          <p:cNvSpPr>
            <a:spLocks noGrp="1"/>
          </p:cNvSpPr>
          <p:nvPr>
            <p:ph type="title"/>
          </p:nvPr>
        </p:nvSpPr>
        <p:spPr>
          <a:xfrm>
            <a:off x="6877049" y="148928"/>
            <a:ext cx="5314951" cy="2852737"/>
          </a:xfrm>
        </p:spPr>
        <p:txBody>
          <a:bodyPr/>
          <a:lstStyle/>
          <a:p>
            <a:r>
              <a:rPr lang="en-US" dirty="0"/>
              <a:t>Agenda</a:t>
            </a:r>
          </a:p>
        </p:txBody>
      </p:sp>
      <p:sp>
        <p:nvSpPr>
          <p:cNvPr id="3" name="Text Placeholder 2">
            <a:extLst>
              <a:ext uri="{FF2B5EF4-FFF2-40B4-BE49-F238E27FC236}">
                <a16:creationId xmlns:a16="http://schemas.microsoft.com/office/drawing/2014/main" id="{331A4424-83B4-0733-2F07-097EE0F1E5D8}"/>
              </a:ext>
            </a:extLst>
          </p:cNvPr>
          <p:cNvSpPr>
            <a:spLocks noGrp="1"/>
          </p:cNvSpPr>
          <p:nvPr>
            <p:ph type="body" idx="1"/>
          </p:nvPr>
        </p:nvSpPr>
        <p:spPr>
          <a:xfrm>
            <a:off x="6877049" y="3156181"/>
            <a:ext cx="5314951" cy="863600"/>
          </a:xfrm>
        </p:spPr>
        <p:txBody>
          <a:bodyPr vert="horz" lIns="91440" tIns="45720" rIns="91440" bIns="45720" rtlCol="0" anchor="t">
            <a:noAutofit/>
          </a:bodyPr>
          <a:lstStyle/>
          <a:p>
            <a:pPr marL="457200" indent="-457200">
              <a:buFont typeface="Arial" panose="020B0604020202020204" pitchFamily="34" charset="0"/>
              <a:buChar char="•"/>
            </a:pPr>
            <a:r>
              <a:rPr lang="en-US" dirty="0">
                <a:solidFill>
                  <a:schemeClr val="tx1"/>
                </a:solidFill>
                <a:latin typeface="+mj-lt"/>
              </a:rPr>
              <a:t>About the </a:t>
            </a:r>
            <a:r>
              <a:rPr lang="en-US" dirty="0" err="1">
                <a:solidFill>
                  <a:schemeClr val="tx1"/>
                </a:solidFill>
                <a:latin typeface="+mj-lt"/>
              </a:rPr>
              <a:t>programme</a:t>
            </a:r>
            <a:endParaRPr lang="en-US" dirty="0">
              <a:solidFill>
                <a:schemeClr val="tx1"/>
              </a:solidFill>
              <a:latin typeface="+mj-lt"/>
            </a:endParaRPr>
          </a:p>
          <a:p>
            <a:pPr marL="914400" lvl="1" indent="-457200">
              <a:buFont typeface="Arial" panose="020B0604020202020204" pitchFamily="34" charset="0"/>
              <a:buChar char="•"/>
            </a:pPr>
            <a:r>
              <a:rPr lang="en-US" dirty="0">
                <a:solidFill>
                  <a:schemeClr val="tx1"/>
                </a:solidFill>
                <a:latin typeface="+mj-lt"/>
              </a:rPr>
              <a:t>Courses /Tracks</a:t>
            </a:r>
          </a:p>
          <a:p>
            <a:pPr marL="914400" lvl="1" indent="-457200">
              <a:buFont typeface="Arial" panose="020B0604020202020204" pitchFamily="34" charset="0"/>
              <a:buChar char="•"/>
            </a:pPr>
            <a:r>
              <a:rPr lang="en-US" dirty="0">
                <a:solidFill>
                  <a:schemeClr val="tx1"/>
                </a:solidFill>
                <a:latin typeface="+mj-lt"/>
                <a:cs typeface="Arial"/>
              </a:rPr>
              <a:t>Entry requirements</a:t>
            </a:r>
          </a:p>
          <a:p>
            <a:pPr marL="457200" indent="-457200">
              <a:buFont typeface="Arial" panose="020B0604020202020204" pitchFamily="34" charset="0"/>
              <a:buChar char="•"/>
            </a:pPr>
            <a:r>
              <a:rPr lang="en-US" dirty="0">
                <a:solidFill>
                  <a:schemeClr val="tx1"/>
                </a:solidFill>
                <a:latin typeface="+mj-lt"/>
              </a:rPr>
              <a:t>SDGs</a:t>
            </a:r>
          </a:p>
          <a:p>
            <a:pPr marL="457200" indent="-457200">
              <a:buFont typeface="Arial" panose="020B0604020202020204" pitchFamily="34" charset="0"/>
              <a:buChar char="•"/>
            </a:pPr>
            <a:r>
              <a:rPr lang="en-US" dirty="0">
                <a:solidFill>
                  <a:schemeClr val="tx1"/>
                </a:solidFill>
                <a:latin typeface="+mj-lt"/>
              </a:rPr>
              <a:t>Degree project</a:t>
            </a:r>
          </a:p>
          <a:p>
            <a:pPr marL="457200" indent="-457200">
              <a:buFont typeface="Arial" panose="020B0604020202020204" pitchFamily="34" charset="0"/>
              <a:buChar char="•"/>
            </a:pPr>
            <a:r>
              <a:rPr lang="en-US" dirty="0">
                <a:solidFill>
                  <a:schemeClr val="tx1"/>
                </a:solidFill>
                <a:latin typeface="+mj-lt"/>
              </a:rPr>
              <a:t>Connection to industry</a:t>
            </a:r>
          </a:p>
          <a:p>
            <a:pPr marL="457200" indent="-457200">
              <a:buFont typeface="Arial" panose="020B0604020202020204" pitchFamily="34" charset="0"/>
              <a:buChar char="•"/>
            </a:pPr>
            <a:r>
              <a:rPr lang="en-US" dirty="0">
                <a:solidFill>
                  <a:schemeClr val="tx1"/>
                </a:solidFill>
                <a:latin typeface="+mj-lt"/>
              </a:rPr>
              <a:t>Research</a:t>
            </a:r>
          </a:p>
          <a:p>
            <a:pPr marL="457200" indent="-457200">
              <a:buFont typeface="Arial" panose="020B0604020202020204" pitchFamily="34" charset="0"/>
              <a:buChar char="•"/>
            </a:pPr>
            <a:r>
              <a:rPr lang="en-US" dirty="0">
                <a:solidFill>
                  <a:schemeClr val="tx1"/>
                </a:solidFill>
                <a:latin typeface="+mj-lt"/>
              </a:rPr>
              <a:t>Career</a:t>
            </a:r>
          </a:p>
          <a:p>
            <a:pPr marL="457200" indent="-457200">
              <a:buAutoNum type="arabicPeriod"/>
            </a:pPr>
            <a:endParaRPr lang="en-US" dirty="0">
              <a:latin typeface="+mj-lt"/>
            </a:endParaRPr>
          </a:p>
        </p:txBody>
      </p:sp>
      <p:pic>
        <p:nvPicPr>
          <p:cNvPr id="5" name="Picture Placeholder 4" descr="A large brick building with a lawn and trees with Harvington Hall in the background&#10;&#10;Description automatically generated">
            <a:extLst>
              <a:ext uri="{FF2B5EF4-FFF2-40B4-BE49-F238E27FC236}">
                <a16:creationId xmlns:a16="http://schemas.microsoft.com/office/drawing/2014/main" id="{079FD2E5-AD26-D8BC-91E3-634E064CDCF7}"/>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0" y="0"/>
            <a:ext cx="6096000" cy="6858000"/>
          </a:xfrm>
        </p:spPr>
      </p:pic>
    </p:spTree>
    <p:extLst>
      <p:ext uri="{BB962C8B-B14F-4D97-AF65-F5344CB8AC3E}">
        <p14:creationId xmlns:p14="http://schemas.microsoft.com/office/powerpoint/2010/main" val="176103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4D80F-8DE5-51B4-7159-B12F9B578490}"/>
              </a:ext>
            </a:extLst>
          </p:cNvPr>
          <p:cNvSpPr>
            <a:spLocks noGrp="1"/>
          </p:cNvSpPr>
          <p:nvPr>
            <p:ph type="title"/>
          </p:nvPr>
        </p:nvSpPr>
        <p:spPr>
          <a:xfrm>
            <a:off x="401239" y="1861350"/>
            <a:ext cx="7218363" cy="2852737"/>
          </a:xfrm>
        </p:spPr>
        <p:txBody>
          <a:bodyPr anchor="b">
            <a:normAutofit/>
          </a:bodyPr>
          <a:lstStyle/>
          <a:p>
            <a:r>
              <a:rPr lang="en-US" dirty="0"/>
              <a:t>About the </a:t>
            </a:r>
            <a:r>
              <a:rPr lang="en-US" dirty="0" err="1"/>
              <a:t>programme</a:t>
            </a:r>
            <a:endParaRPr lang="en-US" dirty="0"/>
          </a:p>
        </p:txBody>
      </p:sp>
      <p:sp>
        <p:nvSpPr>
          <p:cNvPr id="3" name="Text Placeholder 2">
            <a:extLst>
              <a:ext uri="{FF2B5EF4-FFF2-40B4-BE49-F238E27FC236}">
                <a16:creationId xmlns:a16="http://schemas.microsoft.com/office/drawing/2014/main" id="{D43E21BD-3C85-E5B2-A359-690E40201714}"/>
              </a:ext>
            </a:extLst>
          </p:cNvPr>
          <p:cNvSpPr>
            <a:spLocks noGrp="1"/>
          </p:cNvSpPr>
          <p:nvPr>
            <p:ph type="body" idx="1"/>
          </p:nvPr>
        </p:nvSpPr>
        <p:spPr>
          <a:xfrm>
            <a:off x="401239" y="4885036"/>
            <a:ext cx="6761561" cy="863600"/>
          </a:xfrm>
        </p:spPr>
        <p:txBody>
          <a:bodyPr vert="horz" lIns="91440" tIns="45720" rIns="91440" bIns="45720" rtlCol="0">
            <a:noAutofit/>
          </a:bodyPr>
          <a:lstStyle/>
          <a:p>
            <a:r>
              <a:rPr lang="en-GB" sz="1800" dirty="0">
                <a:solidFill>
                  <a:schemeClr val="tx1"/>
                </a:solidFill>
              </a:rPr>
              <a:t>Provides the skillset to </a:t>
            </a:r>
            <a:r>
              <a:rPr lang="en-GB" sz="1800" b="1" dirty="0">
                <a:solidFill>
                  <a:schemeClr val="tx1"/>
                </a:solidFill>
              </a:rPr>
              <a:t>lead the development of future sustainable fibre and polymer-based materials</a:t>
            </a:r>
            <a:r>
              <a:rPr lang="en-GB" sz="1800" dirty="0">
                <a:solidFill>
                  <a:schemeClr val="tx1"/>
                </a:solidFill>
              </a:rPr>
              <a:t>. Our courses let you specialise in pulp and paper technology, advanced health care, energy production, bio-based composites, surface coatings and circular materials.</a:t>
            </a:r>
            <a:endParaRPr lang="en-US" sz="1800" noProof="0" dirty="0">
              <a:solidFill>
                <a:schemeClr val="tx1"/>
              </a:solidFill>
            </a:endParaRPr>
          </a:p>
        </p:txBody>
      </p:sp>
      <p:pic>
        <p:nvPicPr>
          <p:cNvPr id="5" name="Picture 4" descr="A person wearing a helmet and gloves standing next to a machine&#10;&#10;AI-generated content may be incorrect.">
            <a:extLst>
              <a:ext uri="{FF2B5EF4-FFF2-40B4-BE49-F238E27FC236}">
                <a16:creationId xmlns:a16="http://schemas.microsoft.com/office/drawing/2014/main" id="{10E145DD-B3A6-3C98-4DC4-01EE66662E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602" y="0"/>
            <a:ext cx="4572398" cy="6858000"/>
          </a:xfrm>
          <a:prstGeom prst="rect">
            <a:avLst/>
          </a:prstGeom>
        </p:spPr>
      </p:pic>
    </p:spTree>
    <p:extLst>
      <p:ext uri="{BB962C8B-B14F-4D97-AF65-F5344CB8AC3E}">
        <p14:creationId xmlns:p14="http://schemas.microsoft.com/office/powerpoint/2010/main" val="82383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50D3-20D0-E1EC-95E0-9EE2BB7F31D8}"/>
              </a:ext>
            </a:extLst>
          </p:cNvPr>
          <p:cNvSpPr>
            <a:spLocks noGrp="1"/>
          </p:cNvSpPr>
          <p:nvPr>
            <p:ph type="title"/>
          </p:nvPr>
        </p:nvSpPr>
        <p:spPr>
          <a:xfrm>
            <a:off x="304234" y="1737007"/>
            <a:ext cx="10990263" cy="568412"/>
          </a:xfrm>
        </p:spPr>
        <p:txBody>
          <a:bodyPr anchor="b">
            <a:noAutofit/>
          </a:bodyPr>
          <a:lstStyle/>
          <a:p>
            <a:r>
              <a:rPr lang="en-US" sz="4800" dirty="0"/>
              <a:t>Courses: year 1</a:t>
            </a:r>
          </a:p>
        </p:txBody>
      </p:sp>
      <p:sp>
        <p:nvSpPr>
          <p:cNvPr id="10" name="Content Placeholder 9">
            <a:extLst>
              <a:ext uri="{FF2B5EF4-FFF2-40B4-BE49-F238E27FC236}">
                <a16:creationId xmlns:a16="http://schemas.microsoft.com/office/drawing/2014/main" id="{BDF7CA1A-9361-5908-F316-AF00ABD37C12}"/>
              </a:ext>
            </a:extLst>
          </p:cNvPr>
          <p:cNvSpPr>
            <a:spLocks noGrp="1"/>
          </p:cNvSpPr>
          <p:nvPr>
            <p:ph idx="1"/>
          </p:nvPr>
        </p:nvSpPr>
        <p:spPr>
          <a:xfrm>
            <a:off x="445748" y="2486527"/>
            <a:ext cx="4461781" cy="4530302"/>
          </a:xfrm>
        </p:spPr>
        <p:txBody>
          <a:bodyPr/>
          <a:lstStyle/>
          <a:p>
            <a:pPr marL="0" indent="0">
              <a:buNone/>
            </a:pPr>
            <a:r>
              <a:rPr lang="en-GB" b="1" dirty="0"/>
              <a:t>Mandatory courses</a:t>
            </a:r>
          </a:p>
          <a:p>
            <a:pPr>
              <a:lnSpc>
                <a:spcPct val="100000"/>
              </a:lnSpc>
            </a:pPr>
            <a:r>
              <a:rPr lang="en-GB" sz="1800" dirty="0"/>
              <a:t>Scientific Methodology and Research Horizons (CK2030) 7.5 credits</a:t>
            </a:r>
          </a:p>
          <a:p>
            <a:pPr>
              <a:lnSpc>
                <a:spcPct val="100000"/>
              </a:lnSpc>
            </a:pPr>
            <a:r>
              <a:rPr lang="en-GB" sz="1800" dirty="0"/>
              <a:t>Mechanical Properties of Materials (KF2110) 7.5 credits</a:t>
            </a:r>
          </a:p>
          <a:p>
            <a:pPr>
              <a:lnSpc>
                <a:spcPct val="100000"/>
              </a:lnSpc>
            </a:pPr>
            <a:r>
              <a:rPr lang="en-GB" sz="1800" dirty="0"/>
              <a:t>Polymer Chemistry (KF2130) 7.5 credits</a:t>
            </a:r>
          </a:p>
          <a:p>
            <a:pPr>
              <a:lnSpc>
                <a:spcPct val="100000"/>
              </a:lnSpc>
            </a:pPr>
            <a:r>
              <a:rPr lang="en-GB" sz="1800" dirty="0"/>
              <a:t>Polymer Physics (KF2140) 7.5 credits</a:t>
            </a:r>
          </a:p>
          <a:p>
            <a:pPr>
              <a:lnSpc>
                <a:spcPct val="100000"/>
              </a:lnSpc>
            </a:pPr>
            <a:r>
              <a:rPr lang="en-GB" sz="1800" dirty="0"/>
              <a:t>Fibre Technology - Natural and Synthetic Fibres (KF2450) 7.5 credits</a:t>
            </a:r>
          </a:p>
          <a:p>
            <a:pPr>
              <a:lnSpc>
                <a:spcPct val="100000"/>
              </a:lnSpc>
            </a:pPr>
            <a:r>
              <a:rPr lang="en-GB" sz="1800" dirty="0"/>
              <a:t>Bio Fibre Chemistry (KF2460) 7.5 credits</a:t>
            </a:r>
          </a:p>
        </p:txBody>
      </p:sp>
      <p:sp>
        <p:nvSpPr>
          <p:cNvPr id="14" name="TextBox 13">
            <a:extLst>
              <a:ext uri="{FF2B5EF4-FFF2-40B4-BE49-F238E27FC236}">
                <a16:creationId xmlns:a16="http://schemas.microsoft.com/office/drawing/2014/main" id="{64A7FF05-2C1A-54B3-6145-075B0B474737}"/>
              </a:ext>
            </a:extLst>
          </p:cNvPr>
          <p:cNvSpPr txBox="1"/>
          <p:nvPr/>
        </p:nvSpPr>
        <p:spPr>
          <a:xfrm>
            <a:off x="5592537" y="997565"/>
            <a:ext cx="5619749" cy="4862870"/>
          </a:xfrm>
          <a:prstGeom prst="rect">
            <a:avLst/>
          </a:prstGeom>
          <a:noFill/>
        </p:spPr>
        <p:txBody>
          <a:bodyPr wrap="square">
            <a:spAutoFit/>
          </a:bodyPr>
          <a:lstStyle/>
          <a:p>
            <a:pPr marL="0" indent="0">
              <a:buNone/>
            </a:pPr>
            <a:r>
              <a:rPr lang="en-GB" sz="2000" b="1" dirty="0"/>
              <a:t>Conditionally elective courses</a:t>
            </a:r>
          </a:p>
          <a:p>
            <a:pPr marL="285750" indent="-285750">
              <a:buFont typeface="Arial" panose="020B0604020202020204" pitchFamily="34" charset="0"/>
              <a:buChar char="•"/>
            </a:pPr>
            <a:r>
              <a:rPr lang="en-GB" dirty="0"/>
              <a:t>Polymer Materials in a Circular Economy (CK2180) 7.5 credits</a:t>
            </a:r>
          </a:p>
          <a:p>
            <a:pPr marL="285750" indent="-285750">
              <a:buFont typeface="Arial" panose="020B0604020202020204" pitchFamily="34" charset="0"/>
              <a:buChar char="•"/>
            </a:pPr>
            <a:r>
              <a:rPr lang="en-GB" dirty="0"/>
              <a:t>Polymeric Materials: Structure and Properties (KF2190) 7.5 credits</a:t>
            </a:r>
          </a:p>
          <a:p>
            <a:pPr marL="285750" indent="-285750">
              <a:buFont typeface="Arial" panose="020B0604020202020204" pitchFamily="34" charset="0"/>
              <a:buChar char="•"/>
            </a:pPr>
            <a:r>
              <a:rPr lang="en-GB" dirty="0"/>
              <a:t>Chemistry of a Biorefinery (KF2480) 7.5 credits</a:t>
            </a:r>
            <a:br>
              <a:rPr lang="en-GB" dirty="0"/>
            </a:br>
            <a:endParaRPr lang="en-GB" dirty="0"/>
          </a:p>
          <a:p>
            <a:pPr marL="0" indent="0">
              <a:buNone/>
            </a:pPr>
            <a:r>
              <a:rPr lang="en-GB" sz="2000" b="1" dirty="0"/>
              <a:t>Recommended courses</a:t>
            </a:r>
          </a:p>
          <a:p>
            <a:pPr marL="285750" indent="-285750">
              <a:buFont typeface="Arial" panose="020B0604020202020204" pitchFamily="34" charset="0"/>
              <a:buChar char="•"/>
            </a:pPr>
            <a:r>
              <a:rPr lang="en-GB" dirty="0" err="1"/>
              <a:t>Glycobiotechnology</a:t>
            </a:r>
            <a:r>
              <a:rPr lang="en-GB" dirty="0"/>
              <a:t> (BB2425) 7.5 credits</a:t>
            </a:r>
          </a:p>
          <a:p>
            <a:pPr marL="285750" indent="-285750">
              <a:buFont typeface="Arial" panose="020B0604020202020204" pitchFamily="34" charset="0"/>
              <a:buChar char="•"/>
            </a:pPr>
            <a:r>
              <a:rPr lang="en-GB" dirty="0"/>
              <a:t>Biocatalysis (BB2460) 7.5 credits</a:t>
            </a:r>
          </a:p>
          <a:p>
            <a:pPr marL="285750" indent="-285750">
              <a:buFont typeface="Arial" panose="020B0604020202020204" pitchFamily="34" charset="0"/>
              <a:buChar char="•"/>
            </a:pPr>
            <a:r>
              <a:rPr lang="en-GB" dirty="0"/>
              <a:t>Organic Chemistry, Basic Concepts and Practice 2 (KD1270) 7.5 credits</a:t>
            </a:r>
          </a:p>
          <a:p>
            <a:pPr marL="285750" indent="-285750">
              <a:buFont typeface="Arial" panose="020B0604020202020204" pitchFamily="34" charset="0"/>
              <a:buChar char="•"/>
            </a:pPr>
            <a:r>
              <a:rPr lang="en-GB" dirty="0"/>
              <a:t>Solid State Chemistry: Structures and Methods (KD2155) 7.5 credits</a:t>
            </a:r>
          </a:p>
          <a:p>
            <a:pPr marL="285750" indent="-285750">
              <a:buFont typeface="Arial" panose="020B0604020202020204" pitchFamily="34" charset="0"/>
              <a:buChar char="•"/>
            </a:pPr>
            <a:r>
              <a:rPr lang="en-GB" dirty="0"/>
              <a:t>Nanostructured Materials (KD2170) 7.5 credits</a:t>
            </a:r>
          </a:p>
          <a:p>
            <a:pPr marL="285750" indent="-285750">
              <a:buFont typeface="Arial" panose="020B0604020202020204" pitchFamily="34" charset="0"/>
              <a:buChar char="•"/>
            </a:pPr>
            <a:r>
              <a:rPr lang="en-GB" dirty="0"/>
              <a:t>Ideation- Creating Your Own Company (ME2814) 7.5 credits</a:t>
            </a:r>
          </a:p>
        </p:txBody>
      </p:sp>
    </p:spTree>
    <p:extLst>
      <p:ext uri="{BB962C8B-B14F-4D97-AF65-F5344CB8AC3E}">
        <p14:creationId xmlns:p14="http://schemas.microsoft.com/office/powerpoint/2010/main" val="206799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DCBF2-A0D5-B43E-AE37-52545B9033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F086E8-617A-B87F-2AF1-26753D5B4C66}"/>
              </a:ext>
            </a:extLst>
          </p:cNvPr>
          <p:cNvSpPr>
            <a:spLocks noGrp="1"/>
          </p:cNvSpPr>
          <p:nvPr>
            <p:ph type="title"/>
          </p:nvPr>
        </p:nvSpPr>
        <p:spPr>
          <a:xfrm>
            <a:off x="304234" y="1737007"/>
            <a:ext cx="10990263" cy="568412"/>
          </a:xfrm>
        </p:spPr>
        <p:txBody>
          <a:bodyPr anchor="b">
            <a:noAutofit/>
          </a:bodyPr>
          <a:lstStyle/>
          <a:p>
            <a:r>
              <a:rPr lang="en-US" sz="4800" dirty="0"/>
              <a:t>Courses: year 2</a:t>
            </a:r>
          </a:p>
        </p:txBody>
      </p:sp>
      <p:sp>
        <p:nvSpPr>
          <p:cNvPr id="10" name="Content Placeholder 9">
            <a:extLst>
              <a:ext uri="{FF2B5EF4-FFF2-40B4-BE49-F238E27FC236}">
                <a16:creationId xmlns:a16="http://schemas.microsoft.com/office/drawing/2014/main" id="{B90670FD-42FE-D754-D587-4218A1A0BAE0}"/>
              </a:ext>
            </a:extLst>
          </p:cNvPr>
          <p:cNvSpPr>
            <a:spLocks noGrp="1"/>
          </p:cNvSpPr>
          <p:nvPr>
            <p:ph idx="1"/>
          </p:nvPr>
        </p:nvSpPr>
        <p:spPr>
          <a:xfrm>
            <a:off x="388032" y="3566959"/>
            <a:ext cx="4461781" cy="2847474"/>
          </a:xfrm>
        </p:spPr>
        <p:txBody>
          <a:bodyPr/>
          <a:lstStyle/>
          <a:p>
            <a:pPr marL="0" indent="0">
              <a:buNone/>
            </a:pPr>
            <a:r>
              <a:rPr lang="en-GB" b="1" dirty="0"/>
              <a:t>Mandatory courses</a:t>
            </a:r>
          </a:p>
          <a:p>
            <a:r>
              <a:rPr lang="en-GB" dirty="0"/>
              <a:t>Degree Project in Fibre and Polymer Technology, Second Cycle (KF200X) 30.0 credits</a:t>
            </a:r>
          </a:p>
        </p:txBody>
      </p:sp>
      <p:sp>
        <p:nvSpPr>
          <p:cNvPr id="14" name="TextBox 13">
            <a:extLst>
              <a:ext uri="{FF2B5EF4-FFF2-40B4-BE49-F238E27FC236}">
                <a16:creationId xmlns:a16="http://schemas.microsoft.com/office/drawing/2014/main" id="{796EF7A0-7CC4-C2D9-CFDC-9B444F2D505A}"/>
              </a:ext>
            </a:extLst>
          </p:cNvPr>
          <p:cNvSpPr txBox="1"/>
          <p:nvPr/>
        </p:nvSpPr>
        <p:spPr>
          <a:xfrm>
            <a:off x="5592537" y="997565"/>
            <a:ext cx="5619749" cy="5416868"/>
          </a:xfrm>
          <a:prstGeom prst="rect">
            <a:avLst/>
          </a:prstGeom>
          <a:noFill/>
        </p:spPr>
        <p:txBody>
          <a:bodyPr wrap="square">
            <a:spAutoFit/>
          </a:bodyPr>
          <a:lstStyle/>
          <a:p>
            <a:pPr marL="0" indent="0">
              <a:buNone/>
            </a:pPr>
            <a:r>
              <a:rPr lang="en-GB" sz="2000" b="1" dirty="0"/>
              <a:t>Conditionally elective courses</a:t>
            </a:r>
          </a:p>
          <a:p>
            <a:pPr marL="285750" indent="-285750">
              <a:buFont typeface="Arial" panose="020B0604020202020204" pitchFamily="34" charset="0"/>
              <a:buChar char="•"/>
            </a:pPr>
            <a:r>
              <a:rPr lang="en-GB" dirty="0"/>
              <a:t>Surfaces, Colloids and Soft Matter (KD2350) 7.5 credits</a:t>
            </a:r>
          </a:p>
          <a:p>
            <a:pPr marL="285750" indent="-285750">
              <a:buFont typeface="Arial" panose="020B0604020202020204" pitchFamily="34" charset="0"/>
              <a:buChar char="•"/>
            </a:pPr>
            <a:r>
              <a:rPr lang="en-GB" dirty="0"/>
              <a:t>Surface Coatings Chemistry (KF2150) 7.5 credits</a:t>
            </a:r>
          </a:p>
          <a:p>
            <a:pPr marL="285750" indent="-285750">
              <a:buFont typeface="Arial" panose="020B0604020202020204" pitchFamily="34" charset="0"/>
              <a:buChar char="•"/>
            </a:pPr>
            <a:r>
              <a:rPr lang="en-GB" dirty="0"/>
              <a:t>Pulp and Paper Processes (KF2470) 7.5 credits</a:t>
            </a:r>
          </a:p>
          <a:p>
            <a:pPr marL="285750" indent="-285750">
              <a:buFont typeface="Arial" panose="020B0604020202020204" pitchFamily="34" charset="0"/>
              <a:buChar char="•"/>
            </a:pPr>
            <a:r>
              <a:rPr lang="en-GB" dirty="0"/>
              <a:t>Polymer Composites - Micro and Nanoscale (KF2495) 7.5 credits</a:t>
            </a:r>
          </a:p>
          <a:p>
            <a:pPr marL="285750" indent="-285750">
              <a:buFont typeface="Arial" panose="020B0604020202020204" pitchFamily="34" charset="0"/>
              <a:buChar char="•"/>
            </a:pPr>
            <a:r>
              <a:rPr lang="en-GB" dirty="0"/>
              <a:t>Polymer Materials Processing (KF2505) 7.5 credits</a:t>
            </a:r>
            <a:br>
              <a:rPr lang="en-GB" dirty="0"/>
            </a:br>
            <a:endParaRPr lang="en-GB" dirty="0"/>
          </a:p>
          <a:p>
            <a:pPr marL="0" indent="0">
              <a:buNone/>
            </a:pPr>
            <a:r>
              <a:rPr lang="en-GB" sz="2000" b="1" dirty="0"/>
              <a:t>Recommended courses</a:t>
            </a:r>
          </a:p>
          <a:p>
            <a:pPr marL="285750" indent="-285750">
              <a:buFont typeface="Arial" panose="020B0604020202020204" pitchFamily="34" charset="0"/>
              <a:buChar char="•"/>
            </a:pPr>
            <a:r>
              <a:rPr lang="en-GB" dirty="0"/>
              <a:t>Molecular Enzymology (BB2020) 7.5 credits</a:t>
            </a:r>
          </a:p>
          <a:p>
            <a:pPr marL="285750" indent="-285750">
              <a:buFont typeface="Arial" panose="020B0604020202020204" pitchFamily="34" charset="0"/>
              <a:buChar char="•"/>
            </a:pPr>
            <a:r>
              <a:rPr lang="en-GB" dirty="0"/>
              <a:t>Advanced Organic Chemistry (CK2310) 7.5 credits</a:t>
            </a:r>
          </a:p>
          <a:p>
            <a:pPr marL="285750" indent="-285750">
              <a:buFont typeface="Arial" panose="020B0604020202020204" pitchFamily="34" charset="0"/>
              <a:buChar char="•"/>
            </a:pPr>
            <a:r>
              <a:rPr lang="en-GB" dirty="0"/>
              <a:t>Biomedical Materials (KD2300) 7.5 credits</a:t>
            </a:r>
          </a:p>
          <a:p>
            <a:pPr marL="285750" indent="-285750">
              <a:buFont typeface="Arial" panose="020B0604020202020204" pitchFamily="34" charset="0"/>
              <a:buChar char="•"/>
            </a:pPr>
            <a:r>
              <a:rPr lang="en-GB" dirty="0"/>
              <a:t>Spectroscopic Tools for Chemistry (KD2320) 9.0 credits</a:t>
            </a:r>
          </a:p>
          <a:p>
            <a:pPr marL="285750" indent="-285750">
              <a:buFont typeface="Arial" panose="020B0604020202020204" pitchFamily="34" charset="0"/>
              <a:buChar char="•"/>
            </a:pPr>
            <a:r>
              <a:rPr lang="en-GB" dirty="0"/>
              <a:t>Corrosion and Surface Protection (KD2380) 7.5 credits</a:t>
            </a:r>
          </a:p>
          <a:p>
            <a:pPr marL="285750" indent="-285750">
              <a:buFont typeface="Arial" panose="020B0604020202020204" pitchFamily="34" charset="0"/>
              <a:buChar char="•"/>
            </a:pPr>
            <a:r>
              <a:rPr lang="en-GB" dirty="0"/>
              <a:t>Risk Analysis and Management for Chemical Engineers (KE2351) 7.5 credits</a:t>
            </a:r>
          </a:p>
        </p:txBody>
      </p:sp>
      <p:sp>
        <p:nvSpPr>
          <p:cNvPr id="4" name="TextBox 3">
            <a:extLst>
              <a:ext uri="{FF2B5EF4-FFF2-40B4-BE49-F238E27FC236}">
                <a16:creationId xmlns:a16="http://schemas.microsoft.com/office/drawing/2014/main" id="{97C0507E-0E0E-9C1F-813A-A5EFFB0BCD53}"/>
              </a:ext>
            </a:extLst>
          </p:cNvPr>
          <p:cNvSpPr txBox="1"/>
          <p:nvPr/>
        </p:nvSpPr>
        <p:spPr>
          <a:xfrm>
            <a:off x="388032" y="2305419"/>
            <a:ext cx="5095080" cy="830997"/>
          </a:xfrm>
          <a:prstGeom prst="rect">
            <a:avLst/>
          </a:prstGeom>
          <a:noFill/>
        </p:spPr>
        <p:txBody>
          <a:bodyPr wrap="square">
            <a:spAutoFit/>
          </a:bodyPr>
          <a:lstStyle/>
          <a:p>
            <a:r>
              <a:rPr lang="en-GB" sz="2400" dirty="0">
                <a:solidFill>
                  <a:srgbClr val="212121"/>
                </a:solidFill>
                <a:latin typeface="Figtree" pitchFamily="2" charset="0"/>
              </a:rPr>
              <a:t>C</a:t>
            </a:r>
            <a:r>
              <a:rPr lang="en-GB" sz="2400" b="0" i="0" dirty="0">
                <a:solidFill>
                  <a:srgbClr val="212121"/>
                </a:solidFill>
                <a:effectLst/>
                <a:latin typeface="Figtree" pitchFamily="2" charset="0"/>
              </a:rPr>
              <a:t>onsists of </a:t>
            </a:r>
            <a:r>
              <a:rPr lang="en-GB" sz="2400" i="0" dirty="0">
                <a:solidFill>
                  <a:srgbClr val="212121"/>
                </a:solidFill>
                <a:effectLst/>
                <a:latin typeface="Figtree" pitchFamily="2" charset="0"/>
              </a:rPr>
              <a:t>courses and a mandatory degree project</a:t>
            </a:r>
            <a:r>
              <a:rPr lang="en-GB" sz="2400" b="0" i="0" dirty="0">
                <a:solidFill>
                  <a:srgbClr val="212121"/>
                </a:solidFill>
                <a:effectLst/>
                <a:latin typeface="Figtree" pitchFamily="2" charset="0"/>
              </a:rPr>
              <a:t>.</a:t>
            </a:r>
            <a:endParaRPr lang="en-GB" sz="2400" dirty="0"/>
          </a:p>
        </p:txBody>
      </p:sp>
    </p:spTree>
    <p:extLst>
      <p:ext uri="{BB962C8B-B14F-4D97-AF65-F5344CB8AC3E}">
        <p14:creationId xmlns:p14="http://schemas.microsoft.com/office/powerpoint/2010/main" val="3907205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5E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5277B-8C46-EE8E-855C-AD1EB0C48406}"/>
              </a:ext>
            </a:extLst>
          </p:cNvPr>
          <p:cNvSpPr>
            <a:spLocks noGrp="1"/>
          </p:cNvSpPr>
          <p:nvPr>
            <p:ph type="title"/>
          </p:nvPr>
        </p:nvSpPr>
        <p:spPr>
          <a:xfrm>
            <a:off x="6404257" y="432241"/>
            <a:ext cx="5256438" cy="977612"/>
          </a:xfrm>
        </p:spPr>
        <p:txBody>
          <a:bodyPr/>
          <a:lstStyle/>
          <a:p>
            <a:r>
              <a:rPr lang="en-US" sz="4000" dirty="0"/>
              <a:t>Entry requirements and documents</a:t>
            </a:r>
          </a:p>
        </p:txBody>
      </p:sp>
      <p:sp>
        <p:nvSpPr>
          <p:cNvPr id="5" name="Content Placeholder 4">
            <a:extLst>
              <a:ext uri="{FF2B5EF4-FFF2-40B4-BE49-F238E27FC236}">
                <a16:creationId xmlns:a16="http://schemas.microsoft.com/office/drawing/2014/main" id="{02A5D0BB-7D4C-4CD1-9485-2CD397656847}"/>
              </a:ext>
            </a:extLst>
          </p:cNvPr>
          <p:cNvSpPr>
            <a:spLocks noGrp="1"/>
          </p:cNvSpPr>
          <p:nvPr>
            <p:ph sz="half" idx="13"/>
          </p:nvPr>
        </p:nvSpPr>
        <p:spPr>
          <a:xfrm>
            <a:off x="6404257" y="4350356"/>
            <a:ext cx="5664372" cy="4046300"/>
          </a:xfrm>
        </p:spPr>
        <p:txBody>
          <a:bodyPr/>
          <a:lstStyle/>
          <a:p>
            <a:pPr marL="0" indent="0">
              <a:buNone/>
            </a:pPr>
            <a:r>
              <a:rPr lang="sv-SE" sz="2800" b="1" dirty="0" err="1">
                <a:solidFill>
                  <a:schemeClr val="tx1"/>
                </a:solidFill>
              </a:rPr>
              <a:t>Programme-specific</a:t>
            </a:r>
            <a:r>
              <a:rPr lang="sv-SE" sz="2800" b="1" dirty="0">
                <a:solidFill>
                  <a:schemeClr val="tx1"/>
                </a:solidFill>
              </a:rPr>
              <a:t> </a:t>
            </a:r>
            <a:r>
              <a:rPr lang="sv-SE" sz="2800" b="1" dirty="0" err="1">
                <a:solidFill>
                  <a:schemeClr val="tx1"/>
                </a:solidFill>
              </a:rPr>
              <a:t>documents</a:t>
            </a:r>
            <a:endParaRPr lang="sv-SE" sz="2800" b="1" dirty="0">
              <a:solidFill>
                <a:schemeClr val="tx1"/>
              </a:solidFill>
            </a:endParaRPr>
          </a:p>
          <a:p>
            <a:r>
              <a:rPr lang="sv-SE" dirty="0">
                <a:solidFill>
                  <a:schemeClr val="tx1"/>
                </a:solidFill>
              </a:rPr>
              <a:t>CV</a:t>
            </a:r>
          </a:p>
          <a:p>
            <a:r>
              <a:rPr lang="sv-SE" dirty="0">
                <a:solidFill>
                  <a:schemeClr val="tx1"/>
                </a:solidFill>
              </a:rPr>
              <a:t>Letter </a:t>
            </a:r>
            <a:r>
              <a:rPr lang="sv-SE" dirty="0" err="1">
                <a:solidFill>
                  <a:schemeClr val="tx1"/>
                </a:solidFill>
              </a:rPr>
              <a:t>of</a:t>
            </a:r>
            <a:r>
              <a:rPr lang="sv-SE" dirty="0">
                <a:solidFill>
                  <a:schemeClr val="tx1"/>
                </a:solidFill>
              </a:rPr>
              <a:t> </a:t>
            </a:r>
            <a:r>
              <a:rPr lang="sv-SE" dirty="0" err="1">
                <a:solidFill>
                  <a:schemeClr val="tx1"/>
                </a:solidFill>
              </a:rPr>
              <a:t>recommendation</a:t>
            </a:r>
            <a:r>
              <a:rPr lang="sv-SE" dirty="0">
                <a:solidFill>
                  <a:schemeClr val="tx1"/>
                </a:solidFill>
              </a:rPr>
              <a:t> and/or motivation</a:t>
            </a:r>
          </a:p>
          <a:p>
            <a:r>
              <a:rPr lang="sv-SE" dirty="0" err="1">
                <a:solidFill>
                  <a:schemeClr val="tx1"/>
                </a:solidFill>
              </a:rPr>
              <a:t>Summary</a:t>
            </a:r>
            <a:r>
              <a:rPr lang="sv-SE" dirty="0">
                <a:solidFill>
                  <a:schemeClr val="tx1"/>
                </a:solidFill>
              </a:rPr>
              <a:t> </a:t>
            </a:r>
            <a:r>
              <a:rPr lang="sv-SE" dirty="0" err="1">
                <a:solidFill>
                  <a:schemeClr val="tx1"/>
                </a:solidFill>
              </a:rPr>
              <a:t>sheet</a:t>
            </a:r>
            <a:endParaRPr lang="sv-SE" dirty="0">
              <a:solidFill>
                <a:schemeClr val="tx1"/>
              </a:solidFill>
            </a:endParaRPr>
          </a:p>
          <a:p>
            <a:r>
              <a:rPr lang="sv-SE" dirty="0" err="1">
                <a:solidFill>
                  <a:schemeClr val="tx1"/>
                </a:solidFill>
              </a:rPr>
              <a:t>Any</a:t>
            </a:r>
            <a:r>
              <a:rPr lang="sv-SE" dirty="0">
                <a:solidFill>
                  <a:schemeClr val="tx1"/>
                </a:solidFill>
              </a:rPr>
              <a:t> </a:t>
            </a:r>
            <a:r>
              <a:rPr lang="sv-SE" dirty="0" err="1">
                <a:solidFill>
                  <a:schemeClr val="tx1"/>
                </a:solidFill>
              </a:rPr>
              <a:t>other</a:t>
            </a:r>
            <a:r>
              <a:rPr lang="sv-SE" dirty="0">
                <a:solidFill>
                  <a:schemeClr val="tx1"/>
                </a:solidFill>
              </a:rPr>
              <a:t> </a:t>
            </a:r>
            <a:r>
              <a:rPr lang="sv-SE" dirty="0" err="1">
                <a:solidFill>
                  <a:schemeClr val="tx1"/>
                </a:solidFill>
              </a:rPr>
              <a:t>document</a:t>
            </a:r>
            <a:r>
              <a:rPr lang="sv-SE" dirty="0">
                <a:solidFill>
                  <a:schemeClr val="tx1"/>
                </a:solidFill>
              </a:rPr>
              <a:t> </a:t>
            </a:r>
            <a:r>
              <a:rPr lang="sv-SE" dirty="0" err="1">
                <a:solidFill>
                  <a:schemeClr val="tx1"/>
                </a:solidFill>
              </a:rPr>
              <a:t>needed</a:t>
            </a:r>
            <a:endParaRPr lang="sv-SE" dirty="0">
              <a:solidFill>
                <a:schemeClr val="tx1"/>
              </a:solidFill>
            </a:endParaRPr>
          </a:p>
          <a:p>
            <a:endParaRPr lang="sv-SE" b="1" dirty="0">
              <a:solidFill>
                <a:schemeClr val="tx1"/>
              </a:solidFill>
            </a:endParaRPr>
          </a:p>
        </p:txBody>
      </p:sp>
      <p:pic>
        <p:nvPicPr>
          <p:cNvPr id="9" name="Picture 8" descr="A person in a lab coat operating a machine&#10;&#10;AI-generated content may be incorrect.">
            <a:extLst>
              <a:ext uri="{FF2B5EF4-FFF2-40B4-BE49-F238E27FC236}">
                <a16:creationId xmlns:a16="http://schemas.microsoft.com/office/drawing/2014/main" id="{C76D1F38-B1B1-AF26-870B-5F7C2DE854F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
            <a:ext cx="6096000" cy="6858000"/>
          </a:xfrm>
          <a:prstGeom prst="rect">
            <a:avLst/>
          </a:prstGeom>
        </p:spPr>
      </p:pic>
      <p:sp>
        <p:nvSpPr>
          <p:cNvPr id="3" name="Content Placeholder 4">
            <a:extLst>
              <a:ext uri="{FF2B5EF4-FFF2-40B4-BE49-F238E27FC236}">
                <a16:creationId xmlns:a16="http://schemas.microsoft.com/office/drawing/2014/main" id="{ABA79C54-08BE-B89A-2FA7-C5A76B2F8499}"/>
              </a:ext>
            </a:extLst>
          </p:cNvPr>
          <p:cNvSpPr txBox="1">
            <a:spLocks/>
          </p:cNvSpPr>
          <p:nvPr/>
        </p:nvSpPr>
        <p:spPr>
          <a:xfrm>
            <a:off x="6404257" y="2064150"/>
            <a:ext cx="5664372" cy="404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800" b="1" dirty="0" err="1">
                <a:solidFill>
                  <a:schemeClr val="tx1"/>
                </a:solidFill>
              </a:rPr>
              <a:t>Requriments</a:t>
            </a:r>
            <a:endParaRPr lang="sv-SE" sz="2800" b="1" dirty="0">
              <a:solidFill>
                <a:schemeClr val="tx1"/>
              </a:solidFill>
            </a:endParaRPr>
          </a:p>
          <a:p>
            <a:pPr>
              <a:lnSpc>
                <a:spcPct val="100000"/>
              </a:lnSpc>
            </a:pPr>
            <a:r>
              <a:rPr lang="en-US" dirty="0">
                <a:solidFill>
                  <a:schemeClr val="tx1"/>
                </a:solidFill>
                <a:ea typeface="Figtree"/>
                <a:cs typeface="Figtree"/>
                <a:sym typeface="Figtree"/>
              </a:rPr>
              <a:t>Bachelor's degree </a:t>
            </a:r>
            <a:r>
              <a:rPr lang="sv-SE" dirty="0">
                <a:solidFill>
                  <a:schemeClr val="tx1"/>
                </a:solidFill>
                <a:ea typeface="Figtree"/>
                <a:cs typeface="Figtree"/>
                <a:sym typeface="Figtree"/>
              </a:rPr>
              <a:t>(final </a:t>
            </a:r>
            <a:r>
              <a:rPr lang="sv-SE" dirty="0" err="1">
                <a:solidFill>
                  <a:schemeClr val="tx1"/>
                </a:solidFill>
                <a:ea typeface="Figtree"/>
                <a:cs typeface="Figtree"/>
                <a:sym typeface="Figtree"/>
              </a:rPr>
              <a:t>year</a:t>
            </a:r>
            <a:r>
              <a:rPr lang="sv-SE" dirty="0">
                <a:solidFill>
                  <a:schemeClr val="tx1"/>
                </a:solidFill>
                <a:ea typeface="Figtree"/>
                <a:cs typeface="Figtree"/>
                <a:sym typeface="Figtree"/>
              </a:rPr>
              <a:t> students </a:t>
            </a:r>
            <a:r>
              <a:rPr lang="sv-SE" dirty="0" err="1">
                <a:solidFill>
                  <a:schemeClr val="tx1"/>
                </a:solidFill>
                <a:ea typeface="Figtree"/>
                <a:cs typeface="Figtree"/>
                <a:sym typeface="Figtree"/>
              </a:rPr>
              <a:t>qualify</a:t>
            </a:r>
            <a:r>
              <a:rPr lang="sv-SE" dirty="0">
                <a:solidFill>
                  <a:schemeClr val="tx1"/>
                </a:solidFill>
                <a:ea typeface="Figtree"/>
                <a:cs typeface="Figtree"/>
                <a:sym typeface="Figtree"/>
              </a:rPr>
              <a:t>)</a:t>
            </a:r>
            <a:endParaRPr lang="sv-SE" dirty="0">
              <a:solidFill>
                <a:schemeClr val="tx1"/>
              </a:solidFill>
              <a:sym typeface="Figtree"/>
            </a:endParaRPr>
          </a:p>
          <a:p>
            <a:pPr>
              <a:lnSpc>
                <a:spcPct val="100000"/>
              </a:lnSpc>
            </a:pPr>
            <a:r>
              <a:rPr lang="en" dirty="0">
                <a:solidFill>
                  <a:schemeClr val="tx1"/>
                </a:solidFill>
                <a:ea typeface="Figtree"/>
                <a:cs typeface="Figtree"/>
                <a:sym typeface="Figtree"/>
              </a:rPr>
              <a:t>English proficiency</a:t>
            </a:r>
          </a:p>
          <a:p>
            <a:pPr>
              <a:lnSpc>
                <a:spcPct val="100000"/>
              </a:lnSpc>
            </a:pPr>
            <a:r>
              <a:rPr lang="en" dirty="0">
                <a:solidFill>
                  <a:schemeClr val="tx1"/>
                </a:solidFill>
                <a:ea typeface="Figtree"/>
                <a:cs typeface="Figtree"/>
                <a:sym typeface="Figtree"/>
              </a:rPr>
              <a:t>Programme-specific requirements</a:t>
            </a:r>
            <a:endParaRPr lang="en" dirty="0">
              <a:solidFill>
                <a:schemeClr val="tx1"/>
              </a:solidFill>
              <a:ea typeface="Figtree"/>
              <a:cs typeface="Figtree"/>
            </a:endParaRPr>
          </a:p>
        </p:txBody>
      </p:sp>
    </p:spTree>
    <p:extLst>
      <p:ext uri="{BB962C8B-B14F-4D97-AF65-F5344CB8AC3E}">
        <p14:creationId xmlns:p14="http://schemas.microsoft.com/office/powerpoint/2010/main" val="63568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eople walking on a street with ivy on the side of a building&#10;&#10;AI-generated content may be incorrect.">
            <a:extLst>
              <a:ext uri="{FF2B5EF4-FFF2-40B4-BE49-F238E27FC236}">
                <a16:creationId xmlns:a16="http://schemas.microsoft.com/office/drawing/2014/main" id="{4584E448-D426-D6F0-30BB-DA5A275E0E7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A7C5B1-6027-4BAD-95CA-8834AB1AAAE2}"/>
              </a:ext>
            </a:extLst>
          </p:cNvPr>
          <p:cNvSpPr>
            <a:spLocks noGrp="1"/>
          </p:cNvSpPr>
          <p:nvPr>
            <p:ph type="title"/>
          </p:nvPr>
        </p:nvSpPr>
        <p:spPr>
          <a:xfrm>
            <a:off x="259898" y="4388560"/>
            <a:ext cx="4929982" cy="977612"/>
          </a:xfrm>
        </p:spPr>
        <p:txBody>
          <a:bodyPr anchor="t">
            <a:normAutofit fontScale="90000"/>
          </a:bodyPr>
          <a:lstStyle/>
          <a:p>
            <a:r>
              <a:rPr lang="sv-SE" sz="3300" dirty="0" err="1">
                <a:solidFill>
                  <a:schemeClr val="bg1"/>
                </a:solidFill>
              </a:rPr>
              <a:t>Sustainable</a:t>
            </a:r>
            <a:r>
              <a:rPr lang="sv-SE" sz="3300" dirty="0">
                <a:solidFill>
                  <a:schemeClr val="bg1"/>
                </a:solidFill>
              </a:rPr>
              <a:t> </a:t>
            </a:r>
            <a:r>
              <a:rPr lang="sv-SE" sz="3300" dirty="0" err="1">
                <a:solidFill>
                  <a:schemeClr val="bg1"/>
                </a:solidFill>
              </a:rPr>
              <a:t>development</a:t>
            </a:r>
            <a:endParaRPr lang="sv-SE" sz="3300" dirty="0">
              <a:solidFill>
                <a:schemeClr val="bg1"/>
              </a:solidFill>
            </a:endParaRPr>
          </a:p>
        </p:txBody>
      </p:sp>
      <p:pic>
        <p:nvPicPr>
          <p:cNvPr id="10" name="Picture 9">
            <a:extLst>
              <a:ext uri="{FF2B5EF4-FFF2-40B4-BE49-F238E27FC236}">
                <a16:creationId xmlns:a16="http://schemas.microsoft.com/office/drawing/2014/main" id="{9080D029-9BC7-7A0B-4E72-D0C8C8CB46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213" y="5016288"/>
            <a:ext cx="4453615" cy="1429065"/>
          </a:xfrm>
          <a:prstGeom prst="rect">
            <a:avLst/>
          </a:prstGeom>
        </p:spPr>
      </p:pic>
    </p:spTree>
    <p:extLst>
      <p:ext uri="{BB962C8B-B14F-4D97-AF65-F5344CB8AC3E}">
        <p14:creationId xmlns:p14="http://schemas.microsoft.com/office/powerpoint/2010/main" val="2472827060"/>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5254567-1ced-43ec-9e32-6150942099c6">
      <Terms xmlns="http://schemas.microsoft.com/office/infopath/2007/PartnerControls"/>
    </lcf76f155ced4ddcb4097134ff3c332f>
    <TaxCatchAll xmlns="e1f7d1ec-c6cf-4cb2-8e3f-80920125f6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5C4FE5A52E0F2458CFE3ABFA7897C05" ma:contentTypeVersion="14" ma:contentTypeDescription="Skapa ett nytt dokument." ma:contentTypeScope="" ma:versionID="81f6013b8850a238f519fdd6f2fb0ece">
  <xsd:schema xmlns:xsd="http://www.w3.org/2001/XMLSchema" xmlns:xs="http://www.w3.org/2001/XMLSchema" xmlns:p="http://schemas.microsoft.com/office/2006/metadata/properties" xmlns:ns2="e5254567-1ced-43ec-9e32-6150942099c6" xmlns:ns3="e1f7d1ec-c6cf-4cb2-8e3f-80920125f60f" targetNamespace="http://schemas.microsoft.com/office/2006/metadata/properties" ma:root="true" ma:fieldsID="0c44cd08e042478c7793e4902a800701" ns2:_="" ns3:_="">
    <xsd:import namespace="e5254567-1ced-43ec-9e32-6150942099c6"/>
    <xsd:import namespace="e1f7d1ec-c6cf-4cb2-8e3f-80920125f6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254567-1ced-43ec-9e32-6150942099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93a65192-9734-4a36-9c54-dd0325533d75"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f7d1ec-c6cf-4cb2-8e3f-80920125f60f"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TaxCatchAll" ma:index="20" nillable="true" ma:displayName="Taxonomy Catch All Column" ma:hidden="true" ma:list="{51838da6-20fd-4831-bbb8-9e42d6320c8e}" ma:internalName="TaxCatchAll" ma:showField="CatchAllData" ma:web="e1f7d1ec-c6cf-4cb2-8e3f-80920125f6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3910EE-3003-43A5-84D6-7F3C9E61144E}">
  <ds:schemaRefs>
    <ds:schemaRef ds:uri="http://schemas.microsoft.com/office/2006/metadata/properties"/>
    <ds:schemaRef ds:uri="http://schemas.microsoft.com/office/infopath/2007/PartnerControls"/>
    <ds:schemaRef ds:uri="4115e1da-3f65-45a4-b4c2-0bec33cf021f"/>
    <ds:schemaRef ds:uri="e5254567-1ced-43ec-9e32-6150942099c6"/>
    <ds:schemaRef ds:uri="e1f7d1ec-c6cf-4cb2-8e3f-80920125f60f"/>
  </ds:schemaRefs>
</ds:datastoreItem>
</file>

<file path=customXml/itemProps2.xml><?xml version="1.0" encoding="utf-8"?>
<ds:datastoreItem xmlns:ds="http://schemas.openxmlformats.org/officeDocument/2006/customXml" ds:itemID="{0855E8CF-26DF-4595-BEB9-70D0EC1935AB}">
  <ds:schemaRefs>
    <ds:schemaRef ds:uri="http://schemas.microsoft.com/sharepoint/v3/contenttype/forms"/>
  </ds:schemaRefs>
</ds:datastoreItem>
</file>

<file path=customXml/itemProps3.xml><?xml version="1.0" encoding="utf-8"?>
<ds:datastoreItem xmlns:ds="http://schemas.openxmlformats.org/officeDocument/2006/customXml" ds:itemID="{5BFC574D-2DAF-4C6E-81DA-F4401EA350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254567-1ced-43ec-9e32-6150942099c6"/>
    <ds:schemaRef ds:uri="e1f7d1ec-c6cf-4cb2-8e3f-80920125f6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KTH</Template>
  <TotalTime>4106</TotalTime>
  <Words>1143</Words>
  <Application>Microsoft Office PowerPoint</Application>
  <PresentationFormat>Widescreen</PresentationFormat>
  <Paragraphs>133</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Figtree</vt:lpstr>
      <vt:lpstr>Wingdings</vt:lpstr>
      <vt:lpstr>Office-tema</vt:lpstr>
      <vt:lpstr>Read me</vt:lpstr>
      <vt:lpstr>MSc Macromolecular Materials </vt:lpstr>
      <vt:lpstr>MSc Macromolecular Materials</vt:lpstr>
      <vt:lpstr>Agenda</vt:lpstr>
      <vt:lpstr>About the programme</vt:lpstr>
      <vt:lpstr>Courses: year 1</vt:lpstr>
      <vt:lpstr>Courses: year 2</vt:lpstr>
      <vt:lpstr>Entry requirements and documents</vt:lpstr>
      <vt:lpstr>Sustainable development</vt:lpstr>
      <vt:lpstr>Degree project</vt:lpstr>
      <vt:lpstr>Connection to industry</vt:lpstr>
      <vt:lpstr>Research</vt:lpstr>
      <vt:lpstr>Future career</vt:lpstr>
      <vt:lpstr>Student perspective</vt:lpstr>
      <vt:lpstr>Questions?</vt:lpstr>
      <vt:lpstr>PowerPoint Presentation</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Hahrs</dc:creator>
  <cp:lastModifiedBy>Julia Hahrs</cp:lastModifiedBy>
  <cp:revision>102</cp:revision>
  <dcterms:created xsi:type="dcterms:W3CDTF">2024-02-29T08:06:02Z</dcterms:created>
  <dcterms:modified xsi:type="dcterms:W3CDTF">2025-07-30T07:06:25Z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0x010100D5C4FE5A52E0F2458CFE3ABFA7897C05</vt:lpwstr>
  </property>
  <property fmtid="{D5CDD505-2E9C-101B-9397-08002B2CF9AE}" pid="3" name="_dlc_DocIdItemGuid">
    <vt:lpwstr>727452b2-8c07-49fa-9c22-9c1873a3a1f2</vt:lpwstr>
  </property>
  <property fmtid="{D5CDD505-2E9C-101B-9397-08002B2CF9AE}" pid="4" name="MediaServiceImageTags">
    <vt:lpwstr/>
  </property>
</Properties>
</file>