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256" r:id="rId5"/>
    <p:sldId id="261" r:id="rId6"/>
    <p:sldId id="260" r:id="rId7"/>
    <p:sldId id="264" r:id="rId8"/>
    <p:sldId id="263" r:id="rId9"/>
    <p:sldId id="265" r:id="rId10"/>
    <p:sldId id="273" r:id="rId11"/>
    <p:sldId id="279" r:id="rId12"/>
    <p:sldId id="268" r:id="rId13"/>
    <p:sldId id="269" r:id="rId14"/>
    <p:sldId id="271" r:id="rId15"/>
    <p:sldId id="272" r:id="rId16"/>
    <p:sldId id="281" r:id="rId17"/>
    <p:sldId id="274" r:id="rId18"/>
    <p:sldId id="277" r:id="rId19"/>
    <p:sldId id="278" r:id="rId20"/>
  </p:sldIdLst>
  <p:sldSz cx="12192000" cy="6858000"/>
  <p:notesSz cx="6797675" cy="9926638"/>
  <p:embeddedFontLst>
    <p:embeddedFont>
      <p:font typeface="Figtree" panose="020B0604020202020204" charset="0"/>
      <p:regular r:id="rId22"/>
      <p:bold r:id="rId23"/>
      <p:italic r:id="rId24"/>
      <p:boldItalic r:id="rId25"/>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3E6C4C-5A26-9549-C4A3-F5D42E885391}" name="David Tjeder" initials="DT" userId="S::dtjeder@ug.kth.se::0ada9c43-c430-4e37-b2e5-577a64a07d7e" providerId="AD"/>
  <p188:author id="{EEE86854-24F2-7592-C9A8-07027CF026A7}" name="Katarina Warfvinge" initials="KW" userId="S::kwar@UG.KTH.SE::4362b514-ab29-4248-ab37-b1d72b83dada" providerId="AD"/>
  <p188:author id="{890B15C0-856F-AF93-BC00-57491BB5FD37}" name="Katarina Warfvinge" initials="KW" userId="S::kwar@ug.kth.se::4362b514-ab29-4248-ab37-b1d72b83dad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arina Warfvinge" initials="KW" lastIdx="9" clrIdx="0">
    <p:extLst>
      <p:ext uri="{19B8F6BF-5375-455C-9EA6-DF929625EA0E}">
        <p15:presenceInfo xmlns:p15="http://schemas.microsoft.com/office/powerpoint/2012/main" userId="S-1-5-21-1948194976-2510558922-1916008050-978656" providerId="AD"/>
      </p:ext>
    </p:extLst>
  </p:cmAuthor>
  <p:cmAuthor id="2" name="David Tjeder" initials="DT" lastIdx="6" clrIdx="1">
    <p:extLst>
      <p:ext uri="{19B8F6BF-5375-455C-9EA6-DF929625EA0E}">
        <p15:presenceInfo xmlns:p15="http://schemas.microsoft.com/office/powerpoint/2012/main" userId="S::dtjeder@ug.kth.se::0ada9c43-c430-4e37-b2e5-577a64a07d7e" providerId="AD"/>
      </p:ext>
    </p:extLst>
  </p:cmAuthor>
  <p:cmAuthor id="3" name="Katarina Warfvinge" initials="KW [2]" lastIdx="1" clrIdx="2">
    <p:extLst>
      <p:ext uri="{19B8F6BF-5375-455C-9EA6-DF929625EA0E}">
        <p15:presenceInfo xmlns:p15="http://schemas.microsoft.com/office/powerpoint/2012/main" userId="S::kwar@ug.kth.se::4362b514-ab29-4248-ab37-b1d72b83da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9B28F8-A52A-D69F-81E9-76291F9A9CF5}" v="10" dt="2025-09-22T10:49:20.596"/>
    <p1510:client id="{F8924B6B-58D7-4C0A-B008-D8092C603E53}" v="22" dt="2025-09-22T09:21:43.765"/>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1BACA97-DCC5-D741-8303-D68B06D997A0}" type="datetimeFigureOut">
              <a:rPr lang="sv-SE" smtClean="0"/>
              <a:t>2025-09-22</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1</a:t>
            </a:fld>
            <a:endParaRPr lang="sv-SE"/>
          </a:p>
        </p:txBody>
      </p:sp>
    </p:spTree>
    <p:extLst>
      <p:ext uri="{BB962C8B-B14F-4D97-AF65-F5344CB8AC3E}">
        <p14:creationId xmlns:p14="http://schemas.microsoft.com/office/powerpoint/2010/main" val="3172365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KW</a:t>
            </a:r>
          </a:p>
        </p:txBody>
      </p:sp>
      <p:sp>
        <p:nvSpPr>
          <p:cNvPr id="4" name="Platshållare för bildnummer 3"/>
          <p:cNvSpPr>
            <a:spLocks noGrp="1"/>
          </p:cNvSpPr>
          <p:nvPr>
            <p:ph type="sldNum" sz="quarter" idx="5"/>
          </p:nvPr>
        </p:nvSpPr>
        <p:spPr/>
        <p:txBody>
          <a:bodyPr/>
          <a:lstStyle/>
          <a:p>
            <a:fld id="{19702129-24FE-4746-9897-C7E55345F5DD}" type="slidenum">
              <a:rPr lang="sv-SE" smtClean="0"/>
              <a:t>10</a:t>
            </a:fld>
            <a:endParaRPr lang="sv-SE"/>
          </a:p>
        </p:txBody>
      </p:sp>
    </p:spTree>
    <p:extLst>
      <p:ext uri="{BB962C8B-B14F-4D97-AF65-F5344CB8AC3E}">
        <p14:creationId xmlns:p14="http://schemas.microsoft.com/office/powerpoint/2010/main" val="3386158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KW</a:t>
            </a:r>
          </a:p>
        </p:txBody>
      </p:sp>
      <p:sp>
        <p:nvSpPr>
          <p:cNvPr id="4" name="Platshållare för bildnummer 3"/>
          <p:cNvSpPr>
            <a:spLocks noGrp="1"/>
          </p:cNvSpPr>
          <p:nvPr>
            <p:ph type="sldNum" sz="quarter" idx="5"/>
          </p:nvPr>
        </p:nvSpPr>
        <p:spPr/>
        <p:txBody>
          <a:bodyPr/>
          <a:lstStyle/>
          <a:p>
            <a:fld id="{19702129-24FE-4746-9897-C7E55345F5DD}" type="slidenum">
              <a:rPr lang="sv-SE" smtClean="0"/>
              <a:t>11</a:t>
            </a:fld>
            <a:endParaRPr lang="sv-SE"/>
          </a:p>
        </p:txBody>
      </p:sp>
    </p:spTree>
    <p:extLst>
      <p:ext uri="{BB962C8B-B14F-4D97-AF65-F5344CB8AC3E}">
        <p14:creationId xmlns:p14="http://schemas.microsoft.com/office/powerpoint/2010/main" val="223713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KW</a:t>
            </a:r>
          </a:p>
        </p:txBody>
      </p:sp>
      <p:sp>
        <p:nvSpPr>
          <p:cNvPr id="4" name="Platshållare för bildnummer 3"/>
          <p:cNvSpPr>
            <a:spLocks noGrp="1"/>
          </p:cNvSpPr>
          <p:nvPr>
            <p:ph type="sldNum" sz="quarter" idx="5"/>
          </p:nvPr>
        </p:nvSpPr>
        <p:spPr/>
        <p:txBody>
          <a:bodyPr/>
          <a:lstStyle/>
          <a:p>
            <a:fld id="{19702129-24FE-4746-9897-C7E55345F5DD}" type="slidenum">
              <a:rPr lang="sv-SE" smtClean="0"/>
              <a:t>12</a:t>
            </a:fld>
            <a:endParaRPr lang="sv-SE"/>
          </a:p>
        </p:txBody>
      </p:sp>
    </p:spTree>
    <p:extLst>
      <p:ext uri="{BB962C8B-B14F-4D97-AF65-F5344CB8AC3E}">
        <p14:creationId xmlns:p14="http://schemas.microsoft.com/office/powerpoint/2010/main" val="357060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DT</a:t>
            </a:r>
          </a:p>
        </p:txBody>
      </p:sp>
      <p:sp>
        <p:nvSpPr>
          <p:cNvPr id="4" name="Slide Number Placeholder 3"/>
          <p:cNvSpPr>
            <a:spLocks noGrp="1"/>
          </p:cNvSpPr>
          <p:nvPr>
            <p:ph type="sldNum" sz="quarter" idx="5"/>
          </p:nvPr>
        </p:nvSpPr>
        <p:spPr/>
        <p:txBody>
          <a:bodyPr/>
          <a:lstStyle/>
          <a:p>
            <a:fld id="{19702129-24FE-4746-9897-C7E55345F5DD}" type="slidenum">
              <a:rPr lang="sv-SE" smtClean="0"/>
              <a:t>13</a:t>
            </a:fld>
            <a:endParaRPr lang="sv-SE"/>
          </a:p>
        </p:txBody>
      </p:sp>
    </p:spTree>
    <p:extLst>
      <p:ext uri="{BB962C8B-B14F-4D97-AF65-F5344CB8AC3E}">
        <p14:creationId xmlns:p14="http://schemas.microsoft.com/office/powerpoint/2010/main" val="1166496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14</a:t>
            </a:fld>
            <a:endParaRPr lang="sv-SE"/>
          </a:p>
        </p:txBody>
      </p:sp>
    </p:spTree>
    <p:extLst>
      <p:ext uri="{BB962C8B-B14F-4D97-AF65-F5344CB8AC3E}">
        <p14:creationId xmlns:p14="http://schemas.microsoft.com/office/powerpoint/2010/main" val="2560612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15</a:t>
            </a:fld>
            <a:endParaRPr lang="sv-SE"/>
          </a:p>
        </p:txBody>
      </p:sp>
    </p:spTree>
    <p:extLst>
      <p:ext uri="{BB962C8B-B14F-4D97-AF65-F5344CB8AC3E}">
        <p14:creationId xmlns:p14="http://schemas.microsoft.com/office/powerpoint/2010/main" val="3163269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kw</a:t>
            </a:r>
            <a:endParaRPr lang="en-US">
              <a:ea typeface="Calibri"/>
              <a:cs typeface="Calibri"/>
            </a:endParaRPr>
          </a:p>
        </p:txBody>
      </p:sp>
      <p:sp>
        <p:nvSpPr>
          <p:cNvPr id="4" name="Platshållare för bildnummer 3"/>
          <p:cNvSpPr>
            <a:spLocks noGrp="1"/>
          </p:cNvSpPr>
          <p:nvPr>
            <p:ph type="sldNum" sz="quarter" idx="5"/>
          </p:nvPr>
        </p:nvSpPr>
        <p:spPr/>
        <p:txBody>
          <a:bodyPr/>
          <a:lstStyle/>
          <a:p>
            <a:fld id="{19702129-24FE-4746-9897-C7E55345F5DD}" type="slidenum">
              <a:rPr lang="sv-SE" smtClean="0"/>
              <a:t>16</a:t>
            </a:fld>
            <a:endParaRPr lang="sv-SE"/>
          </a:p>
        </p:txBody>
      </p:sp>
    </p:spTree>
    <p:extLst>
      <p:ext uri="{BB962C8B-B14F-4D97-AF65-F5344CB8AC3E}">
        <p14:creationId xmlns:p14="http://schemas.microsoft.com/office/powerpoint/2010/main" val="245358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2</a:t>
            </a:fld>
            <a:endParaRPr lang="sv-SE"/>
          </a:p>
        </p:txBody>
      </p:sp>
    </p:spTree>
    <p:extLst>
      <p:ext uri="{BB962C8B-B14F-4D97-AF65-F5344CB8AC3E}">
        <p14:creationId xmlns:p14="http://schemas.microsoft.com/office/powerpoint/2010/main" val="32842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3</a:t>
            </a:fld>
            <a:endParaRPr lang="sv-SE"/>
          </a:p>
        </p:txBody>
      </p:sp>
    </p:spTree>
    <p:extLst>
      <p:ext uri="{BB962C8B-B14F-4D97-AF65-F5344CB8AC3E}">
        <p14:creationId xmlns:p14="http://schemas.microsoft.com/office/powerpoint/2010/main" val="76416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KW</a:t>
            </a:r>
          </a:p>
        </p:txBody>
      </p:sp>
      <p:sp>
        <p:nvSpPr>
          <p:cNvPr id="4" name="Platshållare för bildnummer 3"/>
          <p:cNvSpPr>
            <a:spLocks noGrp="1"/>
          </p:cNvSpPr>
          <p:nvPr>
            <p:ph type="sldNum" sz="quarter" idx="5"/>
          </p:nvPr>
        </p:nvSpPr>
        <p:spPr/>
        <p:txBody>
          <a:bodyPr/>
          <a:lstStyle/>
          <a:p>
            <a:fld id="{19702129-24FE-4746-9897-C7E55345F5DD}" type="slidenum">
              <a:rPr lang="sv-SE" smtClean="0"/>
              <a:t>4</a:t>
            </a:fld>
            <a:endParaRPr lang="sv-SE"/>
          </a:p>
        </p:txBody>
      </p:sp>
    </p:spTree>
    <p:extLst>
      <p:ext uri="{BB962C8B-B14F-4D97-AF65-F5344CB8AC3E}">
        <p14:creationId xmlns:p14="http://schemas.microsoft.com/office/powerpoint/2010/main" val="12024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KW</a:t>
            </a:r>
          </a:p>
        </p:txBody>
      </p:sp>
      <p:sp>
        <p:nvSpPr>
          <p:cNvPr id="4" name="Platshållare för bildnummer 3"/>
          <p:cNvSpPr>
            <a:spLocks noGrp="1"/>
          </p:cNvSpPr>
          <p:nvPr>
            <p:ph type="sldNum" sz="quarter" idx="5"/>
          </p:nvPr>
        </p:nvSpPr>
        <p:spPr/>
        <p:txBody>
          <a:bodyPr/>
          <a:lstStyle/>
          <a:p>
            <a:fld id="{19702129-24FE-4746-9897-C7E55345F5DD}" type="slidenum">
              <a:rPr lang="sv-SE" smtClean="0"/>
              <a:t>5</a:t>
            </a:fld>
            <a:endParaRPr lang="sv-SE"/>
          </a:p>
        </p:txBody>
      </p:sp>
    </p:spTree>
    <p:extLst>
      <p:ext uri="{BB962C8B-B14F-4D97-AF65-F5344CB8AC3E}">
        <p14:creationId xmlns:p14="http://schemas.microsoft.com/office/powerpoint/2010/main" val="1390417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6</a:t>
            </a:fld>
            <a:endParaRPr lang="sv-SE"/>
          </a:p>
        </p:txBody>
      </p:sp>
    </p:spTree>
    <p:extLst>
      <p:ext uri="{BB962C8B-B14F-4D97-AF65-F5344CB8AC3E}">
        <p14:creationId xmlns:p14="http://schemas.microsoft.com/office/powerpoint/2010/main" val="1468570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7</a:t>
            </a:fld>
            <a:endParaRPr lang="sv-SE"/>
          </a:p>
        </p:txBody>
      </p:sp>
    </p:spTree>
    <p:extLst>
      <p:ext uri="{BB962C8B-B14F-4D97-AF65-F5344CB8AC3E}">
        <p14:creationId xmlns:p14="http://schemas.microsoft.com/office/powerpoint/2010/main" val="2262089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DT</a:t>
            </a:r>
          </a:p>
        </p:txBody>
      </p:sp>
      <p:sp>
        <p:nvSpPr>
          <p:cNvPr id="4" name="Platshållare för bildnummer 3"/>
          <p:cNvSpPr>
            <a:spLocks noGrp="1"/>
          </p:cNvSpPr>
          <p:nvPr>
            <p:ph type="sldNum" sz="quarter" idx="5"/>
          </p:nvPr>
        </p:nvSpPr>
        <p:spPr/>
        <p:txBody>
          <a:bodyPr/>
          <a:lstStyle/>
          <a:p>
            <a:fld id="{19702129-24FE-4746-9897-C7E55345F5DD}" type="slidenum">
              <a:rPr lang="sv-SE" smtClean="0"/>
              <a:t>8</a:t>
            </a:fld>
            <a:endParaRPr lang="sv-SE"/>
          </a:p>
        </p:txBody>
      </p:sp>
    </p:spTree>
    <p:extLst>
      <p:ext uri="{BB962C8B-B14F-4D97-AF65-F5344CB8AC3E}">
        <p14:creationId xmlns:p14="http://schemas.microsoft.com/office/powerpoint/2010/main" val="2705900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cs typeface="Calibri"/>
              </a:rPr>
              <a:t>KW</a:t>
            </a:r>
          </a:p>
        </p:txBody>
      </p:sp>
      <p:sp>
        <p:nvSpPr>
          <p:cNvPr id="4" name="Platshållare för bildnummer 3"/>
          <p:cNvSpPr>
            <a:spLocks noGrp="1"/>
          </p:cNvSpPr>
          <p:nvPr>
            <p:ph type="sldNum" sz="quarter" idx="5"/>
          </p:nvPr>
        </p:nvSpPr>
        <p:spPr/>
        <p:txBody>
          <a:bodyPr/>
          <a:lstStyle/>
          <a:p>
            <a:fld id="{19702129-24FE-4746-9897-C7E55345F5DD}" type="slidenum">
              <a:rPr lang="sv-SE" smtClean="0"/>
              <a:t>9</a:t>
            </a:fld>
            <a:endParaRPr lang="sv-SE"/>
          </a:p>
        </p:txBody>
      </p:sp>
    </p:spTree>
    <p:extLst>
      <p:ext uri="{BB962C8B-B14F-4D97-AF65-F5344CB8AC3E}">
        <p14:creationId xmlns:p14="http://schemas.microsoft.com/office/powerpoint/2010/main" val="5661281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2025-09-22</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2025-09-22</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2025-09-22</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2025-09-22</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2025-09-22</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2025-09-22</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2025-09-22</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2025-09-22</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2025-09-22</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sv-SE"/>
              <a:t>Klicka här för att ändra format</a:t>
            </a:r>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sv-SE"/>
              <a:t>Redigera format för bakgrundstext</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2025-09-22</a:t>
            </a:fld>
            <a:endParaRPr lang="sv-SE"/>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2025-09-22</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2025-09-22</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a:t>Presentation </a:t>
            </a:r>
            <a:r>
              <a:rPr lang="sv-SE" err="1"/>
              <a:t>title</a:t>
            </a:r>
            <a:endParaRPr lang="sv-SE"/>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err="1"/>
              <a:t>Subtitle</a:t>
            </a:r>
            <a:r>
              <a:rPr lang="sv-SE"/>
              <a:t> </a:t>
            </a:r>
            <a:r>
              <a:rPr lang="sv-SE" err="1"/>
              <a:t>here</a:t>
            </a:r>
            <a:endParaRPr lang="sv-SE"/>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2025-09-22</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a:latin typeface="+mj-lt"/>
              </a:rPr>
              <a:t>Change background image</a:t>
            </a:r>
          </a:p>
          <a:p>
            <a:pPr marL="162900" indent="-162900" algn="l">
              <a:spcAft>
                <a:spcPts val="600"/>
              </a:spcAft>
              <a:buFont typeface="+mj-lt"/>
              <a:buAutoNum type="arabicPeriod"/>
            </a:pPr>
            <a:r>
              <a:rPr lang="en-US" sz="1000" noProof="0"/>
              <a:t>Select Design &gt; Format Background.</a:t>
            </a:r>
          </a:p>
          <a:p>
            <a:pPr marL="162900" indent="-162900" algn="l">
              <a:spcAft>
                <a:spcPts val="600"/>
              </a:spcAft>
              <a:buFont typeface="+mj-lt"/>
              <a:buAutoNum type="arabicPeriod"/>
            </a:pPr>
            <a:r>
              <a:rPr lang="en-US" sz="1000" noProof="0"/>
              <a:t>In the Format Background pane, select Picture or texture fill.</a:t>
            </a:r>
          </a:p>
          <a:p>
            <a:pPr marL="162900" indent="-162900" algn="l">
              <a:spcAft>
                <a:spcPts val="600"/>
              </a:spcAft>
              <a:buFont typeface="+mj-lt"/>
              <a:buAutoNum type="arabicPeriod"/>
            </a:pPr>
            <a:r>
              <a:rPr lang="en-US" sz="1000" noProof="0"/>
              <a:t>Select File.</a:t>
            </a:r>
          </a:p>
          <a:p>
            <a:pPr marL="162900" indent="-162900" algn="l">
              <a:spcAft>
                <a:spcPts val="600"/>
              </a:spcAft>
              <a:buFont typeface="+mj-lt"/>
              <a:buAutoNum type="arabicPeriod"/>
            </a:pPr>
            <a:r>
              <a:rPr lang="en-US" sz="1000" noProof="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2025-09-22</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2025-09-22</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2025-09-22</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2025-09-22</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sv-SE"/>
              <a:t>Klicka här för att ändra format</a:t>
            </a:r>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2025-09-22</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2025-09-22</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2025-09-22</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2025-09-22</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2025-09-22</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2025-09-22</a:t>
            </a:fld>
            <a:endParaRPr lang="sv-SE"/>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2025-09-22</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2025-09-22</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sv-SE"/>
              <a:t>Klicka här för att ändra format</a:t>
            </a:r>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2025-09-22</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2025-09-22</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2025-09-22</a:t>
            </a:fld>
            <a:endParaRPr lang="sv-SE"/>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2025-09-22</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a:solidFill>
                  <a:schemeClr val="tx2"/>
                </a:solidFill>
              </a:rPr>
              <a:t>Slide templates</a:t>
            </a:r>
          </a:p>
          <a:p>
            <a:pPr>
              <a:spcAft>
                <a:spcPts val="600"/>
              </a:spcAft>
            </a:pPr>
            <a:r>
              <a:rPr lang="en-US" sz="800" noProof="0"/>
              <a:t>Click on </a:t>
            </a:r>
            <a:r>
              <a:rPr lang="en-US" sz="800" i="1" noProof="0"/>
              <a:t>New slide</a:t>
            </a:r>
            <a:r>
              <a:rPr lang="en-US" sz="800" noProof="0"/>
              <a:t> to see the templates various template slide. Choose one to suite </a:t>
            </a:r>
            <a:br>
              <a:rPr lang="en-US" sz="800" noProof="0"/>
            </a:br>
            <a:r>
              <a:rPr lang="en-US" sz="800" noProof="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a:solidFill>
                  <a:schemeClr val="tx2"/>
                </a:solidFill>
              </a:rPr>
              <a:t>Layout</a:t>
            </a:r>
          </a:p>
          <a:p>
            <a:pPr>
              <a:spcAft>
                <a:spcPts val="600"/>
              </a:spcAft>
            </a:pPr>
            <a:r>
              <a:rPr lang="en-US" sz="800" noProof="0"/>
              <a:t>If you’d like to change slide template on an existing slide, click on </a:t>
            </a:r>
            <a:r>
              <a:rPr lang="en-US" sz="800" i="1" noProof="0"/>
              <a:t>Layout</a:t>
            </a:r>
            <a:r>
              <a:rPr lang="en-US" sz="800" noProof="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a:solidFill>
                  <a:schemeClr val="tx2"/>
                </a:solidFill>
              </a:rPr>
              <a:t>Reset</a:t>
            </a:r>
          </a:p>
          <a:p>
            <a:pPr>
              <a:spcAft>
                <a:spcPts val="600"/>
              </a:spcAft>
            </a:pPr>
            <a:r>
              <a:rPr lang="en-US" sz="800" noProof="0"/>
              <a:t>Reset a slide to the slide templates design by </a:t>
            </a:r>
            <a:br>
              <a:rPr lang="en-US" sz="800" noProof="0"/>
            </a:br>
            <a:r>
              <a:rPr lang="en-US" sz="800" noProof="0"/>
              <a:t>clicking on </a:t>
            </a:r>
            <a:r>
              <a:rPr lang="en-US" sz="800" i="1" noProof="0"/>
              <a:t>Reset</a:t>
            </a:r>
            <a:r>
              <a:rPr lang="en-US" sz="800" noProof="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a:solidFill>
                  <a:schemeClr val="tx2"/>
                </a:solidFill>
              </a:rPr>
              <a:t>Colors</a:t>
            </a:r>
          </a:p>
          <a:p>
            <a:pPr>
              <a:spcAft>
                <a:spcPts val="600"/>
              </a:spcAft>
            </a:pPr>
            <a:r>
              <a:rPr lang="en-US" sz="800" noProof="0"/>
              <a:t>This template is programmed with the KTH color palette. The correct colors are the in top row under </a:t>
            </a:r>
            <a:r>
              <a:rPr lang="en-US" sz="800" i="1" noProof="0"/>
              <a:t>Theme Colors</a:t>
            </a:r>
            <a:r>
              <a:rPr lang="en-US" sz="800" noProof="0"/>
              <a:t> and all colors under </a:t>
            </a:r>
            <a:r>
              <a:rPr lang="en-US" sz="800" i="1" noProof="0"/>
              <a:t>Custom Colors</a:t>
            </a:r>
            <a:r>
              <a:rPr lang="en-US" sz="800" noProof="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a:solidFill>
                  <a:srgbClr val="F9535C"/>
                </a:solidFill>
              </a:rPr>
              <a:t>Do </a:t>
            </a:r>
            <a:r>
              <a:rPr lang="en-US" sz="500" u="sng" noProof="0">
                <a:solidFill>
                  <a:srgbClr val="F9535C"/>
                </a:solidFill>
              </a:rPr>
              <a:t>NOT</a:t>
            </a:r>
            <a:r>
              <a:rPr lang="en-US" sz="500" noProof="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a:solidFill>
                  <a:schemeClr val="tx2"/>
                </a:solidFill>
              </a:rPr>
              <a:t>Change the image crop</a:t>
            </a:r>
          </a:p>
          <a:p>
            <a:pPr>
              <a:spcAft>
                <a:spcPts val="600"/>
              </a:spcAft>
            </a:pPr>
            <a:r>
              <a:rPr lang="en-US" sz="800" noProof="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a:t>Select the image and go to </a:t>
            </a:r>
            <a:br>
              <a:rPr lang="en-US" sz="800" noProof="0"/>
            </a:br>
            <a:r>
              <a:rPr lang="en-US" sz="800" noProof="0"/>
              <a:t>the </a:t>
            </a:r>
            <a:r>
              <a:rPr lang="en-US" sz="800" i="1" noProof="0"/>
              <a:t>Picture Format </a:t>
            </a:r>
            <a:r>
              <a:rPr lang="en-US" sz="800" noProof="0"/>
              <a:t>tab. </a:t>
            </a:r>
          </a:p>
          <a:p>
            <a:pPr marL="120600" indent="-120600">
              <a:spcAft>
                <a:spcPts val="600"/>
              </a:spcAft>
              <a:buClr>
                <a:schemeClr val="accent1"/>
              </a:buClr>
              <a:buFont typeface="+mj-lt"/>
              <a:buAutoNum type="arabicPeriod"/>
            </a:pPr>
            <a:r>
              <a:rPr lang="en-US" sz="800" noProof="0"/>
              <a:t>Choose </a:t>
            </a:r>
            <a:r>
              <a:rPr lang="en-US" sz="800" i="1" noProof="0"/>
              <a:t>Crop</a:t>
            </a:r>
            <a:r>
              <a:rPr lang="en-US" sz="800" noProof="0"/>
              <a:t>. Now, the entire image is visible, the cropped out parts are darker. </a:t>
            </a:r>
          </a:p>
          <a:p>
            <a:pPr marL="120600" indent="-120600">
              <a:spcAft>
                <a:spcPts val="600"/>
              </a:spcAft>
              <a:buClr>
                <a:schemeClr val="accent1"/>
              </a:buClr>
              <a:buFont typeface="+mj-lt"/>
              <a:buAutoNum type="arabicPeriod"/>
            </a:pPr>
            <a:r>
              <a:rPr lang="en-US" sz="800" noProof="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a:solidFill>
                  <a:schemeClr val="tx2"/>
                </a:solidFill>
              </a:rPr>
              <a:t>Edit image background</a:t>
            </a:r>
          </a:p>
          <a:p>
            <a:pPr marL="120600" indent="-120600">
              <a:spcAft>
                <a:spcPts val="600"/>
              </a:spcAft>
              <a:buClr>
                <a:schemeClr val="accent1"/>
              </a:buClr>
              <a:buAutoNum type="arabicPeriod"/>
            </a:pPr>
            <a:r>
              <a:rPr lang="en-US" sz="800" noProof="0"/>
              <a:t>Select </a:t>
            </a:r>
            <a:r>
              <a:rPr lang="en-US" sz="800" i="1" noProof="0"/>
              <a:t>Design</a:t>
            </a:r>
            <a:r>
              <a:rPr lang="en-US" sz="800" noProof="0"/>
              <a:t> &gt; </a:t>
            </a:r>
            <a:r>
              <a:rPr lang="en-US" sz="800" i="1" noProof="0"/>
              <a:t>Format Background</a:t>
            </a:r>
            <a:r>
              <a:rPr lang="en-US" sz="800" noProof="0"/>
              <a:t>.</a:t>
            </a:r>
          </a:p>
          <a:p>
            <a:pPr marL="120600" indent="-120600">
              <a:spcAft>
                <a:spcPts val="600"/>
              </a:spcAft>
              <a:buClr>
                <a:schemeClr val="accent1"/>
              </a:buClr>
              <a:buAutoNum type="arabicPeriod"/>
            </a:pPr>
            <a:r>
              <a:rPr lang="en-US" sz="800" noProof="0"/>
              <a:t>In the </a:t>
            </a:r>
            <a:r>
              <a:rPr lang="en-US" sz="800" i="1" noProof="0"/>
              <a:t>Format Background pane</a:t>
            </a:r>
            <a:r>
              <a:rPr lang="en-US" sz="800" noProof="0"/>
              <a:t>, select </a:t>
            </a:r>
            <a:r>
              <a:rPr lang="en-US" sz="800" i="1" noProof="0"/>
              <a:t>Picture or texture fill</a:t>
            </a:r>
            <a:r>
              <a:rPr lang="en-US" sz="800" noProof="0"/>
              <a:t>.</a:t>
            </a:r>
          </a:p>
          <a:p>
            <a:pPr marL="120600" indent="-120600">
              <a:spcAft>
                <a:spcPts val="600"/>
              </a:spcAft>
              <a:buClr>
                <a:schemeClr val="accent1"/>
              </a:buClr>
              <a:buAutoNum type="arabicPeriod"/>
            </a:pPr>
            <a:r>
              <a:rPr lang="en-US" sz="800" noProof="0"/>
              <a:t>Select </a:t>
            </a:r>
            <a:r>
              <a:rPr lang="en-US" sz="800" i="1" noProof="0"/>
              <a:t>File</a:t>
            </a:r>
            <a:r>
              <a:rPr lang="en-US" sz="800" noProof="0"/>
              <a:t>.</a:t>
            </a:r>
          </a:p>
          <a:p>
            <a:pPr marL="120600" indent="-120600">
              <a:spcAft>
                <a:spcPts val="600"/>
              </a:spcAft>
              <a:buClr>
                <a:schemeClr val="accent1"/>
              </a:buClr>
              <a:buAutoNum type="arabicPeriod"/>
            </a:pPr>
            <a:r>
              <a:rPr lang="en-US" sz="800" noProof="0"/>
              <a:t>In the </a:t>
            </a:r>
            <a:r>
              <a:rPr lang="en-US" sz="800" i="1" noProof="0"/>
              <a:t>Insert Picture</a:t>
            </a:r>
            <a:r>
              <a:rPr lang="en-US" sz="800" noProof="0"/>
              <a:t> dialog box, choose the picture </a:t>
            </a:r>
            <a:br>
              <a:rPr lang="en-US" sz="800" noProof="0"/>
            </a:br>
            <a:r>
              <a:rPr lang="en-US" sz="800" noProof="0"/>
              <a:t>you want to use and then select </a:t>
            </a:r>
            <a:r>
              <a:rPr lang="en-US" sz="800" i="1" noProof="0"/>
              <a:t>Insert</a:t>
            </a:r>
            <a:r>
              <a:rPr lang="en-US" sz="800" noProof="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a:solidFill>
                  <a:schemeClr val="tx2"/>
                </a:solidFill>
              </a:rPr>
              <a:t>Header and footer</a:t>
            </a:r>
          </a:p>
          <a:p>
            <a:pPr>
              <a:spcAft>
                <a:spcPts val="600"/>
              </a:spcAft>
            </a:pPr>
            <a:r>
              <a:rPr lang="en-US" sz="800" noProof="0"/>
              <a:t>Insert header/footer, </a:t>
            </a:r>
            <a:br>
              <a:rPr lang="en-US" sz="800" noProof="0"/>
            </a:br>
            <a:r>
              <a:rPr lang="en-US" sz="800" noProof="0"/>
              <a:t>date and page numbers:</a:t>
            </a:r>
          </a:p>
          <a:p>
            <a:pPr marL="120600" indent="-120600">
              <a:spcAft>
                <a:spcPts val="600"/>
              </a:spcAft>
              <a:buClr>
                <a:schemeClr val="accent1"/>
              </a:buClr>
              <a:buFont typeface="+mj-lt"/>
              <a:buAutoNum type="arabicPeriod"/>
            </a:pPr>
            <a:r>
              <a:rPr lang="en-US" sz="800" noProof="0"/>
              <a:t>On the </a:t>
            </a:r>
            <a:r>
              <a:rPr lang="en-US" sz="800" i="1" noProof="0"/>
              <a:t>Insert</a:t>
            </a:r>
            <a:r>
              <a:rPr lang="en-US" sz="800" noProof="0"/>
              <a:t> tab, </a:t>
            </a:r>
            <a:br>
              <a:rPr lang="en-US" sz="800" noProof="0"/>
            </a:br>
            <a:r>
              <a:rPr lang="en-US" sz="800" noProof="0"/>
              <a:t>click </a:t>
            </a:r>
            <a:r>
              <a:rPr lang="en-US" sz="800" i="1" noProof="0"/>
              <a:t>Header &amp; Footer</a:t>
            </a:r>
            <a:r>
              <a:rPr lang="en-US" sz="800" noProof="0"/>
              <a:t>.</a:t>
            </a:r>
          </a:p>
          <a:p>
            <a:pPr marL="120600" indent="-120600">
              <a:spcAft>
                <a:spcPts val="600"/>
              </a:spcAft>
              <a:buClr>
                <a:schemeClr val="accent1"/>
              </a:buClr>
              <a:buFont typeface="+mj-lt"/>
              <a:buAutoNum type="arabicPeriod"/>
            </a:pPr>
            <a:r>
              <a:rPr lang="en-US" sz="800" noProof="0"/>
              <a:t>In the Header and Footer box, on the Slide tab, select the information you want.</a:t>
            </a:r>
          </a:p>
          <a:p>
            <a:pPr marL="120600" indent="-120600">
              <a:spcAft>
                <a:spcPts val="600"/>
              </a:spcAft>
              <a:buClr>
                <a:schemeClr val="accent1"/>
              </a:buClr>
              <a:buFont typeface="+mj-lt"/>
              <a:buAutoNum type="arabicPeriod"/>
            </a:pPr>
            <a:r>
              <a:rPr lang="en-US" sz="800" noProof="0"/>
              <a:t>Click </a:t>
            </a:r>
            <a:r>
              <a:rPr lang="en-US" sz="800" i="1" noProof="0"/>
              <a:t>Apply to All</a:t>
            </a:r>
            <a:r>
              <a:rPr lang="en-US" sz="800" noProof="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2025-09-22</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a:t>Selecting an object in the file.</a:t>
            </a:r>
          </a:p>
          <a:p>
            <a:pPr marL="228600" indent="-228600">
              <a:spcAft>
                <a:spcPts val="600"/>
              </a:spcAft>
              <a:buClr>
                <a:schemeClr val="accent1"/>
              </a:buClr>
              <a:buFont typeface="+mj-lt"/>
              <a:buAutoNum type="arabicPeriod"/>
            </a:pPr>
            <a:r>
              <a:rPr lang="en-US" sz="1200"/>
              <a:t>Choosing the "Format" tab that appears on the right side of the ribbon.</a:t>
            </a:r>
          </a:p>
          <a:p>
            <a:pPr marL="228600" indent="-228600">
              <a:spcAft>
                <a:spcPts val="600"/>
              </a:spcAft>
              <a:buClr>
                <a:schemeClr val="accent1"/>
              </a:buClr>
              <a:buFont typeface="+mj-lt"/>
              <a:buAutoNum type="arabicPeriod"/>
            </a:pPr>
            <a:r>
              <a:rPr lang="en-US" sz="1200"/>
              <a:t>Selecting "Selection Pane" in the "Arrange" group.</a:t>
            </a:r>
          </a:p>
          <a:p>
            <a:pPr marL="228600" indent="-228600">
              <a:spcAft>
                <a:spcPts val="600"/>
              </a:spcAft>
              <a:buClr>
                <a:schemeClr val="accent1"/>
              </a:buClr>
              <a:buFont typeface="+mj-lt"/>
              <a:buAutoNum type="arabicPeriod"/>
            </a:pPr>
            <a:r>
              <a:rPr lang="en-US" sz="1200"/>
              <a:t>Selecting one or more objects in the list.</a:t>
            </a:r>
          </a:p>
          <a:p>
            <a:pPr marL="228600" indent="-228600">
              <a:spcAft>
                <a:spcPts val="600"/>
              </a:spcAft>
              <a:buClr>
                <a:schemeClr val="accent1"/>
              </a:buClr>
              <a:buFont typeface="+mj-lt"/>
              <a:buAutoNum type="arabicPeriod"/>
            </a:pPr>
            <a:r>
              <a:rPr lang="en-US" sz="1200"/>
              <a:t>Dragging the selection upward or downward, or clicking the "Up" button.</a:t>
            </a:r>
          </a:p>
          <a:p>
            <a:pPr marL="228600" indent="-228600">
              <a:spcAft>
                <a:spcPts val="600"/>
              </a:spcAft>
              <a:buClr>
                <a:schemeClr val="accent1"/>
              </a:buClr>
              <a:buFont typeface="+mj-lt"/>
              <a:buAutoNum type="arabicPeriod"/>
            </a:pPr>
            <a:r>
              <a:rPr lang="en-US" sz="120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2025-09-22</a:t>
            </a:fld>
            <a:endParaRPr lang="sv-SE"/>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a:t>Right-click on an image/figure and select the option "Format Picture." A tab will then open on the right side of the window. Choose the </a:t>
            </a:r>
            <a:r>
              <a:rPr lang="en-US" sz="1200" i="1"/>
              <a:t>Size and Properties</a:t>
            </a:r>
            <a:r>
              <a:rPr lang="en-US" sz="1200"/>
              <a:t> of the figure, then select </a:t>
            </a:r>
            <a:r>
              <a:rPr lang="en-US" sz="1200" i="1"/>
              <a:t>Alternative Text</a:t>
            </a:r>
            <a:r>
              <a:rPr lang="en-US" sz="1200"/>
              <a:t>. Describe your image/figure in 1-2 sentences that will be read aloud by screen readers for those with visual impairments.</a:t>
            </a:r>
          </a:p>
          <a:p>
            <a:pPr marL="0" indent="0">
              <a:spcAft>
                <a:spcPts val="1000"/>
              </a:spcAft>
              <a:buNone/>
            </a:pPr>
            <a:r>
              <a:rPr lang="en-US" sz="120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a:solidFill>
                  <a:schemeClr val="accent1"/>
                </a:solidFill>
              </a:rPr>
              <a:t>You can control the reading order by:</a:t>
            </a:r>
          </a:p>
          <a:p>
            <a:pPr marL="228600" indent="-228600">
              <a:spcAft>
                <a:spcPts val="600"/>
              </a:spcAft>
              <a:buClr>
                <a:schemeClr val="accent1"/>
              </a:buClr>
              <a:buFont typeface="+mj-lt"/>
              <a:buAutoNum type="arabicPeriod"/>
            </a:pPr>
            <a:r>
              <a:rPr lang="en-US" sz="1200"/>
              <a:t>On the </a:t>
            </a:r>
            <a:r>
              <a:rPr lang="en-US" sz="1200" i="1"/>
              <a:t>Home</a:t>
            </a:r>
            <a:r>
              <a:rPr lang="en-US" sz="1200"/>
              <a:t> tab, select </a:t>
            </a:r>
            <a:r>
              <a:rPr lang="en-US" sz="1200" i="1"/>
              <a:t>Arrange</a:t>
            </a:r>
          </a:p>
          <a:p>
            <a:pPr marL="228600" indent="-228600">
              <a:spcAft>
                <a:spcPts val="600"/>
              </a:spcAft>
              <a:buClr>
                <a:schemeClr val="accent1"/>
              </a:buClr>
              <a:buFont typeface="+mj-lt"/>
              <a:buAutoNum type="arabicPeriod"/>
            </a:pPr>
            <a:r>
              <a:rPr lang="en-US" sz="1200"/>
              <a:t>From the </a:t>
            </a:r>
            <a:r>
              <a:rPr lang="en-US" sz="1200" i="1"/>
              <a:t>Arrange </a:t>
            </a:r>
            <a:r>
              <a:rPr lang="en-US" sz="1200"/>
              <a:t>menu, choose "Selection Pane.“</a:t>
            </a:r>
          </a:p>
          <a:p>
            <a:pPr marL="228600" indent="-228600">
              <a:spcAft>
                <a:spcPts val="600"/>
              </a:spcAft>
              <a:buClr>
                <a:schemeClr val="accent1"/>
              </a:buClr>
              <a:buFont typeface="+mj-lt"/>
              <a:buAutoNum type="arabicPeriod"/>
            </a:pPr>
            <a:r>
              <a:rPr lang="en-US" sz="120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a:solidFill>
                  <a:schemeClr val="accent1"/>
                </a:solidFill>
                <a:latin typeface="+mn-lt"/>
              </a:rPr>
              <a:t>The template is set up to be as accessibility-friendly as possible, but there are two things you need to do yourself as you add content. </a:t>
            </a:r>
            <a:r>
              <a:rPr lang="en-US" sz="1600" b="1" noProof="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sv-SE"/>
              <a:t>Klicka här för att ändra format</a:t>
            </a:r>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err="1"/>
              <a:t>Click</a:t>
            </a:r>
            <a:r>
              <a:rPr lang="sv-SE"/>
              <a:t> on the </a:t>
            </a:r>
            <a:r>
              <a:rPr lang="sv-SE" err="1"/>
              <a:t>icon</a:t>
            </a:r>
            <a:r>
              <a:rPr lang="sv-SE"/>
              <a:t> or </a:t>
            </a:r>
            <a:br>
              <a:rPr lang="sv-SE"/>
            </a:br>
            <a:r>
              <a:rPr lang="sv-SE"/>
              <a:t>drag and </a:t>
            </a:r>
            <a:r>
              <a:rPr lang="sv-SE" err="1"/>
              <a:t>drop</a:t>
            </a:r>
            <a:r>
              <a:rPr lang="sv-SE"/>
              <a:t> to </a:t>
            </a:r>
            <a:r>
              <a:rPr lang="sv-SE" err="1"/>
              <a:t>insert</a:t>
            </a:r>
            <a:r>
              <a:rPr lang="sv-SE"/>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2025-09-22</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2025-09-22</a:t>
            </a:fld>
            <a:endParaRPr lang="sv-SE"/>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info@kth.s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kth.se/student/studier/val/sa-anmaler-du-dig-till-kurser-inom-ditt-program-1.1098736"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kth.se"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intra.kth.se/utbildning/antagning/akp"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kth.se/student/studier/val/valja-kurs-1.31631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p:txBody>
          <a:bodyPr/>
          <a:lstStyle/>
          <a:p>
            <a:r>
              <a:rPr lang="sv-SE"/>
              <a:t>AKPVT26 –programstudenternas kursval</a:t>
            </a:r>
          </a:p>
        </p:txBody>
      </p:sp>
      <p:sp>
        <p:nvSpPr>
          <p:cNvPr id="5" name="Underrubrik 4">
            <a:extLst>
              <a:ext uri="{FF2B5EF4-FFF2-40B4-BE49-F238E27FC236}">
                <a16:creationId xmlns:a16="http://schemas.microsoft.com/office/drawing/2014/main" id="{92A29924-00C9-C549-25FA-02CDD1D96ADA}"/>
              </a:ext>
            </a:extLst>
          </p:cNvPr>
          <p:cNvSpPr>
            <a:spLocks noGrp="1"/>
          </p:cNvSpPr>
          <p:nvPr>
            <p:ph type="subTitle" idx="1"/>
          </p:nvPr>
        </p:nvSpPr>
        <p:spPr/>
        <p:txBody>
          <a:bodyPr/>
          <a:lstStyle/>
          <a:p>
            <a:r>
              <a:rPr lang="sv-SE"/>
              <a:t>Uppstartsmöte 22 september 2025</a:t>
            </a:r>
          </a:p>
        </p:txBody>
      </p:sp>
    </p:spTree>
    <p:extLst>
      <p:ext uri="{BB962C8B-B14F-4D97-AF65-F5344CB8AC3E}">
        <p14:creationId xmlns:p14="http://schemas.microsoft.com/office/powerpoint/2010/main" val="2081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Maskinell bedömning</a:t>
            </a:r>
          </a:p>
        </p:txBody>
      </p:sp>
      <p:sp>
        <p:nvSpPr>
          <p:cNvPr id="3" name="Platshållare för innehåll 2"/>
          <p:cNvSpPr>
            <a:spLocks noGrp="1"/>
          </p:cNvSpPr>
          <p:nvPr>
            <p:ph idx="1"/>
          </p:nvPr>
        </p:nvSpPr>
        <p:spPr/>
        <p:txBody>
          <a:bodyPr vert="horz" lIns="91440" tIns="45720" rIns="91440" bIns="45720" rtlCol="0" anchor="t">
            <a:noAutofit/>
          </a:bodyPr>
          <a:lstStyle/>
          <a:p>
            <a:pPr marL="342900" indent="-342900"/>
            <a:r>
              <a:rPr lang="sv-SE">
                <a:latin typeface="Arial"/>
                <a:cs typeface="Arial"/>
              </a:rPr>
              <a:t>Skolorna behöver meddela antagningen vilka kurser som ska ha maskinell bedömning.</a:t>
            </a:r>
          </a:p>
          <a:p>
            <a:pPr marL="342900" indent="-342900"/>
            <a:r>
              <a:rPr lang="sv-SE">
                <a:latin typeface="Arial"/>
                <a:cs typeface="Arial"/>
              </a:rPr>
              <a:t>För anmälan finns en mall där skolan fyller i vilka kurser det gäller: </a:t>
            </a:r>
            <a:br>
              <a:rPr lang="sv-SE">
                <a:latin typeface="Arial"/>
                <a:cs typeface="Arial"/>
              </a:rPr>
            </a:br>
            <a:r>
              <a:rPr lang="sv-SE">
                <a:latin typeface="Arial"/>
                <a:cs typeface="Arial"/>
              </a:rPr>
              <a:t>P:\UF\Antagningen\Antagningslistor\AKP\VT26\Maskinell SB-bedömning</a:t>
            </a:r>
            <a:r>
              <a:rPr lang="sv-SE"/>
              <a:t> </a:t>
            </a:r>
          </a:p>
          <a:p>
            <a:pPr marL="342900" indent="-342900"/>
            <a:r>
              <a:rPr lang="sv-SE"/>
              <a:t>I mallen finns instruktioner. Ändra inte mallen utan spara om den innan den fylls i.</a:t>
            </a:r>
          </a:p>
          <a:p>
            <a:pPr marL="342900" indent="-342900"/>
            <a:r>
              <a:rPr lang="sv-SE"/>
              <a:t>T. ex. kan behörighet med villkor beviljas för student med aktuell registrering på behörighetsgivande kurs. Dessa villkor tas bort automatiskt när särskild behörighet är helt uppfylld. Detta gäller dock inte om handläggare lägger in villkorlig behörighet.</a:t>
            </a:r>
          </a:p>
          <a:p>
            <a:pPr marL="342900" indent="-342900"/>
            <a:r>
              <a:rPr lang="sv-SE"/>
              <a:t>Bara krav som är dokumenterade i Ladok eller registrerade i NyA kan kontrolleras maskinellt. Det kan vara hela kurser, delkurser, enstaka prov som hämtas från Ladok. Det kan vara gymnasiekurser som har registrerats i NyA. </a:t>
            </a:r>
          </a:p>
          <a:p>
            <a:pPr marL="0" indent="0">
              <a:buNone/>
            </a:pPr>
            <a:br>
              <a:rPr lang="sv-SE"/>
            </a:br>
            <a:endParaRPr lang="sv-SE"/>
          </a:p>
        </p:txBody>
      </p:sp>
    </p:spTree>
    <p:extLst>
      <p:ext uri="{BB962C8B-B14F-4D97-AF65-F5344CB8AC3E}">
        <p14:creationId xmlns:p14="http://schemas.microsoft.com/office/powerpoint/2010/main" val="1016136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Manuell efterkontroll av maskinell bedömning</a:t>
            </a:r>
          </a:p>
        </p:txBody>
      </p:sp>
      <p:sp>
        <p:nvSpPr>
          <p:cNvPr id="3" name="Platshållare för innehåll 2"/>
          <p:cNvSpPr>
            <a:spLocks noGrp="1"/>
          </p:cNvSpPr>
          <p:nvPr>
            <p:ph idx="1"/>
          </p:nvPr>
        </p:nvSpPr>
        <p:spPr/>
        <p:txBody>
          <a:bodyPr vert="horz" lIns="91440" tIns="45720" rIns="91440" bIns="45720" rtlCol="0" anchor="t">
            <a:noAutofit/>
          </a:bodyPr>
          <a:lstStyle/>
          <a:p>
            <a:r>
              <a:rPr lang="sv-SE"/>
              <a:t>Maskinell bedömning är aldrig perfekt. Modellerna kan inte heller testas i förväg.</a:t>
            </a:r>
          </a:p>
          <a:p>
            <a:r>
              <a:rPr lang="sv-SE"/>
              <a:t>Maskinell bedömning börjar </a:t>
            </a:r>
            <a:r>
              <a:rPr lang="sv-SE">
                <a:solidFill>
                  <a:srgbClr val="000000"/>
                </a:solidFill>
              </a:rPr>
              <a:t>19 november.</a:t>
            </a:r>
            <a:endParaRPr lang="sv-SE"/>
          </a:p>
          <a:p>
            <a:r>
              <a:rPr lang="sv-SE"/>
              <a:t>Sökandelistor över studenter som bedömts obehöriga kan tas ut ur NyA-webben men antagningen lägger också upp en lista i mapp på:</a:t>
            </a:r>
          </a:p>
          <a:p>
            <a:pPr marL="0" indent="0">
              <a:buNone/>
            </a:pPr>
            <a:r>
              <a:rPr lang="sv-SE"/>
              <a:t>  P:\UF\Antagningen\Antagningslistor\AKP\VT26\Maskinell SB-bedömning</a:t>
            </a:r>
          </a:p>
          <a:p>
            <a:r>
              <a:rPr lang="sv-SE"/>
              <a:t>Syftet med listorna är att det ska vara möjligt att fånga om det finns felaktigt obehöriga och ändra detta.</a:t>
            </a:r>
          </a:p>
          <a:p>
            <a:r>
              <a:rPr lang="sv-SE"/>
              <a:t>Om studenter felaktigt blivit maskinellt bedömda obehöriga så kan skolan/programmet spara om listan under annat namn och skriva vilka som ska ändras till behöriga/behöriga med villkor.</a:t>
            </a:r>
          </a:p>
          <a:p>
            <a:r>
              <a:rPr lang="sv-SE"/>
              <a:t>Om en kurs kan sökas av studenter från flera program så måste alla sökande bedömas oavsett program.</a:t>
            </a:r>
          </a:p>
        </p:txBody>
      </p:sp>
    </p:spTree>
    <p:extLst>
      <p:ext uri="{BB962C8B-B14F-4D97-AF65-F5344CB8AC3E}">
        <p14:creationId xmlns:p14="http://schemas.microsoft.com/office/powerpoint/2010/main" val="3557184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Manuell bedömning i NyA-webben</a:t>
            </a:r>
          </a:p>
        </p:txBody>
      </p:sp>
      <p:sp>
        <p:nvSpPr>
          <p:cNvPr id="3" name="Platshållare för innehåll 2"/>
          <p:cNvSpPr>
            <a:spLocks noGrp="1"/>
          </p:cNvSpPr>
          <p:nvPr>
            <p:ph idx="1"/>
          </p:nvPr>
        </p:nvSpPr>
        <p:spPr/>
        <p:txBody>
          <a:bodyPr vert="horz" lIns="91440" tIns="45720" rIns="91440" bIns="45720" rtlCol="0" anchor="t">
            <a:noAutofit/>
          </a:bodyPr>
          <a:lstStyle/>
          <a:p>
            <a:endParaRPr lang="sv-SE"/>
          </a:p>
          <a:p>
            <a:r>
              <a:rPr lang="sv-SE"/>
              <a:t>Kan användas i de fall det finns behörighetskrav som inte går att bygga in i en maskinell kontroll av behörighet. T.ex. om det finns krav på att examinator ska godkänna studentens inriktning inför kursstart. </a:t>
            </a:r>
          </a:p>
          <a:p>
            <a:r>
              <a:rPr lang="sv-SE"/>
              <a:t>Önskan om att bedöma särskild behörighet manuellt anmäls till antagningen enligt tidplan.</a:t>
            </a:r>
          </a:p>
          <a:p>
            <a:r>
              <a:rPr lang="sv-SE"/>
              <a:t>Det finns en manual för bedömning på AKP-sidan på intranätet. Vid behov av genomgång med antagningen – mejla </a:t>
            </a:r>
            <a:r>
              <a:rPr lang="sv-SE">
                <a:hlinkClick r:id="rId3"/>
              </a:rPr>
              <a:t>info@kth.se</a:t>
            </a:r>
            <a:r>
              <a:rPr lang="sv-SE"/>
              <a:t>.</a:t>
            </a:r>
          </a:p>
          <a:p>
            <a:pPr marL="0" indent="0">
              <a:buNone/>
            </a:pPr>
            <a:r>
              <a:rPr lang="sv-SE"/>
              <a:t>Manuell bedömning kan även användas om en kurs har fler sökande än platser och meritvärdering behöver göras. Mer information följer...</a:t>
            </a:r>
          </a:p>
        </p:txBody>
      </p:sp>
    </p:spTree>
    <p:extLst>
      <p:ext uri="{BB962C8B-B14F-4D97-AF65-F5344CB8AC3E}">
        <p14:creationId xmlns:p14="http://schemas.microsoft.com/office/powerpoint/2010/main" val="363777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BCB4-BFE0-6AAF-6A7C-C00454BDCCA2}"/>
              </a:ext>
            </a:extLst>
          </p:cNvPr>
          <p:cNvSpPr>
            <a:spLocks noGrp="1"/>
          </p:cNvSpPr>
          <p:nvPr>
            <p:ph type="title"/>
          </p:nvPr>
        </p:nvSpPr>
        <p:spPr/>
        <p:txBody>
          <a:bodyPr/>
          <a:lstStyle/>
          <a:p>
            <a:r>
              <a:rPr lang="en-GB"/>
              <a:t>Urval till </a:t>
            </a:r>
            <a:r>
              <a:rPr lang="en-GB" err="1"/>
              <a:t>kurser</a:t>
            </a:r>
            <a:r>
              <a:rPr lang="en-GB"/>
              <a:t> </a:t>
            </a:r>
            <a:r>
              <a:rPr lang="en-GB" err="1"/>
              <a:t>inom</a:t>
            </a:r>
            <a:r>
              <a:rPr lang="en-GB"/>
              <a:t> AKP</a:t>
            </a:r>
          </a:p>
        </p:txBody>
      </p:sp>
      <p:sp>
        <p:nvSpPr>
          <p:cNvPr id="3" name="Content Placeholder 2">
            <a:extLst>
              <a:ext uri="{FF2B5EF4-FFF2-40B4-BE49-F238E27FC236}">
                <a16:creationId xmlns:a16="http://schemas.microsoft.com/office/drawing/2014/main" id="{09FF1DA9-2EAE-E907-EADA-6D35C8C32DEE}"/>
              </a:ext>
            </a:extLst>
          </p:cNvPr>
          <p:cNvSpPr>
            <a:spLocks noGrp="1"/>
          </p:cNvSpPr>
          <p:nvPr>
            <p:ph idx="1"/>
          </p:nvPr>
        </p:nvSpPr>
        <p:spPr/>
        <p:txBody>
          <a:bodyPr vert="horz" lIns="91440" tIns="45720" rIns="91440" bIns="45720" rtlCol="0" anchor="t">
            <a:noAutofit/>
          </a:bodyPr>
          <a:lstStyle/>
          <a:p>
            <a:r>
              <a:rPr lang="en-GB"/>
              <a:t>De </a:t>
            </a:r>
            <a:r>
              <a:rPr lang="en-GB" err="1"/>
              <a:t>allra</a:t>
            </a:r>
            <a:r>
              <a:rPr lang="en-GB"/>
              <a:t> </a:t>
            </a:r>
            <a:r>
              <a:rPr lang="en-GB" err="1"/>
              <a:t>flesta</a:t>
            </a:r>
            <a:r>
              <a:rPr lang="en-GB"/>
              <a:t> </a:t>
            </a:r>
            <a:r>
              <a:rPr lang="en-GB" err="1"/>
              <a:t>kurser</a:t>
            </a:r>
            <a:r>
              <a:rPr lang="en-GB"/>
              <a:t> </a:t>
            </a:r>
            <a:r>
              <a:rPr lang="en-GB" err="1"/>
              <a:t>inom</a:t>
            </a:r>
            <a:r>
              <a:rPr lang="en-GB"/>
              <a:t> AKP </a:t>
            </a:r>
            <a:r>
              <a:rPr lang="en-GB" err="1"/>
              <a:t>är</a:t>
            </a:r>
            <a:r>
              <a:rPr lang="en-GB"/>
              <a:t> </a:t>
            </a:r>
            <a:r>
              <a:rPr lang="en-GB" err="1"/>
              <a:t>platsobegränsade</a:t>
            </a:r>
            <a:r>
              <a:rPr lang="en-GB"/>
              <a:t>. </a:t>
            </a:r>
            <a:r>
              <a:rPr lang="en-GB" err="1"/>
              <a:t>Då</a:t>
            </a:r>
            <a:r>
              <a:rPr lang="en-GB"/>
              <a:t> </a:t>
            </a:r>
            <a:r>
              <a:rPr lang="en-GB" err="1"/>
              <a:t>behövs</a:t>
            </a:r>
            <a:r>
              <a:rPr lang="en-GB"/>
              <a:t> </a:t>
            </a:r>
            <a:r>
              <a:rPr lang="en-GB" err="1"/>
              <a:t>inget</a:t>
            </a:r>
            <a:r>
              <a:rPr lang="en-GB"/>
              <a:t> </a:t>
            </a:r>
            <a:r>
              <a:rPr lang="en-GB" err="1"/>
              <a:t>urval</a:t>
            </a:r>
            <a:r>
              <a:rPr lang="en-GB"/>
              <a:t> </a:t>
            </a:r>
            <a:r>
              <a:rPr lang="en-GB" err="1"/>
              <a:t>utan</a:t>
            </a:r>
            <a:r>
              <a:rPr lang="en-GB"/>
              <a:t> </a:t>
            </a:r>
            <a:r>
              <a:rPr lang="en-GB" err="1"/>
              <a:t>alla</a:t>
            </a:r>
            <a:r>
              <a:rPr lang="en-GB"/>
              <a:t> </a:t>
            </a:r>
            <a:r>
              <a:rPr lang="en-GB" err="1"/>
              <a:t>antas</a:t>
            </a:r>
            <a:r>
              <a:rPr lang="en-GB"/>
              <a:t>.</a:t>
            </a:r>
          </a:p>
          <a:p>
            <a:r>
              <a:rPr lang="en-GB"/>
              <a:t>Om </a:t>
            </a:r>
            <a:r>
              <a:rPr lang="en-GB" err="1"/>
              <a:t>platsbegränsade</a:t>
            </a:r>
            <a:r>
              <a:rPr lang="en-GB"/>
              <a:t> </a:t>
            </a:r>
            <a:r>
              <a:rPr lang="en-GB" err="1"/>
              <a:t>kurser</a:t>
            </a:r>
            <a:r>
              <a:rPr lang="en-GB"/>
              <a:t> </a:t>
            </a:r>
            <a:r>
              <a:rPr lang="en-GB" err="1"/>
              <a:t>får</a:t>
            </a:r>
            <a:r>
              <a:rPr lang="en-GB"/>
              <a:t> </a:t>
            </a:r>
            <a:r>
              <a:rPr lang="en-GB" err="1"/>
              <a:t>fler</a:t>
            </a:r>
            <a:r>
              <a:rPr lang="en-GB"/>
              <a:t> </a:t>
            </a:r>
            <a:r>
              <a:rPr lang="en-GB" err="1"/>
              <a:t>sökande</a:t>
            </a:r>
            <a:r>
              <a:rPr lang="en-GB"/>
              <a:t> </a:t>
            </a:r>
            <a:r>
              <a:rPr lang="en-GB" err="1"/>
              <a:t>än</a:t>
            </a:r>
            <a:r>
              <a:rPr lang="en-GB"/>
              <a:t> </a:t>
            </a:r>
            <a:r>
              <a:rPr lang="en-GB" err="1"/>
              <a:t>platser</a:t>
            </a:r>
            <a:r>
              <a:rPr lang="en-GB"/>
              <a:t> </a:t>
            </a:r>
            <a:r>
              <a:rPr lang="en-GB" err="1"/>
              <a:t>måste</a:t>
            </a:r>
            <a:r>
              <a:rPr lang="en-GB"/>
              <a:t> </a:t>
            </a:r>
            <a:r>
              <a:rPr lang="en-GB" err="1"/>
              <a:t>detta</a:t>
            </a:r>
            <a:r>
              <a:rPr lang="en-GB"/>
              <a:t> </a:t>
            </a:r>
            <a:r>
              <a:rPr lang="en-GB" err="1"/>
              <a:t>hanteras</a:t>
            </a:r>
            <a:r>
              <a:rPr lang="en-GB"/>
              <a:t>. Det </a:t>
            </a:r>
            <a:r>
              <a:rPr lang="en-GB" err="1"/>
              <a:t>kan</a:t>
            </a:r>
            <a:r>
              <a:rPr lang="en-GB"/>
              <a:t> </a:t>
            </a:r>
            <a:r>
              <a:rPr lang="en-GB" err="1"/>
              <a:t>göras</a:t>
            </a:r>
            <a:r>
              <a:rPr lang="en-GB"/>
              <a:t> </a:t>
            </a:r>
            <a:r>
              <a:rPr lang="en-GB" err="1"/>
              <a:t>på</a:t>
            </a:r>
            <a:r>
              <a:rPr lang="en-GB"/>
              <a:t> </a:t>
            </a:r>
            <a:r>
              <a:rPr lang="en-GB" err="1"/>
              <a:t>något</a:t>
            </a:r>
            <a:r>
              <a:rPr lang="en-GB"/>
              <a:t> </a:t>
            </a:r>
            <a:r>
              <a:rPr lang="en-GB" err="1"/>
              <a:t>av</a:t>
            </a:r>
            <a:r>
              <a:rPr lang="en-GB"/>
              <a:t> </a:t>
            </a:r>
            <a:r>
              <a:rPr lang="en-GB" err="1"/>
              <a:t>följande</a:t>
            </a:r>
            <a:r>
              <a:rPr lang="en-GB"/>
              <a:t> </a:t>
            </a:r>
            <a:r>
              <a:rPr lang="en-GB" err="1"/>
              <a:t>sätt</a:t>
            </a:r>
            <a:r>
              <a:rPr lang="en-GB"/>
              <a:t>:</a:t>
            </a:r>
            <a:br>
              <a:rPr lang="en-GB"/>
            </a:br>
            <a:r>
              <a:rPr lang="en-GB"/>
              <a:t>* </a:t>
            </a:r>
            <a:r>
              <a:rPr lang="en-GB" err="1"/>
              <a:t>lottning</a:t>
            </a:r>
            <a:r>
              <a:rPr lang="en-GB"/>
              <a:t>. Detta </a:t>
            </a:r>
            <a:r>
              <a:rPr lang="en-GB" err="1"/>
              <a:t>är</a:t>
            </a:r>
            <a:r>
              <a:rPr lang="en-GB"/>
              <a:t> </a:t>
            </a:r>
            <a:r>
              <a:rPr lang="en-GB" err="1"/>
              <a:t>inbyggt</a:t>
            </a:r>
            <a:r>
              <a:rPr lang="en-GB"/>
              <a:t> för </a:t>
            </a:r>
            <a:r>
              <a:rPr lang="en-GB" err="1"/>
              <a:t>alla</a:t>
            </a:r>
            <a:r>
              <a:rPr lang="en-GB"/>
              <a:t> </a:t>
            </a:r>
            <a:r>
              <a:rPr lang="en-GB" err="1"/>
              <a:t>kurser</a:t>
            </a:r>
            <a:r>
              <a:rPr lang="en-GB"/>
              <a:t> </a:t>
            </a:r>
            <a:r>
              <a:rPr lang="en-GB" err="1"/>
              <a:t>och</a:t>
            </a:r>
            <a:r>
              <a:rPr lang="en-GB"/>
              <a:t> </a:t>
            </a:r>
            <a:r>
              <a:rPr lang="en-GB" err="1"/>
              <a:t>gäller</a:t>
            </a:r>
            <a:r>
              <a:rPr lang="en-GB"/>
              <a:t> om det </a:t>
            </a:r>
            <a:r>
              <a:rPr lang="en-GB" err="1"/>
              <a:t>inte</a:t>
            </a:r>
            <a:r>
              <a:rPr lang="en-GB"/>
              <a:t> </a:t>
            </a:r>
            <a:r>
              <a:rPr lang="en-GB" err="1"/>
              <a:t>görs</a:t>
            </a:r>
            <a:r>
              <a:rPr lang="en-GB"/>
              <a:t> </a:t>
            </a:r>
            <a:r>
              <a:rPr lang="en-GB" err="1"/>
              <a:t>en</a:t>
            </a:r>
            <a:r>
              <a:rPr lang="en-GB"/>
              <a:t> </a:t>
            </a:r>
            <a:r>
              <a:rPr lang="en-GB" err="1"/>
              <a:t>ändring</a:t>
            </a:r>
            <a:r>
              <a:rPr lang="en-GB"/>
              <a:t>.</a:t>
            </a:r>
            <a:br>
              <a:rPr lang="en-GB"/>
            </a:br>
            <a:r>
              <a:rPr lang="en-GB"/>
              <a:t>* </a:t>
            </a:r>
            <a:r>
              <a:rPr lang="en-GB" err="1"/>
              <a:t>meritvärdering</a:t>
            </a:r>
            <a:r>
              <a:rPr lang="en-GB"/>
              <a:t> </a:t>
            </a:r>
            <a:r>
              <a:rPr lang="en-GB" err="1"/>
              <a:t>i</a:t>
            </a:r>
            <a:r>
              <a:rPr lang="en-GB"/>
              <a:t> </a:t>
            </a:r>
            <a:r>
              <a:rPr lang="en-GB" err="1"/>
              <a:t>NyA-webben</a:t>
            </a:r>
            <a:r>
              <a:rPr lang="en-GB"/>
              <a:t>.</a:t>
            </a:r>
            <a:br>
              <a:rPr lang="en-GB"/>
            </a:br>
            <a:r>
              <a:rPr lang="en-GB"/>
              <a:t>* </a:t>
            </a:r>
            <a:r>
              <a:rPr lang="en-GB" err="1"/>
              <a:t>höja</a:t>
            </a:r>
            <a:r>
              <a:rPr lang="en-GB"/>
              <a:t> </a:t>
            </a:r>
            <a:r>
              <a:rPr lang="en-GB" err="1"/>
              <a:t>antagningstalet</a:t>
            </a:r>
            <a:r>
              <a:rPr lang="en-GB"/>
              <a:t> </a:t>
            </a:r>
            <a:r>
              <a:rPr lang="en-GB" err="1"/>
              <a:t>något</a:t>
            </a:r>
            <a:r>
              <a:rPr lang="en-GB"/>
              <a:t> </a:t>
            </a:r>
            <a:r>
              <a:rPr lang="en-GB" err="1"/>
              <a:t>så</a:t>
            </a:r>
            <a:r>
              <a:rPr lang="en-GB"/>
              <a:t> </a:t>
            </a:r>
            <a:r>
              <a:rPr lang="en-GB" err="1"/>
              <a:t>att</a:t>
            </a:r>
            <a:r>
              <a:rPr lang="en-GB"/>
              <a:t> </a:t>
            </a:r>
            <a:r>
              <a:rPr lang="en-GB" err="1"/>
              <a:t>alla</a:t>
            </a:r>
            <a:r>
              <a:rPr lang="en-GB"/>
              <a:t> </a:t>
            </a:r>
            <a:r>
              <a:rPr lang="en-GB" err="1"/>
              <a:t>sökande</a:t>
            </a:r>
            <a:r>
              <a:rPr lang="en-GB"/>
              <a:t> </a:t>
            </a:r>
            <a:r>
              <a:rPr lang="en-GB" err="1"/>
              <a:t>kan</a:t>
            </a:r>
            <a:r>
              <a:rPr lang="en-GB"/>
              <a:t> </a:t>
            </a:r>
            <a:r>
              <a:rPr lang="en-GB" err="1"/>
              <a:t>antas</a:t>
            </a:r>
            <a:r>
              <a:rPr lang="en-GB"/>
              <a:t>. Det </a:t>
            </a:r>
            <a:r>
              <a:rPr lang="en-GB" err="1"/>
              <a:t>är</a:t>
            </a:r>
            <a:r>
              <a:rPr lang="en-GB"/>
              <a:t> </a:t>
            </a:r>
            <a:r>
              <a:rPr lang="en-GB" err="1"/>
              <a:t>främst</a:t>
            </a:r>
            <a:r>
              <a:rPr lang="en-GB"/>
              <a:t> </a:t>
            </a:r>
            <a:r>
              <a:rPr lang="en-GB" err="1"/>
              <a:t>aktuellt</a:t>
            </a:r>
            <a:r>
              <a:rPr lang="en-GB"/>
              <a:t> om det </a:t>
            </a:r>
            <a:r>
              <a:rPr lang="en-GB" err="1"/>
              <a:t>är</a:t>
            </a:r>
            <a:r>
              <a:rPr lang="en-GB"/>
              <a:t> </a:t>
            </a:r>
            <a:r>
              <a:rPr lang="en-GB" err="1"/>
              <a:t>ett</a:t>
            </a:r>
            <a:r>
              <a:rPr lang="en-GB"/>
              <a:t> </a:t>
            </a:r>
            <a:r>
              <a:rPr lang="en-GB" err="1"/>
              <a:t>fåtal</a:t>
            </a:r>
            <a:r>
              <a:rPr lang="en-GB"/>
              <a:t> </a:t>
            </a:r>
            <a:r>
              <a:rPr lang="en-GB" err="1"/>
              <a:t>fler</a:t>
            </a:r>
            <a:r>
              <a:rPr lang="en-GB"/>
              <a:t> </a:t>
            </a:r>
            <a:r>
              <a:rPr lang="en-GB" err="1"/>
              <a:t>sökande</a:t>
            </a:r>
            <a:r>
              <a:rPr lang="en-GB"/>
              <a:t> </a:t>
            </a:r>
            <a:r>
              <a:rPr lang="en-GB" err="1"/>
              <a:t>än</a:t>
            </a:r>
            <a:r>
              <a:rPr lang="en-GB"/>
              <a:t> </a:t>
            </a:r>
            <a:r>
              <a:rPr lang="en-GB" err="1"/>
              <a:t>antalet</a:t>
            </a:r>
            <a:r>
              <a:rPr lang="en-GB"/>
              <a:t> </a:t>
            </a:r>
            <a:r>
              <a:rPr lang="en-GB" err="1"/>
              <a:t>platser</a:t>
            </a:r>
            <a:r>
              <a:rPr lang="en-GB"/>
              <a:t>.</a:t>
            </a:r>
          </a:p>
          <a:p>
            <a:endParaRPr lang="en-GB"/>
          </a:p>
          <a:p>
            <a:r>
              <a:rPr lang="en-GB" err="1"/>
              <a:t>Antagningen</a:t>
            </a:r>
            <a:r>
              <a:rPr lang="en-GB"/>
              <a:t> </a:t>
            </a:r>
            <a:r>
              <a:rPr lang="en-GB" err="1"/>
              <a:t>kollar</a:t>
            </a:r>
            <a:r>
              <a:rPr lang="en-GB"/>
              <a:t> </a:t>
            </a:r>
            <a:r>
              <a:rPr lang="en-GB" err="1"/>
              <a:t>efter</a:t>
            </a:r>
            <a:r>
              <a:rPr lang="en-GB"/>
              <a:t> </a:t>
            </a:r>
            <a:r>
              <a:rPr lang="en-GB" err="1"/>
              <a:t>att</a:t>
            </a:r>
            <a:r>
              <a:rPr lang="en-GB"/>
              <a:t> </a:t>
            </a:r>
            <a:r>
              <a:rPr lang="en-GB" err="1"/>
              <a:t>anmälan</a:t>
            </a:r>
            <a:r>
              <a:rPr lang="en-GB"/>
              <a:t> </a:t>
            </a:r>
            <a:r>
              <a:rPr lang="en-GB" err="1"/>
              <a:t>stängt</a:t>
            </a:r>
            <a:r>
              <a:rPr lang="en-GB"/>
              <a:t> för </a:t>
            </a:r>
            <a:r>
              <a:rPr lang="en-GB" err="1"/>
              <a:t>studenterna</a:t>
            </a:r>
            <a:r>
              <a:rPr lang="en-GB"/>
              <a:t> </a:t>
            </a:r>
            <a:r>
              <a:rPr lang="en-GB" err="1"/>
              <a:t>vilka</a:t>
            </a:r>
            <a:r>
              <a:rPr lang="en-GB"/>
              <a:t> </a:t>
            </a:r>
            <a:r>
              <a:rPr lang="en-GB" err="1"/>
              <a:t>platsbegränsade</a:t>
            </a:r>
            <a:r>
              <a:rPr lang="en-GB"/>
              <a:t> </a:t>
            </a:r>
            <a:r>
              <a:rPr lang="en-GB" err="1"/>
              <a:t>kurser</a:t>
            </a:r>
            <a:r>
              <a:rPr lang="en-GB"/>
              <a:t> </a:t>
            </a:r>
            <a:r>
              <a:rPr lang="en-GB" err="1"/>
              <a:t>som</a:t>
            </a:r>
            <a:r>
              <a:rPr lang="en-GB"/>
              <a:t> </a:t>
            </a:r>
            <a:r>
              <a:rPr lang="en-GB" err="1"/>
              <a:t>har</a:t>
            </a:r>
            <a:r>
              <a:rPr lang="en-GB"/>
              <a:t> </a:t>
            </a:r>
            <a:r>
              <a:rPr lang="en-GB" err="1"/>
              <a:t>fler</a:t>
            </a:r>
            <a:r>
              <a:rPr lang="en-GB"/>
              <a:t> </a:t>
            </a:r>
            <a:r>
              <a:rPr lang="en-GB" err="1"/>
              <a:t>sökande</a:t>
            </a:r>
            <a:r>
              <a:rPr lang="en-GB"/>
              <a:t> </a:t>
            </a:r>
            <a:r>
              <a:rPr lang="en-GB" err="1"/>
              <a:t>än</a:t>
            </a:r>
            <a:r>
              <a:rPr lang="en-GB"/>
              <a:t> </a:t>
            </a:r>
            <a:r>
              <a:rPr lang="en-GB" err="1"/>
              <a:t>platser</a:t>
            </a:r>
            <a:r>
              <a:rPr lang="en-GB"/>
              <a:t>. </a:t>
            </a:r>
            <a:r>
              <a:rPr lang="en-GB" err="1"/>
              <a:t>Skolan</a:t>
            </a:r>
            <a:r>
              <a:rPr lang="en-GB"/>
              <a:t> </a:t>
            </a:r>
            <a:r>
              <a:rPr lang="en-GB" err="1"/>
              <a:t>kontaktas</a:t>
            </a:r>
            <a:r>
              <a:rPr lang="en-GB"/>
              <a:t> </a:t>
            </a:r>
            <a:r>
              <a:rPr lang="en-GB" err="1"/>
              <a:t>angående</a:t>
            </a:r>
            <a:r>
              <a:rPr lang="en-GB"/>
              <a:t> de </a:t>
            </a:r>
            <a:r>
              <a:rPr lang="en-GB" err="1"/>
              <a:t>möjliga</a:t>
            </a:r>
            <a:r>
              <a:rPr lang="en-GB"/>
              <a:t> </a:t>
            </a:r>
            <a:r>
              <a:rPr lang="en-GB" err="1"/>
              <a:t>valen</a:t>
            </a:r>
            <a:r>
              <a:rPr lang="en-GB"/>
              <a:t> </a:t>
            </a:r>
            <a:r>
              <a:rPr lang="en-GB" err="1"/>
              <a:t>ovan</a:t>
            </a:r>
            <a:r>
              <a:rPr lang="en-GB"/>
              <a:t> </a:t>
            </a:r>
            <a:r>
              <a:rPr lang="en-GB" err="1"/>
              <a:t>utom</a:t>
            </a:r>
            <a:r>
              <a:rPr lang="en-GB"/>
              <a:t> om </a:t>
            </a:r>
            <a:r>
              <a:rPr lang="en-GB" err="1"/>
              <a:t>skolan</a:t>
            </a:r>
            <a:r>
              <a:rPr lang="en-GB"/>
              <a:t> redan </a:t>
            </a:r>
            <a:r>
              <a:rPr lang="en-GB" err="1"/>
              <a:t>har</a:t>
            </a:r>
            <a:r>
              <a:rPr lang="en-GB"/>
              <a:t> </a:t>
            </a:r>
            <a:r>
              <a:rPr lang="en-GB" err="1"/>
              <a:t>angivit</a:t>
            </a:r>
            <a:r>
              <a:rPr lang="en-GB"/>
              <a:t> </a:t>
            </a:r>
            <a:r>
              <a:rPr lang="en-GB" err="1"/>
              <a:t>i</a:t>
            </a:r>
            <a:r>
              <a:rPr lang="en-GB"/>
              <a:t> </a:t>
            </a:r>
            <a:r>
              <a:rPr lang="en-GB" err="1"/>
              <a:t>kursinformationen</a:t>
            </a:r>
            <a:r>
              <a:rPr lang="en-GB"/>
              <a:t> </a:t>
            </a:r>
            <a:r>
              <a:rPr lang="en-GB" err="1"/>
              <a:t>att</a:t>
            </a:r>
            <a:r>
              <a:rPr lang="en-GB"/>
              <a:t> </a:t>
            </a:r>
            <a:r>
              <a:rPr lang="en-GB" err="1"/>
              <a:t>lottning</a:t>
            </a:r>
            <a:r>
              <a:rPr lang="en-GB"/>
              <a:t> ska </a:t>
            </a:r>
            <a:r>
              <a:rPr lang="en-GB" err="1"/>
              <a:t>tillämpas</a:t>
            </a:r>
            <a:r>
              <a:rPr lang="en-GB"/>
              <a:t>. Det </a:t>
            </a:r>
            <a:r>
              <a:rPr lang="en-GB" err="1"/>
              <a:t>hanteras</a:t>
            </a:r>
            <a:r>
              <a:rPr lang="en-GB"/>
              <a:t> </a:t>
            </a:r>
            <a:r>
              <a:rPr lang="en-GB" err="1"/>
              <a:t>då</a:t>
            </a:r>
            <a:r>
              <a:rPr lang="en-GB"/>
              <a:t> </a:t>
            </a:r>
            <a:r>
              <a:rPr lang="en-GB" err="1"/>
              <a:t>av</a:t>
            </a:r>
            <a:r>
              <a:rPr lang="en-GB"/>
              <a:t> </a:t>
            </a:r>
            <a:r>
              <a:rPr lang="en-GB" err="1"/>
              <a:t>antagningen</a:t>
            </a:r>
            <a:r>
              <a:rPr lang="en-GB"/>
              <a:t> </a:t>
            </a:r>
            <a:r>
              <a:rPr lang="en-GB" err="1"/>
              <a:t>utan</a:t>
            </a:r>
            <a:r>
              <a:rPr lang="en-GB"/>
              <a:t> </a:t>
            </a:r>
            <a:r>
              <a:rPr lang="en-GB" err="1"/>
              <a:t>att</a:t>
            </a:r>
            <a:r>
              <a:rPr lang="en-GB"/>
              <a:t> </a:t>
            </a:r>
            <a:r>
              <a:rPr lang="en-GB" err="1"/>
              <a:t>skolan</a:t>
            </a:r>
            <a:r>
              <a:rPr lang="en-GB"/>
              <a:t> </a:t>
            </a:r>
            <a:r>
              <a:rPr lang="en-GB" err="1"/>
              <a:t>behöver</a:t>
            </a:r>
            <a:r>
              <a:rPr lang="en-GB"/>
              <a:t> </a:t>
            </a:r>
            <a:r>
              <a:rPr lang="en-GB" err="1"/>
              <a:t>kontaktas</a:t>
            </a:r>
            <a:r>
              <a:rPr lang="en-GB"/>
              <a:t>.</a:t>
            </a:r>
          </a:p>
          <a:p>
            <a:endParaRPr lang="en-GB"/>
          </a:p>
        </p:txBody>
      </p:sp>
    </p:spTree>
    <p:extLst>
      <p:ext uri="{BB962C8B-B14F-4D97-AF65-F5344CB8AC3E}">
        <p14:creationId xmlns:p14="http://schemas.microsoft.com/office/powerpoint/2010/main" val="109177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Studenternas anmälningsperiod 1–15 november</a:t>
            </a:r>
          </a:p>
        </p:txBody>
      </p:sp>
      <p:sp>
        <p:nvSpPr>
          <p:cNvPr id="3" name="Platshållare för innehåll 2"/>
          <p:cNvSpPr>
            <a:spLocks noGrp="1"/>
          </p:cNvSpPr>
          <p:nvPr>
            <p:ph idx="1"/>
          </p:nvPr>
        </p:nvSpPr>
        <p:spPr/>
        <p:txBody>
          <a:bodyPr vert="horz" lIns="91440" tIns="45720" rIns="91440" bIns="45720" rtlCol="0" anchor="t">
            <a:noAutofit/>
          </a:bodyPr>
          <a:lstStyle/>
          <a:p>
            <a:r>
              <a:rPr lang="sv-SE"/>
              <a:t>Supporttung för både skolan och antagningen. </a:t>
            </a:r>
          </a:p>
          <a:p>
            <a:r>
              <a:rPr lang="sv-SE"/>
              <a:t>Om en student hör av sig till skolan rörande problem att göra anmälan kontrolleras:</a:t>
            </a:r>
          </a:p>
          <a:p>
            <a:pPr lvl="1">
              <a:buFont typeface="Courier New" panose="020B0604020202020204" pitchFamily="34" charset="0"/>
              <a:buChar char="o"/>
            </a:pPr>
            <a:r>
              <a:rPr lang="sv-SE"/>
              <a:t>Är kursen öppen för ansökan från studentens program? Kontrollera  informationen del av program och målgrupp till </a:t>
            </a:r>
            <a:r>
              <a:rPr lang="sv-SE" err="1"/>
              <a:t>kurstíllfället</a:t>
            </a:r>
            <a:r>
              <a:rPr lang="sv-SE"/>
              <a:t> i kurs- och programkatalogen.</a:t>
            </a:r>
          </a:p>
          <a:p>
            <a:pPr lvl="1">
              <a:buFont typeface="Courier New" panose="020B0604020202020204" pitchFamily="34" charset="0"/>
              <a:buChar char="o"/>
            </a:pPr>
            <a:r>
              <a:rPr lang="sv-SE"/>
              <a:t>Har studenten loggat in på antagning.se enligt instruktion på </a:t>
            </a:r>
            <a:r>
              <a:rPr lang="sv-SE">
                <a:hlinkClick r:id="rId3"/>
              </a:rPr>
              <a:t>AKP-sidorna för studenter</a:t>
            </a:r>
            <a:r>
              <a:rPr lang="sv-SE"/>
              <a:t>?</a:t>
            </a:r>
            <a:endParaRPr lang="sv-SE">
              <a:latin typeface="Figtree" panose="020F0502020204030204"/>
              <a:cs typeface="Arial"/>
            </a:endParaRPr>
          </a:p>
          <a:p>
            <a:pPr lvl="1">
              <a:buFont typeface="Courier New" panose="020B0604020202020204" pitchFamily="34" charset="0"/>
              <a:buChar char="o"/>
            </a:pPr>
            <a:r>
              <a:rPr lang="sv-SE">
                <a:latin typeface="Arial"/>
                <a:cs typeface="Arial"/>
              </a:rPr>
              <a:t>Är studenten ur fas med programmets nominella studietakt?</a:t>
            </a:r>
            <a:endParaRPr lang="sv-SE">
              <a:latin typeface="Figtree" panose="020F0502020204030204"/>
              <a:cs typeface="Arial"/>
            </a:endParaRPr>
          </a:p>
          <a:p>
            <a:r>
              <a:rPr lang="sv-SE">
                <a:latin typeface="Arial"/>
                <a:cs typeface="Arial"/>
              </a:rPr>
              <a:t>Om justering behövs, t.ex. att student är ur fas med studierna så kontaktar programstudievägledningen antagningen och ber att studenten läggs in i NyA så att studenten kan söka sina kurser. </a:t>
            </a:r>
          </a:p>
          <a:p>
            <a:r>
              <a:rPr lang="sv-SE">
                <a:latin typeface="Arial"/>
                <a:cs typeface="Arial"/>
              </a:rPr>
              <a:t>Studenter som självmant hör av sig till antagningen hänvisas till programstudievägledningen. </a:t>
            </a:r>
            <a:endParaRPr lang="sv-SE"/>
          </a:p>
          <a:p>
            <a:pPr marL="0" indent="0">
              <a:buNone/>
            </a:pPr>
            <a:endParaRPr lang="sv-SE"/>
          </a:p>
        </p:txBody>
      </p:sp>
    </p:spTree>
    <p:extLst>
      <p:ext uri="{BB962C8B-B14F-4D97-AF65-F5344CB8AC3E}">
        <p14:creationId xmlns:p14="http://schemas.microsoft.com/office/powerpoint/2010/main" val="3335021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Antagningsbesked</a:t>
            </a:r>
          </a:p>
        </p:txBody>
      </p:sp>
      <p:sp>
        <p:nvSpPr>
          <p:cNvPr id="3" name="Platshållare för innehåll 2"/>
          <p:cNvSpPr>
            <a:spLocks noGrp="1"/>
          </p:cNvSpPr>
          <p:nvPr>
            <p:ph idx="1"/>
          </p:nvPr>
        </p:nvSpPr>
        <p:spPr/>
        <p:txBody>
          <a:bodyPr vert="horz" lIns="91440" tIns="45720" rIns="91440" bIns="45720" rtlCol="0" anchor="t">
            <a:noAutofit/>
          </a:bodyPr>
          <a:lstStyle/>
          <a:p>
            <a:pPr marL="342900" indent="-342900"/>
            <a:endParaRPr lang="sv-SE"/>
          </a:p>
          <a:p>
            <a:pPr marL="342900" indent="-342900"/>
            <a:r>
              <a:rPr lang="sv-SE"/>
              <a:t>Alla studenter som gjort anmälan får antagningsbesked via antagning.se. Inför vårterminen 2026 kommer dessa den 19 december. </a:t>
            </a:r>
          </a:p>
          <a:p>
            <a:pPr marL="342900" indent="-342900"/>
            <a:r>
              <a:rPr lang="sv-SE"/>
              <a:t>Enhetlig information oavsett kurs – bland annat framgår att all antagning till kurs med särskilda behörighetskrav är villkorlig. </a:t>
            </a:r>
          </a:p>
          <a:p>
            <a:pPr marL="342900" indent="-342900"/>
            <a:r>
              <a:rPr lang="sv-SE"/>
              <a:t>Överklagandehänvisning finns. Antagningen håller koll på inkomna överklaganden och kontaktar vid behov skolan för yttrande om varför studenten bedömts obehörig. Om sådan kontakt kommer så behövs snabbt svar.</a:t>
            </a:r>
          </a:p>
          <a:p>
            <a:endParaRPr lang="sv-SE"/>
          </a:p>
        </p:txBody>
      </p:sp>
    </p:spTree>
    <p:extLst>
      <p:ext uri="{BB962C8B-B14F-4D97-AF65-F5344CB8AC3E}">
        <p14:creationId xmlns:p14="http://schemas.microsoft.com/office/powerpoint/2010/main" val="3546906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E76C12-A687-AF1E-8E43-4D7888C01511}"/>
              </a:ext>
            </a:extLst>
          </p:cNvPr>
          <p:cNvSpPr>
            <a:spLocks noGrp="1"/>
          </p:cNvSpPr>
          <p:nvPr>
            <p:ph type="title"/>
          </p:nvPr>
        </p:nvSpPr>
        <p:spPr/>
        <p:txBody>
          <a:bodyPr/>
          <a:lstStyle/>
          <a:p>
            <a:r>
              <a:rPr lang="sv-SE"/>
              <a:t>Kontakt med antagningen</a:t>
            </a:r>
          </a:p>
        </p:txBody>
      </p:sp>
      <p:sp>
        <p:nvSpPr>
          <p:cNvPr id="3" name="Platshållare för innehåll 2">
            <a:extLst>
              <a:ext uri="{FF2B5EF4-FFF2-40B4-BE49-F238E27FC236}">
                <a16:creationId xmlns:a16="http://schemas.microsoft.com/office/drawing/2014/main" id="{4A72CDBD-2F3B-42D0-2D77-C7F801B6B76B}"/>
              </a:ext>
            </a:extLst>
          </p:cNvPr>
          <p:cNvSpPr>
            <a:spLocks noGrp="1"/>
          </p:cNvSpPr>
          <p:nvPr>
            <p:ph idx="1"/>
          </p:nvPr>
        </p:nvSpPr>
        <p:spPr>
          <a:xfrm>
            <a:off x="700088" y="2184401"/>
            <a:ext cx="10990263" cy="4453808"/>
          </a:xfrm>
        </p:spPr>
        <p:txBody>
          <a:bodyPr vert="horz" lIns="91440" tIns="45720" rIns="91440" bIns="45720" rtlCol="0" anchor="t">
            <a:noAutofit/>
          </a:bodyPr>
          <a:lstStyle/>
          <a:p>
            <a:pPr marL="0" indent="0">
              <a:buNone/>
            </a:pPr>
            <a:endParaRPr lang="sv-SE"/>
          </a:p>
          <a:p>
            <a:r>
              <a:rPr lang="sv-SE"/>
              <a:t>Kontakta antagningen via </a:t>
            </a:r>
            <a:r>
              <a:rPr lang="sv-SE">
                <a:hlinkClick r:id="rId3"/>
              </a:rPr>
              <a:t>info@kth.se</a:t>
            </a:r>
          </a:p>
          <a:p>
            <a:r>
              <a:rPr lang="sv-SE"/>
              <a:t>Skriv "AKP" i ämnesraden</a:t>
            </a:r>
          </a:p>
          <a:p>
            <a:pPr marL="0" indent="0">
              <a:buNone/>
            </a:pPr>
            <a:endParaRPr lang="sv-SE"/>
          </a:p>
        </p:txBody>
      </p:sp>
    </p:spTree>
    <p:extLst>
      <p:ext uri="{BB962C8B-B14F-4D97-AF65-F5344CB8AC3E}">
        <p14:creationId xmlns:p14="http://schemas.microsoft.com/office/powerpoint/2010/main" val="1472734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Agenda</a:t>
            </a:r>
          </a:p>
        </p:txBody>
      </p:sp>
      <p:sp>
        <p:nvSpPr>
          <p:cNvPr id="3" name="Platshållare för innehåll 2"/>
          <p:cNvSpPr>
            <a:spLocks noGrp="1"/>
          </p:cNvSpPr>
          <p:nvPr>
            <p:ph idx="1"/>
          </p:nvPr>
        </p:nvSpPr>
        <p:spPr/>
        <p:txBody>
          <a:bodyPr vert="horz" lIns="91440" tIns="45720" rIns="91440" bIns="45720" rtlCol="0" anchor="t">
            <a:noAutofit/>
          </a:bodyPr>
          <a:lstStyle/>
          <a:p>
            <a:pPr marL="342900" indent="-342900"/>
            <a:r>
              <a:rPr lang="sv-SE" b="1"/>
              <a:t>Vad är AKP och vilken information finns på intranätet?</a:t>
            </a:r>
          </a:p>
          <a:p>
            <a:pPr marL="342900" indent="-342900"/>
            <a:r>
              <a:rPr lang="sv-SE" b="1"/>
              <a:t>Förberedelser för anmälan </a:t>
            </a:r>
          </a:p>
          <a:p>
            <a:pPr marL="800100" lvl="1" indent="-342900">
              <a:buFont typeface="Courier New" panose="020B0604020202020204" pitchFamily="34" charset="0"/>
              <a:buChar char="o"/>
            </a:pPr>
            <a:r>
              <a:rPr lang="sv-SE"/>
              <a:t>Vilka kurser kommer att kunna sökas?</a:t>
            </a:r>
          </a:p>
          <a:p>
            <a:pPr marL="800100" lvl="1" indent="-342900">
              <a:buFont typeface="Courier New" panose="020B0604020202020204" pitchFamily="34" charset="0"/>
              <a:buChar char="o"/>
            </a:pPr>
            <a:r>
              <a:rPr lang="sv-SE"/>
              <a:t>Anmälningsmodell - vem kan söka kurstillfället?</a:t>
            </a:r>
          </a:p>
          <a:p>
            <a:pPr marL="800100" lvl="1" indent="-342900">
              <a:buFont typeface="Courier New" panose="020B0604020202020204" pitchFamily="34" charset="0"/>
              <a:buChar char="o"/>
            </a:pPr>
            <a:r>
              <a:rPr lang="sv-SE"/>
              <a:t>Vilka studenter kommer att kunna söka kurser i AKP?</a:t>
            </a:r>
          </a:p>
          <a:p>
            <a:pPr marL="342900" indent="-342900"/>
            <a:r>
              <a:rPr lang="sv-SE" b="1"/>
              <a:t>Bedömning av särskild behörighet</a:t>
            </a:r>
          </a:p>
          <a:p>
            <a:pPr marL="800100" lvl="1" indent="-342900">
              <a:buFont typeface="Courier New" panose="020B0604020202020204" pitchFamily="34" charset="0"/>
              <a:buChar char="o"/>
            </a:pPr>
            <a:r>
              <a:rPr lang="sv-SE"/>
              <a:t>Ingen</a:t>
            </a:r>
            <a:endParaRPr lang="sv-SE" sz="2000"/>
          </a:p>
          <a:p>
            <a:pPr marL="800100" lvl="1" indent="-342900">
              <a:buFont typeface="Courier New" panose="020B0604020202020204" pitchFamily="34" charset="0"/>
              <a:buChar char="o"/>
            </a:pPr>
            <a:r>
              <a:rPr lang="sv-SE"/>
              <a:t>Maskinell</a:t>
            </a:r>
            <a:endParaRPr lang="sv-SE" sz="2000"/>
          </a:p>
          <a:p>
            <a:pPr marL="800100" lvl="1" indent="-342900">
              <a:buFont typeface="Courier New" panose="020B0604020202020204" pitchFamily="34" charset="0"/>
              <a:buChar char="o"/>
            </a:pPr>
            <a:r>
              <a:rPr lang="sv-SE"/>
              <a:t>Manuell i </a:t>
            </a:r>
            <a:r>
              <a:rPr lang="sv-SE" err="1"/>
              <a:t>NyA</a:t>
            </a:r>
            <a:r>
              <a:rPr lang="sv-SE"/>
              <a:t>-webben</a:t>
            </a:r>
            <a:endParaRPr lang="sv-SE" sz="2000"/>
          </a:p>
          <a:p>
            <a:pPr marL="800100" lvl="1" indent="-342900">
              <a:buFont typeface="Courier New" panose="020B0604020202020204" pitchFamily="34" charset="0"/>
              <a:buChar char="o"/>
            </a:pPr>
            <a:r>
              <a:rPr lang="sv-SE"/>
              <a:t>Meritvärdering vid fler sökande än platser</a:t>
            </a:r>
          </a:p>
          <a:p>
            <a:pPr marL="342900" indent="-342900"/>
            <a:r>
              <a:rPr lang="sv-SE" b="1"/>
              <a:t>Gruppanmälan </a:t>
            </a:r>
          </a:p>
          <a:p>
            <a:pPr marL="342900" indent="-342900"/>
            <a:r>
              <a:rPr lang="sv-SE" b="1"/>
              <a:t>Support till studenter 1–15 november</a:t>
            </a:r>
            <a:endParaRPr lang="sv-SE"/>
          </a:p>
          <a:p>
            <a:pPr marL="342900" indent="-342900"/>
            <a:r>
              <a:rPr lang="sv-SE" b="1"/>
              <a:t>Antagningsbesked</a:t>
            </a:r>
          </a:p>
        </p:txBody>
      </p:sp>
    </p:spTree>
    <p:extLst>
      <p:ext uri="{BB962C8B-B14F-4D97-AF65-F5344CB8AC3E}">
        <p14:creationId xmlns:p14="http://schemas.microsoft.com/office/powerpoint/2010/main" val="86663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Information på intranätet</a:t>
            </a:r>
            <a:endParaRPr lang="en-US"/>
          </a:p>
        </p:txBody>
      </p:sp>
      <p:sp>
        <p:nvSpPr>
          <p:cNvPr id="3" name="Content Placeholder 2"/>
          <p:cNvSpPr>
            <a:spLocks noGrp="1"/>
          </p:cNvSpPr>
          <p:nvPr>
            <p:ph idx="1"/>
          </p:nvPr>
        </p:nvSpPr>
        <p:spPr/>
        <p:txBody>
          <a:bodyPr vert="horz" lIns="91440" tIns="45720" rIns="91440" bIns="45720" rtlCol="0" anchor="t">
            <a:noAutofit/>
          </a:bodyPr>
          <a:lstStyle/>
          <a:p>
            <a:r>
              <a:rPr lang="sv-SE"/>
              <a:t>Information riktad till personal inklusive tidplan:</a:t>
            </a:r>
            <a:br>
              <a:rPr lang="sv-SE"/>
            </a:br>
            <a:r>
              <a:rPr lang="sv-SE">
                <a:hlinkClick r:id="rId3"/>
              </a:rPr>
              <a:t>https://intra.kth.se/utbildning/antagning/akp</a:t>
            </a:r>
            <a:endParaRPr lang="sv-SE"/>
          </a:p>
          <a:p>
            <a:r>
              <a:rPr lang="sv-SE"/>
              <a:t>Information riktad till studenter (svenska respektive engelska):</a:t>
            </a:r>
            <a:br>
              <a:rPr lang="sv-SE"/>
            </a:br>
            <a:r>
              <a:rPr lang="sv-SE">
                <a:hlinkClick r:id="rId4"/>
              </a:rPr>
              <a:t>kth.se/student/studier/val/valja-kurs</a:t>
            </a:r>
            <a:endParaRPr lang="sv-SE"/>
          </a:p>
          <a:p>
            <a:pPr marL="0" indent="0">
              <a:buNone/>
            </a:pPr>
            <a:endParaRPr lang="sv-SE"/>
          </a:p>
          <a:p>
            <a:endParaRPr lang="sv-SE"/>
          </a:p>
          <a:p>
            <a:endParaRPr lang="sv-SE"/>
          </a:p>
          <a:p>
            <a:endParaRPr lang="en-US"/>
          </a:p>
        </p:txBody>
      </p:sp>
    </p:spTree>
    <p:extLst>
      <p:ext uri="{BB962C8B-B14F-4D97-AF65-F5344CB8AC3E}">
        <p14:creationId xmlns:p14="http://schemas.microsoft.com/office/powerpoint/2010/main" val="214614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Varför antagning.se?</a:t>
            </a:r>
          </a:p>
        </p:txBody>
      </p:sp>
      <p:sp>
        <p:nvSpPr>
          <p:cNvPr id="3" name="Platshållare för innehåll 2"/>
          <p:cNvSpPr>
            <a:spLocks noGrp="1"/>
          </p:cNvSpPr>
          <p:nvPr>
            <p:ph idx="1"/>
          </p:nvPr>
        </p:nvSpPr>
        <p:spPr/>
        <p:txBody>
          <a:bodyPr vert="horz" lIns="91440" tIns="45720" rIns="91440" bIns="45720" rtlCol="0" anchor="t">
            <a:noAutofit/>
          </a:bodyPr>
          <a:lstStyle/>
          <a:p>
            <a:pPr marL="0" indent="0">
              <a:buNone/>
            </a:pPr>
            <a:r>
              <a:rPr lang="sv-SE">
                <a:latin typeface="Figtree"/>
                <a:cs typeface="Arial"/>
              </a:rPr>
              <a:t>Anmälan via antagning.se gör det möjligt att:</a:t>
            </a:r>
          </a:p>
          <a:p>
            <a:r>
              <a:rPr lang="sv-SE">
                <a:cs typeface="Arial"/>
              </a:rPr>
              <a:t>Göra</a:t>
            </a:r>
            <a:r>
              <a:rPr lang="sv-SE" b="1">
                <a:cs typeface="Arial"/>
              </a:rPr>
              <a:t> en</a:t>
            </a:r>
            <a:r>
              <a:rPr lang="sv-SE">
                <a:cs typeface="Arial"/>
              </a:rPr>
              <a:t> anmälan till alla kurser kommande termin oavsett vilken institution som äger kursen.</a:t>
            </a:r>
          </a:p>
          <a:p>
            <a:r>
              <a:rPr lang="sv-SE">
                <a:latin typeface="Figtree"/>
                <a:cs typeface="Arial"/>
              </a:rPr>
              <a:t>Styra så att bara studenter på program </a:t>
            </a:r>
            <a:r>
              <a:rPr lang="sv-SE" b="1">
                <a:latin typeface="Figtree"/>
                <a:cs typeface="Arial"/>
              </a:rPr>
              <a:t>i vilka en kurs kan ingå</a:t>
            </a:r>
            <a:r>
              <a:rPr lang="sv-SE">
                <a:latin typeface="Figtree"/>
                <a:cs typeface="Arial"/>
              </a:rPr>
              <a:t> kan göra anmälan till kursen.</a:t>
            </a:r>
            <a:endParaRPr lang="sv-SE">
              <a:latin typeface="Figtree"/>
            </a:endParaRPr>
          </a:p>
          <a:p>
            <a:r>
              <a:rPr lang="sv-SE">
                <a:latin typeface="Figtree"/>
                <a:cs typeface="Arial"/>
              </a:rPr>
              <a:t>Via </a:t>
            </a:r>
            <a:r>
              <a:rPr lang="sv-SE" err="1">
                <a:latin typeface="Figtree"/>
                <a:cs typeface="Arial"/>
              </a:rPr>
              <a:t>NyA</a:t>
            </a:r>
            <a:r>
              <a:rPr lang="sv-SE">
                <a:latin typeface="Figtree"/>
                <a:cs typeface="Arial"/>
              </a:rPr>
              <a:t>-webben se studentens hela anmälan, göra reservantagning, göra bedömningar</a:t>
            </a:r>
            <a:endParaRPr lang="en-US">
              <a:latin typeface="Figtree"/>
              <a:cs typeface="Arial"/>
            </a:endParaRPr>
          </a:p>
          <a:p>
            <a:r>
              <a:rPr lang="sv-SE">
                <a:latin typeface="Figtree"/>
                <a:cs typeface="Arial"/>
              </a:rPr>
              <a:t>Ha ett tak för samlat poängomfång som student kan antas till. Detta tak är 35 </a:t>
            </a:r>
            <a:r>
              <a:rPr lang="sv-SE" err="1">
                <a:latin typeface="Figtree"/>
                <a:cs typeface="Arial"/>
              </a:rPr>
              <a:t>hp</a:t>
            </a:r>
            <a:r>
              <a:rPr lang="sv-SE">
                <a:latin typeface="Figtree"/>
                <a:cs typeface="Arial"/>
              </a:rPr>
              <a:t>.</a:t>
            </a:r>
            <a:endParaRPr lang="en-US">
              <a:latin typeface="Figtree"/>
              <a:cs typeface="Arial"/>
            </a:endParaRPr>
          </a:p>
          <a:p>
            <a:r>
              <a:rPr lang="sv-SE">
                <a:latin typeface="Figtree"/>
                <a:cs typeface="Arial"/>
              </a:rPr>
              <a:t>Bedöma särskild behörighet till kurs maskinellt. Även helt manuell bedömning i </a:t>
            </a:r>
            <a:r>
              <a:rPr lang="sv-SE" err="1">
                <a:latin typeface="Figtree"/>
                <a:cs typeface="Arial"/>
              </a:rPr>
              <a:t>NyA</a:t>
            </a:r>
            <a:r>
              <a:rPr lang="sv-SE">
                <a:latin typeface="Figtree"/>
                <a:cs typeface="Arial"/>
              </a:rPr>
              <a:t>-webben är möjlig.</a:t>
            </a:r>
          </a:p>
          <a:p>
            <a:r>
              <a:rPr lang="sv-SE">
                <a:latin typeface="Figtree"/>
                <a:cs typeface="Arial"/>
              </a:rPr>
              <a:t>Generera antagningsbesked automatiskt och skicka ut till alla studenter samtidigt.</a:t>
            </a:r>
          </a:p>
          <a:p>
            <a:r>
              <a:rPr lang="sv-SE">
                <a:latin typeface="Figtree"/>
                <a:cs typeface="Arial"/>
              </a:rPr>
              <a:t>Få antagningarna överförda till Ladok vid ett och samma tillfälle för alla kurser.</a:t>
            </a:r>
            <a:endParaRPr lang="en-US">
              <a:latin typeface="Figtree"/>
              <a:cs typeface="Arial"/>
            </a:endParaRPr>
          </a:p>
          <a:p>
            <a:r>
              <a:rPr lang="sv-SE">
                <a:latin typeface="Figtree"/>
                <a:cs typeface="Arial"/>
              </a:rPr>
              <a:t>Snabbt fånga upp överklaganden.</a:t>
            </a:r>
          </a:p>
          <a:p>
            <a:r>
              <a:rPr lang="sv-SE">
                <a:latin typeface="Figtree"/>
                <a:cs typeface="Arial"/>
              </a:rPr>
              <a:t>...och annat!</a:t>
            </a:r>
            <a:endParaRPr lang="en-US">
              <a:latin typeface="Figtree"/>
              <a:cs typeface="Arial"/>
            </a:endParaRPr>
          </a:p>
        </p:txBody>
      </p:sp>
    </p:spTree>
    <p:extLst>
      <p:ext uri="{BB962C8B-B14F-4D97-AF65-F5344CB8AC3E}">
        <p14:creationId xmlns:p14="http://schemas.microsoft.com/office/powerpoint/2010/main" val="338103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Vilka kurser kan sökas via antagning.se?</a:t>
            </a:r>
          </a:p>
        </p:txBody>
      </p:sp>
      <p:sp>
        <p:nvSpPr>
          <p:cNvPr id="3" name="Platshållare för innehåll 2"/>
          <p:cNvSpPr>
            <a:spLocks noGrp="1"/>
          </p:cNvSpPr>
          <p:nvPr>
            <p:ph idx="1"/>
          </p:nvPr>
        </p:nvSpPr>
        <p:spPr>
          <a:xfrm>
            <a:off x="600075" y="1924103"/>
            <a:ext cx="10990263" cy="4453808"/>
          </a:xfrm>
        </p:spPr>
        <p:txBody>
          <a:bodyPr vert="horz" lIns="91440" tIns="45720" rIns="91440" bIns="45720" rtlCol="0" anchor="t">
            <a:noAutofit/>
          </a:bodyPr>
          <a:lstStyle/>
          <a:p>
            <a:r>
              <a:rPr lang="sv-SE"/>
              <a:t>Kurstillfällen som startar under ordinarie terminstid och har finansieringsform "ORD” och som i </a:t>
            </a:r>
            <a:r>
              <a:rPr lang="sv-SE" err="1"/>
              <a:t>Ladok</a:t>
            </a:r>
            <a:r>
              <a:rPr lang="sv-SE"/>
              <a:t> har status ”påbörjad" och</a:t>
            </a:r>
            <a:endParaRPr lang="en-US"/>
          </a:p>
          <a:p>
            <a:r>
              <a:rPr lang="sv-SE"/>
              <a:t>har ikryssat "Ja" i rutan ”Visa på svenska sökandewebben". </a:t>
            </a:r>
          </a:p>
          <a:p>
            <a:r>
              <a:rPr lang="sv-SE"/>
              <a:t>Alla kurstillfällen som uppfyller dessa kriterier söks av antagningen ut och förs samman i ett utbud som börjar bearbetas direkt i Ladok från mitten av september.</a:t>
            </a:r>
          </a:p>
          <a:p>
            <a:pPr marL="0" indent="0">
              <a:buNone/>
            </a:pPr>
            <a:br>
              <a:rPr lang="sv-SE"/>
            </a:br>
            <a:br>
              <a:rPr lang="sv-SE"/>
            </a:br>
            <a:endParaRPr lang="sv-SE"/>
          </a:p>
        </p:txBody>
      </p:sp>
    </p:spTree>
    <p:extLst>
      <p:ext uri="{BB962C8B-B14F-4D97-AF65-F5344CB8AC3E}">
        <p14:creationId xmlns:p14="http://schemas.microsoft.com/office/powerpoint/2010/main" val="123608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Styra ansökan till kurs – anmälningsmodell</a:t>
            </a:r>
            <a:br>
              <a:rPr lang="sv-SE"/>
            </a:br>
            <a:endParaRPr lang="sv-SE"/>
          </a:p>
        </p:txBody>
      </p:sp>
      <p:sp>
        <p:nvSpPr>
          <p:cNvPr id="3" name="Platshållare för innehåll 2"/>
          <p:cNvSpPr>
            <a:spLocks noGrp="1"/>
          </p:cNvSpPr>
          <p:nvPr>
            <p:ph idx="1"/>
          </p:nvPr>
        </p:nvSpPr>
        <p:spPr>
          <a:xfrm>
            <a:off x="600074" y="2151125"/>
            <a:ext cx="10990263" cy="4453808"/>
          </a:xfrm>
        </p:spPr>
        <p:txBody>
          <a:bodyPr vert="horz" lIns="91440" tIns="45720" rIns="91440" bIns="45720" rtlCol="0" anchor="t">
            <a:noAutofit/>
          </a:bodyPr>
          <a:lstStyle/>
          <a:p>
            <a:r>
              <a:rPr lang="sv-SE"/>
              <a:t>Anmälningsmodell = ett filter som avgör vilket/vilka programs studenter som kan anmäla sig till ett visst kurstillfälle. Innehållet i modellen är en lista över de aktuella programmen. </a:t>
            </a:r>
          </a:p>
          <a:p>
            <a:r>
              <a:rPr lang="sv-SE"/>
              <a:t>Modellen/filtret baseras på den information som finns under ”Ingår i struktur” och ”Målgrupp” på kurstillfället i Ladok. </a:t>
            </a:r>
          </a:p>
          <a:p>
            <a:r>
              <a:rPr lang="sv-SE"/>
              <a:t>Modellen kan styra på program och inriktning men </a:t>
            </a:r>
            <a:r>
              <a:rPr lang="sv-SE" b="1"/>
              <a:t>inte</a:t>
            </a:r>
            <a:r>
              <a:rPr lang="sv-SE"/>
              <a:t> på årskurs. Det går därför inte att hindra att student på rätt program men fel årskurs söker ett kurstillfälle. </a:t>
            </a:r>
          </a:p>
          <a:p>
            <a:r>
              <a:rPr lang="sv-SE"/>
              <a:t>Under målgrupp står ibland ”öppen för alla studenter”. Det bör förtydligas med att detta gäller ”under förutsättning att kursen kan ingå i utbildningsplanen”. Anledningen är att det finns program med litet eller inget utrymme för val och deras studenter ska bara kunna anmäla sig till kurser som finns i deras utbildningsplan. </a:t>
            </a:r>
          </a:p>
          <a:p>
            <a:pPr marL="0" indent="0">
              <a:buNone/>
            </a:pPr>
            <a:endParaRPr lang="sv-SE"/>
          </a:p>
          <a:p>
            <a:endParaRPr lang="sv-SE"/>
          </a:p>
        </p:txBody>
      </p:sp>
    </p:spTree>
    <p:extLst>
      <p:ext uri="{BB962C8B-B14F-4D97-AF65-F5344CB8AC3E}">
        <p14:creationId xmlns:p14="http://schemas.microsoft.com/office/powerpoint/2010/main" val="961112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Hur ”vet” antagning.se vilka som är aktiva programstudenter på KTH?</a:t>
            </a:r>
          </a:p>
        </p:txBody>
      </p:sp>
      <p:sp>
        <p:nvSpPr>
          <p:cNvPr id="3" name="Platshållare för innehåll 2"/>
          <p:cNvSpPr>
            <a:spLocks noGrp="1"/>
          </p:cNvSpPr>
          <p:nvPr>
            <p:ph idx="1"/>
          </p:nvPr>
        </p:nvSpPr>
        <p:spPr>
          <a:xfrm>
            <a:off x="600075" y="2319454"/>
            <a:ext cx="10990263" cy="4006698"/>
          </a:xfrm>
        </p:spPr>
        <p:txBody>
          <a:bodyPr vert="horz" lIns="91440" tIns="45720" rIns="91440" bIns="45720" rtlCol="0" anchor="t">
            <a:noAutofit/>
          </a:bodyPr>
          <a:lstStyle/>
          <a:p>
            <a:r>
              <a:rPr lang="sv-SE"/>
              <a:t>När AKP-anmälan ska öppna görs en utsökning ur Ladok, av </a:t>
            </a:r>
            <a:r>
              <a:rPr lang="sv-SE" b="1"/>
              <a:t>aktiva </a:t>
            </a:r>
            <a:r>
              <a:rPr lang="sv-SE"/>
              <a:t>studenter som </a:t>
            </a:r>
            <a:r>
              <a:rPr lang="sv-SE" b="1"/>
              <a:t>följer programmets nominella studiegång</a:t>
            </a:r>
            <a:r>
              <a:rPr lang="sv-SE"/>
              <a:t>. Dessa förs över till antagningssystemet NyA så nära inpå första anmälningsdag som det är möjligt.</a:t>
            </a:r>
          </a:p>
          <a:p>
            <a:r>
              <a:rPr lang="sv-SE"/>
              <a:t>Att vara </a:t>
            </a:r>
            <a:r>
              <a:rPr lang="sv-SE" b="1"/>
              <a:t>aktiv </a:t>
            </a:r>
            <a:r>
              <a:rPr lang="sv-SE"/>
              <a:t>är att vara registrerad på någon kurs under HT25 och förväntas fortfarande vara student på programmet VT26.</a:t>
            </a:r>
          </a:p>
          <a:p>
            <a:r>
              <a:rPr lang="sv-SE"/>
              <a:t>Att följa den nominella studiegången innebär för t.ex. treåriga program att ingen antagen före HT23 kommer med i vår utsökning till HT VT26. Studenter antagna före HT23 som t.ex. haft studieuppehåll måste läggas in manuellt i </a:t>
            </a:r>
            <a:r>
              <a:rPr lang="sv-SE" err="1"/>
              <a:t>NyA</a:t>
            </a:r>
            <a:r>
              <a:rPr lang="sv-SE"/>
              <a:t>. Studievägledningen (inte studenten) meddelar antagningen vilka som ska läggas till manuellt.</a:t>
            </a:r>
          </a:p>
          <a:p>
            <a:r>
              <a:rPr lang="sv-SE"/>
              <a:t>Programmärkningen som studenten har när vi gör utsökningen är den ”profil” de söker kurser med på antagning.se. Ändringar såsom antagning till inriktning som görs därefter måste läggas till manuellt.</a:t>
            </a:r>
          </a:p>
          <a:p>
            <a:pPr marL="0" indent="0">
              <a:buNone/>
            </a:pPr>
            <a:endParaRPr lang="sv-SE"/>
          </a:p>
          <a:p>
            <a:endParaRPr lang="sv-SE"/>
          </a:p>
          <a:p>
            <a:pPr marL="0" indent="0">
              <a:buNone/>
            </a:pPr>
            <a:endParaRPr lang="sv-SE"/>
          </a:p>
          <a:p>
            <a:endParaRPr lang="sv-SE"/>
          </a:p>
        </p:txBody>
      </p:sp>
    </p:spTree>
    <p:extLst>
      <p:ext uri="{BB962C8B-B14F-4D97-AF65-F5344CB8AC3E}">
        <p14:creationId xmlns:p14="http://schemas.microsoft.com/office/powerpoint/2010/main" val="24895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3C9954-4299-D046-3976-D220EB039B48}"/>
              </a:ext>
            </a:extLst>
          </p:cNvPr>
          <p:cNvSpPr>
            <a:spLocks noGrp="1"/>
          </p:cNvSpPr>
          <p:nvPr>
            <p:ph type="title"/>
          </p:nvPr>
        </p:nvSpPr>
        <p:spPr/>
        <p:txBody>
          <a:bodyPr/>
          <a:lstStyle/>
          <a:p>
            <a:r>
              <a:rPr lang="sv-SE"/>
              <a:t>Gruppanmälan</a:t>
            </a:r>
          </a:p>
        </p:txBody>
      </p:sp>
      <p:sp>
        <p:nvSpPr>
          <p:cNvPr id="3" name="Platshållare för innehåll 2">
            <a:extLst>
              <a:ext uri="{FF2B5EF4-FFF2-40B4-BE49-F238E27FC236}">
                <a16:creationId xmlns:a16="http://schemas.microsoft.com/office/drawing/2014/main" id="{432C8E72-5A5B-E028-C137-B51823C804EF}"/>
              </a:ext>
            </a:extLst>
          </p:cNvPr>
          <p:cNvSpPr>
            <a:spLocks noGrp="1"/>
          </p:cNvSpPr>
          <p:nvPr>
            <p:ph idx="1"/>
          </p:nvPr>
        </p:nvSpPr>
        <p:spPr/>
        <p:txBody>
          <a:bodyPr vert="horz" lIns="91440" tIns="45720" rIns="91440" bIns="45720" rtlCol="0" anchor="t">
            <a:noAutofit/>
          </a:bodyPr>
          <a:lstStyle/>
          <a:p>
            <a:r>
              <a:rPr lang="sv-SE"/>
              <a:t>Det går att anmäla en hel kull på ett givet program till de obligatoriska kurserna. </a:t>
            </a:r>
          </a:p>
          <a:p>
            <a:r>
              <a:rPr lang="sv-SE"/>
              <a:t>Skolan anmäler att gruppanmälan ska göras genom att använda ett malldokument som finns på:</a:t>
            </a:r>
            <a:br>
              <a:rPr lang="sv-SE"/>
            </a:br>
            <a:r>
              <a:rPr lang="sv-SE"/>
              <a:t>P:\UF\Antagningen\Antagningslistor\AKP\VT26</a:t>
            </a:r>
          </a:p>
          <a:p>
            <a:r>
              <a:rPr lang="sv-SE"/>
              <a:t>Antagningen lägger i NyA in anmälan enligt beställning vilket genererar en anmälan till studenterna.</a:t>
            </a:r>
          </a:p>
          <a:p>
            <a:r>
              <a:rPr lang="sv-SE"/>
              <a:t>Studenterna kan lägga till kurser och även ta bort de kurser som gruppanmälan avser om de vill.</a:t>
            </a:r>
          </a:p>
          <a:p>
            <a:r>
              <a:rPr lang="sv-SE"/>
              <a:t>Det finns kända brister i systemstödet för gruppanmälan. Det är dock ändå värt att använda funktionen då det fungerar väl i de allra flesta fall. </a:t>
            </a:r>
            <a:br>
              <a:rPr lang="sv-SE"/>
            </a:br>
            <a:r>
              <a:rPr lang="sv-SE"/>
              <a:t>Kända brister är:</a:t>
            </a:r>
            <a:br>
              <a:rPr lang="sv-SE" sz="1600">
                <a:latin typeface="Arial"/>
                <a:cs typeface="Arial"/>
              </a:rPr>
            </a:br>
            <a:r>
              <a:rPr lang="sv-SE" sz="1600">
                <a:latin typeface="Arial"/>
                <a:cs typeface="Arial"/>
              </a:rPr>
              <a:t>Det går inte att göra gruppanmälan till kurser inom en inriktning som studenterna inte påbörjat även om de valt den i Ladok.</a:t>
            </a:r>
            <a:br>
              <a:rPr lang="sv-SE" sz="1600">
                <a:latin typeface="Arial"/>
                <a:cs typeface="Arial"/>
              </a:rPr>
            </a:br>
            <a:r>
              <a:rPr lang="sv-SE" sz="1600">
                <a:latin typeface="Arial"/>
                <a:cs typeface="Arial"/>
              </a:rPr>
              <a:t>Det blir fel kurser för studenter som är antagna till senare del av program eller har blivit </a:t>
            </a:r>
            <a:r>
              <a:rPr lang="sv-SE" sz="1600" err="1">
                <a:latin typeface="Arial"/>
                <a:cs typeface="Arial"/>
              </a:rPr>
              <a:t>omkullade</a:t>
            </a:r>
            <a:r>
              <a:rPr lang="sv-SE" sz="1600">
                <a:latin typeface="Arial"/>
                <a:cs typeface="Arial"/>
              </a:rPr>
              <a:t>.</a:t>
            </a:r>
          </a:p>
          <a:p>
            <a:endParaRPr lang="sv-SE"/>
          </a:p>
        </p:txBody>
      </p:sp>
    </p:spTree>
    <p:extLst>
      <p:ext uri="{BB962C8B-B14F-4D97-AF65-F5344CB8AC3E}">
        <p14:creationId xmlns:p14="http://schemas.microsoft.com/office/powerpoint/2010/main" val="550578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Bedömning av särskild behörighet</a:t>
            </a:r>
          </a:p>
        </p:txBody>
      </p:sp>
      <p:sp>
        <p:nvSpPr>
          <p:cNvPr id="3" name="Platshållare för innehåll 2"/>
          <p:cNvSpPr>
            <a:spLocks noGrp="1"/>
          </p:cNvSpPr>
          <p:nvPr>
            <p:ph idx="1"/>
          </p:nvPr>
        </p:nvSpPr>
        <p:spPr>
          <a:xfrm>
            <a:off x="600075" y="1872344"/>
            <a:ext cx="10990263" cy="4574123"/>
          </a:xfrm>
        </p:spPr>
        <p:txBody>
          <a:bodyPr vert="horz" lIns="91440" tIns="45720" rIns="91440" bIns="45720" rtlCol="0" anchor="t">
            <a:noAutofit/>
          </a:bodyPr>
          <a:lstStyle/>
          <a:p>
            <a:pPr marL="0" indent="0">
              <a:buNone/>
            </a:pPr>
            <a:endParaRPr lang="sv-SE"/>
          </a:p>
          <a:p>
            <a:pPr marL="0" indent="0">
              <a:buNone/>
            </a:pPr>
            <a:r>
              <a:rPr lang="sv-SE"/>
              <a:t>Följande tre varianter finns för bedömning av särskild behörighet till kurs inom AKP</a:t>
            </a:r>
          </a:p>
          <a:p>
            <a:r>
              <a:rPr lang="sv-SE"/>
              <a:t>Ingen bedömning - kontroll att det finns minst 1 avklarad hp inom programmet görs dock för kurser på avancerad nivå för annars går antagning inte att genomföra.</a:t>
            </a:r>
          </a:p>
          <a:p>
            <a:pPr lvl="1">
              <a:buFont typeface="Courier New" panose="020B0604020202020204" pitchFamily="34" charset="0"/>
              <a:buChar char="o"/>
            </a:pPr>
            <a:r>
              <a:rPr lang="sv-SE" sz="2000"/>
              <a:t>Används då varken maskinell eller manuell bedömning görs.</a:t>
            </a:r>
            <a:br>
              <a:rPr lang="sv-SE" sz="2000"/>
            </a:br>
            <a:r>
              <a:rPr lang="sv-SE" sz="2000"/>
              <a:t>Om kursen har särskilda behörighetskrav i kursplan så behöver dessa kontrolleras av programmet/kursansvarig skola före kursregistrering.</a:t>
            </a:r>
          </a:p>
          <a:p>
            <a:r>
              <a:rPr lang="sv-SE"/>
              <a:t>Maskinell bedömning i </a:t>
            </a:r>
            <a:r>
              <a:rPr lang="sv-SE" err="1"/>
              <a:t>NyA</a:t>
            </a:r>
            <a:r>
              <a:rPr lang="sv-SE"/>
              <a:t> </a:t>
            </a:r>
          </a:p>
          <a:p>
            <a:r>
              <a:rPr lang="sv-SE"/>
              <a:t>Manuell bedömning i </a:t>
            </a:r>
            <a:r>
              <a:rPr lang="sv-SE" err="1"/>
              <a:t>NyA</a:t>
            </a:r>
            <a:r>
              <a:rPr lang="sv-SE"/>
              <a:t>-webben</a:t>
            </a:r>
          </a:p>
          <a:p>
            <a:r>
              <a:rPr lang="sv-SE"/>
              <a:t>All bedömning av särskild behörighet är möjlig från 19 november.</a:t>
            </a:r>
            <a:br>
              <a:rPr lang="sv-SE"/>
            </a:br>
            <a:endParaRPr lang="sv-SE"/>
          </a:p>
          <a:p>
            <a:pPr marL="0" indent="0">
              <a:buNone/>
            </a:pPr>
            <a:endParaRPr lang="sv-SE"/>
          </a:p>
        </p:txBody>
      </p:sp>
    </p:spTree>
    <p:extLst>
      <p:ext uri="{BB962C8B-B14F-4D97-AF65-F5344CB8AC3E}">
        <p14:creationId xmlns:p14="http://schemas.microsoft.com/office/powerpoint/2010/main" val="264551515"/>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95072EE-DD45-42AC-A6E6-0EB4211C5CBA}" vid="{6CE82EEB-BD08-490A-AACD-D5E6FAB6BFD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DB530AF74A75047B60FFE4718B39E10" ma:contentTypeVersion="18" ma:contentTypeDescription="Skapa ett nytt dokument." ma:contentTypeScope="" ma:versionID="b609fa0e607b49ce005a23afcfacc4d7">
  <xsd:schema xmlns:xsd="http://www.w3.org/2001/XMLSchema" xmlns:xs="http://www.w3.org/2001/XMLSchema" xmlns:p="http://schemas.microsoft.com/office/2006/metadata/properties" xmlns:ns3="76230038-6e12-41b7-915e-f83a0cfb98c6" xmlns:ns4="62ed1240-51d5-4754-9c19-592b2e2ccb1e" targetNamespace="http://schemas.microsoft.com/office/2006/metadata/properties" ma:root="true" ma:fieldsID="9e3c0a2ba5a2771615bb9775ea02d16d" ns3:_="" ns4:_="">
    <xsd:import namespace="76230038-6e12-41b7-915e-f83a0cfb98c6"/>
    <xsd:import namespace="62ed1240-51d5-4754-9c19-592b2e2ccb1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4:SharedWithUsers" minOccurs="0"/>
                <xsd:element ref="ns4:SharedWithDetails" minOccurs="0"/>
                <xsd:element ref="ns4:SharingHintHash"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230038-6e12-41b7-915e-f83a0cfb98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ystemTags" ma:index="25"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ed1240-51d5-4754-9c19-592b2e2ccb1e"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SharingHintHash" ma:index="21"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76230038-6e12-41b7-915e-f83a0cfb98c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470CFA-A2C9-4AE8-B607-9B9A161927A3}">
  <ds:schemaRefs>
    <ds:schemaRef ds:uri="62ed1240-51d5-4754-9c19-592b2e2ccb1e"/>
    <ds:schemaRef ds:uri="76230038-6e12-41b7-915e-f83a0cfb98c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C0DD41-4CD0-4F9F-AC31-9107C2B00AAE}">
  <ds:schemaRefs>
    <ds:schemaRef ds:uri="62ed1240-51d5-4754-9c19-592b2e2ccb1e"/>
    <ds:schemaRef ds:uri="76230038-6e12-41b7-915e-f83a0cfb98c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E8DC2D7-3999-4011-ABCB-25D1CE82C0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figtree 240110</Template>
  <Application>Microsoft Office PowerPoint</Application>
  <PresentationFormat>Widescreen</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Office-tema</vt:lpstr>
      <vt:lpstr>AKPVT26 –programstudenternas kursval</vt:lpstr>
      <vt:lpstr>Agenda</vt:lpstr>
      <vt:lpstr>Information på intranätet</vt:lpstr>
      <vt:lpstr>Varför antagning.se?</vt:lpstr>
      <vt:lpstr>Vilka kurser kan sökas via antagning.se?</vt:lpstr>
      <vt:lpstr>Styra ansökan till kurs – anmälningsmodell </vt:lpstr>
      <vt:lpstr>Hur ”vet” antagning.se vilka som är aktiva programstudenter på KTH?</vt:lpstr>
      <vt:lpstr>Gruppanmälan</vt:lpstr>
      <vt:lpstr>Bedömning av särskild behörighet</vt:lpstr>
      <vt:lpstr>Maskinell bedömning</vt:lpstr>
      <vt:lpstr>Manuell efterkontroll av maskinell bedömning</vt:lpstr>
      <vt:lpstr>Manuell bedömning i NyA-webben</vt:lpstr>
      <vt:lpstr>Urval till kurser inom AKP</vt:lpstr>
      <vt:lpstr>Studenternas anmälningsperiod 1–15 november</vt:lpstr>
      <vt:lpstr>Antagningsbesked</vt:lpstr>
      <vt:lpstr>Kontakt med antagningen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Katarina Warfvinge</dc:creator>
  <cp:revision>2</cp:revision>
  <cp:lastPrinted>2024-09-17T15:01:22Z</cp:lastPrinted>
  <dcterms:created xsi:type="dcterms:W3CDTF">2024-03-04T08:51:41Z</dcterms:created>
  <dcterms:modified xsi:type="dcterms:W3CDTF">2025-09-22T14:26:37Z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0x0101000DB530AF74A75047B60FFE4718B39E10</vt:lpwstr>
  </property>
</Properties>
</file>