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1" r:id="rId2"/>
    <p:sldId id="262" r:id="rId3"/>
    <p:sldId id="264" r:id="rId4"/>
    <p:sldId id="26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1138" y="-7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04/05/2016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2016-05-04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04/05/2016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Antagningsstatistik Master HT16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Antagningsstatistik Master </a:t>
            </a:r>
            <a:r>
              <a:rPr lang="sv-SE" dirty="0" smtClean="0"/>
              <a:t>HT16 </a:t>
            </a:r>
            <a:r>
              <a:rPr lang="sv-SE" dirty="0"/>
              <a:t>urval 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676088"/>
              </p:ext>
            </p:extLst>
          </p:nvPr>
        </p:nvGraphicFramePr>
        <p:xfrm>
          <a:off x="1606046" y="1776025"/>
          <a:ext cx="6935789" cy="156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0641"/>
                <a:gridCol w="1236372"/>
                <a:gridCol w="1171978"/>
                <a:gridCol w="1146219"/>
                <a:gridCol w="1870579"/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2016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2015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2014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Förändring 2015 - 2016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latin typeface="+mn-lt"/>
                        </a:rPr>
                        <a:t>Anmälningar till urval *)</a:t>
                      </a:r>
                      <a:endParaRPr lang="sv-SE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  <a:latin typeface="+mn-lt"/>
                        </a:rPr>
                        <a:t>4734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  <a:latin typeface="+mn-lt"/>
                        </a:rPr>
                        <a:t>4414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32,7</a:t>
                      </a:r>
                      <a:r>
                        <a:rPr lang="sv-S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latin typeface="+mn-lt"/>
                        </a:rPr>
                        <a:t>Antal antagna</a:t>
                      </a:r>
                      <a:endParaRPr lang="sv-SE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 smtClean="0">
                          <a:effectLst/>
                          <a:latin typeface="+mn-lt"/>
                        </a:rPr>
                        <a:t>2052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  <a:latin typeface="+mn-lt"/>
                        </a:rPr>
                        <a:t>1536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14,5</a:t>
                      </a:r>
                      <a:r>
                        <a:rPr lang="sv-S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latin typeface="+mn-lt"/>
                        </a:rPr>
                        <a:t>Antal reserver</a:t>
                      </a:r>
                      <a:endParaRPr lang="sv-SE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  <a:latin typeface="+mn-lt"/>
                        </a:rPr>
                        <a:t>726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  <a:latin typeface="+mn-lt"/>
                        </a:rPr>
                        <a:t>1190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132,9</a:t>
                      </a:r>
                      <a:r>
                        <a:rPr lang="sv-S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35512" y="4929258"/>
            <a:ext cx="6906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*) Anmälningar till urval motsvarar antal sökalternativ som den sökande är behörig till. Observera att </a:t>
            </a:r>
            <a:r>
              <a:rPr lang="sv-SE" sz="1200" dirty="0" smtClean="0"/>
              <a:t>det </a:t>
            </a:r>
            <a:r>
              <a:rPr lang="sv-SE" sz="1200" b="1" i="1" dirty="0"/>
              <a:t>ej är unika individer</a:t>
            </a:r>
            <a:r>
              <a:rPr lang="sv-SE" sz="1200" dirty="0"/>
              <a:t>. En individ kan anmäla sig till max 4 olika </a:t>
            </a:r>
            <a:r>
              <a:rPr lang="sv-SE" sz="1200" dirty="0" smtClean="0"/>
              <a:t>utbildningar.</a:t>
            </a:r>
            <a:endParaRPr lang="sv-SE" sz="1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84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Avgiftsstatus, antagna urval 1</a:t>
            </a:r>
            <a:endParaRPr lang="sv-S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262603"/>
              </p:ext>
            </p:extLst>
          </p:nvPr>
        </p:nvGraphicFramePr>
        <p:xfrm>
          <a:off x="1606046" y="1776025"/>
          <a:ext cx="6429135" cy="13535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520"/>
                <a:gridCol w="1081826"/>
                <a:gridCol w="1068946"/>
                <a:gridCol w="871385"/>
                <a:gridCol w="18834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2016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2015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2014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>
                          <a:latin typeface="+mn-lt"/>
                        </a:rPr>
                        <a:t>Förändring 2015 </a:t>
                      </a:r>
                      <a:r>
                        <a:rPr lang="sv-SE" sz="1200" baseline="0" dirty="0" smtClean="0">
                          <a:latin typeface="+mn-lt"/>
                        </a:rPr>
                        <a:t>- 2016</a:t>
                      </a:r>
                      <a:endParaRPr lang="sv-SE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480425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latin typeface="+mn-lt"/>
                        </a:rPr>
                        <a:t>Avgiftsbefriade</a:t>
                      </a:r>
                      <a:endParaRPr lang="sv-SE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 smtClean="0">
                          <a:effectLst/>
                          <a:latin typeface="+mn-lt"/>
                        </a:rPr>
                        <a:t>974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  <a:r>
                        <a:rPr lang="sv-S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502276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latin typeface="+mn-lt"/>
                        </a:rPr>
                        <a:t>Avgiftsskyldiga</a:t>
                      </a:r>
                      <a:endParaRPr lang="sv-SE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24,3</a:t>
                      </a:r>
                      <a:r>
                        <a:rPr lang="sv-S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35512" y="4692426"/>
            <a:ext cx="6906322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200" dirty="0" smtClean="0"/>
              <a:t>Från </a:t>
            </a:r>
            <a:r>
              <a:rPr lang="sv-SE" sz="1200" dirty="0"/>
              <a:t>och med </a:t>
            </a:r>
            <a:r>
              <a:rPr lang="sv-SE" sz="1200" dirty="0" smtClean="0"/>
              <a:t>Master HT15 </a:t>
            </a:r>
            <a:r>
              <a:rPr lang="sv-SE" sz="1200" dirty="0"/>
              <a:t>tillämpas separat antagning som innebär att behöriga sökande konkurrerar i olika urvalsgrupper beroende på deras </a:t>
            </a:r>
            <a:r>
              <a:rPr lang="sv-SE" sz="1200" dirty="0" smtClean="0"/>
              <a:t>avgiftsstatus.</a:t>
            </a:r>
          </a:p>
          <a:p>
            <a:endParaRPr lang="sv-SE" sz="1200" dirty="0"/>
          </a:p>
          <a:p>
            <a:r>
              <a:rPr lang="sv-SE" sz="1200" dirty="0" smtClean="0"/>
              <a:t>Studenter antagna inom ramarna för EIT Digital är inte medräknade i denna sammanställning.  </a:t>
            </a:r>
          </a:p>
          <a:p>
            <a:endParaRPr lang="sv-SE" sz="1200" dirty="0" smtClean="0"/>
          </a:p>
          <a:p>
            <a:endParaRPr lang="sv-SE" sz="1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4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antagna per skola</a:t>
            </a:r>
            <a:endParaRPr lang="sv-SE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990417"/>
              </p:ext>
            </p:extLst>
          </p:nvPr>
        </p:nvGraphicFramePr>
        <p:xfrm>
          <a:off x="1554856" y="1389555"/>
          <a:ext cx="6935789" cy="42377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827"/>
                <a:gridCol w="990827"/>
                <a:gridCol w="990827"/>
                <a:gridCol w="990827"/>
                <a:gridCol w="990827"/>
                <a:gridCol w="990827"/>
                <a:gridCol w="990827"/>
              </a:tblGrid>
              <a:tr h="52939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u="none" strike="noStrike" kern="1200" spc="90" dirty="0" smtClean="0">
                          <a:solidFill>
                            <a:schemeClr val="bg1"/>
                          </a:solidFill>
                          <a:effectLst/>
                        </a:rPr>
                        <a:t>Skola</a:t>
                      </a:r>
                      <a:endParaRPr lang="sv-SE" sz="1100" b="1" i="0" u="none" strike="noStrike" spc="9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spc="9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Avgifts-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spc="9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befriade</a:t>
                      </a:r>
                      <a:r>
                        <a:rPr lang="sv-SE" sz="1100" b="1" i="0" u="none" strike="noStrike" spc="9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HT16</a:t>
                      </a:r>
                      <a:endParaRPr lang="sv-SE" sz="1100" b="1" i="0" u="none" strike="noStrike" spc="90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kern="1200" spc="9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Avgifts-befriade</a:t>
                      </a:r>
                      <a:r>
                        <a:rPr lang="sv-SE" sz="1100" b="1" i="0" u="none" strike="noStrike" kern="1200" spc="9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HT15</a:t>
                      </a:r>
                      <a:endParaRPr lang="sv-SE" sz="1100" b="1" i="0" u="none" strike="noStrike" kern="1200" spc="9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spc="9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Avgifts-skyldiga HT16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kern="1200" spc="9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Avgifts-skyldiga HT15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b="1" i="0" u="none" strike="noStrike" spc="9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Totalt HT16</a:t>
                      </a:r>
                      <a:endParaRPr lang="sv-SE" sz="1100" b="1" i="0" u="none" strike="noStrike" spc="9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v-SE" sz="1100" u="none" strike="noStrike" spc="90" dirty="0" smtClean="0">
                          <a:solidFill>
                            <a:schemeClr val="bg1"/>
                          </a:solidFill>
                          <a:effectLst/>
                        </a:rPr>
                        <a:t>Totalt</a:t>
                      </a:r>
                      <a:r>
                        <a:rPr lang="sv-SE" sz="1100" u="none" strike="noStrike" spc="90" baseline="0" dirty="0" smtClean="0">
                          <a:solidFill>
                            <a:schemeClr val="bg1"/>
                          </a:solidFill>
                          <a:effectLst/>
                        </a:rPr>
                        <a:t> HT15</a:t>
                      </a:r>
                      <a:endParaRPr lang="sv-SE" sz="1100" b="1" i="0" u="none" strike="noStrike" spc="9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ABE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294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151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445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BIO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36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CHE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44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54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CSC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136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150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286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EES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57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177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234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ICT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98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128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226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ITM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262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271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533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SCI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76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122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198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STH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25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  <a:latin typeface="+mn-lt"/>
                        </a:rPr>
                        <a:t>15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Totalsumma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974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1340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>
                          <a:effectLst/>
                          <a:latin typeface="+mn-lt"/>
                        </a:rPr>
                        <a:t>1078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  <a:latin typeface="+mn-lt"/>
                        </a:rPr>
                        <a:t>2052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0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219</Words>
  <Application>Microsoft Office PowerPoint</Application>
  <PresentationFormat>On-screen Show (4:3)</PresentationFormat>
  <Paragraphs>120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Template_KTH_with colours and grafs</vt:lpstr>
      <vt:lpstr>think-cell Slide</vt:lpstr>
      <vt:lpstr>Antagningsstatistik Master HT16</vt:lpstr>
      <vt:lpstr>Antagningsstatistik Master HT16 urval 1</vt:lpstr>
      <vt:lpstr>Avgiftsstatus, antagna urval 1</vt:lpstr>
      <vt:lpstr>Antal antagna per skola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Maria Hult</cp:lastModifiedBy>
  <cp:revision>27</cp:revision>
  <cp:lastPrinted>2013-05-27T09:10:21Z</cp:lastPrinted>
  <dcterms:created xsi:type="dcterms:W3CDTF">2014-01-30T09:56:50Z</dcterms:created>
  <dcterms:modified xsi:type="dcterms:W3CDTF">2016-05-04T11:58:45Z</dcterms:modified>
</cp:coreProperties>
</file>