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1" r:id="rId7"/>
    <p:sldId id="267" r:id="rId8"/>
    <p:sldId id="260" r:id="rId9"/>
    <p:sldId id="262" r:id="rId10"/>
    <p:sldId id="268" r:id="rId11"/>
    <p:sldId id="263" r:id="rId12"/>
    <p:sldId id="265" r:id="rId13"/>
    <p:sldId id="266" r:id="rId14"/>
    <p:sldId id="269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45358-A370-4D78-B833-AD91362A74C3}" type="datetimeFigureOut">
              <a:rPr lang="sv-SE" smtClean="0"/>
              <a:t>2016-10-09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B95E-4732-4F5E-B643-4AD631AA06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1893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45358-A370-4D78-B833-AD91362A74C3}" type="datetimeFigureOut">
              <a:rPr lang="sv-SE" smtClean="0"/>
              <a:t>2016-10-09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B95E-4732-4F5E-B643-4AD631AA06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4255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45358-A370-4D78-B833-AD91362A74C3}" type="datetimeFigureOut">
              <a:rPr lang="sv-SE" smtClean="0"/>
              <a:t>2016-10-09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B95E-4732-4F5E-B643-4AD631AA06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363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45358-A370-4D78-B833-AD91362A74C3}" type="datetimeFigureOut">
              <a:rPr lang="sv-SE" smtClean="0"/>
              <a:t>2016-10-09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B95E-4732-4F5E-B643-4AD631AA06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223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45358-A370-4D78-B833-AD91362A74C3}" type="datetimeFigureOut">
              <a:rPr lang="sv-SE" smtClean="0"/>
              <a:t>2016-10-09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B95E-4732-4F5E-B643-4AD631AA06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5860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45358-A370-4D78-B833-AD91362A74C3}" type="datetimeFigureOut">
              <a:rPr lang="sv-SE" smtClean="0"/>
              <a:t>2016-10-09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B95E-4732-4F5E-B643-4AD631AA06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104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45358-A370-4D78-B833-AD91362A74C3}" type="datetimeFigureOut">
              <a:rPr lang="sv-SE" smtClean="0"/>
              <a:t>2016-10-09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B95E-4732-4F5E-B643-4AD631AA06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234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45358-A370-4D78-B833-AD91362A74C3}" type="datetimeFigureOut">
              <a:rPr lang="sv-SE" smtClean="0"/>
              <a:t>2016-10-09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B95E-4732-4F5E-B643-4AD631AA06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9435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45358-A370-4D78-B833-AD91362A74C3}" type="datetimeFigureOut">
              <a:rPr lang="sv-SE" smtClean="0"/>
              <a:t>2016-10-09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B95E-4732-4F5E-B643-4AD631AA06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416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45358-A370-4D78-B833-AD91362A74C3}" type="datetimeFigureOut">
              <a:rPr lang="sv-SE" smtClean="0"/>
              <a:t>2016-10-09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B95E-4732-4F5E-B643-4AD631AA06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971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45358-A370-4D78-B833-AD91362A74C3}" type="datetimeFigureOut">
              <a:rPr lang="sv-SE" smtClean="0"/>
              <a:t>2016-10-09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B95E-4732-4F5E-B643-4AD631AA06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311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45358-A370-4D78-B833-AD91362A74C3}" type="datetimeFigureOut">
              <a:rPr lang="sv-SE" smtClean="0"/>
              <a:t>2016-10-09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6B95E-4732-4F5E-B643-4AD631AA06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970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Taxi </a:t>
            </a:r>
            <a:r>
              <a:rPr lang="sv-SE" dirty="0" err="1"/>
              <a:t>regulation</a:t>
            </a:r>
            <a:r>
              <a:rPr lang="sv-SE" dirty="0"/>
              <a:t> in a modern </a:t>
            </a:r>
            <a:r>
              <a:rPr lang="sv-SE" dirty="0" err="1"/>
              <a:t>society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Amy Rader Olsson</a:t>
            </a:r>
          </a:p>
          <a:p>
            <a:r>
              <a:rPr lang="sv-SE" dirty="0"/>
              <a:t>Special </a:t>
            </a:r>
            <a:r>
              <a:rPr lang="sv-SE" dirty="0" err="1"/>
              <a:t>Investigator</a:t>
            </a:r>
            <a:r>
              <a:rPr lang="sv-SE" dirty="0"/>
              <a:t>, Taxi and </a:t>
            </a:r>
            <a:r>
              <a:rPr lang="sv-SE" dirty="0" err="1"/>
              <a:t>car</a:t>
            </a:r>
            <a:r>
              <a:rPr lang="sv-SE" dirty="0"/>
              <a:t> </a:t>
            </a:r>
            <a:r>
              <a:rPr lang="sv-SE" dirty="0" err="1"/>
              <a:t>sharing</a:t>
            </a:r>
            <a:endParaRPr lang="sv-SE" dirty="0"/>
          </a:p>
          <a:p>
            <a:r>
              <a:rPr lang="sv-SE" dirty="0"/>
              <a:t>20160927</a:t>
            </a:r>
          </a:p>
        </p:txBody>
      </p:sp>
    </p:spTree>
    <p:extLst>
      <p:ext uri="{BB962C8B-B14F-4D97-AF65-F5344CB8AC3E}">
        <p14:creationId xmlns:p14="http://schemas.microsoft.com/office/powerpoint/2010/main" val="3972078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Alternative </a:t>
            </a:r>
            <a:r>
              <a:rPr lang="sv-SE" dirty="0" err="1"/>
              <a:t>control</a:t>
            </a:r>
            <a:r>
              <a:rPr lang="sv-SE" dirty="0"/>
              <a:t> instruments?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Mobile cash registers</a:t>
            </a:r>
          </a:p>
          <a:p>
            <a:r>
              <a:rPr lang="sv-SE" dirty="0"/>
              <a:t>On-board </a:t>
            </a:r>
            <a:r>
              <a:rPr lang="sv-SE" dirty="0" err="1"/>
              <a:t>computers</a:t>
            </a:r>
            <a:endParaRPr lang="sv-SE" dirty="0"/>
          </a:p>
          <a:p>
            <a:r>
              <a:rPr lang="sv-SE" dirty="0"/>
              <a:t>ISA variations?</a:t>
            </a:r>
          </a:p>
          <a:p>
            <a:r>
              <a:rPr lang="sv-SE" dirty="0" err="1"/>
              <a:t>Tachometers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Future</a:t>
            </a:r>
            <a:r>
              <a:rPr lang="sv-SE" dirty="0"/>
              <a:t>: server-</a:t>
            </a:r>
            <a:r>
              <a:rPr lang="sv-SE" dirty="0" err="1"/>
              <a:t>based</a:t>
            </a:r>
            <a:r>
              <a:rPr lang="sv-SE" dirty="0"/>
              <a:t> solutions </a:t>
            </a:r>
            <a:r>
              <a:rPr lang="sv-SE" dirty="0" err="1"/>
              <a:t>that</a:t>
            </a:r>
            <a:r>
              <a:rPr lang="sv-SE" dirty="0"/>
              <a:t> do not </a:t>
            </a:r>
            <a:r>
              <a:rPr lang="sv-SE" dirty="0" err="1"/>
              <a:t>require</a:t>
            </a:r>
            <a:r>
              <a:rPr lang="sv-SE" dirty="0"/>
              <a:t> </a:t>
            </a:r>
            <a:r>
              <a:rPr lang="sv-SE" dirty="0" err="1"/>
              <a:t>physical</a:t>
            </a:r>
            <a:r>
              <a:rPr lang="sv-SE" dirty="0"/>
              <a:t> </a:t>
            </a:r>
            <a:r>
              <a:rPr lang="sv-SE" dirty="0" err="1"/>
              <a:t>securing</a:t>
            </a:r>
            <a:r>
              <a:rPr lang="sv-SE" dirty="0"/>
              <a:t> in the </a:t>
            </a:r>
            <a:r>
              <a:rPr lang="sv-SE" dirty="0" err="1"/>
              <a:t>car</a:t>
            </a:r>
            <a:r>
              <a:rPr lang="sv-SE" dirty="0"/>
              <a:t>? Block-</a:t>
            </a:r>
            <a:r>
              <a:rPr lang="sv-SE" dirty="0" err="1"/>
              <a:t>chain</a:t>
            </a:r>
            <a:r>
              <a:rPr lang="sv-SE" dirty="0"/>
              <a:t> innovations for </a:t>
            </a:r>
            <a:r>
              <a:rPr lang="sv-SE" dirty="0" err="1"/>
              <a:t>tamper-proof</a:t>
            </a:r>
            <a:r>
              <a:rPr lang="sv-SE" dirty="0"/>
              <a:t> data </a:t>
            </a:r>
            <a:r>
              <a:rPr lang="sv-SE" dirty="0" err="1"/>
              <a:t>collection</a:t>
            </a:r>
            <a:r>
              <a:rPr lang="sv-SE" dirty="0"/>
              <a:t> and </a:t>
            </a:r>
            <a:r>
              <a:rPr lang="sv-SE" dirty="0" err="1"/>
              <a:t>storage</a:t>
            </a:r>
            <a:r>
              <a:rPr lang="sv-S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45934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ak pilkoppling 2"/>
          <p:cNvCxnSpPr/>
          <p:nvPr/>
        </p:nvCxnSpPr>
        <p:spPr>
          <a:xfrm>
            <a:off x="914400" y="3916680"/>
            <a:ext cx="10073640" cy="762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ruta 3"/>
          <p:cNvSpPr txBox="1"/>
          <p:nvPr/>
        </p:nvSpPr>
        <p:spPr>
          <a:xfrm>
            <a:off x="487681" y="3992880"/>
            <a:ext cx="1478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Ridesharing</a:t>
            </a:r>
            <a:r>
              <a:rPr lang="sv-SE" dirty="0"/>
              <a:t> </a:t>
            </a:r>
            <a:r>
              <a:rPr lang="sv-SE" dirty="0" err="1"/>
              <a:t>among</a:t>
            </a:r>
            <a:r>
              <a:rPr lang="sv-SE" dirty="0"/>
              <a:t> </a:t>
            </a:r>
            <a:r>
              <a:rPr lang="sv-SE" dirty="0" err="1"/>
              <a:t>friends</a:t>
            </a: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10177529" y="3992880"/>
            <a:ext cx="1621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Traditional</a:t>
            </a:r>
            <a:r>
              <a:rPr lang="sv-SE" dirty="0"/>
              <a:t> taxi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3444241" y="3916680"/>
            <a:ext cx="1965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Ridesharing</a:t>
            </a:r>
            <a:r>
              <a:rPr lang="sv-SE" dirty="0"/>
              <a:t> </a:t>
            </a:r>
            <a:r>
              <a:rPr lang="sv-SE" dirty="0" err="1"/>
              <a:t>through</a:t>
            </a:r>
            <a:r>
              <a:rPr lang="sv-SE" dirty="0"/>
              <a:t> </a:t>
            </a:r>
            <a:r>
              <a:rPr lang="sv-SE" dirty="0" err="1"/>
              <a:t>platform</a:t>
            </a:r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087881" y="4362212"/>
            <a:ext cx="1249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Notice</a:t>
            </a:r>
            <a:r>
              <a:rPr lang="sv-SE" dirty="0"/>
              <a:t>-board </a:t>
            </a:r>
            <a:r>
              <a:rPr lang="sv-SE" dirty="0" err="1"/>
              <a:t>ridesharing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7833674" y="4260915"/>
            <a:ext cx="2279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Private driver-</a:t>
            </a:r>
            <a:r>
              <a:rPr lang="sv-SE" dirty="0" err="1"/>
              <a:t>licensed</a:t>
            </a:r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5474906" y="4055179"/>
            <a:ext cx="2522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Private driver-</a:t>
            </a:r>
            <a:r>
              <a:rPr lang="sv-SE" dirty="0" err="1"/>
              <a:t>unlicensed</a:t>
            </a:r>
            <a:endParaRPr lang="sv-SE" dirty="0"/>
          </a:p>
        </p:txBody>
      </p:sp>
      <p:cxnSp>
        <p:nvCxnSpPr>
          <p:cNvPr id="11" name="Rak koppling 10"/>
          <p:cNvCxnSpPr/>
          <p:nvPr/>
        </p:nvCxnSpPr>
        <p:spPr>
          <a:xfrm>
            <a:off x="5222449" y="150829"/>
            <a:ext cx="65988" cy="60614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koppling 12"/>
          <p:cNvCxnSpPr/>
          <p:nvPr/>
        </p:nvCxnSpPr>
        <p:spPr>
          <a:xfrm>
            <a:off x="7760871" y="122548"/>
            <a:ext cx="72803" cy="62311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ubrik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What</a:t>
            </a:r>
            <a:r>
              <a:rPr lang="sv-SE" dirty="0"/>
              <a:t> is the </a:t>
            </a:r>
            <a:r>
              <a:rPr lang="sv-SE" dirty="0" err="1"/>
              <a:t>difference</a:t>
            </a:r>
            <a:r>
              <a:rPr lang="sv-SE" dirty="0"/>
              <a:t> </a:t>
            </a:r>
            <a:r>
              <a:rPr lang="sv-SE" dirty="0" err="1"/>
              <a:t>between</a:t>
            </a:r>
            <a:r>
              <a:rPr lang="sv-SE" dirty="0"/>
              <a:t> taxi and </a:t>
            </a:r>
            <a:r>
              <a:rPr lang="sv-SE" dirty="0" err="1"/>
              <a:t>ridesharing</a:t>
            </a:r>
            <a:r>
              <a:rPr lang="sv-SE" dirty="0"/>
              <a:t>?</a:t>
            </a:r>
          </a:p>
        </p:txBody>
      </p:sp>
      <p:sp>
        <p:nvSpPr>
          <p:cNvPr id="17" name="textruta 16"/>
          <p:cNvSpPr txBox="1"/>
          <p:nvPr/>
        </p:nvSpPr>
        <p:spPr>
          <a:xfrm>
            <a:off x="4524707" y="4731544"/>
            <a:ext cx="2853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Ridesharing</a:t>
            </a:r>
            <a:r>
              <a:rPr lang="sv-SE" dirty="0"/>
              <a:t> for a </a:t>
            </a:r>
            <a:r>
              <a:rPr lang="sv-SE" dirty="0" err="1"/>
              <a:t>little</a:t>
            </a:r>
            <a:r>
              <a:rPr lang="sv-SE" dirty="0"/>
              <a:t> profit</a:t>
            </a:r>
          </a:p>
        </p:txBody>
      </p:sp>
    </p:spTree>
    <p:extLst>
      <p:ext uri="{BB962C8B-B14F-4D97-AF65-F5344CB8AC3E}">
        <p14:creationId xmlns:p14="http://schemas.microsoft.com/office/powerpoint/2010/main" val="2125628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conclusions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The taxi meter is </a:t>
            </a:r>
            <a:r>
              <a:rPr lang="sv-SE" dirty="0" err="1"/>
              <a:t>used</a:t>
            </a:r>
            <a:r>
              <a:rPr lang="sv-SE" dirty="0"/>
              <a:t> less and less to </a:t>
            </a:r>
            <a:r>
              <a:rPr lang="sv-SE" dirty="0" err="1"/>
              <a:t>calculate</a:t>
            </a:r>
            <a:r>
              <a:rPr lang="sv-SE" dirty="0"/>
              <a:t> </a:t>
            </a:r>
            <a:r>
              <a:rPr lang="sv-SE" dirty="0" err="1"/>
              <a:t>price</a:t>
            </a:r>
            <a:r>
              <a:rPr lang="sv-SE" dirty="0"/>
              <a:t>, </a:t>
            </a:r>
            <a:r>
              <a:rPr lang="sv-SE" dirty="0" err="1"/>
              <a:t>more</a:t>
            </a:r>
            <a:r>
              <a:rPr lang="sv-SE" dirty="0"/>
              <a:t> and </a:t>
            </a:r>
            <a:r>
              <a:rPr lang="sv-SE" dirty="0" err="1"/>
              <a:t>more</a:t>
            </a:r>
            <a:r>
              <a:rPr lang="sv-SE" dirty="0"/>
              <a:t> to </a:t>
            </a:r>
            <a:r>
              <a:rPr lang="sv-SE" dirty="0" err="1"/>
              <a:t>follow</a:t>
            </a:r>
            <a:r>
              <a:rPr lang="sv-SE" dirty="0"/>
              <a:t> </a:t>
            </a:r>
            <a:r>
              <a:rPr lang="sv-SE" dirty="0" err="1"/>
              <a:t>transactions</a:t>
            </a:r>
            <a:r>
              <a:rPr lang="sv-SE" dirty="0"/>
              <a:t> (legal, illegal)</a:t>
            </a:r>
          </a:p>
          <a:p>
            <a:r>
              <a:rPr lang="sv-SE" dirty="0" err="1"/>
              <a:t>Multiple</a:t>
            </a:r>
            <a:r>
              <a:rPr lang="sv-SE" dirty="0"/>
              <a:t> </a:t>
            </a:r>
            <a:r>
              <a:rPr lang="sv-SE" dirty="0" err="1"/>
              <a:t>functionality</a:t>
            </a:r>
            <a:r>
              <a:rPr lang="sv-SE" dirty="0"/>
              <a:t>—a hinder to innovation?</a:t>
            </a:r>
          </a:p>
          <a:p>
            <a:r>
              <a:rPr lang="sv-SE" dirty="0"/>
              <a:t>Challenge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technological</a:t>
            </a:r>
            <a:r>
              <a:rPr lang="sv-SE" dirty="0"/>
              <a:t> </a:t>
            </a:r>
            <a:r>
              <a:rPr lang="sv-SE" dirty="0" err="1"/>
              <a:t>neutrality</a:t>
            </a:r>
            <a:endParaRPr lang="sv-SE" dirty="0"/>
          </a:p>
          <a:p>
            <a:r>
              <a:rPr lang="sv-SE" dirty="0" err="1"/>
              <a:t>Difficulty</a:t>
            </a:r>
            <a:r>
              <a:rPr lang="sv-SE" dirty="0"/>
              <a:t> in </a:t>
            </a:r>
            <a:r>
              <a:rPr lang="sv-SE" dirty="0" err="1"/>
              <a:t>predicting</a:t>
            </a:r>
            <a:r>
              <a:rPr lang="sv-SE" dirty="0"/>
              <a:t> </a:t>
            </a:r>
            <a:r>
              <a:rPr lang="sv-SE" dirty="0" err="1"/>
              <a:t>effects</a:t>
            </a:r>
            <a:r>
              <a:rPr lang="sv-SE" dirty="0"/>
              <a:t> in </a:t>
            </a:r>
            <a:r>
              <a:rPr lang="sv-SE" dirty="0" err="1"/>
              <a:t>rapidly</a:t>
            </a:r>
            <a:r>
              <a:rPr lang="sv-SE" dirty="0"/>
              <a:t> </a:t>
            </a:r>
            <a:r>
              <a:rPr lang="sv-SE" dirty="0" err="1"/>
              <a:t>changing</a:t>
            </a:r>
            <a:r>
              <a:rPr lang="sv-SE" dirty="0"/>
              <a:t> markets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7188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vision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Everyone</a:t>
            </a:r>
            <a:r>
              <a:rPr lang="sv-SE" dirty="0"/>
              <a:t> is an </a:t>
            </a:r>
            <a:r>
              <a:rPr lang="sv-SE" dirty="0" err="1"/>
              <a:t>entrepreneur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a cash register?</a:t>
            </a:r>
          </a:p>
          <a:p>
            <a:r>
              <a:rPr lang="sv-SE" dirty="0"/>
              <a:t>Server-</a:t>
            </a:r>
            <a:r>
              <a:rPr lang="sv-SE" dirty="0" err="1"/>
              <a:t>based</a:t>
            </a:r>
            <a:r>
              <a:rPr lang="sv-SE" dirty="0"/>
              <a:t>, </a:t>
            </a:r>
            <a:r>
              <a:rPr lang="sv-SE" dirty="0" err="1"/>
              <a:t>inexpensive</a:t>
            </a:r>
            <a:r>
              <a:rPr lang="sv-SE" dirty="0"/>
              <a:t> </a:t>
            </a:r>
            <a:r>
              <a:rPr lang="sv-SE" dirty="0" err="1"/>
              <a:t>technologies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used</a:t>
            </a:r>
            <a:r>
              <a:rPr lang="sv-SE" dirty="0"/>
              <a:t> </a:t>
            </a:r>
            <a:r>
              <a:rPr lang="sv-SE" dirty="0" err="1"/>
              <a:t>across</a:t>
            </a:r>
            <a:r>
              <a:rPr lang="sv-SE" dirty="0"/>
              <a:t> </a:t>
            </a:r>
            <a:r>
              <a:rPr lang="sv-SE" dirty="0" err="1"/>
              <a:t>sectors</a:t>
            </a:r>
            <a:r>
              <a:rPr lang="sv-SE" dirty="0"/>
              <a:t>?</a:t>
            </a:r>
          </a:p>
          <a:p>
            <a:r>
              <a:rPr lang="sv-SE" dirty="0" err="1"/>
              <a:t>Horizontal</a:t>
            </a:r>
            <a:r>
              <a:rPr lang="sv-SE" dirty="0"/>
              <a:t> and </a:t>
            </a:r>
            <a:r>
              <a:rPr lang="sv-SE" dirty="0" err="1"/>
              <a:t>vertical</a:t>
            </a:r>
            <a:r>
              <a:rPr lang="sv-SE" dirty="0"/>
              <a:t> </a:t>
            </a:r>
            <a:r>
              <a:rPr lang="sv-SE" dirty="0" err="1"/>
              <a:t>links-across</a:t>
            </a:r>
            <a:r>
              <a:rPr lang="sv-SE" dirty="0"/>
              <a:t> </a:t>
            </a:r>
            <a:r>
              <a:rPr lang="sv-SE" dirty="0" err="1"/>
              <a:t>sectors</a:t>
            </a:r>
            <a:r>
              <a:rPr lang="sv-SE" dirty="0"/>
              <a:t>, </a:t>
            </a:r>
            <a:r>
              <a:rPr lang="sv-SE" dirty="0" err="1"/>
              <a:t>levels</a:t>
            </a:r>
            <a:r>
              <a:rPr lang="sv-SE" dirty="0"/>
              <a:t>, space</a:t>
            </a:r>
          </a:p>
          <a:p>
            <a:r>
              <a:rPr lang="sv-SE" dirty="0" err="1"/>
              <a:t>Policies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establish</a:t>
            </a:r>
            <a:r>
              <a:rPr lang="sv-SE" dirty="0"/>
              <a:t> </a:t>
            </a:r>
            <a:r>
              <a:rPr lang="sv-SE" dirty="0" err="1"/>
              <a:t>clear</a:t>
            </a:r>
            <a:r>
              <a:rPr lang="sv-SE" dirty="0"/>
              <a:t> </a:t>
            </a:r>
            <a:r>
              <a:rPr lang="sv-SE" dirty="0" err="1"/>
              <a:t>responsiblities</a:t>
            </a:r>
            <a:r>
              <a:rPr lang="sv-SE" dirty="0"/>
              <a:t>, </a:t>
            </a:r>
            <a:r>
              <a:rPr lang="sv-SE" dirty="0" err="1"/>
              <a:t>reporting</a:t>
            </a:r>
            <a:r>
              <a:rPr lang="sv-SE" dirty="0"/>
              <a:t> </a:t>
            </a:r>
            <a:r>
              <a:rPr lang="sv-SE" dirty="0" err="1"/>
              <a:t>requirements</a:t>
            </a:r>
            <a:endParaRPr lang="sv-SE" dirty="0"/>
          </a:p>
          <a:p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efficient</a:t>
            </a:r>
            <a:r>
              <a:rPr lang="sv-SE" dirty="0"/>
              <a:t> </a:t>
            </a:r>
            <a:r>
              <a:rPr lang="sv-SE" dirty="0" err="1"/>
              <a:t>use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all </a:t>
            </a:r>
            <a:r>
              <a:rPr lang="sv-SE" dirty="0" err="1"/>
              <a:t>resources</a:t>
            </a:r>
            <a:r>
              <a:rPr lang="sv-SE" dirty="0"/>
              <a:t>—</a:t>
            </a:r>
            <a:r>
              <a:rPr lang="sv-SE" dirty="0" err="1"/>
              <a:t>even</a:t>
            </a:r>
            <a:r>
              <a:rPr lang="sv-SE" dirty="0"/>
              <a:t> human </a:t>
            </a:r>
          </a:p>
          <a:p>
            <a:r>
              <a:rPr lang="sv-SE" dirty="0"/>
              <a:t>Fair </a:t>
            </a:r>
            <a:r>
              <a:rPr lang="sv-SE" dirty="0" err="1"/>
              <a:t>competition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5588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Discussion</a:t>
            </a:r>
            <a:r>
              <a:rPr lang="sv-SE" dirty="0"/>
              <a:t> </a:t>
            </a:r>
            <a:r>
              <a:rPr lang="sv-SE" dirty="0" err="1"/>
              <a:t>questions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Technology</a:t>
            </a:r>
            <a:r>
              <a:rPr lang="sv-SE" dirty="0"/>
              <a:t> </a:t>
            </a:r>
            <a:r>
              <a:rPr lang="sv-SE" dirty="0" err="1"/>
              <a:t>futures</a:t>
            </a:r>
            <a:r>
              <a:rPr lang="sv-SE" dirty="0"/>
              <a:t>?</a:t>
            </a:r>
          </a:p>
          <a:p>
            <a:r>
              <a:rPr lang="sv-SE" dirty="0" err="1"/>
              <a:t>Balance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functionality</a:t>
            </a:r>
            <a:r>
              <a:rPr lang="sv-SE" dirty="0"/>
              <a:t> </a:t>
            </a:r>
            <a:r>
              <a:rPr lang="sv-SE" dirty="0" err="1"/>
              <a:t>requirements</a:t>
            </a:r>
            <a:r>
              <a:rPr lang="sv-SE" dirty="0"/>
              <a:t>?</a:t>
            </a:r>
          </a:p>
          <a:p>
            <a:r>
              <a:rPr lang="sv-SE" dirty="0"/>
              <a:t>Fair </a:t>
            </a:r>
            <a:r>
              <a:rPr lang="sv-SE" dirty="0" err="1"/>
              <a:t>carsharing</a:t>
            </a:r>
            <a:r>
              <a:rPr lang="sv-SE" dirty="0"/>
              <a:t>—support </a:t>
            </a:r>
            <a:r>
              <a:rPr lang="sv-SE" dirty="0" err="1"/>
              <a:t>what’s</a:t>
            </a:r>
            <a:r>
              <a:rPr lang="sv-SE" dirty="0"/>
              <a:t> </a:t>
            </a:r>
            <a:r>
              <a:rPr lang="sv-SE" dirty="0" err="1"/>
              <a:t>good</a:t>
            </a:r>
            <a:r>
              <a:rPr lang="sv-SE" dirty="0"/>
              <a:t>, </a:t>
            </a:r>
            <a:r>
              <a:rPr lang="sv-SE" dirty="0" err="1"/>
              <a:t>discourage</a:t>
            </a:r>
            <a:r>
              <a:rPr lang="sv-SE" dirty="0"/>
              <a:t> </a:t>
            </a:r>
            <a:r>
              <a:rPr lang="sv-SE" dirty="0" err="1"/>
              <a:t>what’s</a:t>
            </a:r>
            <a:r>
              <a:rPr lang="sv-SE" dirty="0"/>
              <a:t> not?</a:t>
            </a:r>
          </a:p>
          <a:p>
            <a:r>
              <a:rPr lang="sv-SE" dirty="0" err="1"/>
              <a:t>Sweden’s</a:t>
            </a:r>
            <a:r>
              <a:rPr lang="sv-SE" dirty="0"/>
              <a:t> </a:t>
            </a:r>
            <a:r>
              <a:rPr lang="sv-SE" dirty="0" err="1"/>
              <a:t>strategic</a:t>
            </a:r>
            <a:r>
              <a:rPr lang="sv-SE" dirty="0"/>
              <a:t> </a:t>
            </a:r>
            <a:r>
              <a:rPr lang="sv-SE" dirty="0" err="1"/>
              <a:t>stance</a:t>
            </a:r>
            <a:r>
              <a:rPr lang="sv-SE" dirty="0"/>
              <a:t> in the EU on taxi, </a:t>
            </a:r>
            <a:r>
              <a:rPr lang="sv-SE" dirty="0" err="1"/>
              <a:t>carsharing</a:t>
            </a:r>
            <a:r>
              <a:rPr lang="sv-SE" dirty="0"/>
              <a:t> </a:t>
            </a:r>
            <a:r>
              <a:rPr lang="sv-SE" dirty="0" err="1"/>
              <a:t>issues</a:t>
            </a:r>
            <a:r>
              <a:rPr lang="sv-SE" dirty="0"/>
              <a:t>?</a:t>
            </a:r>
          </a:p>
          <a:p>
            <a:r>
              <a:rPr lang="sv-SE" dirty="0" err="1"/>
              <a:t>Other</a:t>
            </a:r>
            <a:r>
              <a:rPr lang="sv-SE"/>
              <a:t>..?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389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The Swedish taxi market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/>
              <a:t>About</a:t>
            </a:r>
            <a:r>
              <a:rPr lang="sv-SE" dirty="0"/>
              <a:t> 16000 taxis in Sweden</a:t>
            </a:r>
          </a:p>
          <a:p>
            <a:r>
              <a:rPr lang="sv-SE" dirty="0" err="1"/>
              <a:t>One</a:t>
            </a:r>
            <a:r>
              <a:rPr lang="sv-SE" dirty="0"/>
              <a:t>-man </a:t>
            </a:r>
            <a:r>
              <a:rPr lang="sv-SE" dirty="0" err="1"/>
              <a:t>companies</a:t>
            </a:r>
            <a:r>
              <a:rPr lang="sv-SE" dirty="0"/>
              <a:t> 4.351 –</a:t>
            </a:r>
            <a:r>
              <a:rPr lang="sv-SE" dirty="0" err="1"/>
              <a:t>especially</a:t>
            </a:r>
            <a:r>
              <a:rPr lang="sv-SE" dirty="0"/>
              <a:t> in the countryside </a:t>
            </a:r>
          </a:p>
          <a:p>
            <a:r>
              <a:rPr lang="sv-SE" dirty="0"/>
              <a:t>73 </a:t>
            </a:r>
            <a:r>
              <a:rPr lang="sv-SE" dirty="0" err="1"/>
              <a:t>companies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than</a:t>
            </a:r>
            <a:r>
              <a:rPr lang="sv-SE" dirty="0"/>
              <a:t> 20 </a:t>
            </a:r>
            <a:r>
              <a:rPr lang="sv-SE" dirty="0" err="1"/>
              <a:t>cars</a:t>
            </a:r>
            <a:endParaRPr lang="sv-SE" dirty="0"/>
          </a:p>
          <a:p>
            <a:r>
              <a:rPr lang="sv-SE" dirty="0" err="1"/>
              <a:t>Largest</a:t>
            </a:r>
            <a:r>
              <a:rPr lang="sv-SE" dirty="0"/>
              <a:t> has 191 </a:t>
            </a:r>
            <a:r>
              <a:rPr lang="sv-SE" dirty="0" err="1"/>
              <a:t>cars</a:t>
            </a:r>
            <a:endParaRPr lang="sv-SE" dirty="0"/>
          </a:p>
          <a:p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third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drivers over 56 </a:t>
            </a:r>
            <a:r>
              <a:rPr lang="sv-SE" dirty="0" err="1"/>
              <a:t>years</a:t>
            </a:r>
            <a:r>
              <a:rPr lang="sv-SE" dirty="0"/>
              <a:t> old</a:t>
            </a:r>
          </a:p>
        </p:txBody>
      </p:sp>
    </p:spTree>
    <p:extLst>
      <p:ext uri="{BB962C8B-B14F-4D97-AF65-F5344CB8AC3E}">
        <p14:creationId xmlns:p14="http://schemas.microsoft.com/office/powerpoint/2010/main" val="4046065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Deregulation</a:t>
            </a:r>
            <a:r>
              <a:rPr lang="sv-SE" dirty="0"/>
              <a:t> and re-</a:t>
            </a:r>
            <a:r>
              <a:rPr lang="sv-SE" dirty="0" err="1"/>
              <a:t>regulation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err="1"/>
              <a:t>Deregulation</a:t>
            </a:r>
            <a:r>
              <a:rPr lang="sv-SE" dirty="0"/>
              <a:t> 1990-now </a:t>
            </a: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world’s</a:t>
            </a:r>
            <a:r>
              <a:rPr lang="sv-SE" dirty="0"/>
              <a:t> </a:t>
            </a:r>
            <a:r>
              <a:rPr lang="sv-SE" dirty="0" err="1"/>
              <a:t>least</a:t>
            </a:r>
            <a:r>
              <a:rPr lang="sv-SE" dirty="0"/>
              <a:t> </a:t>
            </a:r>
            <a:r>
              <a:rPr lang="sv-SE" dirty="0" err="1"/>
              <a:t>regulated</a:t>
            </a:r>
            <a:r>
              <a:rPr lang="sv-SE" dirty="0"/>
              <a:t> taxi markets</a:t>
            </a:r>
          </a:p>
          <a:p>
            <a:r>
              <a:rPr lang="sv-SE" dirty="0" err="1"/>
              <a:t>Free</a:t>
            </a:r>
            <a:r>
              <a:rPr lang="sv-SE" dirty="0"/>
              <a:t> </a:t>
            </a:r>
            <a:r>
              <a:rPr lang="sv-SE" dirty="0" err="1"/>
              <a:t>pricing</a:t>
            </a:r>
            <a:endParaRPr lang="sv-SE" dirty="0"/>
          </a:p>
          <a:p>
            <a:r>
              <a:rPr lang="sv-SE" dirty="0"/>
              <a:t>No limits to </a:t>
            </a:r>
            <a:r>
              <a:rPr lang="sv-SE" dirty="0" err="1"/>
              <a:t>supply</a:t>
            </a:r>
            <a:endParaRPr lang="sv-SE" dirty="0"/>
          </a:p>
          <a:p>
            <a:r>
              <a:rPr lang="sv-SE" dirty="0" err="1"/>
              <a:t>Relatively</a:t>
            </a:r>
            <a:r>
              <a:rPr lang="sv-SE" dirty="0"/>
              <a:t> </a:t>
            </a:r>
            <a:r>
              <a:rPr lang="sv-SE" dirty="0" err="1"/>
              <a:t>low</a:t>
            </a:r>
            <a:r>
              <a:rPr lang="sv-SE" dirty="0"/>
              <a:t> </a:t>
            </a:r>
            <a:r>
              <a:rPr lang="sv-SE" dirty="0" err="1"/>
              <a:t>costs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entry</a:t>
            </a:r>
            <a:r>
              <a:rPr lang="sv-SE" dirty="0"/>
              <a:t>: taxi driver </a:t>
            </a:r>
            <a:r>
              <a:rPr lang="sv-SE" dirty="0" err="1"/>
              <a:t>license</a:t>
            </a:r>
            <a:r>
              <a:rPr lang="sv-SE" dirty="0"/>
              <a:t>, operators </a:t>
            </a:r>
            <a:r>
              <a:rPr lang="sv-SE" dirty="0" err="1"/>
              <a:t>license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Deregulation</a:t>
            </a:r>
            <a:r>
              <a:rPr lang="sv-SE" dirty="0"/>
              <a:t> led to rapid </a:t>
            </a:r>
            <a:r>
              <a:rPr lang="sv-SE" dirty="0" err="1"/>
              <a:t>increases</a:t>
            </a:r>
            <a:r>
              <a:rPr lang="sv-SE" dirty="0"/>
              <a:t> in </a:t>
            </a:r>
            <a:r>
              <a:rPr lang="sv-SE" dirty="0" err="1"/>
              <a:t>supply</a:t>
            </a:r>
            <a:r>
              <a:rPr lang="sv-SE" dirty="0"/>
              <a:t> and </a:t>
            </a:r>
            <a:r>
              <a:rPr lang="sv-SE" dirty="0" err="1"/>
              <a:t>oversupply</a:t>
            </a:r>
            <a:r>
              <a:rPr lang="sv-SE" dirty="0"/>
              <a:t>, </a:t>
            </a:r>
            <a:r>
              <a:rPr lang="sv-SE" dirty="0" err="1"/>
              <a:t>now</a:t>
            </a:r>
            <a:r>
              <a:rPr lang="sv-SE" dirty="0"/>
              <a:t> </a:t>
            </a:r>
            <a:r>
              <a:rPr lang="sv-SE" dirty="0" err="1"/>
              <a:t>stabilizing</a:t>
            </a:r>
            <a:endParaRPr lang="sv-SE" dirty="0"/>
          </a:p>
          <a:p>
            <a:r>
              <a:rPr lang="sv-SE" dirty="0" err="1"/>
              <a:t>Oversupply</a:t>
            </a:r>
            <a:r>
              <a:rPr lang="sv-SE" dirty="0"/>
              <a:t> in </a:t>
            </a:r>
            <a:r>
              <a:rPr lang="sv-SE" dirty="0" err="1"/>
              <a:t>larger</a:t>
            </a:r>
            <a:r>
              <a:rPr lang="sv-SE" dirty="0"/>
              <a:t> </a:t>
            </a:r>
            <a:r>
              <a:rPr lang="sv-SE" dirty="0" err="1"/>
              <a:t>cities</a:t>
            </a:r>
            <a:r>
              <a:rPr lang="sv-SE" dirty="0"/>
              <a:t>, </a:t>
            </a:r>
            <a:r>
              <a:rPr lang="sv-SE" dirty="0" err="1"/>
              <a:t>undersupply</a:t>
            </a:r>
            <a:r>
              <a:rPr lang="sv-SE" dirty="0"/>
              <a:t> in rural areas</a:t>
            </a:r>
          </a:p>
          <a:p>
            <a:r>
              <a:rPr lang="sv-SE" dirty="0" err="1"/>
              <a:t>Function</a:t>
            </a:r>
            <a:r>
              <a:rPr lang="sv-SE" dirty="0"/>
              <a:t>-bundling for the taxi meter (total km, </a:t>
            </a:r>
            <a:r>
              <a:rPr lang="sv-SE" dirty="0" err="1"/>
              <a:t>paid</a:t>
            </a:r>
            <a:r>
              <a:rPr lang="sv-SE" dirty="0"/>
              <a:t> km, </a:t>
            </a:r>
            <a:r>
              <a:rPr lang="sv-SE" dirty="0" err="1"/>
              <a:t>resting</a:t>
            </a:r>
            <a:r>
              <a:rPr lang="sv-SE" dirty="0"/>
              <a:t> </a:t>
            </a:r>
            <a:r>
              <a:rPr lang="sv-SE" dirty="0" err="1"/>
              <a:t>times</a:t>
            </a:r>
            <a:r>
              <a:rPr lang="sv-SE" dirty="0"/>
              <a:t>, </a:t>
            </a:r>
            <a:r>
              <a:rPr lang="sv-SE" dirty="0" err="1"/>
              <a:t>transactions</a:t>
            </a:r>
            <a:r>
              <a:rPr lang="sv-SE" dirty="0"/>
              <a:t>, (routes)</a:t>
            </a:r>
          </a:p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8040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Regulatory</a:t>
            </a:r>
            <a:r>
              <a:rPr lang="sv-SE" dirty="0"/>
              <a:t> </a:t>
            </a:r>
            <a:r>
              <a:rPr lang="sv-SE" dirty="0" err="1"/>
              <a:t>whack</a:t>
            </a:r>
            <a:r>
              <a:rPr lang="sv-SE" dirty="0"/>
              <a:t>-a-</a:t>
            </a:r>
            <a:r>
              <a:rPr lang="sv-SE" dirty="0" err="1"/>
              <a:t>mole</a:t>
            </a:r>
            <a:endParaRPr lang="sv-SE" dirty="0"/>
          </a:p>
        </p:txBody>
      </p:sp>
      <p:pic>
        <p:nvPicPr>
          <p:cNvPr id="3074" name="Picture 2" descr="Bildresultat för whack a mo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393" y="1519555"/>
            <a:ext cx="6679247" cy="500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5275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Re-</a:t>
            </a:r>
            <a:r>
              <a:rPr lang="sv-SE" dirty="0" err="1"/>
              <a:t>regulation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Policy </a:t>
            </a:r>
            <a:r>
              <a:rPr lang="sv-SE" dirty="0" err="1"/>
              <a:t>response</a:t>
            </a:r>
            <a:r>
              <a:rPr lang="sv-SE" dirty="0"/>
              <a:t> to </a:t>
            </a:r>
            <a:r>
              <a:rPr lang="sv-SE" dirty="0" err="1"/>
              <a:t>effects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deregulation</a:t>
            </a:r>
            <a:r>
              <a:rPr lang="sv-SE" dirty="0"/>
              <a:t> has </a:t>
            </a:r>
            <a:r>
              <a:rPr lang="sv-SE" dirty="0" err="1"/>
              <a:t>been</a:t>
            </a:r>
            <a:r>
              <a:rPr lang="sv-SE" dirty="0"/>
              <a:t> to </a:t>
            </a:r>
            <a:r>
              <a:rPr lang="sv-SE" dirty="0" err="1"/>
              <a:t>rely</a:t>
            </a:r>
            <a:r>
              <a:rPr lang="sv-SE" dirty="0"/>
              <a:t> on </a:t>
            </a:r>
            <a:r>
              <a:rPr lang="sv-SE" dirty="0" err="1"/>
              <a:t>reporting</a:t>
            </a:r>
            <a:r>
              <a:rPr lang="sv-SE" dirty="0"/>
              <a:t> </a:t>
            </a:r>
            <a:r>
              <a:rPr lang="sv-SE" dirty="0" err="1"/>
              <a:t>demands</a:t>
            </a:r>
            <a:endParaRPr lang="sv-SE" dirty="0"/>
          </a:p>
          <a:p>
            <a:r>
              <a:rPr lang="sv-SE" dirty="0"/>
              <a:t>Taxi meter</a:t>
            </a:r>
          </a:p>
          <a:p>
            <a:r>
              <a:rPr lang="sv-SE" dirty="0"/>
              <a:t>Taxi </a:t>
            </a:r>
            <a:r>
              <a:rPr lang="sv-SE" dirty="0" err="1"/>
              <a:t>reporting</a:t>
            </a:r>
            <a:r>
              <a:rPr lang="sv-SE" dirty="0"/>
              <a:t> centers (redovisningscentraler)</a:t>
            </a:r>
          </a:p>
          <a:p>
            <a:r>
              <a:rPr lang="sv-SE" dirty="0"/>
              <a:t>+ </a:t>
            </a:r>
            <a:r>
              <a:rPr lang="sv-SE" dirty="0" err="1"/>
              <a:t>individual</a:t>
            </a:r>
            <a:r>
              <a:rPr lang="sv-SE" dirty="0"/>
              <a:t> </a:t>
            </a:r>
            <a:r>
              <a:rPr lang="sv-SE" dirty="0" err="1"/>
              <a:t>company</a:t>
            </a:r>
            <a:r>
              <a:rPr lang="sv-SE" dirty="0"/>
              <a:t> </a:t>
            </a:r>
            <a:r>
              <a:rPr lang="sv-SE" dirty="0" err="1"/>
              <a:t>requirements</a:t>
            </a:r>
            <a:r>
              <a:rPr lang="sv-SE" dirty="0"/>
              <a:t> </a:t>
            </a:r>
          </a:p>
        </p:txBody>
      </p:sp>
      <p:pic>
        <p:nvPicPr>
          <p:cNvPr id="1026" name="Picture 2" descr="Bildresultat för taxame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131" y="3462338"/>
            <a:ext cx="3336089" cy="3395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95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New </a:t>
            </a:r>
            <a:r>
              <a:rPr lang="sv-SE" dirty="0" err="1"/>
              <a:t>sharing</a:t>
            </a:r>
            <a:r>
              <a:rPr lang="sv-SE" dirty="0"/>
              <a:t> </a:t>
            </a:r>
            <a:r>
              <a:rPr lang="sv-SE" dirty="0" err="1"/>
              <a:t>phenomena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Car </a:t>
            </a:r>
            <a:r>
              <a:rPr lang="sv-SE" dirty="0" err="1"/>
              <a:t>sharing</a:t>
            </a:r>
            <a:r>
              <a:rPr lang="sv-SE" dirty="0"/>
              <a:t>, </a:t>
            </a:r>
            <a:r>
              <a:rPr lang="sv-SE" dirty="0" err="1"/>
              <a:t>car</a:t>
            </a:r>
            <a:r>
              <a:rPr lang="sv-SE" dirty="0"/>
              <a:t> </a:t>
            </a:r>
            <a:r>
              <a:rPr lang="sv-SE" dirty="0" err="1"/>
              <a:t>pooling</a:t>
            </a:r>
            <a:r>
              <a:rPr lang="sv-SE" dirty="0"/>
              <a:t>, </a:t>
            </a:r>
            <a:r>
              <a:rPr lang="sv-SE" dirty="0" err="1"/>
              <a:t>ride</a:t>
            </a:r>
            <a:r>
              <a:rPr lang="sv-SE" dirty="0"/>
              <a:t> </a:t>
            </a:r>
            <a:r>
              <a:rPr lang="sv-SE" dirty="0" err="1"/>
              <a:t>sharing</a:t>
            </a:r>
            <a:r>
              <a:rPr lang="sv-SE" dirty="0"/>
              <a:t>, </a:t>
            </a:r>
            <a:r>
              <a:rPr lang="sv-SE" dirty="0" err="1"/>
              <a:t>ride</a:t>
            </a:r>
            <a:r>
              <a:rPr lang="sv-SE" dirty="0"/>
              <a:t> </a:t>
            </a:r>
            <a:r>
              <a:rPr lang="sv-SE" dirty="0" err="1"/>
              <a:t>sourcing</a:t>
            </a:r>
            <a:r>
              <a:rPr lang="sv-SE" dirty="0"/>
              <a:t>, taxi </a:t>
            </a:r>
            <a:r>
              <a:rPr lang="sv-SE" dirty="0" err="1"/>
              <a:t>motorcycles</a:t>
            </a:r>
            <a:r>
              <a:rPr lang="sv-SE" dirty="0"/>
              <a:t>, </a:t>
            </a:r>
            <a:r>
              <a:rPr lang="sv-SE" dirty="0" err="1"/>
              <a:t>boat</a:t>
            </a:r>
            <a:r>
              <a:rPr lang="sv-SE" dirty="0"/>
              <a:t> taxi, </a:t>
            </a:r>
            <a:r>
              <a:rPr lang="sv-SE" dirty="0" err="1"/>
              <a:t>three</a:t>
            </a:r>
            <a:r>
              <a:rPr lang="sv-SE" dirty="0"/>
              <a:t> </a:t>
            </a:r>
            <a:r>
              <a:rPr lang="sv-SE" dirty="0" err="1"/>
              <a:t>wheeled</a:t>
            </a:r>
            <a:r>
              <a:rPr lang="sv-SE" dirty="0"/>
              <a:t> taxi…</a:t>
            </a:r>
            <a:r>
              <a:rPr lang="sv-SE" dirty="0" err="1"/>
              <a:t>everybody’s</a:t>
            </a:r>
            <a:r>
              <a:rPr lang="sv-SE" dirty="0"/>
              <a:t> private driver, </a:t>
            </a:r>
            <a:r>
              <a:rPr lang="sv-SE" dirty="0" err="1"/>
              <a:t>sharing</a:t>
            </a:r>
            <a:r>
              <a:rPr lang="sv-SE" dirty="0"/>
              <a:t> </a:t>
            </a:r>
            <a:r>
              <a:rPr lang="sv-SE" dirty="0" err="1"/>
              <a:t>economy</a:t>
            </a:r>
            <a:r>
              <a:rPr lang="sv-SE" dirty="0"/>
              <a:t>, gig </a:t>
            </a:r>
            <a:r>
              <a:rPr lang="sv-SE" dirty="0" err="1"/>
              <a:t>economy</a:t>
            </a:r>
            <a:r>
              <a:rPr lang="sv-SE" dirty="0"/>
              <a:t>, </a:t>
            </a:r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when</a:t>
            </a:r>
            <a:r>
              <a:rPr lang="sv-SE" dirty="0"/>
              <a:t>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want</a:t>
            </a:r>
            <a:r>
              <a:rPr lang="sv-SE" dirty="0"/>
              <a:t>, </a:t>
            </a:r>
            <a:r>
              <a:rPr lang="sv-SE" dirty="0" err="1"/>
              <a:t>return</a:t>
            </a:r>
            <a:r>
              <a:rPr lang="sv-SE" dirty="0"/>
              <a:t> to </a:t>
            </a:r>
            <a:r>
              <a:rPr lang="sv-SE" dirty="0" err="1"/>
              <a:t>piecework</a:t>
            </a:r>
            <a:r>
              <a:rPr lang="sv-SE" dirty="0"/>
              <a:t>….?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760" y="2971760"/>
            <a:ext cx="4404400" cy="440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574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Changes in global and Swedish </a:t>
            </a:r>
            <a:r>
              <a:rPr lang="sv-SE" dirty="0" err="1"/>
              <a:t>society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err="1"/>
              <a:t>Fewer</a:t>
            </a:r>
            <a:r>
              <a:rPr lang="sv-SE" dirty="0"/>
              <a:t> full </a:t>
            </a:r>
            <a:r>
              <a:rPr lang="sv-SE" dirty="0" err="1"/>
              <a:t>time</a:t>
            </a:r>
            <a:r>
              <a:rPr lang="sv-SE" dirty="0"/>
              <a:t> </a:t>
            </a:r>
            <a:r>
              <a:rPr lang="sv-SE" dirty="0" err="1"/>
              <a:t>jobs</a:t>
            </a:r>
            <a:endParaRPr lang="sv-SE" dirty="0"/>
          </a:p>
          <a:p>
            <a:r>
              <a:rPr lang="sv-SE" dirty="0" err="1"/>
              <a:t>Underemployed</a:t>
            </a:r>
            <a:endParaRPr lang="sv-SE" dirty="0"/>
          </a:p>
          <a:p>
            <a:r>
              <a:rPr lang="sv-SE" dirty="0" err="1"/>
              <a:t>Flexibility</a:t>
            </a:r>
            <a:r>
              <a:rPr lang="sv-SE" dirty="0"/>
              <a:t> </a:t>
            </a:r>
            <a:r>
              <a:rPr lang="sv-SE" dirty="0" err="1"/>
              <a:t>demanded</a:t>
            </a:r>
            <a:r>
              <a:rPr lang="sv-SE" dirty="0"/>
              <a:t> by </a:t>
            </a:r>
            <a:r>
              <a:rPr lang="sv-SE" dirty="0" err="1"/>
              <a:t>both</a:t>
            </a:r>
            <a:r>
              <a:rPr lang="sv-SE" dirty="0"/>
              <a:t> </a:t>
            </a:r>
            <a:r>
              <a:rPr lang="sv-SE" dirty="0" err="1"/>
              <a:t>labor</a:t>
            </a:r>
            <a:r>
              <a:rPr lang="sv-SE" dirty="0"/>
              <a:t> and </a:t>
            </a:r>
            <a:r>
              <a:rPr lang="sv-SE" dirty="0" err="1"/>
              <a:t>customers</a:t>
            </a:r>
            <a:endParaRPr lang="sv-SE" dirty="0"/>
          </a:p>
          <a:p>
            <a:r>
              <a:rPr lang="sv-SE" dirty="0"/>
              <a:t>Challenges to the modern </a:t>
            </a:r>
            <a:r>
              <a:rPr lang="sv-SE" dirty="0" err="1"/>
              <a:t>welfare</a:t>
            </a:r>
            <a:r>
              <a:rPr lang="sv-SE" dirty="0"/>
              <a:t> </a:t>
            </a:r>
            <a:r>
              <a:rPr lang="sv-SE" dirty="0" err="1"/>
              <a:t>state</a:t>
            </a:r>
            <a:endParaRPr lang="sv-SE" dirty="0"/>
          </a:p>
          <a:p>
            <a:r>
              <a:rPr lang="sv-SE" dirty="0" err="1"/>
              <a:t>Structural</a:t>
            </a:r>
            <a:r>
              <a:rPr lang="sv-SE" dirty="0"/>
              <a:t> </a:t>
            </a:r>
            <a:r>
              <a:rPr lang="sv-SE" dirty="0" err="1"/>
              <a:t>demographic</a:t>
            </a:r>
            <a:r>
              <a:rPr lang="sv-SE" dirty="0"/>
              <a:t> </a:t>
            </a:r>
            <a:r>
              <a:rPr lang="sv-SE" dirty="0" err="1"/>
              <a:t>change</a:t>
            </a:r>
            <a:r>
              <a:rPr lang="sv-SE" dirty="0"/>
              <a:t>, spatial </a:t>
            </a:r>
            <a:r>
              <a:rPr lang="sv-SE" dirty="0" err="1"/>
              <a:t>effects</a:t>
            </a:r>
            <a:endParaRPr lang="sv-SE" dirty="0"/>
          </a:p>
          <a:p>
            <a:r>
              <a:rPr lang="sv-SE" dirty="0"/>
              <a:t>ICT, </a:t>
            </a:r>
            <a:r>
              <a:rPr lang="sv-SE" dirty="0" err="1"/>
              <a:t>IoT</a:t>
            </a:r>
            <a:endParaRPr lang="sv-SE" dirty="0"/>
          </a:p>
          <a:p>
            <a:r>
              <a:rPr lang="sv-SE" dirty="0" err="1"/>
              <a:t>Technology</a:t>
            </a:r>
            <a:r>
              <a:rPr lang="sv-SE" dirty="0"/>
              <a:t> </a:t>
            </a:r>
            <a:r>
              <a:rPr lang="sv-SE" dirty="0" err="1"/>
              <a:t>friendly</a:t>
            </a:r>
            <a:r>
              <a:rPr lang="sv-SE" dirty="0"/>
              <a:t> </a:t>
            </a:r>
            <a:r>
              <a:rPr lang="sv-SE" dirty="0" err="1"/>
              <a:t>society</a:t>
            </a:r>
            <a:r>
              <a:rPr lang="sv-SE" dirty="0"/>
              <a:t>/generation/</a:t>
            </a:r>
            <a:r>
              <a:rPr lang="sv-SE" dirty="0" err="1"/>
              <a:t>cities</a:t>
            </a:r>
            <a:r>
              <a:rPr lang="sv-SE" dirty="0"/>
              <a:t> </a:t>
            </a:r>
          </a:p>
          <a:p>
            <a:r>
              <a:rPr lang="sv-SE" dirty="0" err="1"/>
              <a:t>Popular</a:t>
            </a:r>
            <a:r>
              <a:rPr lang="sv-SE" dirty="0"/>
              <a:t> test market</a:t>
            </a:r>
          </a:p>
          <a:p>
            <a:r>
              <a:rPr lang="sv-SE" dirty="0" err="1"/>
              <a:t>Everybody</a:t>
            </a:r>
            <a:r>
              <a:rPr lang="sv-SE" dirty="0"/>
              <a:t> is an </a:t>
            </a:r>
            <a:r>
              <a:rPr lang="sv-SE" dirty="0" err="1"/>
              <a:t>entrepreneur</a:t>
            </a:r>
            <a:r>
              <a:rPr lang="sv-SE" dirty="0"/>
              <a:t>?</a:t>
            </a:r>
          </a:p>
          <a:p>
            <a:r>
              <a:rPr lang="sv-SE" dirty="0"/>
              <a:t>Driverless </a:t>
            </a:r>
            <a:r>
              <a:rPr lang="sv-SE" dirty="0" err="1"/>
              <a:t>cars</a:t>
            </a:r>
            <a:r>
              <a:rPr lang="sv-SE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2790437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Directive</a:t>
            </a:r>
            <a:r>
              <a:rPr lang="sv-SE" dirty="0"/>
              <a:t> N2015:05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No </a:t>
            </a:r>
            <a:r>
              <a:rPr lang="sv-SE" dirty="0" err="1"/>
              <a:t>exemption</a:t>
            </a:r>
            <a:r>
              <a:rPr lang="sv-SE" dirty="0"/>
              <a:t> from taxi meter?</a:t>
            </a:r>
          </a:p>
          <a:p>
            <a:r>
              <a:rPr lang="sv-SE" dirty="0"/>
              <a:t>New </a:t>
            </a:r>
            <a:r>
              <a:rPr lang="sv-SE" dirty="0" err="1"/>
              <a:t>category</a:t>
            </a:r>
            <a:r>
              <a:rPr lang="sv-SE" dirty="0"/>
              <a:t> </a:t>
            </a:r>
            <a:r>
              <a:rPr lang="sv-SE" dirty="0" err="1"/>
              <a:t>without</a:t>
            </a:r>
            <a:r>
              <a:rPr lang="sv-SE" dirty="0"/>
              <a:t> taxi meter </a:t>
            </a:r>
            <a:r>
              <a:rPr lang="sv-SE" dirty="0" err="1"/>
              <a:t>requirement</a:t>
            </a:r>
            <a:r>
              <a:rPr lang="sv-SE" dirty="0"/>
              <a:t>?</a:t>
            </a:r>
          </a:p>
          <a:p>
            <a:r>
              <a:rPr lang="sv-SE" dirty="0" err="1"/>
              <a:t>What</a:t>
            </a:r>
            <a:r>
              <a:rPr lang="sv-SE" dirty="0"/>
              <a:t> is </a:t>
            </a:r>
            <a:r>
              <a:rPr lang="sv-SE" dirty="0" err="1"/>
              <a:t>ridesharing</a:t>
            </a:r>
            <a:r>
              <a:rPr lang="sv-SE" dirty="0"/>
              <a:t>/</a:t>
            </a:r>
            <a:r>
              <a:rPr lang="sv-SE" dirty="0" err="1"/>
              <a:t>carpooling</a:t>
            </a:r>
            <a:r>
              <a:rPr lang="sv-S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71370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Policy levers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Technologies-design or </a:t>
            </a:r>
            <a:r>
              <a:rPr lang="sv-SE" dirty="0" err="1"/>
              <a:t>performance</a:t>
            </a:r>
            <a:r>
              <a:rPr lang="sv-SE" dirty="0"/>
              <a:t> standards? Incentives?</a:t>
            </a:r>
          </a:p>
          <a:p>
            <a:r>
              <a:rPr lang="sv-SE" dirty="0"/>
              <a:t>Changes in </a:t>
            </a:r>
            <a:r>
              <a:rPr lang="sv-SE" dirty="0" err="1"/>
              <a:t>structure</a:t>
            </a:r>
            <a:r>
              <a:rPr lang="sv-SE" dirty="0"/>
              <a:t>, </a:t>
            </a:r>
            <a:r>
              <a:rPr lang="sv-SE" dirty="0" err="1"/>
              <a:t>reporting</a:t>
            </a:r>
            <a:r>
              <a:rPr lang="sv-SE" dirty="0"/>
              <a:t> </a:t>
            </a:r>
            <a:r>
              <a:rPr lang="sv-SE" dirty="0" err="1"/>
              <a:t>requirements</a:t>
            </a:r>
            <a:r>
              <a:rPr lang="sv-SE" dirty="0"/>
              <a:t>, tax </a:t>
            </a:r>
            <a:r>
              <a:rPr lang="sv-SE" dirty="0" err="1"/>
              <a:t>levels</a:t>
            </a:r>
            <a:r>
              <a:rPr lang="sv-SE" dirty="0"/>
              <a:t>..</a:t>
            </a:r>
          </a:p>
          <a:p>
            <a:r>
              <a:rPr lang="sv-SE" dirty="0" err="1"/>
              <a:t>Policies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inhibit</a:t>
            </a:r>
            <a:r>
              <a:rPr lang="sv-SE" dirty="0"/>
              <a:t>, </a:t>
            </a:r>
            <a:r>
              <a:rPr lang="sv-SE" dirty="0" err="1"/>
              <a:t>incentivize</a:t>
            </a:r>
            <a:r>
              <a:rPr lang="sv-SE" dirty="0"/>
              <a:t>, </a:t>
            </a:r>
            <a:r>
              <a:rPr lang="sv-SE" dirty="0" err="1"/>
              <a:t>let</a:t>
            </a:r>
            <a:r>
              <a:rPr lang="sv-SE" dirty="0"/>
              <a:t> it </a:t>
            </a:r>
            <a:r>
              <a:rPr lang="sv-SE" dirty="0" err="1"/>
              <a:t>happen</a:t>
            </a:r>
            <a:r>
              <a:rPr lang="sv-SE" dirty="0"/>
              <a:t>..</a:t>
            </a:r>
          </a:p>
          <a:p>
            <a:endParaRPr lang="sv-SE" dirty="0"/>
          </a:p>
          <a:p>
            <a:r>
              <a:rPr lang="sv-SE" dirty="0"/>
              <a:t>In general, the taxi meter and taxi policy </a:t>
            </a:r>
            <a:r>
              <a:rPr lang="sv-SE" dirty="0" err="1"/>
              <a:t>have</a:t>
            </a:r>
            <a:r>
              <a:rPr lang="sv-SE" dirty="0"/>
              <a:t> co-</a:t>
            </a:r>
            <a:r>
              <a:rPr lang="sv-SE" dirty="0" err="1"/>
              <a:t>evolved</a:t>
            </a:r>
            <a:endParaRPr lang="sv-SE" dirty="0"/>
          </a:p>
          <a:p>
            <a:r>
              <a:rPr lang="sv-SE" dirty="0" err="1"/>
              <a:t>Much</a:t>
            </a:r>
            <a:r>
              <a:rPr lang="sv-SE" dirty="0"/>
              <a:t> focus on the taxi meter, not </a:t>
            </a:r>
            <a:r>
              <a:rPr lang="sv-SE" dirty="0" err="1"/>
              <a:t>enough</a:t>
            </a:r>
            <a:r>
              <a:rPr lang="sv-SE" dirty="0"/>
              <a:t> on </a:t>
            </a:r>
            <a:r>
              <a:rPr lang="sv-SE" dirty="0" err="1"/>
              <a:t>contractual</a:t>
            </a:r>
            <a:r>
              <a:rPr lang="sv-SE" dirty="0"/>
              <a:t> and </a:t>
            </a:r>
            <a:r>
              <a:rPr lang="sv-SE" dirty="0" err="1"/>
              <a:t>responsibility</a:t>
            </a:r>
            <a:r>
              <a:rPr lang="sv-SE" dirty="0"/>
              <a:t> relationship </a:t>
            </a:r>
            <a:r>
              <a:rPr lang="sv-SE" dirty="0" err="1"/>
              <a:t>between</a:t>
            </a:r>
            <a:r>
              <a:rPr lang="sv-SE" dirty="0"/>
              <a:t> </a:t>
            </a:r>
            <a:r>
              <a:rPr lang="sv-SE" dirty="0" err="1"/>
              <a:t>customer</a:t>
            </a:r>
            <a:r>
              <a:rPr lang="sv-SE" dirty="0"/>
              <a:t>, </a:t>
            </a:r>
            <a:r>
              <a:rPr lang="sv-SE" dirty="0" err="1"/>
              <a:t>ordering</a:t>
            </a:r>
            <a:r>
              <a:rPr lang="sv-SE" dirty="0"/>
              <a:t> </a:t>
            </a:r>
            <a:r>
              <a:rPr lang="sv-SE" dirty="0" err="1"/>
              <a:t>platform</a:t>
            </a:r>
            <a:r>
              <a:rPr lang="sv-SE" dirty="0"/>
              <a:t>, taxi </a:t>
            </a:r>
            <a:r>
              <a:rPr lang="sv-SE" dirty="0" err="1"/>
              <a:t>company</a:t>
            </a:r>
            <a:r>
              <a:rPr lang="sv-SE" dirty="0"/>
              <a:t>, tax </a:t>
            </a:r>
            <a:r>
              <a:rPr lang="sv-SE" dirty="0" err="1"/>
              <a:t>authority</a:t>
            </a:r>
            <a:r>
              <a:rPr lang="sv-SE" dirty="0"/>
              <a:t>, </a:t>
            </a:r>
            <a:r>
              <a:rPr lang="sv-SE" dirty="0" err="1"/>
              <a:t>police</a:t>
            </a:r>
            <a:r>
              <a:rPr lang="sv-SE" dirty="0"/>
              <a:t>, transport </a:t>
            </a:r>
            <a:r>
              <a:rPr lang="sv-SE" dirty="0" err="1"/>
              <a:t>authority</a:t>
            </a:r>
            <a:r>
              <a:rPr lang="sv-SE" dirty="0"/>
              <a:t>…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9690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519</Words>
  <Application>Microsoft Office PowerPoint</Application>
  <PresentationFormat>Bredbild</PresentationFormat>
  <Paragraphs>83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Office-tema</vt:lpstr>
      <vt:lpstr>Taxi regulation in a modern society</vt:lpstr>
      <vt:lpstr>The Swedish taxi market</vt:lpstr>
      <vt:lpstr>Deregulation and re-regulation</vt:lpstr>
      <vt:lpstr>Regulatory whack-a-mole</vt:lpstr>
      <vt:lpstr>Re-regulation</vt:lpstr>
      <vt:lpstr>New sharing phenomena</vt:lpstr>
      <vt:lpstr>Changes in global and Swedish society</vt:lpstr>
      <vt:lpstr>Directive N2015:05</vt:lpstr>
      <vt:lpstr>Policy levers</vt:lpstr>
      <vt:lpstr>Alternative control instruments?</vt:lpstr>
      <vt:lpstr>What is the difference between taxi and ridesharing?</vt:lpstr>
      <vt:lpstr>conclusions</vt:lpstr>
      <vt:lpstr>vision</vt:lpstr>
      <vt:lpstr>Discussion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Taxi regulation in a modern society</dc:title>
  <dc:creator>Amy Olsson</dc:creator>
  <cp:lastModifiedBy>Amy Olsson</cp:lastModifiedBy>
  <cp:revision>10</cp:revision>
  <dcterms:created xsi:type="dcterms:W3CDTF">2016-09-27T05:06:43Z</dcterms:created>
  <dcterms:modified xsi:type="dcterms:W3CDTF">2016-10-09T09:43:45Z</dcterms:modified>
</cp:coreProperties>
</file>