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20" r:id="rId2"/>
    <p:sldMasterId id="2147483840" r:id="rId3"/>
    <p:sldMasterId id="2147483856" r:id="rId4"/>
  </p:sldMasterIdLst>
  <p:notesMasterIdLst>
    <p:notesMasterId r:id="rId41"/>
  </p:notesMasterIdLst>
  <p:handoutMasterIdLst>
    <p:handoutMasterId r:id="rId42"/>
  </p:handoutMasterIdLst>
  <p:sldIdLst>
    <p:sldId id="391" r:id="rId5"/>
    <p:sldId id="291" r:id="rId6"/>
    <p:sldId id="394" r:id="rId7"/>
    <p:sldId id="426" r:id="rId8"/>
    <p:sldId id="395" r:id="rId9"/>
    <p:sldId id="417" r:id="rId10"/>
    <p:sldId id="436" r:id="rId11"/>
    <p:sldId id="430" r:id="rId12"/>
    <p:sldId id="424" r:id="rId13"/>
    <p:sldId id="292" r:id="rId14"/>
    <p:sldId id="423" r:id="rId15"/>
    <p:sldId id="398" r:id="rId16"/>
    <p:sldId id="418" r:id="rId17"/>
    <p:sldId id="437" r:id="rId18"/>
    <p:sldId id="421" r:id="rId19"/>
    <p:sldId id="422" r:id="rId20"/>
    <p:sldId id="402" r:id="rId21"/>
    <p:sldId id="290" r:id="rId22"/>
    <p:sldId id="403" r:id="rId23"/>
    <p:sldId id="439" r:id="rId24"/>
    <p:sldId id="440" r:id="rId25"/>
    <p:sldId id="441" r:id="rId26"/>
    <p:sldId id="432" r:id="rId27"/>
    <p:sldId id="388" r:id="rId28"/>
    <p:sldId id="419" r:id="rId29"/>
    <p:sldId id="404" r:id="rId30"/>
    <p:sldId id="405" r:id="rId31"/>
    <p:sldId id="407" r:id="rId32"/>
    <p:sldId id="425" r:id="rId33"/>
    <p:sldId id="435" r:id="rId34"/>
    <p:sldId id="411" r:id="rId35"/>
    <p:sldId id="412" r:id="rId36"/>
    <p:sldId id="413" r:id="rId37"/>
    <p:sldId id="442" r:id="rId38"/>
    <p:sldId id="443" r:id="rId39"/>
    <p:sldId id="444" r:id="rId40"/>
  </p:sldIdLst>
  <p:sldSz cx="9144000" cy="5143500" type="screen16x9"/>
  <p:notesSz cx="6858000" cy="9144000"/>
  <p:custDataLst>
    <p:tags r:id="rId43"/>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nne Loor" initials="ML" lastIdx="1" clrIdx="2">
    <p:extLst>
      <p:ext uri="{19B8F6BF-5375-455C-9EA6-DF929625EA0E}">
        <p15:presenceInfo xmlns:p15="http://schemas.microsoft.com/office/powerpoint/2012/main" userId="S-1-5-21-1948194976-2510558922-1916008050-498603" providerId="AD"/>
      </p:ext>
    </p:extLst>
  </p:cmAuthor>
  <p:cmAuthor id="2" name="Tove Guldbrand" initials="TG" lastIdx="31" clrIdx="1">
    <p:extLst>
      <p:ext uri="{19B8F6BF-5375-455C-9EA6-DF929625EA0E}">
        <p15:presenceInfo xmlns:p15="http://schemas.microsoft.com/office/powerpoint/2012/main" userId="S-1-5-21-1948194976-2510558922-1916008050-1045939" providerId="AD"/>
      </p:ext>
    </p:extLst>
  </p:cmAuthor>
  <p:cmAuthor id="3" name="Malin Modig" initials="MM" lastIdx="1" clrIdx="3">
    <p:extLst>
      <p:ext uri="{19B8F6BF-5375-455C-9EA6-DF929625EA0E}">
        <p15:presenceInfo xmlns:p15="http://schemas.microsoft.com/office/powerpoint/2012/main" userId="S-1-5-21-1948194976-2510558922-1916008050-10773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BF7"/>
    <a:srgbClr val="848489"/>
    <a:srgbClr val="65656C"/>
    <a:srgbClr val="D02F80"/>
    <a:srgbClr val="1954A6"/>
    <a:srgbClr val="5E87C0"/>
    <a:srgbClr val="2191C4"/>
    <a:srgbClr val="D95999"/>
    <a:srgbClr val="62922E"/>
    <a:srgbClr val="AFC92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08" autoAdjust="0"/>
    <p:restoredTop sz="40969" autoAdjust="0"/>
  </p:normalViewPr>
  <p:slideViewPr>
    <p:cSldViewPr snapToGrid="0">
      <p:cViewPr varScale="1">
        <p:scale>
          <a:sx n="47" d="100"/>
          <a:sy n="47" d="100"/>
        </p:scale>
        <p:origin x="36" y="36"/>
      </p:cViewPr>
      <p:guideLst/>
    </p:cSldViewPr>
  </p:slideViewPr>
  <p:outlineViewPr>
    <p:cViewPr>
      <p:scale>
        <a:sx n="33" d="100"/>
        <a:sy n="33" d="100"/>
      </p:scale>
      <p:origin x="0" y="-7368"/>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Users\paula\Desktop\JOBB\KTH\PPT\13eng.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Users\paula\Desktop\JOBB\KTH\PPT\Slide%201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paula\Desktop\JOBB\KTH\PPT\Copy%20of%20Copy%20of%20Horisont2020-KTH-CBL-RSO.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paula\Desktop\JOBB\KTH\PPT\Copy%20of%20Copy%20of%20Horisont2020-KTH-CBL-RSO.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paula\Desktop\JOBB\KTH\PPT\Copy%20of%20Copy%20of%20Horisont2020-KTH-CBL-RSO.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paula\Desktop\JOBB\KTH\PPT\Copy%20of%20Copy%20of%20Horisont2020-KTH-CBL-RSO.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paula\Desktop\JOBB\KTH\PPT\Copy%20of%20Copy%20of%20Horisont2020-KTH-CBL-RSO.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29101908679706E-2"/>
          <c:y val="5.0925925925925923E-2"/>
          <c:w val="0.93086050033498657"/>
          <c:h val="0.63814960629921258"/>
        </c:manualLayout>
      </c:layout>
      <c:barChart>
        <c:barDir val="col"/>
        <c:grouping val="clustered"/>
        <c:varyColors val="0"/>
        <c:ser>
          <c:idx val="0"/>
          <c:order val="0"/>
          <c:tx>
            <c:strRef>
              <c:f>'Land nya registrerade (2)'!$B$3</c:f>
              <c:strCache>
                <c:ptCount val="1"/>
                <c:pt idx="0">
                  <c:v>2016</c:v>
                </c:pt>
              </c:strCache>
            </c:strRef>
          </c:tx>
          <c:spPr>
            <a:solidFill>
              <a:schemeClr val="accent1"/>
            </a:solidFill>
            <a:ln>
              <a:noFill/>
            </a:ln>
            <a:effectLst/>
          </c:spPr>
          <c:invertIfNegative val="0"/>
          <c:cat>
            <c:strRef>
              <c:f>'Land nya registrerade (2)'!$A$4:$A$16</c:f>
              <c:strCache>
                <c:ptCount val="13"/>
                <c:pt idx="0">
                  <c:v>China</c:v>
                </c:pt>
                <c:pt idx="1">
                  <c:v>India</c:v>
                </c:pt>
                <c:pt idx="2">
                  <c:v>U.S.A.</c:v>
                </c:pt>
                <c:pt idx="3">
                  <c:v>Taiwan</c:v>
                </c:pt>
                <c:pt idx="4">
                  <c:v>Pakistan</c:v>
                </c:pt>
                <c:pt idx="5">
                  <c:v>Great Britain</c:v>
                </c:pt>
                <c:pt idx="6">
                  <c:v>Indonesia</c:v>
                </c:pt>
                <c:pt idx="7">
                  <c:v>Iran</c:v>
                </c:pt>
                <c:pt idx="8">
                  <c:v>Colombia</c:v>
                </c:pt>
                <c:pt idx="9">
                  <c:v>Turkey</c:v>
                </c:pt>
                <c:pt idx="10">
                  <c:v>Canada</c:v>
                </c:pt>
                <c:pt idx="11">
                  <c:v>Hong Kong</c:v>
                </c:pt>
                <c:pt idx="12">
                  <c:v>Mexico</c:v>
                </c:pt>
              </c:strCache>
            </c:strRef>
          </c:cat>
          <c:val>
            <c:numRef>
              <c:f>'Land nya registrerade (2)'!$B$4:$B$16</c:f>
            </c:numRef>
          </c:val>
          <c:extLst>
            <c:ext xmlns:c16="http://schemas.microsoft.com/office/drawing/2014/chart" uri="{C3380CC4-5D6E-409C-BE32-E72D297353CC}">
              <c16:uniqueId val="{00000000-C561-DF41-81D6-1DAC98F0B173}"/>
            </c:ext>
          </c:extLst>
        </c:ser>
        <c:ser>
          <c:idx val="1"/>
          <c:order val="1"/>
          <c:tx>
            <c:strRef>
              <c:f>'Land nya registrerade (2)'!$C$3</c:f>
              <c:strCache>
                <c:ptCount val="1"/>
                <c:pt idx="0">
                  <c:v>2017</c:v>
                </c:pt>
              </c:strCache>
            </c:strRef>
          </c:tx>
          <c:spPr>
            <a:solidFill>
              <a:schemeClr val="accent2"/>
            </a:solidFill>
            <a:ln>
              <a:noFill/>
            </a:ln>
            <a:effectLst/>
          </c:spPr>
          <c:invertIfNegative val="0"/>
          <c:cat>
            <c:strRef>
              <c:f>'Land nya registrerade (2)'!$A$4:$A$16</c:f>
              <c:strCache>
                <c:ptCount val="13"/>
                <c:pt idx="0">
                  <c:v>China</c:v>
                </c:pt>
                <c:pt idx="1">
                  <c:v>India</c:v>
                </c:pt>
                <c:pt idx="2">
                  <c:v>U.S.A.</c:v>
                </c:pt>
                <c:pt idx="3">
                  <c:v>Taiwan</c:v>
                </c:pt>
                <c:pt idx="4">
                  <c:v>Pakistan</c:v>
                </c:pt>
                <c:pt idx="5">
                  <c:v>Great Britain</c:v>
                </c:pt>
                <c:pt idx="6">
                  <c:v>Indonesia</c:v>
                </c:pt>
                <c:pt idx="7">
                  <c:v>Iran</c:v>
                </c:pt>
                <c:pt idx="8">
                  <c:v>Colombia</c:v>
                </c:pt>
                <c:pt idx="9">
                  <c:v>Turkey</c:v>
                </c:pt>
                <c:pt idx="10">
                  <c:v>Canada</c:v>
                </c:pt>
                <c:pt idx="11">
                  <c:v>Hong Kong</c:v>
                </c:pt>
                <c:pt idx="12">
                  <c:v>Mexico</c:v>
                </c:pt>
              </c:strCache>
            </c:strRef>
          </c:cat>
          <c:val>
            <c:numRef>
              <c:f>'Land nya registrerade (2)'!$C$4:$C$16</c:f>
            </c:numRef>
          </c:val>
          <c:extLst>
            <c:ext xmlns:c16="http://schemas.microsoft.com/office/drawing/2014/chart" uri="{C3380CC4-5D6E-409C-BE32-E72D297353CC}">
              <c16:uniqueId val="{00000001-C561-DF41-81D6-1DAC98F0B173}"/>
            </c:ext>
          </c:extLst>
        </c:ser>
        <c:ser>
          <c:idx val="2"/>
          <c:order val="2"/>
          <c:tx>
            <c:strRef>
              <c:f>'Land nya registrerade (2)'!$D$3</c:f>
              <c:strCache>
                <c:ptCount val="1"/>
                <c:pt idx="0">
                  <c:v>Jmf 16-17</c:v>
                </c:pt>
              </c:strCache>
            </c:strRef>
          </c:tx>
          <c:spPr>
            <a:solidFill>
              <a:schemeClr val="accent3"/>
            </a:solidFill>
            <a:ln>
              <a:noFill/>
            </a:ln>
            <a:effectLst/>
          </c:spPr>
          <c:invertIfNegative val="0"/>
          <c:cat>
            <c:strRef>
              <c:f>'Land nya registrerade (2)'!$A$4:$A$16</c:f>
              <c:strCache>
                <c:ptCount val="13"/>
                <c:pt idx="0">
                  <c:v>China</c:v>
                </c:pt>
                <c:pt idx="1">
                  <c:v>India</c:v>
                </c:pt>
                <c:pt idx="2">
                  <c:v>U.S.A.</c:v>
                </c:pt>
                <c:pt idx="3">
                  <c:v>Taiwan</c:v>
                </c:pt>
                <c:pt idx="4">
                  <c:v>Pakistan</c:v>
                </c:pt>
                <c:pt idx="5">
                  <c:v>Great Britain</c:v>
                </c:pt>
                <c:pt idx="6">
                  <c:v>Indonesia</c:v>
                </c:pt>
                <c:pt idx="7">
                  <c:v>Iran</c:v>
                </c:pt>
                <c:pt idx="8">
                  <c:v>Colombia</c:v>
                </c:pt>
                <c:pt idx="9">
                  <c:v>Turkey</c:v>
                </c:pt>
                <c:pt idx="10">
                  <c:v>Canada</c:v>
                </c:pt>
                <c:pt idx="11">
                  <c:v>Hong Kong</c:v>
                </c:pt>
                <c:pt idx="12">
                  <c:v>Mexico</c:v>
                </c:pt>
              </c:strCache>
            </c:strRef>
          </c:cat>
          <c:val>
            <c:numRef>
              <c:f>'Land nya registrerade (2)'!$D$4:$D$16</c:f>
            </c:numRef>
          </c:val>
          <c:extLst>
            <c:ext xmlns:c16="http://schemas.microsoft.com/office/drawing/2014/chart" uri="{C3380CC4-5D6E-409C-BE32-E72D297353CC}">
              <c16:uniqueId val="{00000002-C561-DF41-81D6-1DAC98F0B173}"/>
            </c:ext>
          </c:extLst>
        </c:ser>
        <c:ser>
          <c:idx val="3"/>
          <c:order val="3"/>
          <c:tx>
            <c:strRef>
              <c:f>'Land nya registrerade (2)'!$E$3</c:f>
              <c:strCache>
                <c:ptCount val="1"/>
                <c:pt idx="0">
                  <c:v>2018</c:v>
                </c:pt>
              </c:strCache>
            </c:strRef>
          </c:tx>
          <c:spPr>
            <a:solidFill>
              <a:schemeClr val="accent1"/>
            </a:solidFill>
            <a:ln>
              <a:noFill/>
            </a:ln>
            <a:effectLst/>
          </c:spPr>
          <c:invertIfNegative val="0"/>
          <c:cat>
            <c:strRef>
              <c:f>'Land nya registrerade (2)'!$A$4:$A$16</c:f>
              <c:strCache>
                <c:ptCount val="13"/>
                <c:pt idx="0">
                  <c:v>China</c:v>
                </c:pt>
                <c:pt idx="1">
                  <c:v>India</c:v>
                </c:pt>
                <c:pt idx="2">
                  <c:v>U.S.A.</c:v>
                </c:pt>
                <c:pt idx="3">
                  <c:v>Taiwan</c:v>
                </c:pt>
                <c:pt idx="4">
                  <c:v>Pakistan</c:v>
                </c:pt>
                <c:pt idx="5">
                  <c:v>Great Britain</c:v>
                </c:pt>
                <c:pt idx="6">
                  <c:v>Indonesia</c:v>
                </c:pt>
                <c:pt idx="7">
                  <c:v>Iran</c:v>
                </c:pt>
                <c:pt idx="8">
                  <c:v>Colombia</c:v>
                </c:pt>
                <c:pt idx="9">
                  <c:v>Turkey</c:v>
                </c:pt>
                <c:pt idx="10">
                  <c:v>Canada</c:v>
                </c:pt>
                <c:pt idx="11">
                  <c:v>Hong Kong</c:v>
                </c:pt>
                <c:pt idx="12">
                  <c:v>Mexico</c:v>
                </c:pt>
              </c:strCache>
            </c:strRef>
          </c:cat>
          <c:val>
            <c:numRef>
              <c:f>'Land nya registrerade (2)'!$E$4:$E$16</c:f>
              <c:numCache>
                <c:formatCode>General</c:formatCode>
                <c:ptCount val="13"/>
                <c:pt idx="0">
                  <c:v>204</c:v>
                </c:pt>
                <c:pt idx="1">
                  <c:v>199</c:v>
                </c:pt>
                <c:pt idx="2">
                  <c:v>23</c:v>
                </c:pt>
                <c:pt idx="3">
                  <c:v>11</c:v>
                </c:pt>
                <c:pt idx="4">
                  <c:v>24</c:v>
                </c:pt>
                <c:pt idx="5">
                  <c:v>9</c:v>
                </c:pt>
                <c:pt idx="6">
                  <c:v>24</c:v>
                </c:pt>
                <c:pt idx="7">
                  <c:v>17</c:v>
                </c:pt>
                <c:pt idx="8">
                  <c:v>8</c:v>
                </c:pt>
                <c:pt idx="9">
                  <c:v>16</c:v>
                </c:pt>
                <c:pt idx="10">
                  <c:v>8</c:v>
                </c:pt>
                <c:pt idx="11">
                  <c:v>3</c:v>
                </c:pt>
                <c:pt idx="12">
                  <c:v>17</c:v>
                </c:pt>
              </c:numCache>
            </c:numRef>
          </c:val>
          <c:extLst>
            <c:ext xmlns:c16="http://schemas.microsoft.com/office/drawing/2014/chart" uri="{C3380CC4-5D6E-409C-BE32-E72D297353CC}">
              <c16:uniqueId val="{00000003-C561-DF41-81D6-1DAC98F0B173}"/>
            </c:ext>
          </c:extLst>
        </c:ser>
        <c:ser>
          <c:idx val="4"/>
          <c:order val="4"/>
          <c:tx>
            <c:strRef>
              <c:f>'Land nya registrerade (2)'!$F$3</c:f>
              <c:strCache>
                <c:ptCount val="1"/>
                <c:pt idx="0">
                  <c:v>Jmf 17-18</c:v>
                </c:pt>
              </c:strCache>
            </c:strRef>
          </c:tx>
          <c:spPr>
            <a:solidFill>
              <a:schemeClr val="accent5"/>
            </a:solidFill>
            <a:ln>
              <a:noFill/>
            </a:ln>
            <a:effectLst/>
          </c:spPr>
          <c:invertIfNegative val="0"/>
          <c:cat>
            <c:strRef>
              <c:f>'Land nya registrerade (2)'!$A$4:$A$16</c:f>
              <c:strCache>
                <c:ptCount val="13"/>
                <c:pt idx="0">
                  <c:v>China</c:v>
                </c:pt>
                <c:pt idx="1">
                  <c:v>India</c:v>
                </c:pt>
                <c:pt idx="2">
                  <c:v>U.S.A.</c:v>
                </c:pt>
                <c:pt idx="3">
                  <c:v>Taiwan</c:v>
                </c:pt>
                <c:pt idx="4">
                  <c:v>Pakistan</c:v>
                </c:pt>
                <c:pt idx="5">
                  <c:v>Great Britain</c:v>
                </c:pt>
                <c:pt idx="6">
                  <c:v>Indonesia</c:v>
                </c:pt>
                <c:pt idx="7">
                  <c:v>Iran</c:v>
                </c:pt>
                <c:pt idx="8">
                  <c:v>Colombia</c:v>
                </c:pt>
                <c:pt idx="9">
                  <c:v>Turkey</c:v>
                </c:pt>
                <c:pt idx="10">
                  <c:v>Canada</c:v>
                </c:pt>
                <c:pt idx="11">
                  <c:v>Hong Kong</c:v>
                </c:pt>
                <c:pt idx="12">
                  <c:v>Mexico</c:v>
                </c:pt>
              </c:strCache>
            </c:strRef>
          </c:cat>
          <c:val>
            <c:numRef>
              <c:f>'Land nya registrerade (2)'!$F$4:$F$16</c:f>
            </c:numRef>
          </c:val>
          <c:extLst>
            <c:ext xmlns:c16="http://schemas.microsoft.com/office/drawing/2014/chart" uri="{C3380CC4-5D6E-409C-BE32-E72D297353CC}">
              <c16:uniqueId val="{00000004-C561-DF41-81D6-1DAC98F0B173}"/>
            </c:ext>
          </c:extLst>
        </c:ser>
        <c:ser>
          <c:idx val="5"/>
          <c:order val="5"/>
          <c:tx>
            <c:strRef>
              <c:f>'Land nya registrerade (2)'!$G$3</c:f>
              <c:strCache>
                <c:ptCount val="1"/>
                <c:pt idx="0">
                  <c:v>2019</c:v>
                </c:pt>
              </c:strCache>
            </c:strRef>
          </c:tx>
          <c:spPr>
            <a:solidFill>
              <a:schemeClr val="bg2"/>
            </a:solidFill>
            <a:ln>
              <a:noFill/>
            </a:ln>
            <a:effectLst/>
          </c:spPr>
          <c:invertIfNegative val="0"/>
          <c:cat>
            <c:strRef>
              <c:f>'Land nya registrerade (2)'!$A$4:$A$16</c:f>
              <c:strCache>
                <c:ptCount val="13"/>
                <c:pt idx="0">
                  <c:v>China</c:v>
                </c:pt>
                <c:pt idx="1">
                  <c:v>India</c:v>
                </c:pt>
                <c:pt idx="2">
                  <c:v>U.S.A.</c:v>
                </c:pt>
                <c:pt idx="3">
                  <c:v>Taiwan</c:v>
                </c:pt>
                <c:pt idx="4">
                  <c:v>Pakistan</c:v>
                </c:pt>
                <c:pt idx="5">
                  <c:v>Great Britain</c:v>
                </c:pt>
                <c:pt idx="6">
                  <c:v>Indonesia</c:v>
                </c:pt>
                <c:pt idx="7">
                  <c:v>Iran</c:v>
                </c:pt>
                <c:pt idx="8">
                  <c:v>Colombia</c:v>
                </c:pt>
                <c:pt idx="9">
                  <c:v>Turkey</c:v>
                </c:pt>
                <c:pt idx="10">
                  <c:v>Canada</c:v>
                </c:pt>
                <c:pt idx="11">
                  <c:v>Hong Kong</c:v>
                </c:pt>
                <c:pt idx="12">
                  <c:v>Mexico</c:v>
                </c:pt>
              </c:strCache>
            </c:strRef>
          </c:cat>
          <c:val>
            <c:numRef>
              <c:f>'Land nya registrerade (2)'!$G$4:$G$16</c:f>
              <c:numCache>
                <c:formatCode>General</c:formatCode>
                <c:ptCount val="13"/>
                <c:pt idx="0">
                  <c:v>192</c:v>
                </c:pt>
                <c:pt idx="1">
                  <c:v>197</c:v>
                </c:pt>
                <c:pt idx="2">
                  <c:v>32</c:v>
                </c:pt>
                <c:pt idx="3">
                  <c:v>12</c:v>
                </c:pt>
                <c:pt idx="4">
                  <c:v>20</c:v>
                </c:pt>
                <c:pt idx="5">
                  <c:v>9</c:v>
                </c:pt>
                <c:pt idx="6">
                  <c:v>21</c:v>
                </c:pt>
                <c:pt idx="7">
                  <c:v>12</c:v>
                </c:pt>
                <c:pt idx="8">
                  <c:v>5</c:v>
                </c:pt>
                <c:pt idx="9">
                  <c:v>7</c:v>
                </c:pt>
                <c:pt idx="10">
                  <c:v>5</c:v>
                </c:pt>
                <c:pt idx="11">
                  <c:v>5</c:v>
                </c:pt>
                <c:pt idx="12">
                  <c:v>13</c:v>
                </c:pt>
              </c:numCache>
            </c:numRef>
          </c:val>
          <c:extLst>
            <c:ext xmlns:c16="http://schemas.microsoft.com/office/drawing/2014/chart" uri="{C3380CC4-5D6E-409C-BE32-E72D297353CC}">
              <c16:uniqueId val="{00000005-C561-DF41-81D6-1DAC98F0B173}"/>
            </c:ext>
          </c:extLst>
        </c:ser>
        <c:ser>
          <c:idx val="6"/>
          <c:order val="6"/>
          <c:tx>
            <c:strRef>
              <c:f>'Land nya registrerade (2)'!$H$3</c:f>
              <c:strCache>
                <c:ptCount val="1"/>
                <c:pt idx="0">
                  <c:v>Jmf 18-19</c:v>
                </c:pt>
              </c:strCache>
            </c:strRef>
          </c:tx>
          <c:spPr>
            <a:solidFill>
              <a:schemeClr val="accent1">
                <a:lumMod val="60000"/>
              </a:schemeClr>
            </a:solidFill>
            <a:ln>
              <a:noFill/>
            </a:ln>
            <a:effectLst/>
          </c:spPr>
          <c:invertIfNegative val="0"/>
          <c:cat>
            <c:strRef>
              <c:f>'Land nya registrerade (2)'!$A$4:$A$16</c:f>
              <c:strCache>
                <c:ptCount val="13"/>
                <c:pt idx="0">
                  <c:v>China</c:v>
                </c:pt>
                <c:pt idx="1">
                  <c:v>India</c:v>
                </c:pt>
                <c:pt idx="2">
                  <c:v>U.S.A.</c:v>
                </c:pt>
                <c:pt idx="3">
                  <c:v>Taiwan</c:v>
                </c:pt>
                <c:pt idx="4">
                  <c:v>Pakistan</c:v>
                </c:pt>
                <c:pt idx="5">
                  <c:v>Great Britain</c:v>
                </c:pt>
                <c:pt idx="6">
                  <c:v>Indonesia</c:v>
                </c:pt>
                <c:pt idx="7">
                  <c:v>Iran</c:v>
                </c:pt>
                <c:pt idx="8">
                  <c:v>Colombia</c:v>
                </c:pt>
                <c:pt idx="9">
                  <c:v>Turkey</c:v>
                </c:pt>
                <c:pt idx="10">
                  <c:v>Canada</c:v>
                </c:pt>
                <c:pt idx="11">
                  <c:v>Hong Kong</c:v>
                </c:pt>
                <c:pt idx="12">
                  <c:v>Mexico</c:v>
                </c:pt>
              </c:strCache>
            </c:strRef>
          </c:cat>
          <c:val>
            <c:numRef>
              <c:f>'Land nya registrerade (2)'!$H$4:$H$16</c:f>
            </c:numRef>
          </c:val>
          <c:extLst>
            <c:ext xmlns:c16="http://schemas.microsoft.com/office/drawing/2014/chart" uri="{C3380CC4-5D6E-409C-BE32-E72D297353CC}">
              <c16:uniqueId val="{00000006-C561-DF41-81D6-1DAC98F0B173}"/>
            </c:ext>
          </c:extLst>
        </c:ser>
        <c:ser>
          <c:idx val="7"/>
          <c:order val="7"/>
          <c:tx>
            <c:strRef>
              <c:f>'Land nya registrerade (2)'!$I$3</c:f>
              <c:strCache>
                <c:ptCount val="1"/>
                <c:pt idx="0">
                  <c:v>2020</c:v>
                </c:pt>
              </c:strCache>
            </c:strRef>
          </c:tx>
          <c:spPr>
            <a:solidFill>
              <a:schemeClr val="accent3"/>
            </a:solidFill>
            <a:ln>
              <a:noFill/>
            </a:ln>
            <a:effectLst/>
          </c:spPr>
          <c:invertIfNegative val="0"/>
          <c:cat>
            <c:strRef>
              <c:f>'Land nya registrerade (2)'!$A$4:$A$16</c:f>
              <c:strCache>
                <c:ptCount val="13"/>
                <c:pt idx="0">
                  <c:v>China</c:v>
                </c:pt>
                <c:pt idx="1">
                  <c:v>India</c:v>
                </c:pt>
                <c:pt idx="2">
                  <c:v>U.S.A.</c:v>
                </c:pt>
                <c:pt idx="3">
                  <c:v>Taiwan</c:v>
                </c:pt>
                <c:pt idx="4">
                  <c:v>Pakistan</c:v>
                </c:pt>
                <c:pt idx="5">
                  <c:v>Great Britain</c:v>
                </c:pt>
                <c:pt idx="6">
                  <c:v>Indonesia</c:v>
                </c:pt>
                <c:pt idx="7">
                  <c:v>Iran</c:v>
                </c:pt>
                <c:pt idx="8">
                  <c:v>Colombia</c:v>
                </c:pt>
                <c:pt idx="9">
                  <c:v>Turkey</c:v>
                </c:pt>
                <c:pt idx="10">
                  <c:v>Canada</c:v>
                </c:pt>
                <c:pt idx="11">
                  <c:v>Hong Kong</c:v>
                </c:pt>
                <c:pt idx="12">
                  <c:v>Mexico</c:v>
                </c:pt>
              </c:strCache>
            </c:strRef>
          </c:cat>
          <c:val>
            <c:numRef>
              <c:f>'Land nya registrerade (2)'!$I$4:$I$16</c:f>
              <c:numCache>
                <c:formatCode>General</c:formatCode>
                <c:ptCount val="13"/>
                <c:pt idx="0">
                  <c:v>223</c:v>
                </c:pt>
                <c:pt idx="1">
                  <c:v>149</c:v>
                </c:pt>
                <c:pt idx="2">
                  <c:v>19</c:v>
                </c:pt>
                <c:pt idx="3">
                  <c:v>18</c:v>
                </c:pt>
                <c:pt idx="4">
                  <c:v>12</c:v>
                </c:pt>
                <c:pt idx="5">
                  <c:v>11</c:v>
                </c:pt>
                <c:pt idx="6">
                  <c:v>10</c:v>
                </c:pt>
                <c:pt idx="7">
                  <c:v>9</c:v>
                </c:pt>
                <c:pt idx="8">
                  <c:v>9</c:v>
                </c:pt>
                <c:pt idx="9">
                  <c:v>7</c:v>
                </c:pt>
                <c:pt idx="10">
                  <c:v>7</c:v>
                </c:pt>
                <c:pt idx="11">
                  <c:v>6</c:v>
                </c:pt>
                <c:pt idx="12">
                  <c:v>5</c:v>
                </c:pt>
              </c:numCache>
            </c:numRef>
          </c:val>
          <c:extLst>
            <c:ext xmlns:c16="http://schemas.microsoft.com/office/drawing/2014/chart" uri="{C3380CC4-5D6E-409C-BE32-E72D297353CC}">
              <c16:uniqueId val="{00000007-C561-DF41-81D6-1DAC98F0B173}"/>
            </c:ext>
          </c:extLst>
        </c:ser>
        <c:ser>
          <c:idx val="8"/>
          <c:order val="8"/>
          <c:tx>
            <c:strRef>
              <c:f>'Land nya registrerade (2)'!$J$3</c:f>
              <c:strCache>
                <c:ptCount val="1"/>
                <c:pt idx="0">
                  <c:v>Jmf 19-20</c:v>
                </c:pt>
              </c:strCache>
            </c:strRef>
          </c:tx>
          <c:spPr>
            <a:solidFill>
              <a:schemeClr val="accent3">
                <a:lumMod val="60000"/>
              </a:schemeClr>
            </a:solidFill>
            <a:ln>
              <a:noFill/>
            </a:ln>
            <a:effectLst/>
          </c:spPr>
          <c:invertIfNegative val="0"/>
          <c:cat>
            <c:strRef>
              <c:f>'Land nya registrerade (2)'!$A$4:$A$16</c:f>
              <c:strCache>
                <c:ptCount val="13"/>
                <c:pt idx="0">
                  <c:v>China</c:v>
                </c:pt>
                <c:pt idx="1">
                  <c:v>India</c:v>
                </c:pt>
                <c:pt idx="2">
                  <c:v>U.S.A.</c:v>
                </c:pt>
                <c:pt idx="3">
                  <c:v>Taiwan</c:v>
                </c:pt>
                <c:pt idx="4">
                  <c:v>Pakistan</c:v>
                </c:pt>
                <c:pt idx="5">
                  <c:v>Great Britain</c:v>
                </c:pt>
                <c:pt idx="6">
                  <c:v>Indonesia</c:v>
                </c:pt>
                <c:pt idx="7">
                  <c:v>Iran</c:v>
                </c:pt>
                <c:pt idx="8">
                  <c:v>Colombia</c:v>
                </c:pt>
                <c:pt idx="9">
                  <c:v>Turkey</c:v>
                </c:pt>
                <c:pt idx="10">
                  <c:v>Canada</c:v>
                </c:pt>
                <c:pt idx="11">
                  <c:v>Hong Kong</c:v>
                </c:pt>
                <c:pt idx="12">
                  <c:v>Mexico</c:v>
                </c:pt>
              </c:strCache>
            </c:strRef>
          </c:cat>
          <c:val>
            <c:numRef>
              <c:f>'Land nya registrerade (2)'!$J$4:$J$16</c:f>
            </c:numRef>
          </c:val>
          <c:extLst>
            <c:ext xmlns:c16="http://schemas.microsoft.com/office/drawing/2014/chart" uri="{C3380CC4-5D6E-409C-BE32-E72D297353CC}">
              <c16:uniqueId val="{00000008-C561-DF41-81D6-1DAC98F0B173}"/>
            </c:ext>
          </c:extLst>
        </c:ser>
        <c:dLbls>
          <c:showLegendKey val="0"/>
          <c:showVal val="0"/>
          <c:showCatName val="0"/>
          <c:showSerName val="0"/>
          <c:showPercent val="0"/>
          <c:showBubbleSize val="0"/>
        </c:dLbls>
        <c:gapWidth val="219"/>
        <c:overlap val="-27"/>
        <c:axId val="1958928015"/>
        <c:axId val="1958962095"/>
      </c:barChart>
      <c:catAx>
        <c:axId val="1958928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74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958962095"/>
        <c:crosses val="autoZero"/>
        <c:auto val="1"/>
        <c:lblAlgn val="ctr"/>
        <c:lblOffset val="100"/>
        <c:noMultiLvlLbl val="0"/>
      </c:catAx>
      <c:valAx>
        <c:axId val="19589620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9589280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Blad1!$B$1</c:f>
              <c:strCache>
                <c:ptCount val="1"/>
                <c:pt idx="0">
                  <c:v>Försäljning</c:v>
                </c:pt>
              </c:strCache>
            </c:strRef>
          </c:tx>
          <c:spPr>
            <a:ln w="12700">
              <a:noFill/>
            </a:ln>
          </c:spPr>
          <c:dPt>
            <c:idx val="0"/>
            <c:bubble3D val="0"/>
            <c:spPr>
              <a:solidFill>
                <a:schemeClr val="tx2"/>
              </a:solidFill>
              <a:ln w="12700">
                <a:noFill/>
              </a:ln>
              <a:effectLst/>
            </c:spPr>
            <c:extLst>
              <c:ext xmlns:c16="http://schemas.microsoft.com/office/drawing/2014/chart" uri="{C3380CC4-5D6E-409C-BE32-E72D297353CC}">
                <c16:uniqueId val="{00000001-FACF-0940-8E7A-0D18C6F45E01}"/>
              </c:ext>
            </c:extLst>
          </c:dPt>
          <c:dPt>
            <c:idx val="1"/>
            <c:bubble3D val="0"/>
            <c:spPr>
              <a:solidFill>
                <a:schemeClr val="tx2">
                  <a:lumMod val="40000"/>
                  <a:lumOff val="60000"/>
                </a:schemeClr>
              </a:solidFill>
              <a:ln w="12700">
                <a:noFill/>
              </a:ln>
              <a:effectLst/>
            </c:spPr>
            <c:extLst>
              <c:ext xmlns:c16="http://schemas.microsoft.com/office/drawing/2014/chart" uri="{C3380CC4-5D6E-409C-BE32-E72D297353CC}">
                <c16:uniqueId val="{00000003-FACF-0940-8E7A-0D18C6F45E01}"/>
              </c:ext>
            </c:extLst>
          </c:dPt>
          <c:dPt>
            <c:idx val="2"/>
            <c:bubble3D val="0"/>
            <c:spPr>
              <a:solidFill>
                <a:schemeClr val="accent1"/>
              </a:solidFill>
              <a:ln w="12700">
                <a:noFill/>
              </a:ln>
              <a:effectLst/>
            </c:spPr>
            <c:extLst>
              <c:ext xmlns:c16="http://schemas.microsoft.com/office/drawing/2014/chart" uri="{C3380CC4-5D6E-409C-BE32-E72D297353CC}">
                <c16:uniqueId val="{00000005-FACF-0940-8E7A-0D18C6F45E01}"/>
              </c:ext>
            </c:extLst>
          </c:dPt>
          <c:dPt>
            <c:idx val="3"/>
            <c:bubble3D val="0"/>
            <c:spPr>
              <a:solidFill>
                <a:schemeClr val="accent2"/>
              </a:solidFill>
              <a:ln w="12700">
                <a:noFill/>
              </a:ln>
              <a:effectLst/>
            </c:spPr>
            <c:extLst>
              <c:ext xmlns:c16="http://schemas.microsoft.com/office/drawing/2014/chart" uri="{C3380CC4-5D6E-409C-BE32-E72D297353CC}">
                <c16:uniqueId val="{00000007-FACF-0940-8E7A-0D18C6F45E01}"/>
              </c:ext>
            </c:extLst>
          </c:dPt>
          <c:dPt>
            <c:idx val="4"/>
            <c:bubble3D val="0"/>
            <c:spPr>
              <a:solidFill>
                <a:schemeClr val="accent1">
                  <a:lumMod val="20000"/>
                  <a:lumOff val="80000"/>
                </a:schemeClr>
              </a:solidFill>
              <a:ln w="12700">
                <a:noFill/>
              </a:ln>
              <a:effectLst/>
            </c:spPr>
            <c:extLst>
              <c:ext xmlns:c16="http://schemas.microsoft.com/office/drawing/2014/chart" uri="{C3380CC4-5D6E-409C-BE32-E72D297353CC}">
                <c16:uniqueId val="{00000009-FACF-0940-8E7A-0D18C6F45E01}"/>
              </c:ext>
            </c:extLst>
          </c:dPt>
          <c:cat>
            <c:strRef>
              <c:f>Blad1!$A$2:$A$6</c:f>
              <c:strCache>
                <c:ptCount val="5"/>
                <c:pt idx="0">
                  <c:v>Staff</c:v>
                </c:pt>
                <c:pt idx="1">
                  <c:v>Premises</c:v>
                </c:pt>
                <c:pt idx="2">
                  <c:v>Other operating costs</c:v>
                </c:pt>
                <c:pt idx="3">
                  <c:v>Financial cost</c:v>
                </c:pt>
                <c:pt idx="4">
                  <c:v>Depriciation</c:v>
                </c:pt>
              </c:strCache>
            </c:strRef>
          </c:cat>
          <c:val>
            <c:numRef>
              <c:f>Blad1!$B$2:$B$6</c:f>
              <c:numCache>
                <c:formatCode>General</c:formatCode>
                <c:ptCount val="5"/>
                <c:pt idx="0">
                  <c:v>61.9</c:v>
                </c:pt>
                <c:pt idx="1">
                  <c:v>18.2</c:v>
                </c:pt>
                <c:pt idx="2">
                  <c:v>15.7</c:v>
                </c:pt>
                <c:pt idx="3">
                  <c:v>0.2</c:v>
                </c:pt>
                <c:pt idx="4">
                  <c:v>4</c:v>
                </c:pt>
              </c:numCache>
            </c:numRef>
          </c:val>
          <c:extLst>
            <c:ext xmlns:c16="http://schemas.microsoft.com/office/drawing/2014/chart" uri="{C3380CC4-5D6E-409C-BE32-E72D297353CC}">
              <c16:uniqueId val="{00000010-FACF-0940-8E7A-0D18C6F45E01}"/>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'Förutbland alla master'!$B$1</c:f>
              <c:strCache>
                <c:ptCount val="1"/>
                <c:pt idx="0">
                  <c:v>Antal</c:v>
                </c:pt>
              </c:strCache>
            </c:strRef>
          </c:tx>
          <c:spPr>
            <a:solidFill>
              <a:schemeClr val="accent3"/>
            </a:solidFill>
            <a:ln>
              <a:noFill/>
            </a:ln>
            <a:effectLst/>
          </c:spPr>
          <c:invertIfNegative val="0"/>
          <c:cat>
            <c:strRef>
              <c:f>'Förutbland alla master'!$A$2:$A$15</c:f>
              <c:strCache>
                <c:ptCount val="14"/>
                <c:pt idx="0">
                  <c:v>China</c:v>
                </c:pt>
                <c:pt idx="1">
                  <c:v>Sweden</c:v>
                </c:pt>
                <c:pt idx="2">
                  <c:v>India</c:v>
                </c:pt>
                <c:pt idx="3">
                  <c:v>Germany</c:v>
                </c:pt>
                <c:pt idx="4">
                  <c:v>Italy</c:v>
                </c:pt>
                <c:pt idx="5">
                  <c:v>Great Britain</c:v>
                </c:pt>
                <c:pt idx="6">
                  <c:v>Spain</c:v>
                </c:pt>
                <c:pt idx="7">
                  <c:v>Greece</c:v>
                </c:pt>
                <c:pt idx="8">
                  <c:v>U.S.A</c:v>
                </c:pt>
                <c:pt idx="9">
                  <c:v>Iceland</c:v>
                </c:pt>
                <c:pt idx="10">
                  <c:v>Netherlands</c:v>
                </c:pt>
                <c:pt idx="11">
                  <c:v>Unknown</c:v>
                </c:pt>
                <c:pt idx="12">
                  <c:v>Taiwan</c:v>
                </c:pt>
                <c:pt idx="13">
                  <c:v>Pakistan</c:v>
                </c:pt>
              </c:strCache>
            </c:strRef>
          </c:cat>
          <c:val>
            <c:numRef>
              <c:f>'Förutbland alla master'!$B$2:$B$15</c:f>
              <c:numCache>
                <c:formatCode>General</c:formatCode>
                <c:ptCount val="14"/>
                <c:pt idx="0">
                  <c:v>228</c:v>
                </c:pt>
                <c:pt idx="1">
                  <c:v>172</c:v>
                </c:pt>
                <c:pt idx="2">
                  <c:v>160</c:v>
                </c:pt>
                <c:pt idx="3">
                  <c:v>49</c:v>
                </c:pt>
                <c:pt idx="4">
                  <c:v>46</c:v>
                </c:pt>
                <c:pt idx="5">
                  <c:v>39</c:v>
                </c:pt>
                <c:pt idx="6">
                  <c:v>35</c:v>
                </c:pt>
                <c:pt idx="7">
                  <c:v>32</c:v>
                </c:pt>
                <c:pt idx="8">
                  <c:v>31</c:v>
                </c:pt>
                <c:pt idx="9">
                  <c:v>28</c:v>
                </c:pt>
                <c:pt idx="10">
                  <c:v>25</c:v>
                </c:pt>
                <c:pt idx="11">
                  <c:v>22</c:v>
                </c:pt>
                <c:pt idx="12">
                  <c:v>18</c:v>
                </c:pt>
                <c:pt idx="13">
                  <c:v>17</c:v>
                </c:pt>
              </c:numCache>
            </c:numRef>
          </c:val>
          <c:extLst>
            <c:ext xmlns:c16="http://schemas.microsoft.com/office/drawing/2014/chart" uri="{C3380CC4-5D6E-409C-BE32-E72D297353CC}">
              <c16:uniqueId val="{00000000-84A1-234F-9694-F36797BB38FC}"/>
            </c:ext>
          </c:extLst>
        </c:ser>
        <c:dLbls>
          <c:showLegendKey val="0"/>
          <c:showVal val="0"/>
          <c:showCatName val="0"/>
          <c:showSerName val="0"/>
          <c:showPercent val="0"/>
          <c:showBubbleSize val="0"/>
        </c:dLbls>
        <c:gapWidth val="97"/>
        <c:overlap val="-27"/>
        <c:axId val="565857928"/>
        <c:axId val="565862192"/>
      </c:barChart>
      <c:catAx>
        <c:axId val="565857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sv-SE"/>
          </a:p>
        </c:txPr>
        <c:crossAx val="565862192"/>
        <c:crosses val="autoZero"/>
        <c:auto val="1"/>
        <c:lblAlgn val="ctr"/>
        <c:lblOffset val="100"/>
        <c:noMultiLvlLbl val="0"/>
      </c:catAx>
      <c:valAx>
        <c:axId val="565862192"/>
        <c:scaling>
          <c:orientation val="minMax"/>
        </c:scaling>
        <c:delete val="0"/>
        <c:axPos val="l"/>
        <c:majorGridlines>
          <c:spPr>
            <a:ln w="9525" cap="flat" cmpd="sng" algn="ctr">
              <a:solidFill>
                <a:schemeClr val="accent2">
                  <a:lumMod val="20000"/>
                  <a:lumOff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sv-SE"/>
          </a:p>
        </c:txPr>
        <c:crossAx val="565857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2131729472748"/>
          <c:y val="6.0596596700803765E-2"/>
          <c:w val="0.55557337988499744"/>
          <c:h val="0.8788068065983925"/>
        </c:manualLayout>
      </c:layout>
      <c:pieChart>
        <c:varyColors val="1"/>
        <c:ser>
          <c:idx val="0"/>
          <c:order val="0"/>
          <c:spPr>
            <a:solidFill>
              <a:schemeClr val="accent3"/>
            </a:solidFill>
            <a:ln w="15875"/>
          </c:spPr>
          <c:dPt>
            <c:idx val="0"/>
            <c:bubble3D val="0"/>
            <c:spPr>
              <a:solidFill>
                <a:schemeClr val="accent3"/>
              </a:solidFill>
              <a:ln w="15875">
                <a:solidFill>
                  <a:schemeClr val="lt1"/>
                </a:solidFill>
              </a:ln>
              <a:effectLst/>
            </c:spPr>
            <c:extLst>
              <c:ext xmlns:c16="http://schemas.microsoft.com/office/drawing/2014/chart" uri="{C3380CC4-5D6E-409C-BE32-E72D297353CC}">
                <c16:uniqueId val="{00000001-A928-1D4D-AB49-754A7E23DBE4}"/>
              </c:ext>
            </c:extLst>
          </c:dPt>
          <c:dPt>
            <c:idx val="1"/>
            <c:bubble3D val="0"/>
            <c:spPr>
              <a:solidFill>
                <a:schemeClr val="tx2"/>
              </a:solidFill>
              <a:ln w="15875">
                <a:solidFill>
                  <a:schemeClr val="lt1"/>
                </a:solidFill>
              </a:ln>
              <a:effectLst/>
            </c:spPr>
            <c:extLst>
              <c:ext xmlns:c16="http://schemas.microsoft.com/office/drawing/2014/chart" uri="{C3380CC4-5D6E-409C-BE32-E72D297353CC}">
                <c16:uniqueId val="{00000003-A928-1D4D-AB49-754A7E23DBE4}"/>
              </c:ext>
            </c:extLst>
          </c:dPt>
          <c:dPt>
            <c:idx val="2"/>
            <c:bubble3D val="0"/>
            <c:spPr>
              <a:solidFill>
                <a:schemeClr val="accent1"/>
              </a:solidFill>
              <a:ln w="15875">
                <a:solidFill>
                  <a:schemeClr val="lt1"/>
                </a:solidFill>
              </a:ln>
              <a:effectLst/>
            </c:spPr>
            <c:extLst>
              <c:ext xmlns:c16="http://schemas.microsoft.com/office/drawing/2014/chart" uri="{C3380CC4-5D6E-409C-BE32-E72D297353CC}">
                <c16:uniqueId val="{00000005-A928-1D4D-AB49-754A7E23DBE4}"/>
              </c:ext>
            </c:extLst>
          </c:dPt>
          <c:dPt>
            <c:idx val="3"/>
            <c:bubble3D val="0"/>
            <c:spPr>
              <a:solidFill>
                <a:schemeClr val="accent2"/>
              </a:solidFill>
              <a:ln w="15875">
                <a:solidFill>
                  <a:schemeClr val="lt1"/>
                </a:solidFill>
              </a:ln>
              <a:effectLst/>
            </c:spPr>
            <c:extLst>
              <c:ext xmlns:c16="http://schemas.microsoft.com/office/drawing/2014/chart" uri="{C3380CC4-5D6E-409C-BE32-E72D297353CC}">
                <c16:uniqueId val="{00000007-A928-1D4D-AB49-754A7E23DBE4}"/>
              </c:ext>
            </c:extLst>
          </c:dPt>
          <c:dLbls>
            <c:delete val="1"/>
          </c:dLbls>
          <c:cat>
            <c:strRef>
              <c:f>Bilder!$B$5:$B$8</c:f>
              <c:strCache>
                <c:ptCount val="4"/>
                <c:pt idx="0">
                  <c:v>Excellent Science</c:v>
                </c:pt>
                <c:pt idx="1">
                  <c:v>Other</c:v>
                </c:pt>
                <c:pt idx="2">
                  <c:v>Industrial Leadership</c:v>
                </c:pt>
                <c:pt idx="3">
                  <c:v>Societal Challenges</c:v>
                </c:pt>
              </c:strCache>
            </c:strRef>
          </c:cat>
          <c:val>
            <c:numRef>
              <c:f>Bilder!$C$5:$C$8</c:f>
              <c:numCache>
                <c:formatCode>[$€-2]\ #\ ##0.0;\-[$€-2]\ #\ ##0.0</c:formatCode>
                <c:ptCount val="4"/>
                <c:pt idx="0">
                  <c:v>98.190344530000047</c:v>
                </c:pt>
                <c:pt idx="1">
                  <c:v>13.171102150000001</c:v>
                </c:pt>
                <c:pt idx="2">
                  <c:v>27.763284040000002</c:v>
                </c:pt>
                <c:pt idx="3">
                  <c:v>28.750158550000002</c:v>
                </c:pt>
              </c:numCache>
            </c:numRef>
          </c:val>
          <c:extLst>
            <c:ext xmlns:c16="http://schemas.microsoft.com/office/drawing/2014/chart" uri="{C3380CC4-5D6E-409C-BE32-E72D297353CC}">
              <c16:uniqueId val="{00000008-A928-1D4D-AB49-754A7E23DBE4}"/>
            </c:ext>
          </c:extLst>
        </c:ser>
        <c:dLbls>
          <c:dLblPos val="outEnd"/>
          <c:showLegendKey val="0"/>
          <c:showVal val="1"/>
          <c:showCatName val="0"/>
          <c:showSerName val="0"/>
          <c:showPercent val="0"/>
          <c:showBubbleSize val="0"/>
          <c:showLeaderLines val="1"/>
        </c:dLbls>
        <c:firstSliceAng val="317"/>
      </c:pieChart>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spPr>
            <a:solidFill>
              <a:schemeClr val="accent3"/>
            </a:solidFill>
          </c:spPr>
          <c:dPt>
            <c:idx val="0"/>
            <c:bubble3D val="0"/>
            <c:spPr>
              <a:solidFill>
                <a:schemeClr val="accent3"/>
              </a:solidFill>
              <a:ln w="19050">
                <a:noFill/>
              </a:ln>
              <a:effectLst/>
            </c:spPr>
            <c:extLst>
              <c:ext xmlns:c16="http://schemas.microsoft.com/office/drawing/2014/chart" uri="{C3380CC4-5D6E-409C-BE32-E72D297353CC}">
                <c16:uniqueId val="{00000001-72B3-9F49-9E34-63E31ACB4B34}"/>
              </c:ext>
            </c:extLst>
          </c:dPt>
          <c:dPt>
            <c:idx val="1"/>
            <c:bubble3D val="0"/>
            <c:spPr>
              <a:solidFill>
                <a:schemeClr val="accent3">
                  <a:lumMod val="20000"/>
                  <a:lumOff val="80000"/>
                </a:schemeClr>
              </a:solidFill>
              <a:ln w="19050">
                <a:noFill/>
              </a:ln>
              <a:effectLst/>
            </c:spPr>
            <c:extLst>
              <c:ext xmlns:c16="http://schemas.microsoft.com/office/drawing/2014/chart" uri="{C3380CC4-5D6E-409C-BE32-E72D297353CC}">
                <c16:uniqueId val="{00000003-72B3-9F49-9E34-63E31ACB4B34}"/>
              </c:ext>
            </c:extLst>
          </c:dPt>
          <c:dPt>
            <c:idx val="2"/>
            <c:bubble3D val="0"/>
            <c:spPr>
              <a:solidFill>
                <a:schemeClr val="accent3">
                  <a:lumMod val="60000"/>
                  <a:lumOff val="40000"/>
                </a:schemeClr>
              </a:solidFill>
              <a:ln w="19050">
                <a:noFill/>
              </a:ln>
              <a:effectLst/>
            </c:spPr>
            <c:extLst>
              <c:ext xmlns:c16="http://schemas.microsoft.com/office/drawing/2014/chart" uri="{C3380CC4-5D6E-409C-BE32-E72D297353CC}">
                <c16:uniqueId val="{00000005-72B3-9F49-9E34-63E31ACB4B34}"/>
              </c:ext>
            </c:extLst>
          </c:dPt>
          <c:dPt>
            <c:idx val="3"/>
            <c:bubble3D val="0"/>
            <c:spPr>
              <a:solidFill>
                <a:schemeClr val="accent3">
                  <a:lumMod val="75000"/>
                </a:schemeClr>
              </a:solidFill>
              <a:ln w="19050">
                <a:noFill/>
              </a:ln>
              <a:effectLst/>
            </c:spPr>
            <c:extLst>
              <c:ext xmlns:c16="http://schemas.microsoft.com/office/drawing/2014/chart" uri="{C3380CC4-5D6E-409C-BE32-E72D297353CC}">
                <c16:uniqueId val="{00000007-72B3-9F49-9E34-63E31ACB4B34}"/>
              </c:ext>
            </c:extLst>
          </c:dPt>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Bilder!$B$17:$B$20</c:f>
              <c:strCache>
                <c:ptCount val="4"/>
                <c:pt idx="0">
                  <c:v>European Research Council</c:v>
                </c:pt>
                <c:pt idx="1">
                  <c:v>Marie Sklodowska-Curie actions</c:v>
                </c:pt>
                <c:pt idx="2">
                  <c:v>Future and Emerging Technologies</c:v>
                </c:pt>
                <c:pt idx="3">
                  <c:v>Research Infrastructures</c:v>
                </c:pt>
              </c:strCache>
            </c:strRef>
          </c:cat>
          <c:val>
            <c:numRef>
              <c:f>Bilder!$C$17:$C$20</c:f>
              <c:numCache>
                <c:formatCode>[$€-2]\ #\ ##0.0;\-[$€-2]\ #\ ##0.0</c:formatCode>
                <c:ptCount val="4"/>
                <c:pt idx="0">
                  <c:v>41.205655370000002</c:v>
                </c:pt>
                <c:pt idx="1">
                  <c:v>23.654743990000021</c:v>
                </c:pt>
                <c:pt idx="2">
                  <c:v>22.448127170000003</c:v>
                </c:pt>
                <c:pt idx="3">
                  <c:v>10.881818000000001</c:v>
                </c:pt>
              </c:numCache>
            </c:numRef>
          </c:val>
          <c:extLst>
            <c:ext xmlns:c16="http://schemas.microsoft.com/office/drawing/2014/chart" uri="{C3380CC4-5D6E-409C-BE32-E72D297353CC}">
              <c16:uniqueId val="{00000008-72B3-9F49-9E34-63E31ACB4B34}"/>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5393589743589744"/>
          <c:y val="0.33530455445294272"/>
          <c:w val="0.34530991071112593"/>
          <c:h val="0.42391470926990038"/>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pieChart>
        <c:varyColors val="1"/>
        <c:ser>
          <c:idx val="0"/>
          <c:order val="0"/>
          <c:spPr>
            <a:solidFill>
              <a:schemeClr val="accent3">
                <a:lumMod val="75000"/>
              </a:schemeClr>
            </a:solidFill>
          </c:spPr>
          <c:explosion val="1"/>
          <c:dPt>
            <c:idx val="0"/>
            <c:bubble3D val="0"/>
            <c:spPr>
              <a:solidFill>
                <a:schemeClr val="tx2">
                  <a:lumMod val="40000"/>
                  <a:lumOff val="60000"/>
                </a:schemeClr>
              </a:solidFill>
              <a:ln w="19050">
                <a:noFill/>
              </a:ln>
              <a:effectLst/>
            </c:spPr>
            <c:extLst>
              <c:ext xmlns:c16="http://schemas.microsoft.com/office/drawing/2014/chart" uri="{C3380CC4-5D6E-409C-BE32-E72D297353CC}">
                <c16:uniqueId val="{00000001-E51E-6B4E-965E-253AC6C729EE}"/>
              </c:ext>
            </c:extLst>
          </c:dPt>
          <c:dPt>
            <c:idx val="1"/>
            <c:bubble3D val="0"/>
            <c:spPr>
              <a:solidFill>
                <a:schemeClr val="tx2">
                  <a:lumMod val="20000"/>
                  <a:lumOff val="80000"/>
                </a:schemeClr>
              </a:solidFill>
              <a:ln w="19050">
                <a:noFill/>
              </a:ln>
              <a:effectLst/>
            </c:spPr>
            <c:extLst>
              <c:ext xmlns:c16="http://schemas.microsoft.com/office/drawing/2014/chart" uri="{C3380CC4-5D6E-409C-BE32-E72D297353CC}">
                <c16:uniqueId val="{00000003-E51E-6B4E-965E-253AC6C729EE}"/>
              </c:ext>
            </c:extLst>
          </c:dPt>
          <c:dPt>
            <c:idx val="2"/>
            <c:bubble3D val="0"/>
            <c:spPr>
              <a:solidFill>
                <a:schemeClr val="tx2"/>
              </a:solidFill>
              <a:ln w="19050">
                <a:noFill/>
              </a:ln>
              <a:effectLst/>
            </c:spPr>
            <c:extLst>
              <c:ext xmlns:c16="http://schemas.microsoft.com/office/drawing/2014/chart" uri="{C3380CC4-5D6E-409C-BE32-E72D297353CC}">
                <c16:uniqueId val="{00000005-E51E-6B4E-965E-253AC6C729EE}"/>
              </c:ext>
            </c:extLst>
          </c:dPt>
          <c:dPt>
            <c:idx val="3"/>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7-E51E-6B4E-965E-253AC6C729EE}"/>
              </c:ext>
            </c:extLst>
          </c:dPt>
          <c:dPt>
            <c:idx val="4"/>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9-E51E-6B4E-965E-253AC6C729EE}"/>
              </c:ext>
            </c:extLst>
          </c:dPt>
          <c:dPt>
            <c:idx val="5"/>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B-E51E-6B4E-965E-253AC6C729EE}"/>
              </c:ext>
            </c:extLst>
          </c:dPt>
          <c:dPt>
            <c:idx val="6"/>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D-E51E-6B4E-965E-253AC6C729EE}"/>
              </c:ext>
            </c:extLst>
          </c:dPt>
          <c:dPt>
            <c:idx val="7"/>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F-E51E-6B4E-965E-253AC6C729EE}"/>
              </c:ext>
            </c:extLst>
          </c:dPt>
          <c:dLbls>
            <c:dLbl>
              <c:idx val="2"/>
              <c:layout>
                <c:manualLayout>
                  <c:x val="-9.643989959113055E-3"/>
                  <c:y val="-6.2716049382715952E-2"/>
                </c:manualLayout>
              </c:layout>
              <c:dLblPos val="bestFit"/>
              <c:showLegendKey val="0"/>
              <c:showVal val="0"/>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E51E-6B4E-965E-253AC6C729EE}"/>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Bilder!$B$40:$B$42</c:f>
              <c:strCache>
                <c:ptCount val="3"/>
                <c:pt idx="0">
                  <c:v>Spreading excellence and widening participation</c:v>
                </c:pt>
                <c:pt idx="1">
                  <c:v>Science with and for Society</c:v>
                </c:pt>
                <c:pt idx="2">
                  <c:v>Euratom</c:v>
                </c:pt>
              </c:strCache>
            </c:strRef>
          </c:cat>
          <c:val>
            <c:numRef>
              <c:f>Bilder!$C$40:$C$42</c:f>
              <c:numCache>
                <c:formatCode>[$€-2]\ #\ ##0.0;\-[$€-2]\ #\ ##0.0</c:formatCode>
                <c:ptCount val="3"/>
                <c:pt idx="0">
                  <c:v>2.8860912500000002</c:v>
                </c:pt>
                <c:pt idx="1">
                  <c:v>0.45424625000000002</c:v>
                </c:pt>
                <c:pt idx="2">
                  <c:v>9.8307646500000008</c:v>
                </c:pt>
              </c:numCache>
            </c:numRef>
          </c:val>
          <c:extLst>
            <c:ext xmlns:c16="http://schemas.microsoft.com/office/drawing/2014/chart" uri="{C3380CC4-5D6E-409C-BE32-E72D297353CC}">
              <c16:uniqueId val="{00000010-E51E-6B4E-965E-253AC6C729EE}"/>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8098678520252508"/>
          <c:y val="0.21936131687242799"/>
          <c:w val="0.49972518935992499"/>
          <c:h val="0.3208650205761317"/>
        </c:manualLayout>
      </c:layout>
      <c:overlay val="0"/>
      <c:spPr>
        <a:noFill/>
        <a:ln>
          <a:noFill/>
        </a:ln>
        <a:effectLst/>
      </c:spPr>
      <c:txPr>
        <a:bodyPr rot="0" spcFirstLastPara="1" vertOverflow="ellipsis" vert="horz" wrap="square" anchor="ctr" anchorCtr="1"/>
        <a:lstStyle/>
        <a:p>
          <a:pPr fontAlgn="t">
            <a:defRPr sz="6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DF39-7B47-9686-9E7ABCC6A621}"/>
              </c:ext>
            </c:extLst>
          </c:dPt>
          <c:dPt>
            <c:idx val="1"/>
            <c:bubble3D val="0"/>
            <c:spPr>
              <a:solidFill>
                <a:schemeClr val="accent2">
                  <a:lumMod val="20000"/>
                  <a:lumOff val="80000"/>
                </a:schemeClr>
              </a:solidFill>
              <a:ln w="19050">
                <a:noFill/>
              </a:ln>
              <a:effectLst/>
            </c:spPr>
            <c:extLst>
              <c:ext xmlns:c16="http://schemas.microsoft.com/office/drawing/2014/chart" uri="{C3380CC4-5D6E-409C-BE32-E72D297353CC}">
                <c16:uniqueId val="{00000003-DF39-7B47-9686-9E7ABCC6A621}"/>
              </c:ext>
            </c:extLst>
          </c:dPt>
          <c:dPt>
            <c:idx val="2"/>
            <c:bubble3D val="0"/>
            <c:spPr>
              <a:solidFill>
                <a:schemeClr val="accent2">
                  <a:shade val="90000"/>
                </a:schemeClr>
              </a:solidFill>
              <a:ln w="19050">
                <a:noFill/>
              </a:ln>
              <a:effectLst/>
            </c:spPr>
            <c:extLst>
              <c:ext xmlns:c16="http://schemas.microsoft.com/office/drawing/2014/chart" uri="{C3380CC4-5D6E-409C-BE32-E72D297353CC}">
                <c16:uniqueId val="{00000005-DF39-7B47-9686-9E7ABCC6A621}"/>
              </c:ext>
            </c:extLst>
          </c:dPt>
          <c:dPt>
            <c:idx val="3"/>
            <c:bubble3D val="0"/>
            <c:spPr>
              <a:solidFill>
                <a:schemeClr val="accent1">
                  <a:lumMod val="20000"/>
                  <a:lumOff val="80000"/>
                </a:schemeClr>
              </a:solidFill>
              <a:ln w="19050">
                <a:noFill/>
              </a:ln>
              <a:effectLst/>
            </c:spPr>
            <c:extLst>
              <c:ext xmlns:c16="http://schemas.microsoft.com/office/drawing/2014/chart" uri="{C3380CC4-5D6E-409C-BE32-E72D297353CC}">
                <c16:uniqueId val="{00000007-DF39-7B47-9686-9E7ABCC6A621}"/>
              </c:ext>
            </c:extLst>
          </c:dPt>
          <c:dPt>
            <c:idx val="4"/>
            <c:bubble3D val="0"/>
            <c:spPr>
              <a:solidFill>
                <a:schemeClr val="accent1">
                  <a:lumMod val="60000"/>
                  <a:lumOff val="40000"/>
                </a:schemeClr>
              </a:solidFill>
              <a:ln w="19050">
                <a:noFill/>
              </a:ln>
              <a:effectLst/>
            </c:spPr>
            <c:extLst>
              <c:ext xmlns:c16="http://schemas.microsoft.com/office/drawing/2014/chart" uri="{C3380CC4-5D6E-409C-BE32-E72D297353CC}">
                <c16:uniqueId val="{00000009-DF39-7B47-9686-9E7ABCC6A621}"/>
              </c:ext>
            </c:extLst>
          </c:dPt>
          <c:dPt>
            <c:idx val="5"/>
            <c:bubble3D val="0"/>
            <c:spPr>
              <a:solidFill>
                <a:schemeClr val="accent1">
                  <a:lumMod val="50000"/>
                </a:schemeClr>
              </a:solidFill>
              <a:ln w="19050">
                <a:noFill/>
              </a:ln>
              <a:effectLst/>
            </c:spPr>
            <c:extLst>
              <c:ext xmlns:c16="http://schemas.microsoft.com/office/drawing/2014/chart" uri="{C3380CC4-5D6E-409C-BE32-E72D297353CC}">
                <c16:uniqueId val="{0000000B-DF39-7B47-9686-9E7ABCC6A621}"/>
              </c:ext>
            </c:extLst>
          </c:dPt>
          <c:dLbls>
            <c:dLbl>
              <c:idx val="1"/>
              <c:layout>
                <c:manualLayout>
                  <c:x val="-1.3644285526120428E-2"/>
                  <c:y val="5.9927944904040575E-2"/>
                </c:manualLayout>
              </c:layout>
              <c:dLblPos val="bestFit"/>
              <c:showLegendKey val="0"/>
              <c:showVal val="0"/>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DF39-7B47-9686-9E7ABCC6A621}"/>
                </c:ext>
              </c:extLst>
            </c:dLbl>
            <c:dLbl>
              <c:idx val="3"/>
              <c:layout>
                <c:manualLayout>
                  <c:x val="-2.1830856841792683E-2"/>
                  <c:y val="-5.9927944904040575E-2"/>
                </c:manualLayout>
              </c:layout>
              <c:dLblPos val="bestFit"/>
              <c:showLegendKey val="0"/>
              <c:showVal val="0"/>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7-DF39-7B47-9686-9E7ABCC6A621}"/>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Bilder!$B$23:$B$28</c:f>
              <c:strCache>
                <c:ptCount val="6"/>
                <c:pt idx="0">
                  <c:v>Information and Communication Technologies</c:v>
                </c:pt>
                <c:pt idx="1">
                  <c:v>Nanotechnologies, Advanced Materials and Production</c:v>
                </c:pt>
                <c:pt idx="2">
                  <c:v>Advanced materials</c:v>
                </c:pt>
                <c:pt idx="3">
                  <c:v>Biotechnology</c:v>
                </c:pt>
                <c:pt idx="4">
                  <c:v>Advanced manufacturing and processing</c:v>
                </c:pt>
                <c:pt idx="5">
                  <c:v>Space</c:v>
                </c:pt>
              </c:strCache>
            </c:strRef>
          </c:cat>
          <c:val>
            <c:numRef>
              <c:f>Bilder!$C$23:$C$28</c:f>
              <c:numCache>
                <c:formatCode>[$€-2]\ #\ ##0.0;\-[$€-2]\ #\ ##0.0</c:formatCode>
                <c:ptCount val="6"/>
                <c:pt idx="0">
                  <c:v>23.003605790000002</c:v>
                </c:pt>
                <c:pt idx="1">
                  <c:v>0.42499999999999999</c:v>
                </c:pt>
                <c:pt idx="2">
                  <c:v>0.2275625</c:v>
                </c:pt>
                <c:pt idx="3">
                  <c:v>0.39588499999999999</c:v>
                </c:pt>
                <c:pt idx="4">
                  <c:v>3.309132</c:v>
                </c:pt>
                <c:pt idx="5">
                  <c:v>0.40209875</c:v>
                </c:pt>
              </c:numCache>
            </c:numRef>
          </c:val>
          <c:extLst>
            <c:ext xmlns:c16="http://schemas.microsoft.com/office/drawing/2014/chart" uri="{C3380CC4-5D6E-409C-BE32-E72D297353CC}">
              <c16:uniqueId val="{0000000C-DF39-7B47-9686-9E7ABCC6A621}"/>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l"/>
      <c:layout>
        <c:manualLayout>
          <c:xMode val="edge"/>
          <c:yMode val="edge"/>
          <c:x val="2.7288571052240854E-3"/>
          <c:y val="0.29799367217526646"/>
          <c:w val="0.66319428845261097"/>
          <c:h val="0.55600367413917462"/>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dPt>
            <c:idx val="0"/>
            <c:bubble3D val="0"/>
            <c:spPr>
              <a:solidFill>
                <a:schemeClr val="accent2">
                  <a:lumMod val="60000"/>
                  <a:lumOff val="40000"/>
                </a:schemeClr>
              </a:solidFill>
              <a:ln w="19050">
                <a:noFill/>
              </a:ln>
              <a:effectLst/>
            </c:spPr>
            <c:extLst>
              <c:ext xmlns:c16="http://schemas.microsoft.com/office/drawing/2014/chart" uri="{C3380CC4-5D6E-409C-BE32-E72D297353CC}">
                <c16:uniqueId val="{00000001-C513-DB4E-B9C2-5A49F83FA96D}"/>
              </c:ext>
            </c:extLst>
          </c:dPt>
          <c:dPt>
            <c:idx val="1"/>
            <c:bubble3D val="0"/>
            <c:spPr>
              <a:solidFill>
                <a:schemeClr val="accent3">
                  <a:shade val="65000"/>
                </a:schemeClr>
              </a:solidFill>
              <a:ln w="19050">
                <a:noFill/>
              </a:ln>
              <a:effectLst/>
            </c:spPr>
            <c:extLst>
              <c:ext xmlns:c16="http://schemas.microsoft.com/office/drawing/2014/chart" uri="{C3380CC4-5D6E-409C-BE32-E72D297353CC}">
                <c16:uniqueId val="{00000003-C513-DB4E-B9C2-5A49F83FA96D}"/>
              </c:ext>
            </c:extLst>
          </c:dPt>
          <c:dPt>
            <c:idx val="2"/>
            <c:bubble3D val="0"/>
            <c:spPr>
              <a:solidFill>
                <a:schemeClr val="accent2"/>
              </a:solidFill>
              <a:ln w="19050">
                <a:noFill/>
              </a:ln>
              <a:effectLst/>
            </c:spPr>
            <c:extLst>
              <c:ext xmlns:c16="http://schemas.microsoft.com/office/drawing/2014/chart" uri="{C3380CC4-5D6E-409C-BE32-E72D297353CC}">
                <c16:uniqueId val="{00000005-C513-DB4E-B9C2-5A49F83FA96D}"/>
              </c:ext>
            </c:extLst>
          </c:dPt>
          <c:dPt>
            <c:idx val="3"/>
            <c:bubble3D val="0"/>
            <c:spPr>
              <a:solidFill>
                <a:schemeClr val="accent2">
                  <a:lumMod val="50000"/>
                </a:schemeClr>
              </a:solidFill>
              <a:ln w="19050">
                <a:noFill/>
              </a:ln>
              <a:effectLst/>
            </c:spPr>
            <c:extLst>
              <c:ext xmlns:c16="http://schemas.microsoft.com/office/drawing/2014/chart" uri="{C3380CC4-5D6E-409C-BE32-E72D297353CC}">
                <c16:uniqueId val="{00000007-C513-DB4E-B9C2-5A49F83FA96D}"/>
              </c:ext>
            </c:extLst>
          </c:dPt>
          <c:dPt>
            <c:idx val="4"/>
            <c:bubble3D val="0"/>
            <c:spPr>
              <a:solidFill>
                <a:schemeClr val="accent2">
                  <a:lumMod val="75000"/>
                </a:schemeClr>
              </a:solidFill>
              <a:ln w="19050">
                <a:noFill/>
              </a:ln>
              <a:effectLst/>
            </c:spPr>
            <c:extLst>
              <c:ext xmlns:c16="http://schemas.microsoft.com/office/drawing/2014/chart" uri="{C3380CC4-5D6E-409C-BE32-E72D297353CC}">
                <c16:uniqueId val="{00000009-C513-DB4E-B9C2-5A49F83FA96D}"/>
              </c:ext>
            </c:extLst>
          </c:dPt>
          <c:dPt>
            <c:idx val="5"/>
            <c:bubble3D val="0"/>
            <c:spPr>
              <a:solidFill>
                <a:schemeClr val="accent2">
                  <a:lumMod val="20000"/>
                  <a:lumOff val="80000"/>
                </a:schemeClr>
              </a:solidFill>
              <a:ln w="19050">
                <a:noFill/>
              </a:ln>
              <a:effectLst/>
            </c:spPr>
            <c:extLst>
              <c:ext xmlns:c16="http://schemas.microsoft.com/office/drawing/2014/chart" uri="{C3380CC4-5D6E-409C-BE32-E72D297353CC}">
                <c16:uniqueId val="{0000000B-C513-DB4E-B9C2-5A49F83FA96D}"/>
              </c:ext>
            </c:extLst>
          </c:dPt>
          <c:dPt>
            <c:idx val="6"/>
            <c:bubble3D val="0"/>
            <c:spPr>
              <a:solidFill>
                <a:schemeClr val="accent2">
                  <a:lumMod val="40000"/>
                  <a:lumOff val="60000"/>
                </a:schemeClr>
              </a:solidFill>
              <a:ln w="19050">
                <a:noFill/>
              </a:ln>
              <a:effectLst/>
            </c:spPr>
            <c:extLst>
              <c:ext xmlns:c16="http://schemas.microsoft.com/office/drawing/2014/chart" uri="{C3380CC4-5D6E-409C-BE32-E72D297353CC}">
                <c16:uniqueId val="{0000000D-C513-DB4E-B9C2-5A49F83FA96D}"/>
              </c:ext>
            </c:extLst>
          </c:dPt>
          <c:dLbls>
            <c:dLbl>
              <c:idx val="4"/>
              <c:layout>
                <c:manualLayout>
                  <c:x val="0"/>
                  <c:y val="1.9607056070004909E-2"/>
                </c:manualLayout>
              </c:layout>
              <c:dLblPos val="bestFit"/>
              <c:showLegendKey val="0"/>
              <c:showVal val="0"/>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9-C513-DB4E-B9C2-5A49F83FA96D}"/>
                </c:ext>
              </c:extLst>
            </c:dLbl>
            <c:dLbl>
              <c:idx val="5"/>
              <c:layout>
                <c:manualLayout>
                  <c:x val="8.4842091831877717E-3"/>
                  <c:y val="0"/>
                </c:manualLayout>
              </c:layout>
              <c:dLblPos val="bestFit"/>
              <c:showLegendKey val="0"/>
              <c:showVal val="0"/>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B-C513-DB4E-B9C2-5A49F83FA96D}"/>
                </c:ext>
              </c:extLst>
            </c:dLbl>
            <c:dLbl>
              <c:idx val="6"/>
              <c:layout>
                <c:manualLayout>
                  <c:x val="2.5452627549563237E-2"/>
                  <c:y val="0"/>
                </c:manualLayout>
              </c:layout>
              <c:numFmt formatCode="General" sourceLinked="0"/>
              <c:spPr>
                <a:solidFill>
                  <a:schemeClr val="bg1"/>
                </a:solidFill>
                <a:ln>
                  <a:noFill/>
                </a:ln>
                <a:effectLst/>
              </c:spPr>
              <c:txPr>
                <a:bodyPr rot="0" spcFirstLastPara="1" vertOverflow="ellipsis" vert="horz" wrap="square" lIns="38100" tIns="19050" rIns="38100" bIns="19050" anchor="ctr" anchorCtr="0">
                  <a:spAutoFit/>
                </a:bodyPr>
                <a:lstStyle/>
                <a:p>
                  <a:pPr algn="r">
                    <a:defRPr sz="700" b="0" i="0" u="none" strike="noStrike" kern="1200" baseline="0">
                      <a:solidFill>
                        <a:schemeClr val="tx1">
                          <a:lumMod val="75000"/>
                          <a:lumOff val="25000"/>
                        </a:schemeClr>
                      </a:solidFill>
                      <a:latin typeface="+mn-lt"/>
                      <a:ea typeface="+mn-ea"/>
                      <a:cs typeface="+mn-cs"/>
                    </a:defRPr>
                  </a:pPr>
                  <a:endParaRPr lang="sv-SE"/>
                </a:p>
              </c:txPr>
              <c:dLblPos val="bestFit"/>
              <c:showLegendKey val="0"/>
              <c:showVal val="0"/>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D-C513-DB4E-B9C2-5A49F83FA96D}"/>
                </c:ext>
              </c:extLst>
            </c:dLbl>
            <c:numFmt formatCode="General"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Bilder!$B$31:$B$37</c:f>
              <c:strCache>
                <c:ptCount val="7"/>
                <c:pt idx="0">
                  <c:v>SC1 - Health</c:v>
                </c:pt>
                <c:pt idx="1">
                  <c:v>SC2 - Food, bioeconomy</c:v>
                </c:pt>
                <c:pt idx="2">
                  <c:v>SC3 - Energy</c:v>
                </c:pt>
                <c:pt idx="3">
                  <c:v>SC4 - Transport</c:v>
                </c:pt>
                <c:pt idx="4">
                  <c:v>SC5 - Climate action, environment</c:v>
                </c:pt>
                <c:pt idx="5">
                  <c:v>SC6 - Inclusive societies</c:v>
                </c:pt>
                <c:pt idx="6">
                  <c:v>SC7 - Secure societies</c:v>
                </c:pt>
              </c:strCache>
            </c:strRef>
          </c:cat>
          <c:val>
            <c:numRef>
              <c:f>Bilder!$C$31:$C$37</c:f>
              <c:numCache>
                <c:formatCode>[$€-2]\ #\ ##0.0;\-[$€-2]\ #\ ##0.0</c:formatCode>
                <c:ptCount val="7"/>
                <c:pt idx="0">
                  <c:v>3.4173607499999998</c:v>
                </c:pt>
                <c:pt idx="1">
                  <c:v>2.6578879999999998</c:v>
                </c:pt>
                <c:pt idx="2">
                  <c:v>8.0472059999999992</c:v>
                </c:pt>
                <c:pt idx="3">
                  <c:v>10.98757005</c:v>
                </c:pt>
                <c:pt idx="4">
                  <c:v>2.0112174999999999</c:v>
                </c:pt>
                <c:pt idx="5">
                  <c:v>0.48229749999999999</c:v>
                </c:pt>
                <c:pt idx="6">
                  <c:v>1.14661875</c:v>
                </c:pt>
              </c:numCache>
            </c:numRef>
          </c:val>
          <c:extLst>
            <c:ext xmlns:c16="http://schemas.microsoft.com/office/drawing/2014/chart" uri="{C3380CC4-5D6E-409C-BE32-E72D297353CC}">
              <c16:uniqueId val="{0000000E-C513-DB4E-B9C2-5A49F83FA96D}"/>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l"/>
      <c:layout>
        <c:manualLayout>
          <c:xMode val="edge"/>
          <c:yMode val="edge"/>
          <c:x val="0"/>
          <c:y val="0.14240417988336182"/>
          <c:w val="0.4863029956474243"/>
          <c:h val="0.65087795148241157"/>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Blad1!$B$1</c:f>
              <c:strCache>
                <c:ptCount val="1"/>
                <c:pt idx="0">
                  <c:v>Försäljning</c:v>
                </c:pt>
              </c:strCache>
            </c:strRef>
          </c:tx>
          <c:spPr>
            <a:ln w="12700">
              <a:noFill/>
            </a:ln>
          </c:spPr>
          <c:dPt>
            <c:idx val="0"/>
            <c:bubble3D val="0"/>
            <c:spPr>
              <a:solidFill>
                <a:schemeClr val="tx2"/>
              </a:solidFill>
              <a:ln w="12700">
                <a:noFill/>
              </a:ln>
              <a:effectLst/>
            </c:spPr>
            <c:extLst>
              <c:ext xmlns:c16="http://schemas.microsoft.com/office/drawing/2014/chart" uri="{C3380CC4-5D6E-409C-BE32-E72D297353CC}">
                <c16:uniqueId val="{00000001-D375-4C44-9A4D-AE1474D5C74A}"/>
              </c:ext>
            </c:extLst>
          </c:dPt>
          <c:dPt>
            <c:idx val="1"/>
            <c:bubble3D val="0"/>
            <c:spPr>
              <a:solidFill>
                <a:schemeClr val="tx2">
                  <a:lumMod val="40000"/>
                  <a:lumOff val="60000"/>
                </a:schemeClr>
              </a:solidFill>
              <a:ln w="12700">
                <a:noFill/>
              </a:ln>
              <a:effectLst/>
            </c:spPr>
            <c:extLst>
              <c:ext xmlns:c16="http://schemas.microsoft.com/office/drawing/2014/chart" uri="{C3380CC4-5D6E-409C-BE32-E72D297353CC}">
                <c16:uniqueId val="{00000002-D375-4C44-9A4D-AE1474D5C74A}"/>
              </c:ext>
            </c:extLst>
          </c:dPt>
          <c:dPt>
            <c:idx val="2"/>
            <c:bubble3D val="0"/>
            <c:spPr>
              <a:solidFill>
                <a:schemeClr val="accent1"/>
              </a:solidFill>
              <a:ln w="12700">
                <a:noFill/>
              </a:ln>
              <a:effectLst/>
            </c:spPr>
            <c:extLst>
              <c:ext xmlns:c16="http://schemas.microsoft.com/office/drawing/2014/chart" uri="{C3380CC4-5D6E-409C-BE32-E72D297353CC}">
                <c16:uniqueId val="{00000003-D375-4C44-9A4D-AE1474D5C74A}"/>
              </c:ext>
            </c:extLst>
          </c:dPt>
          <c:dPt>
            <c:idx val="3"/>
            <c:bubble3D val="0"/>
            <c:spPr>
              <a:solidFill>
                <a:schemeClr val="accent2"/>
              </a:solidFill>
              <a:ln w="12700">
                <a:noFill/>
              </a:ln>
              <a:effectLst/>
            </c:spPr>
            <c:extLst>
              <c:ext xmlns:c16="http://schemas.microsoft.com/office/drawing/2014/chart" uri="{C3380CC4-5D6E-409C-BE32-E72D297353CC}">
                <c16:uniqueId val="{00000004-D375-4C44-9A4D-AE1474D5C74A}"/>
              </c:ext>
            </c:extLst>
          </c:dPt>
          <c:dPt>
            <c:idx val="4"/>
            <c:bubble3D val="0"/>
            <c:spPr>
              <a:solidFill>
                <a:schemeClr val="accent1">
                  <a:lumMod val="20000"/>
                  <a:lumOff val="80000"/>
                </a:schemeClr>
              </a:solidFill>
              <a:ln w="12700">
                <a:noFill/>
              </a:ln>
              <a:effectLst/>
            </c:spPr>
            <c:extLst>
              <c:ext xmlns:c16="http://schemas.microsoft.com/office/drawing/2014/chart" uri="{C3380CC4-5D6E-409C-BE32-E72D297353CC}">
                <c16:uniqueId val="{00000005-D375-4C44-9A4D-AE1474D5C74A}"/>
              </c:ext>
            </c:extLst>
          </c:dPt>
          <c:cat>
            <c:strRef>
              <c:f>Blad1!$A$2:$A$6</c:f>
              <c:strCache>
                <c:ptCount val="5"/>
                <c:pt idx="0">
                  <c:v>First and second level studies</c:v>
                </c:pt>
                <c:pt idx="1">
                  <c:v>Purchased courses</c:v>
                </c:pt>
                <c:pt idx="2">
                  <c:v>Commisioned courses</c:v>
                </c:pt>
                <c:pt idx="3">
                  <c:v>Research and doctoral studies</c:v>
                </c:pt>
                <c:pt idx="4">
                  <c:v>Contract research</c:v>
                </c:pt>
              </c:strCache>
            </c:strRef>
          </c:cat>
          <c:val>
            <c:numRef>
              <c:f>Blad1!$B$2:$B$6</c:f>
              <c:numCache>
                <c:formatCode>General</c:formatCode>
                <c:ptCount val="5"/>
                <c:pt idx="0">
                  <c:v>29.2</c:v>
                </c:pt>
                <c:pt idx="1">
                  <c:v>0.1</c:v>
                </c:pt>
                <c:pt idx="2">
                  <c:v>0.3</c:v>
                </c:pt>
                <c:pt idx="3">
                  <c:v>67.7</c:v>
                </c:pt>
                <c:pt idx="4">
                  <c:v>2.7</c:v>
                </c:pt>
              </c:numCache>
            </c:numRef>
          </c:val>
          <c:extLst>
            <c:ext xmlns:c16="http://schemas.microsoft.com/office/drawing/2014/chart" uri="{C3380CC4-5D6E-409C-BE32-E72D297353CC}">
              <c16:uniqueId val="{00000000-D375-4C44-9A4D-AE1474D5C74A}"/>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Blad1!$B$1</c:f>
              <c:strCache>
                <c:ptCount val="1"/>
                <c:pt idx="0">
                  <c:v>Försäljning</c:v>
                </c:pt>
              </c:strCache>
            </c:strRef>
          </c:tx>
          <c:spPr>
            <a:ln w="12700">
              <a:noFill/>
            </a:ln>
          </c:spPr>
          <c:dPt>
            <c:idx val="0"/>
            <c:bubble3D val="0"/>
            <c:spPr>
              <a:solidFill>
                <a:schemeClr val="tx2"/>
              </a:solidFill>
              <a:ln w="12700">
                <a:noFill/>
              </a:ln>
              <a:effectLst/>
            </c:spPr>
            <c:extLst>
              <c:ext xmlns:c16="http://schemas.microsoft.com/office/drawing/2014/chart" uri="{C3380CC4-5D6E-409C-BE32-E72D297353CC}">
                <c16:uniqueId val="{00000001-EBA9-C643-A32F-7E7C2C63C1CB}"/>
              </c:ext>
            </c:extLst>
          </c:dPt>
          <c:dPt>
            <c:idx val="1"/>
            <c:bubble3D val="0"/>
            <c:spPr>
              <a:solidFill>
                <a:schemeClr val="tx2">
                  <a:lumMod val="40000"/>
                  <a:lumOff val="60000"/>
                </a:schemeClr>
              </a:solidFill>
              <a:ln w="12700">
                <a:noFill/>
              </a:ln>
              <a:effectLst/>
            </c:spPr>
            <c:extLst>
              <c:ext xmlns:c16="http://schemas.microsoft.com/office/drawing/2014/chart" uri="{C3380CC4-5D6E-409C-BE32-E72D297353CC}">
                <c16:uniqueId val="{00000003-EBA9-C643-A32F-7E7C2C63C1CB}"/>
              </c:ext>
            </c:extLst>
          </c:dPt>
          <c:dPt>
            <c:idx val="2"/>
            <c:bubble3D val="0"/>
            <c:spPr>
              <a:solidFill>
                <a:schemeClr val="accent1"/>
              </a:solidFill>
              <a:ln w="12700">
                <a:noFill/>
              </a:ln>
              <a:effectLst/>
            </c:spPr>
            <c:extLst>
              <c:ext xmlns:c16="http://schemas.microsoft.com/office/drawing/2014/chart" uri="{C3380CC4-5D6E-409C-BE32-E72D297353CC}">
                <c16:uniqueId val="{00000005-EBA9-C643-A32F-7E7C2C63C1CB}"/>
              </c:ext>
            </c:extLst>
          </c:dPt>
          <c:dPt>
            <c:idx val="3"/>
            <c:bubble3D val="0"/>
            <c:spPr>
              <a:solidFill>
                <a:schemeClr val="accent2"/>
              </a:solidFill>
              <a:ln w="12700">
                <a:noFill/>
              </a:ln>
              <a:effectLst/>
            </c:spPr>
            <c:extLst>
              <c:ext xmlns:c16="http://schemas.microsoft.com/office/drawing/2014/chart" uri="{C3380CC4-5D6E-409C-BE32-E72D297353CC}">
                <c16:uniqueId val="{00000007-EBA9-C643-A32F-7E7C2C63C1CB}"/>
              </c:ext>
            </c:extLst>
          </c:dPt>
          <c:dPt>
            <c:idx val="4"/>
            <c:bubble3D val="0"/>
            <c:spPr>
              <a:solidFill>
                <a:schemeClr val="accent1">
                  <a:lumMod val="20000"/>
                  <a:lumOff val="80000"/>
                </a:schemeClr>
              </a:solidFill>
              <a:ln w="12700">
                <a:noFill/>
              </a:ln>
              <a:effectLst/>
            </c:spPr>
            <c:extLst>
              <c:ext xmlns:c16="http://schemas.microsoft.com/office/drawing/2014/chart" uri="{C3380CC4-5D6E-409C-BE32-E72D297353CC}">
                <c16:uniqueId val="{00000009-EBA9-C643-A32F-7E7C2C63C1CB}"/>
              </c:ext>
            </c:extLst>
          </c:dPt>
          <c:dPt>
            <c:idx val="5"/>
            <c:bubble3D val="0"/>
            <c:spPr>
              <a:solidFill>
                <a:schemeClr val="accent3"/>
              </a:solidFill>
              <a:ln w="12700">
                <a:noFill/>
              </a:ln>
              <a:effectLst/>
            </c:spPr>
            <c:extLst>
              <c:ext xmlns:c16="http://schemas.microsoft.com/office/drawing/2014/chart" uri="{C3380CC4-5D6E-409C-BE32-E72D297353CC}">
                <c16:uniqueId val="{0000000B-EBA9-C643-A32F-7E7C2C63C1CB}"/>
              </c:ext>
            </c:extLst>
          </c:dPt>
          <c:dPt>
            <c:idx val="6"/>
            <c:bubble3D val="0"/>
            <c:spPr>
              <a:solidFill>
                <a:schemeClr val="accent3">
                  <a:lumMod val="40000"/>
                  <a:lumOff val="60000"/>
                </a:schemeClr>
              </a:solidFill>
              <a:ln w="12700">
                <a:noFill/>
              </a:ln>
              <a:effectLst/>
            </c:spPr>
            <c:extLst>
              <c:ext xmlns:c16="http://schemas.microsoft.com/office/drawing/2014/chart" uri="{C3380CC4-5D6E-409C-BE32-E72D297353CC}">
                <c16:uniqueId val="{0000000C-EBA9-C643-A32F-7E7C2C63C1CB}"/>
              </c:ext>
            </c:extLst>
          </c:dPt>
          <c:dPt>
            <c:idx val="7"/>
            <c:bubble3D val="0"/>
            <c:spPr>
              <a:solidFill>
                <a:schemeClr val="accent1">
                  <a:tint val="46000"/>
                </a:schemeClr>
              </a:solidFill>
              <a:ln w="12700">
                <a:noFill/>
              </a:ln>
              <a:effectLst/>
            </c:spPr>
            <c:extLst>
              <c:ext xmlns:c16="http://schemas.microsoft.com/office/drawing/2014/chart" uri="{C3380CC4-5D6E-409C-BE32-E72D297353CC}">
                <c16:uniqueId val="{0000000F-B715-DF46-BC5A-0EBA3E20102B}"/>
              </c:ext>
            </c:extLst>
          </c:dPt>
          <c:cat>
            <c:strRef>
              <c:f>Blad1!$A$2:$A$9</c:f>
              <c:strCache>
                <c:ptCount val="8"/>
                <c:pt idx="0">
                  <c:v>Government grants for education first and</c:v>
                </c:pt>
                <c:pt idx="1">
                  <c:v>second level studies</c:v>
                </c:pt>
                <c:pt idx="2">
                  <c:v>Government grants for research and doctoral studies</c:v>
                </c:pt>
                <c:pt idx="3">
                  <c:v>Research councils</c:v>
                </c:pt>
                <c:pt idx="4">
                  <c:v>Other government agencies</c:v>
                </c:pt>
                <c:pt idx="5">
                  <c:v>Strategic foundations</c:v>
                </c:pt>
                <c:pt idx="6">
                  <c:v>EU</c:v>
                </c:pt>
                <c:pt idx="7">
                  <c:v>Private/other</c:v>
                </c:pt>
              </c:strCache>
            </c:strRef>
          </c:cat>
          <c:val>
            <c:numRef>
              <c:f>Blad1!$B$2:$B$9</c:f>
              <c:numCache>
                <c:formatCode>General</c:formatCode>
                <c:ptCount val="8"/>
                <c:pt idx="0">
                  <c:v>23.5</c:v>
                </c:pt>
                <c:pt idx="1">
                  <c:v>26.8</c:v>
                </c:pt>
                <c:pt idx="2">
                  <c:v>7.6</c:v>
                </c:pt>
                <c:pt idx="3">
                  <c:v>17.100000000000001</c:v>
                </c:pt>
                <c:pt idx="4">
                  <c:v>3.2</c:v>
                </c:pt>
                <c:pt idx="5">
                  <c:v>5.0999999999999996</c:v>
                </c:pt>
                <c:pt idx="6">
                  <c:v>16.7</c:v>
                </c:pt>
              </c:numCache>
            </c:numRef>
          </c:val>
          <c:extLst>
            <c:ext xmlns:c16="http://schemas.microsoft.com/office/drawing/2014/chart" uri="{C3380CC4-5D6E-409C-BE32-E72D297353CC}">
              <c16:uniqueId val="{0000000A-EBA9-C643-A32F-7E7C2C63C1CB}"/>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7">
  <a:schemeClr val="accent4"/>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withinLinear" id="16">
  <a:schemeClr val="accent3"/>
</cs:colorStyle>
</file>

<file path=ppt/charts/colors8.xml><?xml version="1.0" encoding="utf-8"?>
<cs:colorStyle xmlns:cs="http://schemas.microsoft.com/office/drawing/2012/chartStyle" xmlns:a="http://schemas.openxmlformats.org/drawingml/2006/main" meth="withinLinear" id="14">
  <a:schemeClr val="accent1"/>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60A68EE-FC1D-154D-B0B2-8F10538CA11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Platshållare för datum 2">
            <a:extLst>
              <a:ext uri="{FF2B5EF4-FFF2-40B4-BE49-F238E27FC236}">
                <a16:creationId xmlns:a16="http://schemas.microsoft.com/office/drawing/2014/main" id="{24D638D7-DEA4-1247-A9EB-8982C7537D06}"/>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482C1D7-B25D-44E6-A2D0-D10D1D9E6077}" type="datetimeFigureOut">
              <a:rPr lang="en-GB"/>
              <a:pPr>
                <a:defRPr/>
              </a:pPr>
              <a:t>23/05/2023</a:t>
            </a:fld>
            <a:endParaRPr lang="en-GB"/>
          </a:p>
        </p:txBody>
      </p:sp>
      <p:sp>
        <p:nvSpPr>
          <p:cNvPr id="4" name="Platshållare för sidfot 3">
            <a:extLst>
              <a:ext uri="{FF2B5EF4-FFF2-40B4-BE49-F238E27FC236}">
                <a16:creationId xmlns:a16="http://schemas.microsoft.com/office/drawing/2014/main" id="{BD4AEC7E-9E0A-F348-8BEB-360ABEA8525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Platshållare för bildnummer 4">
            <a:extLst>
              <a:ext uri="{FF2B5EF4-FFF2-40B4-BE49-F238E27FC236}">
                <a16:creationId xmlns:a16="http://schemas.microsoft.com/office/drawing/2014/main" id="{56838CD8-B67A-DE4B-9D64-CF9FD9C9A62E}"/>
              </a:ext>
            </a:extLst>
          </p:cNvPr>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3538062-B7CA-4502-88E7-928089303C77}" type="slidenum">
              <a:rPr lang="en-GB"/>
              <a:pPr>
                <a:defRPr/>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53AAA87-6F70-2F43-9A3C-FA3D36237EF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sv-SE"/>
          </a:p>
        </p:txBody>
      </p:sp>
      <p:sp>
        <p:nvSpPr>
          <p:cNvPr id="3" name="Platshållare för datum 2">
            <a:extLst>
              <a:ext uri="{FF2B5EF4-FFF2-40B4-BE49-F238E27FC236}">
                <a16:creationId xmlns:a16="http://schemas.microsoft.com/office/drawing/2014/main" id="{65F49FED-13B4-B74A-AF1E-0B5D3706DE1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7D4C97F-02FF-434B-8EAA-0F723077CD05}" type="datetimeFigureOut">
              <a:rPr lang="sv-SE"/>
              <a:pPr>
                <a:defRPr/>
              </a:pPr>
              <a:t>2023-05-23</a:t>
            </a:fld>
            <a:endParaRPr lang="sv-SE"/>
          </a:p>
        </p:txBody>
      </p:sp>
      <p:sp>
        <p:nvSpPr>
          <p:cNvPr id="4" name="Platshållare för bildobjekt 3">
            <a:extLst>
              <a:ext uri="{FF2B5EF4-FFF2-40B4-BE49-F238E27FC236}">
                <a16:creationId xmlns:a16="http://schemas.microsoft.com/office/drawing/2014/main" id="{4730BF3B-6153-7140-AD57-ECE26CA8AB12}"/>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a:extLst>
              <a:ext uri="{FF2B5EF4-FFF2-40B4-BE49-F238E27FC236}">
                <a16:creationId xmlns:a16="http://schemas.microsoft.com/office/drawing/2014/main" id="{5D978D40-EB87-4440-802D-12F96A066E2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a:extLst>
              <a:ext uri="{FF2B5EF4-FFF2-40B4-BE49-F238E27FC236}">
                <a16:creationId xmlns:a16="http://schemas.microsoft.com/office/drawing/2014/main" id="{EA429AAB-B1EE-6F47-B4D7-E30F7E497A5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sv-SE"/>
          </a:p>
        </p:txBody>
      </p:sp>
      <p:sp>
        <p:nvSpPr>
          <p:cNvPr id="7" name="Platshållare för bildnummer 6">
            <a:extLst>
              <a:ext uri="{FF2B5EF4-FFF2-40B4-BE49-F238E27FC236}">
                <a16:creationId xmlns:a16="http://schemas.microsoft.com/office/drawing/2014/main" id="{CE43AB95-16A5-8F4F-9927-6A8C0839FD8F}"/>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EE811775-299A-4959-BF5A-5DFB3E75F6AC}"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kth.se/en/om/innovation/om/nyheter/teamet-som-vill-stoppa-kornas-utslapp-1.98700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1</a:t>
            </a:fld>
            <a:endParaRPr lang="sv-SE"/>
          </a:p>
        </p:txBody>
      </p:sp>
    </p:spTree>
    <p:extLst>
      <p:ext uri="{BB962C8B-B14F-4D97-AF65-F5344CB8AC3E}">
        <p14:creationId xmlns:p14="http://schemas.microsoft.com/office/powerpoint/2010/main" val="2346581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Voices</a:t>
            </a:r>
            <a:r>
              <a:rPr lang="sv-SE" dirty="0"/>
              <a:t> </a:t>
            </a:r>
            <a:r>
              <a:rPr lang="sv-SE" dirty="0" err="1"/>
              <a:t>about</a:t>
            </a:r>
            <a:r>
              <a:rPr lang="sv-SE" dirty="0"/>
              <a:t> KTH from </a:t>
            </a:r>
            <a:r>
              <a:rPr lang="sv-SE" baseline="0" dirty="0" err="1"/>
              <a:t>current</a:t>
            </a:r>
            <a:r>
              <a:rPr lang="sv-SE" baseline="0" dirty="0"/>
              <a:t> students and a</a:t>
            </a:r>
            <a:r>
              <a:rPr lang="sv-SE" dirty="0"/>
              <a:t>lumni.</a:t>
            </a:r>
          </a:p>
          <a:p>
            <a:r>
              <a:rPr lang="sv-SE" dirty="0"/>
              <a:t>Source: KTH student </a:t>
            </a:r>
            <a:r>
              <a:rPr lang="sv-SE" dirty="0" err="1"/>
              <a:t>catalouge</a:t>
            </a:r>
            <a:r>
              <a:rPr lang="sv-SE" dirty="0"/>
              <a:t> and</a:t>
            </a:r>
            <a:r>
              <a:rPr lang="sv-SE" baseline="0" dirty="0"/>
              <a:t> masterportal.com</a:t>
            </a:r>
            <a:endParaRPr lang="sv-S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11775-299A-4959-BF5A-5DFB3E75F6A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6016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Lifelong</a:t>
            </a:r>
            <a:r>
              <a:rPr lang="en-GB" sz="1200" b="1" kern="1200" baseline="0" dirty="0" smtClean="0">
                <a:solidFill>
                  <a:schemeClr val="tx1"/>
                </a:solidFill>
                <a:effectLst/>
                <a:latin typeface="+mn-lt"/>
                <a:ea typeface="+mn-ea"/>
                <a:cs typeface="+mn-cs"/>
              </a:rPr>
              <a:t> learning </a:t>
            </a:r>
            <a:r>
              <a:rPr lang="en-GB" sz="1200" b="1" kern="1200" baseline="0" dirty="0" err="1" smtClean="0">
                <a:solidFill>
                  <a:schemeClr val="tx1"/>
                </a:solidFill>
                <a:effectLst/>
                <a:latin typeface="+mn-lt"/>
                <a:ea typeface="+mn-ea"/>
                <a:cs typeface="+mn-cs"/>
              </a:rPr>
              <a:t>Flexibilitet</a:t>
            </a:r>
            <a:r>
              <a:rPr lang="en-GB" sz="1200" b="1" kern="1200" baseline="0" dirty="0" smtClean="0">
                <a:solidFill>
                  <a:schemeClr val="tx1"/>
                </a:solidFill>
                <a:effectLst/>
                <a:latin typeface="+mn-lt"/>
                <a:ea typeface="+mn-ea"/>
                <a:cs typeface="+mn-cs"/>
              </a:rPr>
              <a:t> I </a:t>
            </a:r>
            <a:r>
              <a:rPr lang="en-GB" sz="1200" b="1" kern="1200" baseline="0" dirty="0" err="1" smtClean="0">
                <a:solidFill>
                  <a:schemeClr val="tx1"/>
                </a:solidFill>
                <a:effectLst/>
                <a:latin typeface="+mn-lt"/>
                <a:ea typeface="+mn-ea"/>
                <a:cs typeface="+mn-cs"/>
              </a:rPr>
              <a:t>tid</a:t>
            </a:r>
            <a:r>
              <a:rPr lang="en-GB" sz="1200" b="1" kern="1200" baseline="0" dirty="0" smtClean="0">
                <a:solidFill>
                  <a:schemeClr val="tx1"/>
                </a:solidFill>
                <a:effectLst/>
                <a:latin typeface="+mn-lt"/>
                <a:ea typeface="+mn-ea"/>
                <a:cs typeface="+mn-cs"/>
              </a:rPr>
              <a:t> och rum (</a:t>
            </a:r>
            <a:r>
              <a:rPr lang="en-GB" sz="1200" b="1" kern="1200" baseline="0" dirty="0" err="1" smtClean="0">
                <a:solidFill>
                  <a:schemeClr val="tx1"/>
                </a:solidFill>
                <a:effectLst/>
                <a:latin typeface="+mn-lt"/>
                <a:ea typeface="+mn-ea"/>
                <a:cs typeface="+mn-cs"/>
              </a:rPr>
              <a:t>fr</a:t>
            </a:r>
            <a:r>
              <a:rPr lang="en-GB" sz="1200" b="1" kern="1200" baseline="0" dirty="0" smtClean="0">
                <a:solidFill>
                  <a:schemeClr val="tx1"/>
                </a:solidFill>
                <a:effectLst/>
                <a:latin typeface="+mn-lt"/>
                <a:ea typeface="+mn-ea"/>
                <a:cs typeface="+mn-cs"/>
              </a:rPr>
              <a:t> ÅR) </a:t>
            </a:r>
            <a:r>
              <a:rPr lang="en-GB" sz="1200" b="1" kern="1200" baseline="0" dirty="0" err="1" smtClean="0">
                <a:solidFill>
                  <a:schemeClr val="tx1"/>
                </a:solidFill>
                <a:effectLst/>
                <a:latin typeface="+mn-lt"/>
                <a:ea typeface="+mn-ea"/>
                <a:cs typeface="+mn-cs"/>
              </a:rPr>
              <a:t>Tillsammans</a:t>
            </a:r>
            <a:r>
              <a:rPr lang="en-GB" sz="1200" b="1" kern="1200" baseline="0" dirty="0" smtClean="0">
                <a:solidFill>
                  <a:schemeClr val="tx1"/>
                </a:solidFill>
                <a:effectLst/>
                <a:latin typeface="+mn-lt"/>
                <a:ea typeface="+mn-ea"/>
                <a:cs typeface="+mn-cs"/>
              </a:rPr>
              <a:t> med </a:t>
            </a:r>
            <a:r>
              <a:rPr lang="en-GB" sz="1200" b="1" kern="1200" baseline="0" dirty="0" err="1" smtClean="0">
                <a:solidFill>
                  <a:schemeClr val="tx1"/>
                </a:solidFill>
                <a:effectLst/>
                <a:latin typeface="+mn-lt"/>
                <a:ea typeface="+mn-ea"/>
                <a:cs typeface="+mn-cs"/>
              </a:rPr>
              <a:t>strategiska</a:t>
            </a:r>
            <a:r>
              <a:rPr lang="en-GB" sz="1200" b="1" kern="1200" baseline="0" dirty="0" smtClean="0">
                <a:solidFill>
                  <a:schemeClr val="tx1"/>
                </a:solidFill>
                <a:effectLst/>
                <a:latin typeface="+mn-lt"/>
                <a:ea typeface="+mn-ea"/>
                <a:cs typeface="+mn-cs"/>
              </a:rPr>
              <a:t> partners.</a:t>
            </a:r>
          </a:p>
          <a:p>
            <a:pPr marL="171450" lvl="0" indent="-171450">
              <a:buFont typeface="Arial" panose="020B0604020202020204" pitchFamily="34" charset="0"/>
              <a:buChar char="•"/>
            </a:pPr>
            <a:r>
              <a:rPr lang="en-GB" sz="1200" b="1" kern="1200" baseline="0" dirty="0" err="1" smtClean="0">
                <a:solidFill>
                  <a:schemeClr val="tx1"/>
                </a:solidFill>
                <a:effectLst/>
                <a:latin typeface="+mn-lt"/>
                <a:ea typeface="+mn-ea"/>
                <a:cs typeface="+mn-cs"/>
              </a:rPr>
              <a:t>Karriärenkät</a:t>
            </a:r>
            <a:r>
              <a:rPr lang="en-GB" sz="1200" b="1" kern="1200" baseline="0" dirty="0" smtClean="0">
                <a:solidFill>
                  <a:schemeClr val="tx1"/>
                </a:solidFill>
                <a:effectLst/>
                <a:latin typeface="+mn-lt"/>
                <a:ea typeface="+mn-ea"/>
                <a:cs typeface="+mn-cs"/>
              </a:rPr>
              <a:t>, </a:t>
            </a:r>
            <a:r>
              <a:rPr lang="en-GB" sz="1200" b="1" kern="1200" baseline="0" dirty="0" err="1" smtClean="0">
                <a:solidFill>
                  <a:schemeClr val="tx1"/>
                </a:solidFill>
                <a:effectLst/>
                <a:latin typeface="+mn-lt"/>
                <a:ea typeface="+mn-ea"/>
                <a:cs typeface="+mn-cs"/>
              </a:rPr>
              <a:t>ledningskansliet</a:t>
            </a:r>
            <a:endParaRPr lang="en-GB" sz="1200" b="1" kern="1200" baseline="0" dirty="0" smtClean="0">
              <a:solidFill>
                <a:schemeClr val="tx1"/>
              </a:solidFill>
              <a:effectLst/>
              <a:latin typeface="+mn-lt"/>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1" kern="1200" baseline="0" dirty="0" err="1" smtClean="0">
                <a:solidFill>
                  <a:schemeClr val="tx1"/>
                </a:solidFill>
                <a:effectLst/>
                <a:latin typeface="+mn-lt"/>
                <a:ea typeface="+mn-ea"/>
                <a:cs typeface="+mn-cs"/>
              </a:rPr>
              <a:t>Framtidens</a:t>
            </a:r>
            <a:r>
              <a:rPr lang="en-GB" sz="1200" b="1" kern="1200" baseline="0" dirty="0" smtClean="0">
                <a:solidFill>
                  <a:schemeClr val="tx1"/>
                </a:solidFill>
                <a:effectLst/>
                <a:latin typeface="+mn-lt"/>
                <a:ea typeface="+mn-ea"/>
                <a:cs typeface="+mn-cs"/>
              </a:rPr>
              <a:t> Utbildning (</a:t>
            </a:r>
            <a:r>
              <a:rPr lang="en-GB" sz="1200" b="1" kern="1200" baseline="0" dirty="0" err="1" smtClean="0">
                <a:solidFill>
                  <a:schemeClr val="tx1"/>
                </a:solidFill>
                <a:effectLst/>
                <a:latin typeface="+mn-lt"/>
                <a:ea typeface="+mn-ea"/>
                <a:cs typeface="+mn-cs"/>
              </a:rPr>
              <a:t>Ramverk</a:t>
            </a:r>
            <a:r>
              <a:rPr lang="en-GB" sz="1200" b="1" kern="1200" baseline="0" dirty="0" smtClean="0">
                <a:solidFill>
                  <a:schemeClr val="tx1"/>
                </a:solidFill>
                <a:effectLst/>
                <a:latin typeface="+mn-lt"/>
                <a:ea typeface="+mn-ea"/>
                <a:cs typeface="+mn-cs"/>
              </a:rPr>
              <a:t>. 13 </a:t>
            </a:r>
            <a:r>
              <a:rPr lang="en-GB" sz="1200" b="1" kern="1200" baseline="0" dirty="0" err="1" smtClean="0">
                <a:solidFill>
                  <a:schemeClr val="tx1"/>
                </a:solidFill>
                <a:effectLst/>
                <a:latin typeface="+mn-lt"/>
                <a:ea typeface="+mn-ea"/>
                <a:cs typeface="+mn-cs"/>
              </a:rPr>
              <a:t>principer</a:t>
            </a:r>
            <a:r>
              <a:rPr lang="en-GB" sz="1200" b="1" kern="1200" baseline="0" dirty="0" smtClean="0">
                <a:solidFill>
                  <a:schemeClr val="tx1"/>
                </a:solidFill>
                <a:effectLst/>
                <a:latin typeface="+mn-lt"/>
                <a:ea typeface="+mn-ea"/>
                <a:cs typeface="+mn-cs"/>
              </a:rPr>
              <a:t>) </a:t>
            </a:r>
            <a:r>
              <a:rPr lang="en-GB" sz="1200" b="1" kern="1200" baseline="0" dirty="0" err="1" smtClean="0">
                <a:solidFill>
                  <a:schemeClr val="tx1"/>
                </a:solidFill>
                <a:effectLst/>
                <a:latin typeface="+mn-lt"/>
                <a:ea typeface="+mn-ea"/>
                <a:cs typeface="+mn-cs"/>
              </a:rPr>
              <a:t>Ständig</a:t>
            </a:r>
            <a:r>
              <a:rPr lang="en-GB" sz="1200" b="1" kern="1200" baseline="0" dirty="0" smtClean="0">
                <a:solidFill>
                  <a:schemeClr val="tx1"/>
                </a:solidFill>
                <a:effectLst/>
                <a:latin typeface="+mn-lt"/>
                <a:ea typeface="+mn-ea"/>
                <a:cs typeface="+mn-cs"/>
              </a:rPr>
              <a:t> </a:t>
            </a:r>
            <a:r>
              <a:rPr lang="en-GB" sz="1200" b="1" kern="1200" baseline="0" dirty="0" err="1" smtClean="0">
                <a:solidFill>
                  <a:schemeClr val="tx1"/>
                </a:solidFill>
                <a:effectLst/>
                <a:latin typeface="+mn-lt"/>
                <a:ea typeface="+mn-ea"/>
                <a:cs typeface="+mn-cs"/>
              </a:rPr>
              <a:t>utveckling</a:t>
            </a:r>
            <a:r>
              <a:rPr lang="en-GB" sz="1200" b="1" kern="1200" baseline="0" dirty="0" smtClean="0">
                <a:solidFill>
                  <a:schemeClr val="tx1"/>
                </a:solidFill>
                <a:effectLst/>
                <a:latin typeface="+mn-lt"/>
                <a:ea typeface="+mn-ea"/>
                <a:cs typeface="+mn-cs"/>
              </a:rPr>
              <a:t>, I </a:t>
            </a:r>
            <a:r>
              <a:rPr lang="en-GB" sz="1200" b="1" kern="1200" baseline="0" dirty="0" err="1" smtClean="0">
                <a:solidFill>
                  <a:schemeClr val="tx1"/>
                </a:solidFill>
                <a:effectLst/>
                <a:latin typeface="+mn-lt"/>
                <a:ea typeface="+mn-ea"/>
                <a:cs typeface="+mn-cs"/>
              </a:rPr>
              <a:t>inledande</a:t>
            </a:r>
            <a:r>
              <a:rPr lang="en-GB" sz="1200" b="1" kern="1200" baseline="0" dirty="0" smtClean="0">
                <a:solidFill>
                  <a:schemeClr val="tx1"/>
                </a:solidFill>
                <a:effectLst/>
                <a:latin typeface="+mn-lt"/>
                <a:ea typeface="+mn-ea"/>
                <a:cs typeface="+mn-cs"/>
              </a:rPr>
              <a:t> </a:t>
            </a:r>
            <a:r>
              <a:rPr lang="en-GB" sz="1200" b="1" kern="1200" baseline="0" dirty="0" err="1" smtClean="0">
                <a:solidFill>
                  <a:schemeClr val="tx1"/>
                </a:solidFill>
                <a:effectLst/>
                <a:latin typeface="+mn-lt"/>
                <a:ea typeface="+mn-ea"/>
                <a:cs typeface="+mn-cs"/>
              </a:rPr>
              <a:t>rader</a:t>
            </a:r>
            <a:r>
              <a:rPr lang="en-GB" sz="1200" b="1" kern="1200" baseline="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GB" sz="1200" b="1" kern="1200" baseline="0" dirty="0" err="1" smtClean="0">
                <a:solidFill>
                  <a:schemeClr val="tx1"/>
                </a:solidFill>
                <a:effectLst/>
                <a:latin typeface="+mn-lt"/>
                <a:ea typeface="+mn-ea"/>
                <a:cs typeface="+mn-cs"/>
              </a:rPr>
              <a:t>Digitalisering</a:t>
            </a:r>
            <a:r>
              <a:rPr lang="en-GB" sz="1200" b="1" kern="1200" baseline="0" dirty="0" smtClean="0">
                <a:solidFill>
                  <a:schemeClr val="tx1"/>
                </a:solidFill>
                <a:effectLst/>
                <a:latin typeface="+mn-lt"/>
                <a:ea typeface="+mn-ea"/>
                <a:cs typeface="+mn-cs"/>
              </a:rPr>
              <a:t> I Utbildning. </a:t>
            </a:r>
            <a:r>
              <a:rPr lang="en-GB" sz="1200" b="1" kern="1200" baseline="0" dirty="0" err="1" smtClean="0">
                <a:solidFill>
                  <a:schemeClr val="tx1"/>
                </a:solidFill>
                <a:effectLst/>
                <a:latin typeface="+mn-lt"/>
                <a:ea typeface="+mn-ea"/>
                <a:cs typeface="+mn-cs"/>
              </a:rPr>
              <a:t>Förändringar</a:t>
            </a:r>
            <a:r>
              <a:rPr lang="en-GB" sz="1200" b="1" kern="1200" baseline="0" dirty="0" smtClean="0">
                <a:solidFill>
                  <a:schemeClr val="tx1"/>
                </a:solidFill>
                <a:effectLst/>
                <a:latin typeface="+mn-lt"/>
                <a:ea typeface="+mn-ea"/>
                <a:cs typeface="+mn-cs"/>
              </a:rPr>
              <a:t> I </a:t>
            </a:r>
            <a:r>
              <a:rPr lang="en-GB" sz="1200" b="1" kern="1200" baseline="0" dirty="0" err="1" smtClean="0">
                <a:solidFill>
                  <a:schemeClr val="tx1"/>
                </a:solidFill>
                <a:effectLst/>
                <a:latin typeface="+mn-lt"/>
                <a:ea typeface="+mn-ea"/>
                <a:cs typeface="+mn-cs"/>
              </a:rPr>
              <a:t>utbildningsformer</a:t>
            </a:r>
            <a:r>
              <a:rPr lang="en-GB" sz="1200" b="1" kern="1200" baseline="0" dirty="0" smtClean="0">
                <a:solidFill>
                  <a:schemeClr val="tx1"/>
                </a:solidFill>
                <a:effectLst/>
                <a:latin typeface="+mn-lt"/>
                <a:ea typeface="+mn-ea"/>
                <a:cs typeface="+mn-cs"/>
              </a:rPr>
              <a:t>. </a:t>
            </a:r>
            <a:r>
              <a:rPr lang="en-GB" sz="1200" b="1" kern="1200" baseline="0" dirty="0" err="1" smtClean="0">
                <a:solidFill>
                  <a:schemeClr val="tx1"/>
                </a:solidFill>
                <a:effectLst/>
                <a:latin typeface="+mn-lt"/>
                <a:ea typeface="+mn-ea"/>
                <a:cs typeface="+mn-cs"/>
              </a:rPr>
              <a:t>Pågår</a:t>
            </a:r>
            <a:r>
              <a:rPr lang="en-GB" sz="1200" b="1" kern="1200" baseline="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GB" sz="1200" b="1" kern="1200" baseline="0" smtClean="0">
                <a:solidFill>
                  <a:schemeClr val="tx1"/>
                </a:solidFill>
                <a:effectLst/>
                <a:latin typeface="+mn-lt"/>
                <a:ea typeface="+mn-ea"/>
                <a:cs typeface="+mn-cs"/>
              </a:rPr>
              <a:t>Equality mandatory</a:t>
            </a:r>
          </a:p>
          <a:p>
            <a:pPr marL="0" lvl="0" indent="0">
              <a:buFont typeface="Arial" panose="020B0604020202020204" pitchFamily="34" charset="0"/>
              <a:buNone/>
            </a:pPr>
            <a:endParaRPr lang="en-GB" sz="1200" b="1"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GB" sz="1200" b="1" kern="1200" baseline="0" dirty="0" smtClean="0">
                <a:solidFill>
                  <a:schemeClr val="tx1"/>
                </a:solidFill>
                <a:effectLst/>
                <a:latin typeface="+mn-lt"/>
                <a:ea typeface="+mn-ea"/>
                <a:cs typeface="+mn-cs"/>
              </a:rPr>
              <a:t>Study abroad opportunities, large number – important with international experience</a:t>
            </a:r>
          </a:p>
          <a:p>
            <a:pPr marL="0" lvl="0" indent="0">
              <a:buFont typeface="Arial" panose="020B0604020202020204" pitchFamily="34" charset="0"/>
              <a:buNone/>
            </a:pPr>
            <a:r>
              <a:rPr lang="en-GB" sz="1200" b="1" kern="1200" baseline="0" dirty="0" smtClean="0">
                <a:solidFill>
                  <a:schemeClr val="tx1"/>
                </a:solidFill>
                <a:effectLst/>
                <a:latin typeface="+mn-lt"/>
                <a:ea typeface="+mn-ea"/>
                <a:cs typeface="+mn-cs"/>
              </a:rPr>
              <a:t>Cooperation with leading universities worldwide</a:t>
            </a:r>
          </a:p>
          <a:p>
            <a:pPr marL="0" lvl="0" indent="0">
              <a:buFont typeface="Arial" panose="020B0604020202020204" pitchFamily="34" charset="0"/>
              <a:buNone/>
            </a:pPr>
            <a:r>
              <a:rPr lang="en-GB" sz="1200" b="1" kern="1200" baseline="0" dirty="0" smtClean="0">
                <a:solidFill>
                  <a:schemeClr val="tx1"/>
                </a:solidFill>
                <a:effectLst/>
                <a:latin typeface="+mn-lt"/>
                <a:ea typeface="+mn-ea"/>
                <a:cs typeface="+mn-cs"/>
              </a:rPr>
              <a:t>Attractive students</a:t>
            </a:r>
          </a:p>
          <a:p>
            <a:pPr marL="0" lvl="0" indent="0">
              <a:buFont typeface="Arial" panose="020B0604020202020204" pitchFamily="34" charset="0"/>
              <a:buNone/>
            </a:pPr>
            <a:r>
              <a:rPr lang="en-GB" sz="1200" b="1" kern="1200" baseline="0" dirty="0" err="1" smtClean="0">
                <a:solidFill>
                  <a:schemeClr val="tx1"/>
                </a:solidFill>
                <a:effectLst/>
                <a:latin typeface="+mn-lt"/>
                <a:ea typeface="+mn-ea"/>
                <a:cs typeface="+mn-cs"/>
              </a:rPr>
              <a:t>Utbildar</a:t>
            </a:r>
            <a:r>
              <a:rPr lang="en-GB" sz="1200" b="1" kern="1200" baseline="0" dirty="0" smtClean="0">
                <a:solidFill>
                  <a:schemeClr val="tx1"/>
                </a:solidFill>
                <a:effectLst/>
                <a:latin typeface="+mn-lt"/>
                <a:ea typeface="+mn-ea"/>
                <a:cs typeface="+mn-cs"/>
              </a:rPr>
              <a:t> </a:t>
            </a:r>
            <a:r>
              <a:rPr lang="en-GB" sz="1200" b="1" kern="1200" baseline="0" dirty="0" err="1" smtClean="0">
                <a:solidFill>
                  <a:schemeClr val="tx1"/>
                </a:solidFill>
                <a:effectLst/>
                <a:latin typeface="+mn-lt"/>
                <a:ea typeface="+mn-ea"/>
                <a:cs typeface="+mn-cs"/>
              </a:rPr>
              <a:t>en</a:t>
            </a:r>
            <a:r>
              <a:rPr lang="en-GB" sz="1200" b="1" kern="1200" baseline="0" dirty="0" smtClean="0">
                <a:solidFill>
                  <a:schemeClr val="tx1"/>
                </a:solidFill>
                <a:effectLst/>
                <a:latin typeface="+mn-lt"/>
                <a:ea typeface="+mn-ea"/>
                <a:cs typeface="+mn-cs"/>
              </a:rPr>
              <a:t> </a:t>
            </a:r>
            <a:r>
              <a:rPr lang="en-GB" sz="1200" b="1" kern="1200" baseline="0" dirty="0" err="1" smtClean="0">
                <a:solidFill>
                  <a:schemeClr val="tx1"/>
                </a:solidFill>
                <a:effectLst/>
                <a:latin typeface="+mn-lt"/>
                <a:ea typeface="+mn-ea"/>
                <a:cs typeface="+mn-cs"/>
              </a:rPr>
              <a:t>tredjedel</a:t>
            </a:r>
            <a:r>
              <a:rPr lang="en-GB" sz="1200" b="1" kern="1200" baseline="0" dirty="0" smtClean="0">
                <a:solidFill>
                  <a:schemeClr val="tx1"/>
                </a:solidFill>
                <a:effectLst/>
                <a:latin typeface="+mn-lt"/>
                <a:ea typeface="+mn-ea"/>
                <a:cs typeface="+mn-cs"/>
              </a:rPr>
              <a:t> av </a:t>
            </a:r>
            <a:r>
              <a:rPr lang="en-GB" sz="1200" b="1" kern="1200" baseline="0" dirty="0" err="1" smtClean="0">
                <a:solidFill>
                  <a:schemeClr val="tx1"/>
                </a:solidFill>
                <a:effectLst/>
                <a:latin typeface="+mn-lt"/>
                <a:ea typeface="+mn-ea"/>
                <a:cs typeface="+mn-cs"/>
              </a:rPr>
              <a:t>landets</a:t>
            </a:r>
            <a:r>
              <a:rPr lang="en-GB" sz="1200" b="1" kern="1200" baseline="0" dirty="0" smtClean="0">
                <a:solidFill>
                  <a:schemeClr val="tx1"/>
                </a:solidFill>
                <a:effectLst/>
                <a:latin typeface="+mn-lt"/>
                <a:ea typeface="+mn-ea"/>
                <a:cs typeface="+mn-cs"/>
              </a:rPr>
              <a:t> </a:t>
            </a:r>
            <a:r>
              <a:rPr lang="en-GB" sz="1200" b="1" kern="1200" baseline="0" dirty="0" err="1" smtClean="0">
                <a:solidFill>
                  <a:schemeClr val="tx1"/>
                </a:solidFill>
                <a:effectLst/>
                <a:latin typeface="+mn-lt"/>
                <a:ea typeface="+mn-ea"/>
                <a:cs typeface="+mn-cs"/>
              </a:rPr>
              <a:t>civilingenjörer</a:t>
            </a:r>
            <a:endParaRPr lang="en-GB" sz="1200" b="1"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GB" sz="1200" kern="1200" dirty="0" smtClean="0">
                <a:solidFill>
                  <a:schemeClr val="tx1"/>
                </a:solidFill>
                <a:effectLst/>
                <a:latin typeface="+mn-lt"/>
                <a:ea typeface="+mn-ea"/>
                <a:cs typeface="+mn-cs"/>
              </a:rPr>
              <a:t>Challenge driven education – Team work with industry</a:t>
            </a:r>
            <a:endParaRPr lang="en-GB" sz="1200" b="1" kern="1200" baseline="0" dirty="0" smtClean="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0" kern="1200" dirty="0" smtClean="0">
                <a:solidFill>
                  <a:schemeClr val="tx1"/>
                </a:solidFill>
                <a:effectLst/>
                <a:latin typeface="+mn-lt"/>
                <a:ea typeface="+mn-ea"/>
                <a:cs typeface="+mn-cs"/>
              </a:rPr>
              <a:t>KTH is Sweden’s largest technical university</a:t>
            </a:r>
            <a:endParaRPr lang="en-SE"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KTH offers almost 100 degree programmes at first cycle and advanced level that together attract around 13,000 students from all round the world.</a:t>
            </a:r>
            <a:endParaRPr lang="en-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KTH encourages the development of innovative ideas and an entrepreneurial spirit in students. Both as part of its courses and via its innovation support department, KTH Innovation. (More on KTH Innovation later in this presentation)</a:t>
            </a:r>
            <a:endParaRPr lang="en-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Challenge driven education - resolving genuine problems - provides good preparation for a future career. These study programmes are kept relevant by close collaboration with the enterprise sector and the surrounding society, of which the strategic locations of our campuses are part.</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Learning to work together in teams at KTH is an integral part of courses and each course always has insights from the very latest research.</a:t>
            </a:r>
            <a:endParaRPr lang="en-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From autumn semester 21, all study programmes will include a mandatory part on gender equality and diversity. </a:t>
            </a:r>
            <a:endParaRPr lang="en-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Sustainable development is important in all KTH courses and integrated into programmes. Education at KTH equips students with the relevant tools to be able to help develop society in a sustainable direction after graduating.</a:t>
            </a:r>
            <a:endParaRPr lang="en-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 range of different options to study abroad, such as exchange studies at one of KTH’s 220 partner universities, degree projects and summer courses abroad. A majority of respondents in the KTH career survey of 2018 (55%) have chosen to study abroad for a period. </a:t>
            </a:r>
            <a:endParaRPr lang="en-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97 percent of graduates found a job after completing their degree, over half of whom had actually done so before taking their final exams (career survey 2018).</a:t>
            </a:r>
            <a:endParaRPr lang="en-SE"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sv-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11775-299A-4959-BF5A-5DFB3E75F6A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2190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dirty="0" smtClean="0"/>
              <a:t>Beskrivande text </a:t>
            </a:r>
            <a:r>
              <a:rPr lang="sv-SE" sz="1200" b="1" dirty="0" err="1" smtClean="0"/>
              <a:t>fron</a:t>
            </a:r>
            <a:r>
              <a:rPr lang="sv-SE" sz="1200" b="1" dirty="0" smtClean="0"/>
              <a:t> OM</a:t>
            </a:r>
            <a:r>
              <a:rPr lang="sv-SE" sz="1200" b="1" baseline="0" dirty="0" smtClean="0"/>
              <a:t> KTH</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baseline="0" dirty="0" smtClean="0"/>
              <a:t>SE ÖVER OMRÅDEN fr kurssidor</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baseline="0" dirty="0" smtClean="0"/>
              <a:t>Wide </a:t>
            </a:r>
            <a:r>
              <a:rPr lang="sv-SE" sz="1200" b="1" baseline="0" dirty="0" err="1" smtClean="0"/>
              <a:t>range</a:t>
            </a:r>
            <a:r>
              <a:rPr lang="sv-SE" sz="1200" b="1" baseline="0" dirty="0" smtClean="0"/>
              <a:t> of programmes on </a:t>
            </a:r>
            <a:r>
              <a:rPr lang="sv-SE" sz="1200" b="1" baseline="0" dirty="0" err="1" smtClean="0"/>
              <a:t>bachelers</a:t>
            </a:r>
            <a:r>
              <a:rPr lang="sv-SE" sz="1200" b="1" baseline="0" dirty="0" smtClean="0"/>
              <a:t> and masters </a:t>
            </a:r>
            <a:r>
              <a:rPr lang="sv-SE" sz="1200" b="1" baseline="0" dirty="0" err="1" smtClean="0"/>
              <a:t>level</a:t>
            </a:r>
            <a:r>
              <a:rPr lang="sv-SE" sz="1200" b="1" baseline="0" dirty="0" smtClean="0"/>
              <a:t>. 60 masters programmes </a:t>
            </a:r>
            <a:r>
              <a:rPr lang="sv-SE" sz="1200" b="1" baseline="0" dirty="0" err="1" smtClean="0"/>
              <a:t>taught</a:t>
            </a:r>
            <a:r>
              <a:rPr lang="sv-SE" sz="1200" b="1" baseline="0" dirty="0" smtClean="0"/>
              <a:t> in English</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baseline="0" dirty="0" smtClean="0"/>
              <a:t>Skolor!!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b="1" dirty="0" smtClean="0"/>
          </a:p>
          <a:p>
            <a:r>
              <a:rPr lang="en-US" sz="1200" b="0" i="0" kern="1200" dirty="0" smtClean="0">
                <a:solidFill>
                  <a:srgbClr val="FF0000"/>
                </a:solidFill>
                <a:effectLst/>
                <a:latin typeface="+mn-lt"/>
                <a:ea typeface="+mn-ea"/>
                <a:cs typeface="+mn-cs"/>
              </a:rPr>
              <a:t>Architecture </a:t>
            </a:r>
            <a:r>
              <a:rPr lang="en-US" sz="1200" b="0" i="0" kern="1200" dirty="0">
                <a:solidFill>
                  <a:srgbClr val="FF0000"/>
                </a:solidFill>
                <a:effectLst/>
                <a:latin typeface="+mn-lt"/>
                <a:ea typeface="+mn-ea"/>
                <a:cs typeface="+mn-cs"/>
              </a:rPr>
              <a:t>and Built Environment</a:t>
            </a:r>
          </a:p>
          <a:p>
            <a:r>
              <a:rPr lang="en-US" sz="1200" b="0" i="0" kern="1200" dirty="0">
                <a:solidFill>
                  <a:srgbClr val="FF0000"/>
                </a:solidFill>
                <a:effectLst/>
                <a:latin typeface="+mn-lt"/>
                <a:ea typeface="+mn-ea"/>
                <a:cs typeface="+mn-cs"/>
              </a:rPr>
              <a:t>Engineering Sciences in Chemistry, Biotechnology and Health</a:t>
            </a:r>
          </a:p>
          <a:p>
            <a:r>
              <a:rPr lang="en-US" sz="1200" b="0" i="0" kern="1200" dirty="0">
                <a:solidFill>
                  <a:srgbClr val="FF0000"/>
                </a:solidFill>
                <a:effectLst/>
                <a:latin typeface="+mn-lt"/>
                <a:ea typeface="+mn-ea"/>
                <a:cs typeface="+mn-cs"/>
              </a:rPr>
              <a:t>Energy and Environment</a:t>
            </a:r>
          </a:p>
          <a:p>
            <a:r>
              <a:rPr lang="en-US" sz="1200" b="0" i="0" kern="1200" dirty="0">
                <a:solidFill>
                  <a:srgbClr val="FF0000"/>
                </a:solidFill>
                <a:effectLst/>
                <a:latin typeface="+mn-lt"/>
                <a:ea typeface="+mn-ea"/>
                <a:cs typeface="+mn-cs"/>
              </a:rPr>
              <a:t>Industrial Engineering and Management</a:t>
            </a:r>
          </a:p>
          <a:p>
            <a:r>
              <a:rPr lang="en-US" sz="1200" b="0" i="0" kern="1200" dirty="0">
                <a:solidFill>
                  <a:srgbClr val="FF0000"/>
                </a:solidFill>
                <a:effectLst/>
                <a:latin typeface="+mn-lt"/>
                <a:ea typeface="+mn-ea"/>
                <a:cs typeface="+mn-cs"/>
              </a:rPr>
              <a:t>Electrical Engineering and Computer Science</a:t>
            </a:r>
          </a:p>
          <a:p>
            <a:r>
              <a:rPr lang="en-US" sz="1200" b="0" i="0" kern="1200" dirty="0">
                <a:solidFill>
                  <a:srgbClr val="FF0000"/>
                </a:solidFill>
                <a:effectLst/>
                <a:latin typeface="+mn-lt"/>
                <a:ea typeface="+mn-ea"/>
                <a:cs typeface="+mn-cs"/>
              </a:rPr>
              <a:t>Engineering Sciences, Mechanical and Vehicle Engineering </a:t>
            </a:r>
          </a:p>
          <a:p>
            <a:r>
              <a:rPr lang="en-US" sz="1200" b="0" i="0" kern="1200" dirty="0">
                <a:solidFill>
                  <a:srgbClr val="FF0000"/>
                </a:solidFill>
                <a:effectLst/>
                <a:latin typeface="+mn-lt"/>
                <a:ea typeface="+mn-ea"/>
                <a:cs typeface="+mn-cs"/>
              </a:rPr>
              <a:t>Engineering Physics and Applied and Computational Mathematics</a:t>
            </a:r>
          </a:p>
          <a:p>
            <a:r>
              <a:rPr lang="en-US" sz="1200" b="0" i="0" kern="1200" dirty="0">
                <a:solidFill>
                  <a:srgbClr val="FF0000"/>
                </a:solidFill>
                <a:effectLst/>
                <a:latin typeface="+mn-lt"/>
                <a:ea typeface="+mn-ea"/>
                <a:cs typeface="+mn-cs"/>
              </a:rPr>
              <a:t>Design and Product </a:t>
            </a:r>
            <a:r>
              <a:rPr lang="en-US" sz="1200" b="0" i="0" kern="1200" dirty="0" err="1">
                <a:solidFill>
                  <a:srgbClr val="FF0000"/>
                </a:solidFill>
                <a:effectLst/>
                <a:latin typeface="+mn-lt"/>
                <a:ea typeface="+mn-ea"/>
                <a:cs typeface="+mn-cs"/>
              </a:rPr>
              <a:t>Realisation</a:t>
            </a:r>
            <a:r>
              <a:rPr lang="en-US" sz="1200" b="0" i="0" kern="1200" dirty="0">
                <a:solidFill>
                  <a:srgbClr val="FF0000"/>
                </a:solidFill>
                <a:effectLst/>
                <a:latin typeface="+mn-lt"/>
                <a:ea typeface="+mn-ea"/>
                <a:cs typeface="+mn-cs"/>
              </a:rPr>
              <a:t>, </a:t>
            </a:r>
            <a:r>
              <a:rPr lang="en-US" sz="1200" b="0" i="0" kern="1200" dirty="0" err="1">
                <a:solidFill>
                  <a:srgbClr val="FF0000"/>
                </a:solidFill>
                <a:effectLst/>
                <a:latin typeface="+mn-lt"/>
                <a:ea typeface="+mn-ea"/>
                <a:cs typeface="+mn-cs"/>
              </a:rPr>
              <a:t>Engeneering</a:t>
            </a:r>
            <a:r>
              <a:rPr lang="en-US" sz="1200" b="0" i="0" kern="1200" dirty="0">
                <a:solidFill>
                  <a:srgbClr val="FF0000"/>
                </a:solidFill>
                <a:effectLst/>
                <a:latin typeface="+mn-lt"/>
                <a:ea typeface="+mn-ea"/>
                <a:cs typeface="+mn-cs"/>
              </a:rPr>
              <a:t> Materials Science</a:t>
            </a:r>
          </a:p>
          <a:p>
            <a:r>
              <a:rPr lang="en-US" sz="1200" b="0" i="0" kern="1200" dirty="0">
                <a:solidFill>
                  <a:srgbClr val="FF0000"/>
                </a:solidFill>
                <a:effectLst/>
                <a:latin typeface="+mn-lt"/>
                <a:ea typeface="+mn-ea"/>
                <a:cs typeface="+mn-cs"/>
              </a:rPr>
              <a:t>Technology and Learning</a:t>
            </a:r>
          </a:p>
          <a:p>
            <a:r>
              <a:rPr lang="sv-SE" sz="1200" b="0" i="0" kern="1200" dirty="0">
                <a:solidFill>
                  <a:schemeClr val="tx1"/>
                </a:solidFill>
                <a:effectLst/>
                <a:latin typeface="+mn-lt"/>
                <a:ea typeface="+mn-ea"/>
                <a:cs typeface="+mn-cs"/>
              </a:rPr>
              <a:t/>
            </a:r>
            <a:br>
              <a:rPr lang="sv-SE" sz="1200" b="0" i="0" kern="1200" dirty="0">
                <a:solidFill>
                  <a:schemeClr val="tx1"/>
                </a:solidFill>
                <a:effectLst/>
                <a:latin typeface="+mn-lt"/>
                <a:ea typeface="+mn-ea"/>
                <a:cs typeface="+mn-cs"/>
              </a:rPr>
            </a:br>
            <a:endParaRPr lang="sv-SE"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11775-299A-4959-BF5A-5DFB3E75F6A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582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HA</a:t>
            </a:r>
            <a:r>
              <a:rPr lang="en-GB" sz="1200" kern="1200" baseline="0" dirty="0" smtClean="0">
                <a:solidFill>
                  <a:schemeClr val="tx1"/>
                </a:solidFill>
                <a:effectLst/>
                <a:latin typeface="+mn-lt"/>
                <a:ea typeface="+mn-ea"/>
                <a:cs typeface="+mn-cs"/>
              </a:rPr>
              <a:t> KVAR!</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KTH </a:t>
            </a:r>
            <a:r>
              <a:rPr lang="en-GB" sz="1200" kern="1200" dirty="0">
                <a:solidFill>
                  <a:schemeClr val="tx1"/>
                </a:solidFill>
                <a:effectLst/>
                <a:latin typeface="+mn-lt"/>
                <a:ea typeface="+mn-ea"/>
                <a:cs typeface="+mn-cs"/>
              </a:rPr>
              <a:t>offers wide-ranging opportunities for students to study abroad. In addition to exchange studies, KTH offers double degree studies, degree projects abroad and summer courses abroad. </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KTH has exchange agreements with 220 leading universities around the world.</a:t>
            </a:r>
          </a:p>
          <a:p>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a:t>
            </a:r>
            <a:r>
              <a:rPr lang="en-GB" sz="1200" kern="1200" dirty="0" smtClean="0">
                <a:solidFill>
                  <a:schemeClr val="tx1"/>
                </a:solidFill>
                <a:effectLst/>
                <a:latin typeface="+mn-lt"/>
                <a:ea typeface="+mn-ea"/>
                <a:cs typeface="+mn-cs"/>
              </a:rPr>
              <a:t>2021,</a:t>
            </a:r>
            <a:r>
              <a:rPr lang="en-US" dirty="0" smtClean="0"/>
              <a:t> 296 (348) students commenced studies abroad. The reason why the number is still low is due to COVID-19, among other things. KTH decided to cancel international student mobility that had not commenced in the spring semester of 2021. Ahead of the autumn semester 2021, KTH's position has been that study abroad can continue in countries to which Sweden’s Ministry for Foreign Affairs has not advised against non-essential travel. Since August 2021, the advice against non-essential travel has been lifted for most non-European countries. However, most non-European universities chose not to accept exchange students during the autumn semester of 2021. </a:t>
            </a:r>
          </a:p>
          <a:p>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2020, </a:t>
            </a:r>
            <a:r>
              <a:rPr lang="en-GB" sz="1200" kern="1200" dirty="0" smtClean="0">
                <a:solidFill>
                  <a:schemeClr val="tx1"/>
                </a:solidFill>
                <a:effectLst/>
                <a:latin typeface="+mn-lt"/>
                <a:ea typeface="+mn-ea"/>
                <a:cs typeface="+mn-cs"/>
              </a:rPr>
              <a:t>521 (635) </a:t>
            </a:r>
            <a:r>
              <a:rPr lang="en-GB" sz="1200" kern="1200" dirty="0">
                <a:solidFill>
                  <a:schemeClr val="tx1"/>
                </a:solidFill>
                <a:effectLst/>
                <a:latin typeface="+mn-lt"/>
                <a:ea typeface="+mn-ea"/>
                <a:cs typeface="+mn-cs"/>
              </a:rPr>
              <a:t>students began exchange studies at </a:t>
            </a:r>
            <a:r>
              <a:rPr lang="en-GB" sz="1200" kern="1200" dirty="0" smtClean="0">
                <a:solidFill>
                  <a:schemeClr val="tx1"/>
                </a:solidFill>
                <a:effectLst/>
                <a:latin typeface="+mn-lt"/>
                <a:ea typeface="+mn-ea"/>
                <a:cs typeface="+mn-cs"/>
              </a:rPr>
              <a:t>KTH.</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Here </a:t>
            </a:r>
            <a:r>
              <a:rPr lang="en-GB" sz="1200" kern="1200" dirty="0">
                <a:solidFill>
                  <a:schemeClr val="tx1"/>
                </a:solidFill>
                <a:effectLst/>
                <a:latin typeface="+mn-lt"/>
                <a:ea typeface="+mn-ea"/>
                <a:cs typeface="+mn-cs"/>
              </a:rPr>
              <a:t>too, the ongoing </a:t>
            </a:r>
            <a:r>
              <a:rPr lang="en-GB" sz="1200" kern="1200" dirty="0" smtClean="0">
                <a:solidFill>
                  <a:schemeClr val="tx1"/>
                </a:solidFill>
                <a:effectLst/>
                <a:latin typeface="+mn-lt"/>
                <a:ea typeface="+mn-ea"/>
                <a:cs typeface="+mn-cs"/>
              </a:rPr>
              <a:t>pandemic</a:t>
            </a:r>
            <a:r>
              <a:rPr lang="en-GB" sz="1200" kern="1200" baseline="0" dirty="0" smtClean="0">
                <a:solidFill>
                  <a:schemeClr val="tx1"/>
                </a:solidFill>
                <a:effectLst/>
                <a:latin typeface="+mn-lt"/>
                <a:ea typeface="+mn-ea"/>
                <a:cs typeface="+mn-cs"/>
              </a:rPr>
              <a:t> has had an impact in the number. </a:t>
            </a:r>
            <a:r>
              <a:rPr lang="en-US" dirty="0" smtClean="0"/>
              <a:t>Within Europe, most students came from universities in France, Germany, Switzerland, and Italy. </a:t>
            </a:r>
            <a:endParaRPr lang="sv-S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11775-299A-4959-BF5A-5DFB3E75F6A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7108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baseline="0" dirty="0" err="1" smtClean="0">
                <a:solidFill>
                  <a:schemeClr val="tx1"/>
                </a:solidFill>
                <a:effectLst/>
                <a:latin typeface="+mn-lt"/>
                <a:ea typeface="+mn-ea"/>
                <a:cs typeface="+mn-cs"/>
              </a:rPr>
              <a:t>Två</a:t>
            </a:r>
            <a:r>
              <a:rPr lang="en-GB" sz="1200" b="1" kern="1200" baseline="0" dirty="0" smtClean="0">
                <a:solidFill>
                  <a:schemeClr val="tx1"/>
                </a:solidFill>
                <a:effectLst/>
                <a:latin typeface="+mn-lt"/>
                <a:ea typeface="+mn-ea"/>
                <a:cs typeface="+mn-cs"/>
              </a:rPr>
              <a:t> </a:t>
            </a:r>
            <a:r>
              <a:rPr lang="en-GB" sz="1200" b="1" kern="1200" baseline="0" dirty="0" err="1" smtClean="0">
                <a:solidFill>
                  <a:schemeClr val="tx1"/>
                </a:solidFill>
                <a:effectLst/>
                <a:latin typeface="+mn-lt"/>
                <a:ea typeface="+mn-ea"/>
                <a:cs typeface="+mn-cs"/>
              </a:rPr>
              <a:t>bilderna</a:t>
            </a:r>
            <a:r>
              <a:rPr lang="en-GB" sz="1200" b="1" kern="1200" baseline="0" dirty="0" smtClean="0">
                <a:solidFill>
                  <a:schemeClr val="tx1"/>
                </a:solidFill>
                <a:effectLst/>
                <a:latin typeface="+mn-lt"/>
                <a:ea typeface="+mn-ea"/>
                <a:cs typeface="+mn-cs"/>
              </a:rPr>
              <a:t> </a:t>
            </a:r>
            <a:r>
              <a:rPr lang="en-GB" sz="1200" b="1" kern="1200" baseline="0" dirty="0" err="1" smtClean="0">
                <a:solidFill>
                  <a:schemeClr val="tx1"/>
                </a:solidFill>
                <a:effectLst/>
                <a:latin typeface="+mn-lt"/>
                <a:ea typeface="+mn-ea"/>
                <a:cs typeface="+mn-cs"/>
              </a:rPr>
              <a:t>eftervarandra</a:t>
            </a:r>
            <a:r>
              <a:rPr lang="en-GB" sz="1200" b="1" kern="1200" baseline="0" dirty="0" smtClean="0">
                <a:solidFill>
                  <a:schemeClr val="tx1"/>
                </a:solidFill>
                <a:effectLst/>
                <a:latin typeface="+mn-lt"/>
                <a:ea typeface="+mn-ea"/>
                <a:cs typeface="+mn-cs"/>
              </a:rPr>
              <a:t> </a:t>
            </a:r>
            <a:r>
              <a:rPr lang="en-GB" sz="1200" b="1" kern="1200" baseline="0" dirty="0" err="1" smtClean="0">
                <a:solidFill>
                  <a:schemeClr val="tx1"/>
                </a:solidFill>
                <a:effectLst/>
                <a:latin typeface="+mn-lt"/>
                <a:ea typeface="+mn-ea"/>
                <a:cs typeface="+mn-cs"/>
              </a:rPr>
              <a:t>blir</a:t>
            </a:r>
            <a:r>
              <a:rPr lang="en-GB" sz="1200" b="1" kern="1200" baseline="0" dirty="0" smtClean="0">
                <a:solidFill>
                  <a:schemeClr val="tx1"/>
                </a:solidFill>
                <a:effectLst/>
                <a:latin typeface="+mn-lt"/>
                <a:ea typeface="+mn-ea"/>
                <a:cs typeface="+mn-cs"/>
              </a:rPr>
              <a:t> </a:t>
            </a:r>
            <a:r>
              <a:rPr lang="en-GB" sz="1200" b="1" kern="1200" baseline="0" dirty="0" err="1" smtClean="0">
                <a:solidFill>
                  <a:schemeClr val="tx1"/>
                </a:solidFill>
                <a:effectLst/>
                <a:latin typeface="+mn-lt"/>
                <a:ea typeface="+mn-ea"/>
                <a:cs typeface="+mn-cs"/>
              </a:rPr>
              <a:t>en</a:t>
            </a:r>
            <a:endParaRPr lang="en-GB" sz="1200" b="1" kern="1200" baseline="0" dirty="0" smtClean="0">
              <a:solidFill>
                <a:schemeClr val="tx1"/>
              </a:solidFill>
              <a:effectLst/>
              <a:latin typeface="+mn-lt"/>
              <a:ea typeface="+mn-ea"/>
              <a:cs typeface="+mn-cs"/>
            </a:endParaRPr>
          </a:p>
          <a:p>
            <a:endParaRPr lang="en-GB" sz="1200" b="1" kern="1200" baseline="0" dirty="0" smtClean="0">
              <a:solidFill>
                <a:schemeClr val="tx1"/>
              </a:solidFill>
              <a:effectLst/>
              <a:latin typeface="+mn-lt"/>
              <a:ea typeface="+mn-ea"/>
              <a:cs typeface="+mn-cs"/>
            </a:endParaRPr>
          </a:p>
          <a:p>
            <a:r>
              <a:rPr lang="en-GB" sz="1200" b="1" kern="1200" baseline="0" dirty="0" err="1" smtClean="0">
                <a:solidFill>
                  <a:schemeClr val="tx1"/>
                </a:solidFill>
                <a:effectLst/>
                <a:latin typeface="+mn-lt"/>
                <a:ea typeface="+mn-ea"/>
                <a:cs typeface="+mn-cs"/>
              </a:rPr>
              <a:t>Byt</a:t>
            </a:r>
            <a:r>
              <a:rPr lang="en-GB" sz="1200" b="1" kern="1200" baseline="0" dirty="0" smtClean="0">
                <a:solidFill>
                  <a:schemeClr val="tx1"/>
                </a:solidFill>
                <a:effectLst/>
                <a:latin typeface="+mn-lt"/>
                <a:ea typeface="+mn-ea"/>
                <a:cs typeface="+mn-cs"/>
              </a:rPr>
              <a:t> number of fee paying – International degree programmes</a:t>
            </a:r>
          </a:p>
          <a:p>
            <a:endParaRPr lang="en-GB" sz="1200" b="1" kern="1200" baseline="0" dirty="0" smtClean="0">
              <a:solidFill>
                <a:schemeClr val="tx1"/>
              </a:solidFill>
              <a:effectLst/>
              <a:latin typeface="+mn-lt"/>
              <a:ea typeface="+mn-ea"/>
              <a:cs typeface="+mn-cs"/>
            </a:endParaRPr>
          </a:p>
          <a:p>
            <a:r>
              <a:rPr lang="en-GB" sz="1200" b="1" kern="1200" baseline="0" dirty="0" err="1" smtClean="0">
                <a:solidFill>
                  <a:schemeClr val="tx1"/>
                </a:solidFill>
                <a:effectLst/>
                <a:latin typeface="+mn-lt"/>
                <a:ea typeface="+mn-ea"/>
                <a:cs typeface="+mn-cs"/>
              </a:rPr>
              <a:t>Vilka</a:t>
            </a:r>
            <a:r>
              <a:rPr lang="en-GB" sz="1200" b="1" kern="1200" baseline="0" dirty="0" smtClean="0">
                <a:solidFill>
                  <a:schemeClr val="tx1"/>
                </a:solidFill>
                <a:effectLst/>
                <a:latin typeface="+mn-lt"/>
                <a:ea typeface="+mn-ea"/>
                <a:cs typeface="+mn-cs"/>
              </a:rPr>
              <a:t> </a:t>
            </a:r>
            <a:r>
              <a:rPr lang="en-GB" sz="1200" b="1" kern="1200" baseline="0" dirty="0" err="1" smtClean="0">
                <a:solidFill>
                  <a:schemeClr val="tx1"/>
                </a:solidFill>
                <a:effectLst/>
                <a:latin typeface="+mn-lt"/>
                <a:ea typeface="+mn-ea"/>
                <a:cs typeface="+mn-cs"/>
              </a:rPr>
              <a:t>studenter</a:t>
            </a:r>
            <a:r>
              <a:rPr lang="en-GB" sz="1200" b="1" kern="1200" baseline="0" dirty="0" smtClean="0">
                <a:solidFill>
                  <a:schemeClr val="tx1"/>
                </a:solidFill>
                <a:effectLst/>
                <a:latin typeface="+mn-lt"/>
                <a:ea typeface="+mn-ea"/>
                <a:cs typeface="+mn-cs"/>
              </a:rPr>
              <a:t> </a:t>
            </a:r>
            <a:r>
              <a:rPr lang="en-GB" sz="1200" b="1" kern="1200" baseline="0" dirty="0" err="1" smtClean="0">
                <a:solidFill>
                  <a:schemeClr val="tx1"/>
                </a:solidFill>
                <a:effectLst/>
                <a:latin typeface="+mn-lt"/>
                <a:ea typeface="+mn-ea"/>
                <a:cs typeface="+mn-cs"/>
              </a:rPr>
              <a:t>som</a:t>
            </a:r>
            <a:r>
              <a:rPr lang="en-GB" sz="1200" b="1" kern="1200" baseline="0" dirty="0" smtClean="0">
                <a:solidFill>
                  <a:schemeClr val="tx1"/>
                </a:solidFill>
                <a:effectLst/>
                <a:latin typeface="+mn-lt"/>
                <a:ea typeface="+mn-ea"/>
                <a:cs typeface="+mn-cs"/>
              </a:rPr>
              <a:t> </a:t>
            </a:r>
            <a:r>
              <a:rPr lang="en-GB" sz="1200" b="1" kern="1200" baseline="0" dirty="0" err="1" smtClean="0">
                <a:solidFill>
                  <a:schemeClr val="tx1"/>
                </a:solidFill>
                <a:effectLst/>
                <a:latin typeface="+mn-lt"/>
                <a:ea typeface="+mn-ea"/>
                <a:cs typeface="+mn-cs"/>
              </a:rPr>
              <a:t>kommer</a:t>
            </a:r>
            <a:r>
              <a:rPr lang="en-GB" sz="1200" b="1" kern="1200" baseline="0" dirty="0" smtClean="0">
                <a:solidFill>
                  <a:schemeClr val="tx1"/>
                </a:solidFill>
                <a:effectLst/>
                <a:latin typeface="+mn-lt"/>
                <a:ea typeface="+mn-ea"/>
                <a:cs typeface="+mn-cs"/>
              </a:rPr>
              <a:t> in och laser </a:t>
            </a:r>
            <a:r>
              <a:rPr lang="en-GB" sz="1200" b="1" kern="1200" baseline="0" dirty="0" err="1" smtClean="0">
                <a:solidFill>
                  <a:schemeClr val="tx1"/>
                </a:solidFill>
                <a:effectLst/>
                <a:latin typeface="+mn-lt"/>
                <a:ea typeface="+mn-ea"/>
                <a:cs typeface="+mn-cs"/>
              </a:rPr>
              <a:t>hela</a:t>
            </a:r>
            <a:r>
              <a:rPr lang="en-GB" sz="1200" b="1" kern="1200" baseline="0" dirty="0" smtClean="0">
                <a:solidFill>
                  <a:schemeClr val="tx1"/>
                </a:solidFill>
                <a:effectLst/>
                <a:latin typeface="+mn-lt"/>
                <a:ea typeface="+mn-ea"/>
                <a:cs typeface="+mn-cs"/>
              </a:rPr>
              <a:t> program – masterstudenter, </a:t>
            </a:r>
            <a:r>
              <a:rPr lang="en-GB" sz="1200" b="1" kern="1200" baseline="0" dirty="0" err="1" smtClean="0">
                <a:solidFill>
                  <a:schemeClr val="tx1"/>
                </a:solidFill>
                <a:effectLst/>
                <a:latin typeface="+mn-lt"/>
                <a:ea typeface="+mn-ea"/>
                <a:cs typeface="+mn-cs"/>
              </a:rPr>
              <a:t>hur</a:t>
            </a:r>
            <a:r>
              <a:rPr lang="en-GB" sz="1200" b="1" kern="1200" baseline="0" dirty="0" smtClean="0">
                <a:solidFill>
                  <a:schemeClr val="tx1"/>
                </a:solidFill>
                <a:effectLst/>
                <a:latin typeface="+mn-lt"/>
                <a:ea typeface="+mn-ea"/>
                <a:cs typeface="+mn-cs"/>
              </a:rPr>
              <a:t> manga </a:t>
            </a:r>
            <a:r>
              <a:rPr lang="en-GB" sz="1200" b="1" kern="1200" baseline="0" dirty="0" err="1" smtClean="0">
                <a:solidFill>
                  <a:schemeClr val="tx1"/>
                </a:solidFill>
                <a:effectLst/>
                <a:latin typeface="+mn-lt"/>
                <a:ea typeface="+mn-ea"/>
                <a:cs typeface="+mn-cs"/>
              </a:rPr>
              <a:t>utomeuropeer</a:t>
            </a:r>
            <a:r>
              <a:rPr lang="en-GB" sz="1200" b="1" kern="1200" baseline="0" dirty="0" smtClean="0">
                <a:solidFill>
                  <a:schemeClr val="tx1"/>
                </a:solidFill>
                <a:effectLst/>
                <a:latin typeface="+mn-lt"/>
                <a:ea typeface="+mn-ea"/>
                <a:cs typeface="+mn-cs"/>
              </a:rPr>
              <a:t> och </a:t>
            </a:r>
            <a:r>
              <a:rPr lang="en-GB" sz="1200" b="1" kern="1200" baseline="0" dirty="0" err="1" smtClean="0">
                <a:solidFill>
                  <a:schemeClr val="tx1"/>
                </a:solidFill>
                <a:effectLst/>
                <a:latin typeface="+mn-lt"/>
                <a:ea typeface="+mn-ea"/>
                <a:cs typeface="+mn-cs"/>
              </a:rPr>
              <a:t>icke</a:t>
            </a:r>
            <a:r>
              <a:rPr lang="en-GB" sz="1200" b="1" kern="1200" baseline="0" dirty="0" smtClean="0">
                <a:solidFill>
                  <a:schemeClr val="tx1"/>
                </a:solidFill>
                <a:effectLst/>
                <a:latin typeface="+mn-lt"/>
                <a:ea typeface="+mn-ea"/>
                <a:cs typeface="+mn-cs"/>
              </a:rPr>
              <a:t> </a:t>
            </a:r>
            <a:r>
              <a:rPr lang="en-GB" sz="1200" b="1" kern="1200" baseline="0" dirty="0" err="1" smtClean="0">
                <a:solidFill>
                  <a:schemeClr val="tx1"/>
                </a:solidFill>
                <a:effectLst/>
                <a:latin typeface="+mn-lt"/>
                <a:ea typeface="+mn-ea"/>
                <a:cs typeface="+mn-cs"/>
              </a:rPr>
              <a:t>eutopeer</a:t>
            </a:r>
            <a:r>
              <a:rPr lang="en-GB" sz="1200" b="1" kern="1200" baseline="0" dirty="0" smtClean="0">
                <a:solidFill>
                  <a:schemeClr val="tx1"/>
                </a:solidFill>
                <a:effectLst/>
                <a:latin typeface="+mn-lt"/>
                <a:ea typeface="+mn-ea"/>
                <a:cs typeface="+mn-cs"/>
              </a:rPr>
              <a:t>. </a:t>
            </a:r>
            <a:endParaRPr lang="en-GB" sz="1200" b="1"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err="1" smtClean="0">
                <a:solidFill>
                  <a:schemeClr val="tx1"/>
                </a:solidFill>
                <a:effectLst/>
                <a:latin typeface="+mn-lt"/>
                <a:ea typeface="+mn-ea"/>
                <a:cs typeface="+mn-cs"/>
              </a:rPr>
              <a:t>Highlighta</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hur</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många</a:t>
            </a:r>
            <a:r>
              <a:rPr lang="en-GB" sz="1200" b="1" kern="1200" dirty="0" smtClean="0">
                <a:solidFill>
                  <a:schemeClr val="tx1"/>
                </a:solidFill>
                <a:effectLst/>
                <a:latin typeface="+mn-lt"/>
                <a:ea typeface="+mn-ea"/>
                <a:cs typeface="+mn-cs"/>
              </a:rPr>
              <a:t> de </a:t>
            </a:r>
            <a:r>
              <a:rPr lang="en-GB" sz="1200" b="1" kern="1200" dirty="0" err="1" smtClean="0">
                <a:solidFill>
                  <a:schemeClr val="tx1"/>
                </a:solidFill>
                <a:effectLst/>
                <a:latin typeface="+mn-lt"/>
                <a:ea typeface="+mn-ea"/>
                <a:cs typeface="+mn-cs"/>
              </a:rPr>
              <a:t>är</a:t>
            </a:r>
            <a:r>
              <a:rPr lang="en-GB" sz="1200" b="1" kern="1200" dirty="0" smtClean="0">
                <a:solidFill>
                  <a:schemeClr val="tx1"/>
                </a:solidFill>
                <a:effectLst/>
                <a:latin typeface="+mn-lt"/>
                <a:ea typeface="+mn-ea"/>
                <a:cs typeface="+mn-cs"/>
              </a:rPr>
              <a:t> på total</a:t>
            </a:r>
          </a:p>
          <a:p>
            <a:r>
              <a:rPr lang="en-GB" sz="1200" b="1" kern="1200" dirty="0" err="1" smtClean="0">
                <a:solidFill>
                  <a:schemeClr val="tx1"/>
                </a:solidFill>
                <a:effectLst/>
                <a:latin typeface="+mn-lt"/>
                <a:ea typeface="+mn-ea"/>
                <a:cs typeface="+mn-cs"/>
              </a:rPr>
              <a:t>Europee</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icke</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europee</a:t>
            </a:r>
            <a:endParaRPr lang="en-GB" sz="1200" b="1" kern="1200" dirty="0" smtClean="0">
              <a:solidFill>
                <a:schemeClr val="tx1"/>
              </a:solidFill>
              <a:effectLst/>
              <a:latin typeface="+mn-lt"/>
              <a:ea typeface="+mn-ea"/>
              <a:cs typeface="+mn-cs"/>
            </a:endParaRPr>
          </a:p>
          <a:p>
            <a:r>
              <a:rPr lang="en-GB" sz="1200" b="1" kern="1200" dirty="0" err="1" smtClean="0">
                <a:solidFill>
                  <a:schemeClr val="tx1"/>
                </a:solidFill>
                <a:effectLst/>
                <a:latin typeface="+mn-lt"/>
                <a:ea typeface="+mn-ea"/>
                <a:cs typeface="+mn-cs"/>
              </a:rPr>
              <a:t>Vanligaste</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länderna</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förutbbildningsländer</a:t>
            </a:r>
            <a:endParaRPr lang="en-GB" sz="1200" b="1" kern="1200" dirty="0" smtClean="0">
              <a:solidFill>
                <a:schemeClr val="tx1"/>
              </a:solidFill>
              <a:effectLst/>
              <a:latin typeface="+mn-lt"/>
              <a:ea typeface="+mn-ea"/>
              <a:cs typeface="+mn-cs"/>
            </a:endParaRPr>
          </a:p>
          <a:p>
            <a:r>
              <a:rPr lang="en-GB" sz="1200" b="1" kern="1200" dirty="0" err="1" smtClean="0">
                <a:solidFill>
                  <a:schemeClr val="tx1"/>
                </a:solidFill>
                <a:effectLst/>
                <a:latin typeface="+mn-lt"/>
                <a:ea typeface="+mn-ea"/>
                <a:cs typeface="+mn-cs"/>
              </a:rPr>
              <a:t>Approx</a:t>
            </a:r>
            <a:r>
              <a:rPr lang="en-GB" sz="1200" b="1" kern="1200" baseline="0" dirty="0" smtClean="0">
                <a:solidFill>
                  <a:schemeClr val="tx1"/>
                </a:solidFill>
                <a:effectLst/>
                <a:latin typeface="+mn-lt"/>
                <a:ea typeface="+mn-ea"/>
                <a:cs typeface="+mn-cs"/>
              </a:rPr>
              <a:t> xx </a:t>
            </a:r>
            <a:r>
              <a:rPr lang="en-GB" sz="1200" b="1" kern="1200" baseline="0" dirty="0" err="1" smtClean="0">
                <a:solidFill>
                  <a:schemeClr val="tx1"/>
                </a:solidFill>
                <a:effectLst/>
                <a:latin typeface="+mn-lt"/>
                <a:ea typeface="+mn-ea"/>
                <a:cs typeface="+mn-cs"/>
              </a:rPr>
              <a:t>feepaying</a:t>
            </a:r>
            <a:r>
              <a:rPr lang="en-GB" sz="1200" b="1" kern="1200" baseline="0" dirty="0" smtClean="0">
                <a:solidFill>
                  <a:schemeClr val="tx1"/>
                </a:solidFill>
                <a:effectLst/>
                <a:latin typeface="+mn-lt"/>
                <a:ea typeface="+mn-ea"/>
                <a:cs typeface="+mn-cs"/>
              </a:rPr>
              <a:t> students per year</a:t>
            </a:r>
          </a:p>
          <a:p>
            <a:r>
              <a:rPr lang="en-GB" sz="1200" b="1" kern="1200" baseline="0" dirty="0" err="1" smtClean="0">
                <a:solidFill>
                  <a:schemeClr val="tx1"/>
                </a:solidFill>
                <a:effectLst/>
                <a:latin typeface="+mn-lt"/>
                <a:ea typeface="+mn-ea"/>
                <a:cs typeface="+mn-cs"/>
              </a:rPr>
              <a:t>Studentexempel</a:t>
            </a:r>
            <a:r>
              <a:rPr lang="en-GB" sz="1200" b="1" kern="1200" baseline="0" dirty="0" smtClean="0">
                <a:solidFill>
                  <a:schemeClr val="tx1"/>
                </a:solidFill>
                <a:effectLst/>
                <a:latin typeface="+mn-lt"/>
                <a:ea typeface="+mn-ea"/>
                <a:cs typeface="+mn-cs"/>
              </a:rPr>
              <a:t> – </a:t>
            </a:r>
            <a:r>
              <a:rPr lang="en-GB" sz="1200" b="1" kern="1200" baseline="0" dirty="0" err="1" smtClean="0">
                <a:solidFill>
                  <a:schemeClr val="tx1"/>
                </a:solidFill>
                <a:effectLst/>
                <a:latin typeface="+mn-lt"/>
                <a:ea typeface="+mn-ea"/>
                <a:cs typeface="+mn-cs"/>
              </a:rPr>
              <a:t>varför</a:t>
            </a:r>
            <a:r>
              <a:rPr lang="en-GB" sz="1200" b="1" kern="1200" baseline="0" dirty="0" smtClean="0">
                <a:solidFill>
                  <a:schemeClr val="tx1"/>
                </a:solidFill>
                <a:effectLst/>
                <a:latin typeface="+mn-lt"/>
                <a:ea typeface="+mn-ea"/>
                <a:cs typeface="+mn-cs"/>
              </a:rPr>
              <a:t> </a:t>
            </a:r>
            <a:r>
              <a:rPr lang="en-GB" sz="1200" b="1" kern="1200" baseline="0" dirty="0" err="1" smtClean="0">
                <a:solidFill>
                  <a:schemeClr val="tx1"/>
                </a:solidFill>
                <a:effectLst/>
                <a:latin typeface="+mn-lt"/>
                <a:ea typeface="+mn-ea"/>
                <a:cs typeface="+mn-cs"/>
              </a:rPr>
              <a:t>valde</a:t>
            </a:r>
            <a:r>
              <a:rPr lang="en-GB" sz="1200" b="1" kern="1200" baseline="0" dirty="0" smtClean="0">
                <a:solidFill>
                  <a:schemeClr val="tx1"/>
                </a:solidFill>
                <a:effectLst/>
                <a:latin typeface="+mn-lt"/>
                <a:ea typeface="+mn-ea"/>
                <a:cs typeface="+mn-cs"/>
              </a:rPr>
              <a:t> de KTH</a:t>
            </a:r>
          </a:p>
          <a:p>
            <a:r>
              <a:rPr lang="en-GB" sz="1200" b="1" kern="1200" baseline="0" dirty="0" smtClean="0">
                <a:solidFill>
                  <a:schemeClr val="tx1"/>
                </a:solidFill>
                <a:effectLst/>
                <a:latin typeface="+mn-lt"/>
                <a:ea typeface="+mn-ea"/>
                <a:cs typeface="+mn-cs"/>
              </a:rPr>
              <a:t>Selective admission</a:t>
            </a:r>
            <a:endParaRPr lang="en-GB" sz="1200" b="1"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11775-299A-4959-BF5A-5DFB3E75F6A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3248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MASTERPROGRAMMEN</a:t>
            </a:r>
          </a:p>
          <a:p>
            <a:r>
              <a:rPr lang="en-GB" sz="1200" b="1" kern="1200" dirty="0" err="1" smtClean="0">
                <a:solidFill>
                  <a:schemeClr val="tx1"/>
                </a:solidFill>
                <a:effectLst/>
                <a:latin typeface="+mn-lt"/>
                <a:ea typeface="+mn-ea"/>
                <a:cs typeface="+mn-cs"/>
              </a:rPr>
              <a:t>Betalar</a:t>
            </a:r>
            <a:r>
              <a:rPr lang="en-GB" sz="1200" b="1" kern="1200" baseline="0" dirty="0" smtClean="0">
                <a:solidFill>
                  <a:schemeClr val="tx1"/>
                </a:solidFill>
                <a:effectLst/>
                <a:latin typeface="+mn-lt"/>
                <a:ea typeface="+mn-ea"/>
                <a:cs typeface="+mn-cs"/>
              </a:rPr>
              <a:t> och </a:t>
            </a:r>
            <a:r>
              <a:rPr lang="en-GB" sz="1200" b="1" kern="1200" baseline="0" dirty="0" err="1" smtClean="0">
                <a:solidFill>
                  <a:schemeClr val="tx1"/>
                </a:solidFill>
                <a:effectLst/>
                <a:latin typeface="+mn-lt"/>
                <a:ea typeface="+mn-ea"/>
                <a:cs typeface="+mn-cs"/>
              </a:rPr>
              <a:t>betalar</a:t>
            </a:r>
            <a:r>
              <a:rPr lang="en-GB" sz="1200" b="1" kern="1200" baseline="0" dirty="0" smtClean="0">
                <a:solidFill>
                  <a:schemeClr val="tx1"/>
                </a:solidFill>
                <a:effectLst/>
                <a:latin typeface="+mn-lt"/>
                <a:ea typeface="+mn-ea"/>
                <a:cs typeface="+mn-cs"/>
              </a:rPr>
              <a:t> </a:t>
            </a:r>
            <a:r>
              <a:rPr lang="en-GB" sz="1200" b="1" kern="1200" baseline="0" dirty="0" err="1" smtClean="0">
                <a:solidFill>
                  <a:schemeClr val="tx1"/>
                </a:solidFill>
                <a:effectLst/>
                <a:latin typeface="+mn-lt"/>
                <a:ea typeface="+mn-ea"/>
                <a:cs typeface="+mn-cs"/>
              </a:rPr>
              <a:t>inte</a:t>
            </a:r>
            <a:endParaRPr lang="en-GB" sz="1200" b="1" kern="1200" baseline="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Total </a:t>
            </a:r>
            <a:r>
              <a:rPr lang="en-GB" sz="1200" b="1" kern="1200" dirty="0">
                <a:solidFill>
                  <a:schemeClr val="tx1"/>
                </a:solidFill>
                <a:effectLst/>
                <a:latin typeface="+mn-lt"/>
                <a:ea typeface="+mn-ea"/>
                <a:cs typeface="+mn-cs"/>
              </a:rPr>
              <a:t>number of students per previous education country (Figures from AS20)</a:t>
            </a:r>
            <a:endParaRPr lang="en-SE"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China, Sweden and India were the most</a:t>
            </a:r>
            <a:r>
              <a:rPr lang="en-GB" sz="1200" kern="1200" baseline="0" dirty="0">
                <a:solidFill>
                  <a:schemeClr val="tx1"/>
                </a:solidFill>
                <a:effectLst/>
                <a:latin typeface="+mn-lt"/>
                <a:ea typeface="+mn-ea"/>
                <a:cs typeface="+mn-cs"/>
              </a:rPr>
              <a:t> common </a:t>
            </a:r>
            <a:r>
              <a:rPr lang="en-GB" sz="1200" kern="1200" dirty="0">
                <a:solidFill>
                  <a:schemeClr val="tx1"/>
                </a:solidFill>
                <a:effectLst/>
                <a:latin typeface="+mn-lt"/>
                <a:ea typeface="+mn-ea"/>
                <a:cs typeface="+mn-cs"/>
              </a:rPr>
              <a:t>countries in 2020. KTH also accepts a large number of students from European countries, such as Germany, Italy, Britain, Spain, Greece and Iceland. It is worth noting that the Covid-19 pandemic led to a fall in the number of international students at KTH and worldwide in 2020. This downturn affected certain countries more than others, depending, for example, on difficulties related to travel restrictions, financing or uncertainty about the spread of the virus.</a:t>
            </a:r>
            <a:endParaRPr lang="en-SE" sz="1200" kern="1200" dirty="0">
              <a:solidFill>
                <a:schemeClr val="tx1"/>
              </a:solidFill>
              <a:effectLst/>
              <a:latin typeface="+mn-lt"/>
              <a:ea typeface="+mn-ea"/>
              <a:cs typeface="+mn-cs"/>
            </a:endParaRPr>
          </a:p>
          <a:p>
            <a:endParaRPr lang="sv-S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11775-299A-4959-BF5A-5DFB3E75F6A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0936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kern="1200" dirty="0" err="1" smtClean="0">
                <a:solidFill>
                  <a:schemeClr val="tx1"/>
                </a:solidFill>
                <a:effectLst/>
                <a:latin typeface="+mn-lt"/>
                <a:ea typeface="+mn-ea"/>
                <a:cs typeface="+mn-cs"/>
              </a:rPr>
              <a:t>Tillkommit</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fler</a:t>
            </a:r>
            <a:r>
              <a:rPr lang="en-GB" sz="1200" b="1" kern="1200" dirty="0" smtClean="0">
                <a:solidFill>
                  <a:schemeClr val="tx1"/>
                </a:solidFill>
                <a:effectLst/>
                <a:latin typeface="+mn-lt"/>
                <a:ea typeface="+mn-ea"/>
                <a:cs typeface="+mn-cs"/>
              </a:rPr>
              <a:t>?</a:t>
            </a:r>
          </a:p>
          <a:p>
            <a:r>
              <a:rPr lang="en-GB" sz="1200" b="1" kern="1200" dirty="0" smtClean="0">
                <a:solidFill>
                  <a:schemeClr val="tx1"/>
                </a:solidFill>
                <a:effectLst/>
                <a:latin typeface="+mn-lt"/>
                <a:ea typeface="+mn-ea"/>
                <a:cs typeface="+mn-cs"/>
              </a:rPr>
              <a:t>USA </a:t>
            </a:r>
            <a:r>
              <a:rPr lang="en-GB" sz="1200" b="1" kern="1200" dirty="0" err="1" smtClean="0">
                <a:solidFill>
                  <a:schemeClr val="tx1"/>
                </a:solidFill>
                <a:effectLst/>
                <a:latin typeface="+mn-lt"/>
                <a:ea typeface="+mn-ea"/>
                <a:cs typeface="+mn-cs"/>
              </a:rPr>
              <a:t>borta</a:t>
            </a:r>
            <a:r>
              <a:rPr lang="en-GB" sz="1200" b="1"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KTH </a:t>
            </a:r>
            <a:r>
              <a:rPr lang="en-GB" sz="1200" kern="1200" dirty="0">
                <a:solidFill>
                  <a:schemeClr val="tx1"/>
                </a:solidFill>
                <a:effectLst/>
                <a:latin typeface="+mn-lt"/>
                <a:ea typeface="+mn-ea"/>
                <a:cs typeface="+mn-cs"/>
              </a:rPr>
              <a:t>has entered into strategic partnerships with a number of leading universities of technology. These partnerships span several business areas and include both traditional student exchanges and research collaborations, such as joint masters and doctoral programmes. These strategic partner universities strengthen KTH’s research, education and collaboration in general and help enable KTH in building an international brand.</a:t>
            </a:r>
          </a:p>
          <a:p>
            <a:endParaRPr lang="en-SE"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KTH: strategic partner universities: </a:t>
            </a:r>
            <a:endParaRPr lang="en-S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University of Illinois at Urbana-Champaign, USA</a:t>
            </a:r>
            <a:endParaRPr lang="en-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Nanyang Technological University, Singapore</a:t>
            </a:r>
            <a:endParaRPr lang="en-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Shanghai Jiao Tong University, China,</a:t>
            </a:r>
            <a:endParaRPr lang="en-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Indian Institute of Technology Madras, India</a:t>
            </a:r>
            <a:endParaRPr lang="en-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Hong Kong University of Science and Technology, Hong Kong </a:t>
            </a:r>
            <a:endParaRPr lang="en-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University of Tokyo, Japan. </a:t>
            </a:r>
            <a:endParaRPr lang="en-SE" sz="1200" kern="1200" dirty="0">
              <a:solidFill>
                <a:schemeClr val="tx1"/>
              </a:solidFill>
              <a:effectLst/>
              <a:latin typeface="+mn-lt"/>
              <a:ea typeface="+mn-ea"/>
              <a:cs typeface="+mn-cs"/>
            </a:endParaRPr>
          </a:p>
          <a:p>
            <a:pPr marL="0" indent="0">
              <a:buFont typeface="Arial" panose="020B0604020202020204" pitchFamily="34" charset="0"/>
              <a:buNone/>
            </a:pPr>
            <a:r>
              <a:rPr lang="en-GB" sz="1200" kern="1200" dirty="0">
                <a:solidFill>
                  <a:schemeClr val="tx1"/>
                </a:solidFill>
                <a:effectLst/>
                <a:latin typeface="+mn-lt"/>
                <a:ea typeface="+mn-ea"/>
                <a:cs typeface="+mn-cs"/>
              </a:rPr>
              <a:t>The partnership with the University of Tokyo is as part of Stockholm Trio, together with the Karolinska Institute and Stockholm University.</a:t>
            </a:r>
          </a:p>
          <a:p>
            <a:pPr marL="171450" indent="-171450">
              <a:buFont typeface="Arial" panose="020B0604020202020204" pitchFamily="34" charset="0"/>
              <a:buChar char="•"/>
            </a:pP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more information on strategic partnerships with international universities, see: https://</a:t>
            </a:r>
            <a:r>
              <a:rPr lang="en-GB" sz="1200" kern="1200" dirty="0" err="1">
                <a:solidFill>
                  <a:schemeClr val="tx1"/>
                </a:solidFill>
                <a:effectLst/>
                <a:latin typeface="+mn-lt"/>
                <a:ea typeface="+mn-ea"/>
                <a:cs typeface="+mn-cs"/>
              </a:rPr>
              <a:t>www.kth.se</a:t>
            </a:r>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/om/</a:t>
            </a:r>
            <a:r>
              <a:rPr lang="en-GB" sz="1200" kern="1200" dirty="0" err="1">
                <a:solidFill>
                  <a:schemeClr val="tx1"/>
                </a:solidFill>
                <a:effectLst/>
                <a:latin typeface="+mn-lt"/>
                <a:ea typeface="+mn-ea"/>
                <a:cs typeface="+mn-cs"/>
              </a:rPr>
              <a:t>internationellt</a:t>
            </a:r>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strategiska-partneruniversitet</a:t>
            </a:r>
            <a:r>
              <a:rPr lang="en-GB" sz="1200" kern="1200" dirty="0">
                <a:solidFill>
                  <a:schemeClr val="tx1"/>
                </a:solidFill>
                <a:effectLst/>
                <a:latin typeface="+mn-lt"/>
                <a:ea typeface="+mn-ea"/>
                <a:cs typeface="+mn-cs"/>
              </a:rPr>
              <a:t>/strategiska-partneruniversitet-1.532013</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endParaRPr lang="sv-S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11775-299A-4959-BF5A-5DFB3E75F6A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5886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sz="1200" kern="1200" dirty="0">
                <a:solidFill>
                  <a:schemeClr val="tx1"/>
                </a:solidFill>
                <a:effectLst/>
                <a:latin typeface="+mn-lt"/>
                <a:ea typeface="+mn-ea"/>
                <a:cs typeface="+mn-cs"/>
              </a:rPr>
              <a:t>The breadth of KTH research requires variation in focus, approach and structuring. We look to create an open atmosphere and to break down traditional barriers between subject disciplines. Pure and applied research are pursued in parallel, and the same goes for multidisciplinary and subject-oriented research. </a:t>
            </a:r>
          </a:p>
          <a:p>
            <a:endParaRPr lang="en-SE"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KTH’s research and education spans: </a:t>
            </a:r>
            <a:endParaRPr lang="en-SE"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Engineering Sciences</a:t>
            </a:r>
            <a:endParaRPr lang="en-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Natural Science</a:t>
            </a:r>
            <a:endParaRPr lang="en-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Architecture</a:t>
            </a:r>
            <a:endParaRPr lang="en-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Industrial Economics</a:t>
            </a:r>
            <a:endParaRPr lang="en-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Urban Planning</a:t>
            </a:r>
            <a:endParaRPr lang="en-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History of Technology</a:t>
            </a:r>
            <a:endParaRPr lang="en-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Philosophy </a:t>
            </a:r>
            <a:endParaRPr lang="en-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Learning</a:t>
            </a:r>
          </a:p>
          <a:p>
            <a:pPr lvl="0"/>
            <a:endParaRPr lang="en-SE" sz="1200" kern="1200" dirty="0">
              <a:solidFill>
                <a:schemeClr val="tx1"/>
              </a:solidFill>
              <a:effectLst/>
              <a:latin typeface="+mn-lt"/>
              <a:ea typeface="+mn-ea"/>
              <a:cs typeface="+mn-cs"/>
            </a:endParaRPr>
          </a:p>
          <a:p>
            <a:r>
              <a:rPr lang="en-US" b="1" i="0" dirty="0">
                <a:solidFill>
                  <a:srgbClr val="000000"/>
                </a:solidFill>
                <a:effectLst/>
                <a:latin typeface="Open Sans" panose="020B0606030504020204" pitchFamily="34" charset="0"/>
              </a:rPr>
              <a:t>Based on strong areas of research at KTH, six focus areas have been created. These work as platforms for </a:t>
            </a:r>
            <a:r>
              <a:rPr lang="en-US" b="1" i="0" dirty="0" err="1">
                <a:solidFill>
                  <a:srgbClr val="000000"/>
                </a:solidFill>
                <a:effectLst/>
                <a:latin typeface="Open Sans" panose="020B0606030504020204" pitchFamily="34" charset="0"/>
              </a:rPr>
              <a:t>multidiciplinary</a:t>
            </a:r>
            <a:r>
              <a:rPr lang="en-US" b="1" i="0" dirty="0">
                <a:solidFill>
                  <a:srgbClr val="000000"/>
                </a:solidFill>
                <a:effectLst/>
                <a:latin typeface="Open Sans" panose="020B0606030504020204" pitchFamily="34" charset="0"/>
              </a:rPr>
              <a:t> research.</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Digitalisation</a:t>
            </a:r>
            <a:endParaRPr lang="en-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Energy </a:t>
            </a:r>
            <a:endParaRPr lang="en-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Transport </a:t>
            </a:r>
            <a:endParaRPr lang="en-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Materials </a:t>
            </a:r>
            <a:endParaRPr lang="en-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Life Science Technology</a:t>
            </a:r>
            <a:endParaRPr lang="en-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Industrial Transformation</a:t>
            </a:r>
            <a:endParaRPr lang="en-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11775-299A-4959-BF5A-5DFB3E75F6A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2972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At </a:t>
            </a:r>
            <a:r>
              <a:rPr lang="en-US" sz="1200" b="0" i="0" kern="1200" dirty="0">
                <a:solidFill>
                  <a:schemeClr val="tx1"/>
                </a:solidFill>
                <a:effectLst/>
                <a:latin typeface="+mn-lt"/>
                <a:ea typeface="+mn-ea"/>
                <a:cs typeface="+mn-cs"/>
              </a:rPr>
              <a:t>KTH's 27 departments, research is conducted on both basic and applied level.</a:t>
            </a:r>
            <a:r>
              <a:rPr lang="en-US" sz="1200" b="0" i="0" kern="1200" baseline="0" dirty="0">
                <a:solidFill>
                  <a:schemeClr val="tx1"/>
                </a:solidFill>
                <a:effectLst/>
                <a:latin typeface="+mn-lt"/>
                <a:ea typeface="+mn-ea"/>
                <a:cs typeface="+mn-cs"/>
              </a:rPr>
              <a:t> </a:t>
            </a:r>
            <a:r>
              <a:rPr lang="en-US" sz="1200" b="0" i="0" strike="noStrike" kern="1200" dirty="0">
                <a:solidFill>
                  <a:schemeClr val="tx1"/>
                </a:solidFill>
                <a:effectLst/>
                <a:latin typeface="+mn-lt"/>
                <a:ea typeface="+mn-ea"/>
                <a:cs typeface="+mn-cs"/>
              </a:rPr>
              <a:t>T</a:t>
            </a:r>
            <a:r>
              <a:rPr lang="en-US" sz="1200" b="0" i="0" kern="1200" dirty="0">
                <a:solidFill>
                  <a:schemeClr val="tx1"/>
                </a:solidFill>
                <a:effectLst/>
                <a:latin typeface="+mn-lt"/>
                <a:ea typeface="+mn-ea"/>
                <a:cs typeface="+mn-cs"/>
              </a:rPr>
              <a:t>he research </a:t>
            </a:r>
            <a:r>
              <a:rPr lang="en-US" sz="1200" b="0" i="0" strike="noStrike" kern="1200" dirty="0">
                <a:solidFill>
                  <a:schemeClr val="tx1"/>
                </a:solidFill>
                <a:effectLst/>
                <a:latin typeface="+mn-lt"/>
                <a:ea typeface="+mn-ea"/>
                <a:cs typeface="+mn-cs"/>
              </a:rPr>
              <a:t>platforms are interdisciplinary</a:t>
            </a:r>
            <a:r>
              <a:rPr lang="en-US" sz="1200" b="0" i="0" strike="noStrike" kern="1200" baseline="0" dirty="0">
                <a:solidFill>
                  <a:schemeClr val="tx1"/>
                </a:solidFill>
                <a:effectLst/>
                <a:latin typeface="+mn-lt"/>
                <a:ea typeface="+mn-ea"/>
                <a:cs typeface="+mn-cs"/>
              </a:rPr>
              <a:t> and</a:t>
            </a:r>
            <a:r>
              <a:rPr lang="en-US" sz="1200" b="0" i="0" kern="1200" dirty="0">
                <a:solidFill>
                  <a:schemeClr val="tx1"/>
                </a:solidFill>
                <a:effectLst/>
                <a:latin typeface="+mn-lt"/>
                <a:ea typeface="+mn-ea"/>
                <a:cs typeface="+mn-cs"/>
              </a:rPr>
              <a:t> academic strong </a:t>
            </a:r>
            <a:r>
              <a:rPr lang="en-US" sz="1200" b="0" i="0" kern="1200" baseline="0" dirty="0">
                <a:solidFill>
                  <a:schemeClr val="tx1"/>
                </a:solidFill>
                <a:effectLst/>
                <a:latin typeface="+mn-lt"/>
                <a:ea typeface="+mn-ea"/>
                <a:cs typeface="+mn-cs"/>
              </a:rPr>
              <a:t>research areas at KTH, which bring together researchers from all over the </a:t>
            </a:r>
            <a:r>
              <a:rPr lang="en-US" sz="1200" b="0" i="0" kern="1200" baseline="0" dirty="0" err="1">
                <a:solidFill>
                  <a:schemeClr val="tx1"/>
                </a:solidFill>
                <a:effectLst/>
                <a:latin typeface="+mn-lt"/>
                <a:ea typeface="+mn-ea"/>
                <a:cs typeface="+mn-cs"/>
              </a:rPr>
              <a:t>organisation</a:t>
            </a:r>
            <a:r>
              <a:rPr lang="en-US" sz="1200" b="0" i="0" kern="1200" baseline="0" dirty="0">
                <a:solidFill>
                  <a:schemeClr val="tx1"/>
                </a:solidFill>
                <a:effectLst/>
                <a:latin typeface="+mn-lt"/>
                <a:ea typeface="+mn-ea"/>
                <a:cs typeface="+mn-cs"/>
              </a:rPr>
              <a:t>. The platforms </a:t>
            </a:r>
            <a:r>
              <a:rPr lang="en-US" sz="1200" b="0" i="0" kern="1200" dirty="0">
                <a:solidFill>
                  <a:schemeClr val="tx1"/>
                </a:solidFill>
                <a:effectLst/>
                <a:latin typeface="+mn-lt"/>
                <a:ea typeface="+mn-ea"/>
                <a:cs typeface="+mn-cs"/>
              </a:rPr>
              <a:t>enable research collaborations between different disciplines, with different perspectives to solve complex societal 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kern="1200" dirty="0">
              <a:solidFill>
                <a:schemeClr val="tx1"/>
              </a:solidFill>
              <a:effectLst/>
              <a:latin typeface="+mn-lt"/>
              <a:ea typeface="+mn-ea"/>
              <a:cs typeface="+mn-cs"/>
            </a:endParaRPr>
          </a:p>
          <a:p>
            <a:endParaRPr lang="en-US" b="1" i="0" dirty="0">
              <a:solidFill>
                <a:srgbClr val="000000"/>
              </a:solidFill>
              <a:effectLst/>
              <a:latin typeface="Open Sans" panose="020B0606030504020204" pitchFamily="34" charset="0"/>
            </a:endParaRPr>
          </a:p>
          <a:p>
            <a:r>
              <a:rPr lang="en-US" b="1" i="0" dirty="0">
                <a:solidFill>
                  <a:srgbClr val="000000"/>
                </a:solidFill>
                <a:effectLst/>
                <a:latin typeface="Open Sans" panose="020B0606030504020204" pitchFamily="34" charset="0"/>
              </a:rPr>
              <a:t>Based on strong areas of research at KTH, six focus areas have been created</a:t>
            </a:r>
            <a:r>
              <a:rPr lang="en-US" b="1" i="0" baseline="0" dirty="0">
                <a:solidFill>
                  <a:srgbClr val="000000"/>
                </a:solidFill>
                <a:effectLst/>
                <a:latin typeface="Open Sans" panose="020B0606030504020204" pitchFamily="34" charset="0"/>
              </a:rPr>
              <a:t> </a:t>
            </a:r>
            <a:r>
              <a:rPr lang="en-US" b="1" i="0" dirty="0">
                <a:solidFill>
                  <a:srgbClr val="000000"/>
                </a:solidFill>
                <a:effectLst/>
                <a:latin typeface="Open Sans" panose="020B0606030504020204" pitchFamily="34" charset="0"/>
              </a:rPr>
              <a:t>as platforms for </a:t>
            </a:r>
            <a:r>
              <a:rPr lang="en-US" b="1" i="0" dirty="0" err="1">
                <a:solidFill>
                  <a:srgbClr val="000000"/>
                </a:solidFill>
                <a:effectLst/>
                <a:latin typeface="Open Sans" panose="020B0606030504020204" pitchFamily="34" charset="0"/>
              </a:rPr>
              <a:t>multidiciplinary</a:t>
            </a:r>
            <a:r>
              <a:rPr lang="en-US" b="1" i="0" dirty="0">
                <a:solidFill>
                  <a:srgbClr val="000000"/>
                </a:solidFill>
                <a:effectLst/>
                <a:latin typeface="Open Sans" panose="020B0606030504020204" pitchFamily="34" charset="0"/>
              </a:rPr>
              <a:t> research.</a:t>
            </a:r>
          </a:p>
          <a:p>
            <a:pPr marL="171450" indent="-171450">
              <a:buFont typeface="Arial" panose="020B0604020202020204" pitchFamily="34" charset="0"/>
              <a:buChar char="•"/>
            </a:pPr>
            <a:r>
              <a:rPr lang="en-GB" sz="1200" i="0" kern="1200" dirty="0">
                <a:solidFill>
                  <a:schemeClr val="tx1"/>
                </a:solidFill>
                <a:effectLst/>
                <a:latin typeface="+mn-lt"/>
                <a:ea typeface="+mn-ea"/>
                <a:cs typeface="+mn-cs"/>
              </a:rPr>
              <a:t>Digitalisation</a:t>
            </a:r>
            <a:endParaRPr lang="en-SE"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0" kern="1200" dirty="0">
                <a:solidFill>
                  <a:schemeClr val="tx1"/>
                </a:solidFill>
                <a:effectLst/>
                <a:latin typeface="+mn-lt"/>
                <a:ea typeface="+mn-ea"/>
                <a:cs typeface="+mn-cs"/>
              </a:rPr>
              <a:t>Energy </a:t>
            </a:r>
            <a:endParaRPr lang="en-SE"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0" kern="1200" dirty="0">
                <a:solidFill>
                  <a:schemeClr val="tx1"/>
                </a:solidFill>
                <a:effectLst/>
                <a:latin typeface="+mn-lt"/>
                <a:ea typeface="+mn-ea"/>
                <a:cs typeface="+mn-cs"/>
              </a:rPr>
              <a:t>Transport </a:t>
            </a:r>
            <a:endParaRPr lang="en-SE"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0" kern="1200" dirty="0">
                <a:solidFill>
                  <a:schemeClr val="tx1"/>
                </a:solidFill>
                <a:effectLst/>
                <a:latin typeface="+mn-lt"/>
                <a:ea typeface="+mn-ea"/>
                <a:cs typeface="+mn-cs"/>
              </a:rPr>
              <a:t>Materials </a:t>
            </a:r>
            <a:endParaRPr lang="en-SE"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0" kern="1200" dirty="0">
                <a:solidFill>
                  <a:schemeClr val="tx1"/>
                </a:solidFill>
                <a:effectLst/>
                <a:latin typeface="+mn-lt"/>
                <a:ea typeface="+mn-ea"/>
                <a:cs typeface="+mn-cs"/>
              </a:rPr>
              <a:t>Life Science </a:t>
            </a:r>
          </a:p>
          <a:p>
            <a:pPr marL="171450" lvl="0" indent="-171450">
              <a:buFont typeface="Arial" panose="020B0604020202020204" pitchFamily="34" charset="0"/>
              <a:buChar char="•"/>
            </a:pPr>
            <a:r>
              <a:rPr lang="en-GB" sz="1200" i="0" kern="1200" dirty="0">
                <a:solidFill>
                  <a:schemeClr val="tx1"/>
                </a:solidFill>
                <a:effectLst/>
                <a:latin typeface="+mn-lt"/>
                <a:ea typeface="+mn-ea"/>
                <a:cs typeface="+mn-cs"/>
              </a:rPr>
              <a:t>Industrial Transformation</a:t>
            </a:r>
          </a:p>
          <a:p>
            <a:pPr marL="171450" lvl="0" indent="-171450">
              <a:buFont typeface="Arial" panose="020B0604020202020204" pitchFamily="34" charset="0"/>
              <a:buChar char="•"/>
            </a:pPr>
            <a:endParaRPr lang="en-GB" sz="1200" i="0" kern="1200" dirty="0">
              <a:solidFill>
                <a:schemeClr val="tx1"/>
              </a:solidFill>
              <a:effectLst/>
              <a:latin typeface="+mn-lt"/>
              <a:ea typeface="+mn-ea"/>
              <a:cs typeface="+mn-cs"/>
            </a:endParaRPr>
          </a:p>
          <a:p>
            <a:pPr marL="0" lvl="0" indent="0">
              <a:buFont typeface="Arial" panose="020B0604020202020204" pitchFamily="34" charset="0"/>
              <a:buNone/>
            </a:pPr>
            <a:r>
              <a:rPr lang="en-GB" sz="1200" b="1" i="0" kern="1200" dirty="0">
                <a:solidFill>
                  <a:schemeClr val="tx1"/>
                </a:solidFill>
                <a:effectLst/>
                <a:latin typeface="+mn-lt"/>
                <a:ea typeface="+mn-ea"/>
                <a:cs typeface="+mn-cs"/>
              </a:rPr>
              <a:t>The</a:t>
            </a:r>
            <a:r>
              <a:rPr lang="en-GB" sz="1200" b="1" i="0" kern="1200" baseline="0" dirty="0">
                <a:solidFill>
                  <a:schemeClr val="tx1"/>
                </a:solidFill>
                <a:effectLst/>
                <a:latin typeface="+mn-lt"/>
                <a:ea typeface="+mn-ea"/>
                <a:cs typeface="+mn-cs"/>
              </a:rPr>
              <a:t> platforms:</a:t>
            </a:r>
            <a:endParaRPr lang="en-GB" sz="1200" b="1"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Acts as a catalyst for multidisciplinary research initiatives to be jointly carried out by research groups at KTH together with relevant external partners</a:t>
            </a: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Builds and maintains internal and external relations</a:t>
            </a: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Enhance external KTH visibility and recognition </a:t>
            </a:r>
            <a:r>
              <a:rPr lang="en-US" sz="1200" b="1" i="0" kern="1200" dirty="0">
                <a:solidFill>
                  <a:schemeClr val="tx1"/>
                </a:solidFill>
                <a:effectLst/>
                <a:latin typeface="+mn-lt"/>
                <a:ea typeface="+mn-ea"/>
                <a:cs typeface="+mn-cs"/>
              </a:rPr>
              <a:t>(OBS: </a:t>
            </a:r>
            <a:r>
              <a:rPr lang="en-US" sz="1200" b="1" i="0" kern="1200" dirty="0" err="1">
                <a:solidFill>
                  <a:schemeClr val="tx1"/>
                </a:solidFill>
                <a:effectLst/>
                <a:latin typeface="+mn-lt"/>
                <a:ea typeface="+mn-ea"/>
                <a:cs typeface="+mn-cs"/>
              </a:rPr>
              <a:t>Det</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här</a:t>
            </a:r>
            <a:r>
              <a:rPr lang="en-US" sz="1200" b="1" i="0" kern="1200" baseline="0" dirty="0">
                <a:solidFill>
                  <a:schemeClr val="tx1"/>
                </a:solidFill>
                <a:effectLst/>
                <a:latin typeface="+mn-lt"/>
                <a:ea typeface="+mn-ea"/>
                <a:cs typeface="+mn-cs"/>
              </a:rPr>
              <a:t> </a:t>
            </a:r>
            <a:r>
              <a:rPr lang="en-US" sz="1200" b="1" i="0" kern="1200" baseline="0" dirty="0" err="1">
                <a:solidFill>
                  <a:schemeClr val="tx1"/>
                </a:solidFill>
                <a:effectLst/>
                <a:latin typeface="+mn-lt"/>
                <a:ea typeface="+mn-ea"/>
                <a:cs typeface="+mn-cs"/>
              </a:rPr>
              <a:t>är</a:t>
            </a:r>
            <a:r>
              <a:rPr lang="en-US" sz="1200" b="1" i="0" kern="1200" baseline="0" dirty="0">
                <a:solidFill>
                  <a:schemeClr val="tx1"/>
                </a:solidFill>
                <a:effectLst/>
                <a:latin typeface="+mn-lt"/>
                <a:ea typeface="+mn-ea"/>
                <a:cs typeface="+mn-cs"/>
              </a:rPr>
              <a:t> </a:t>
            </a:r>
            <a:r>
              <a:rPr lang="en-US" sz="1200" b="1" i="0" kern="1200" baseline="0" dirty="0" err="1">
                <a:solidFill>
                  <a:schemeClr val="tx1"/>
                </a:solidFill>
                <a:effectLst/>
                <a:latin typeface="+mn-lt"/>
                <a:ea typeface="+mn-ea"/>
                <a:cs typeface="+mn-cs"/>
              </a:rPr>
              <a:t>inte</a:t>
            </a:r>
            <a:r>
              <a:rPr lang="en-US" sz="1200" b="1" i="0" kern="1200" baseline="0" dirty="0">
                <a:solidFill>
                  <a:schemeClr val="tx1"/>
                </a:solidFill>
                <a:effectLst/>
                <a:latin typeface="+mn-lt"/>
                <a:ea typeface="+mn-ea"/>
                <a:cs typeface="+mn-cs"/>
              </a:rPr>
              <a:t> </a:t>
            </a:r>
            <a:r>
              <a:rPr lang="en-US" sz="1200" b="1" i="0" kern="1200" baseline="0" dirty="0" err="1">
                <a:solidFill>
                  <a:schemeClr val="tx1"/>
                </a:solidFill>
                <a:effectLst/>
                <a:latin typeface="+mn-lt"/>
                <a:ea typeface="+mn-ea"/>
                <a:cs typeface="+mn-cs"/>
              </a:rPr>
              <a:t>ett</a:t>
            </a:r>
            <a:r>
              <a:rPr lang="en-US" sz="1200" b="1" i="0" kern="1200" baseline="0" dirty="0">
                <a:solidFill>
                  <a:schemeClr val="tx1"/>
                </a:solidFill>
                <a:effectLst/>
                <a:latin typeface="+mn-lt"/>
                <a:ea typeface="+mn-ea"/>
                <a:cs typeface="+mn-cs"/>
              </a:rPr>
              <a:t> </a:t>
            </a:r>
            <a:r>
              <a:rPr lang="en-US" sz="1200" b="1" i="0" kern="1200" baseline="0" dirty="0" err="1">
                <a:solidFill>
                  <a:schemeClr val="tx1"/>
                </a:solidFill>
                <a:effectLst/>
                <a:latin typeface="+mn-lt"/>
                <a:ea typeface="+mn-ea"/>
                <a:cs typeface="+mn-cs"/>
              </a:rPr>
              <a:t>uttalat</a:t>
            </a:r>
            <a:r>
              <a:rPr lang="en-US" sz="1200" b="1" i="0" kern="1200" baseline="0" dirty="0">
                <a:solidFill>
                  <a:schemeClr val="tx1"/>
                </a:solidFill>
                <a:effectLst/>
                <a:latin typeface="+mn-lt"/>
                <a:ea typeface="+mn-ea"/>
                <a:cs typeface="+mn-cs"/>
              </a:rPr>
              <a:t> </a:t>
            </a:r>
            <a:r>
              <a:rPr lang="en-US" sz="1200" b="1" i="0" kern="1200" baseline="0" dirty="0" err="1">
                <a:solidFill>
                  <a:schemeClr val="tx1"/>
                </a:solidFill>
                <a:effectLst/>
                <a:latin typeface="+mn-lt"/>
                <a:ea typeface="+mn-ea"/>
                <a:cs typeface="+mn-cs"/>
              </a:rPr>
              <a:t>uppdrag</a:t>
            </a:r>
            <a:r>
              <a:rPr lang="en-US" sz="1200" b="1" i="0" kern="1200" baseline="0" dirty="0">
                <a:solidFill>
                  <a:schemeClr val="tx1"/>
                </a:solidFill>
                <a:effectLst/>
                <a:latin typeface="+mn-lt"/>
                <a:ea typeface="+mn-ea"/>
                <a:cs typeface="+mn-cs"/>
              </a:rPr>
              <a:t>. </a:t>
            </a:r>
            <a:r>
              <a:rPr lang="en-US" sz="1200" b="1" i="0" kern="1200" baseline="0" dirty="0" err="1">
                <a:solidFill>
                  <a:schemeClr val="tx1"/>
                </a:solidFill>
                <a:effectLst/>
                <a:latin typeface="+mn-lt"/>
                <a:ea typeface="+mn-ea"/>
                <a:cs typeface="+mn-cs"/>
              </a:rPr>
              <a:t>Kan</a:t>
            </a:r>
            <a:r>
              <a:rPr lang="en-US" sz="1200" b="1" i="0" kern="1200" baseline="0" dirty="0">
                <a:solidFill>
                  <a:schemeClr val="tx1"/>
                </a:solidFill>
                <a:effectLst/>
                <a:latin typeface="+mn-lt"/>
                <a:ea typeface="+mn-ea"/>
                <a:cs typeface="+mn-cs"/>
              </a:rPr>
              <a:t> </a:t>
            </a:r>
            <a:r>
              <a:rPr lang="en-US" sz="1200" b="1" i="0" kern="1200" baseline="0" dirty="0" err="1">
                <a:solidFill>
                  <a:schemeClr val="tx1"/>
                </a:solidFill>
                <a:effectLst/>
                <a:latin typeface="+mn-lt"/>
                <a:ea typeface="+mn-ea"/>
                <a:cs typeface="+mn-cs"/>
              </a:rPr>
              <a:t>stå</a:t>
            </a:r>
            <a:r>
              <a:rPr lang="en-US" sz="1200" b="1" i="0" kern="1200" baseline="0" dirty="0">
                <a:solidFill>
                  <a:schemeClr val="tx1"/>
                </a:solidFill>
                <a:effectLst/>
                <a:latin typeface="+mn-lt"/>
                <a:ea typeface="+mn-ea"/>
                <a:cs typeface="+mn-cs"/>
              </a:rPr>
              <a:t> </a:t>
            </a:r>
            <a:r>
              <a:rPr lang="en-US" sz="1200" b="1" i="0" kern="1200" baseline="0" dirty="0" err="1">
                <a:solidFill>
                  <a:schemeClr val="tx1"/>
                </a:solidFill>
                <a:effectLst/>
                <a:latin typeface="+mn-lt"/>
                <a:ea typeface="+mn-ea"/>
                <a:cs typeface="+mn-cs"/>
              </a:rPr>
              <a:t>kvar</a:t>
            </a:r>
            <a:r>
              <a:rPr lang="en-US" sz="1200" b="1" i="0" kern="1200" baseline="0" dirty="0">
                <a:solidFill>
                  <a:schemeClr val="tx1"/>
                </a:solidFill>
                <a:effectLst/>
                <a:latin typeface="+mn-lt"/>
                <a:ea typeface="+mn-ea"/>
                <a:cs typeface="+mn-cs"/>
              </a:rPr>
              <a:t>, men bara </a:t>
            </a:r>
            <a:r>
              <a:rPr lang="en-US" sz="1200" b="1" i="0" kern="1200" baseline="0" dirty="0" err="1">
                <a:solidFill>
                  <a:schemeClr val="tx1"/>
                </a:solidFill>
                <a:effectLst/>
                <a:latin typeface="+mn-lt"/>
                <a:ea typeface="+mn-ea"/>
                <a:cs typeface="+mn-cs"/>
              </a:rPr>
              <a:t>så</a:t>
            </a:r>
            <a:r>
              <a:rPr lang="en-US" sz="1200" b="1" i="0" kern="1200" baseline="0" dirty="0">
                <a:solidFill>
                  <a:schemeClr val="tx1"/>
                </a:solidFill>
                <a:effectLst/>
                <a:latin typeface="+mn-lt"/>
                <a:ea typeface="+mn-ea"/>
                <a:cs typeface="+mn-cs"/>
              </a:rPr>
              <a:t> du vet </a:t>
            </a:r>
            <a:r>
              <a:rPr lang="en-US" sz="1200" b="1" i="0" kern="1200" baseline="0" dirty="0">
                <a:solidFill>
                  <a:schemeClr val="tx1"/>
                </a:solidFill>
                <a:effectLst/>
                <a:latin typeface="+mn-lt"/>
                <a:ea typeface="+mn-ea"/>
                <a:cs typeface="+mn-cs"/>
                <a:sym typeface="Wingdings" panose="05000000000000000000" pitchFamily="2" charset="2"/>
              </a:rPr>
              <a:t>)</a:t>
            </a:r>
            <a:endParaRPr lang="en-US" sz="1200" b="1"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Contributes</a:t>
            </a:r>
            <a:r>
              <a:rPr lang="en-US" sz="1200" i="0" kern="1200" baseline="0" dirty="0">
                <a:solidFill>
                  <a:schemeClr val="tx1"/>
                </a:solidFill>
                <a:effectLst/>
                <a:latin typeface="+mn-lt"/>
                <a:ea typeface="+mn-ea"/>
                <a:cs typeface="+mn-cs"/>
              </a:rPr>
              <a:t> to</a:t>
            </a:r>
            <a:r>
              <a:rPr lang="en-US" sz="1200" i="0" kern="1200" dirty="0">
                <a:solidFill>
                  <a:schemeClr val="tx1"/>
                </a:solidFill>
                <a:effectLst/>
                <a:latin typeface="+mn-lt"/>
                <a:ea typeface="+mn-ea"/>
                <a:cs typeface="+mn-cs"/>
              </a:rPr>
              <a:t> make KTH a globally recognized leader of innovative multidisciplinary research</a:t>
            </a:r>
            <a:endParaRPr lang="sv-SE" b="1" i="0" baseline="0" dirty="0">
              <a:solidFill>
                <a:srgbClr val="000000"/>
              </a:solidFill>
              <a:effectLst/>
              <a:latin typeface="Open Sans" panose="020B0606030504020204" pitchFamily="34" charset="0"/>
            </a:endParaRPr>
          </a:p>
          <a:p>
            <a:pPr marL="0" lvl="0" indent="0">
              <a:buFont typeface="Arial" panose="020B0604020202020204" pitchFamily="34" charset="0"/>
              <a:buNone/>
            </a:pPr>
            <a:endParaRPr lang="en-GB" sz="1200" i="0" kern="1200" dirty="0">
              <a:solidFill>
                <a:schemeClr val="tx1"/>
              </a:solidFill>
              <a:effectLst/>
              <a:latin typeface="+mn-lt"/>
              <a:ea typeface="+mn-ea"/>
              <a:cs typeface="+mn-cs"/>
            </a:endParaRPr>
          </a:p>
          <a:p>
            <a:pPr marL="0" lvl="0" indent="0">
              <a:buFont typeface="Arial" panose="020B0604020202020204" pitchFamily="34" charset="0"/>
              <a:buNone/>
            </a:pPr>
            <a:endParaRPr lang="en-GB"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11775-299A-4959-BF5A-5DFB3E75F6A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6460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i="0" kern="1200" dirty="0">
                <a:solidFill>
                  <a:schemeClr val="tx1"/>
                </a:solidFill>
                <a:effectLst/>
                <a:latin typeface="+mn-lt"/>
                <a:ea typeface="+mn-ea"/>
                <a:cs typeface="+mn-cs"/>
              </a:rPr>
              <a:t>Research </a:t>
            </a:r>
            <a:r>
              <a:rPr lang="en-US" sz="1200" b="0" i="0" kern="1200" dirty="0" err="1">
                <a:solidFill>
                  <a:schemeClr val="tx1"/>
                </a:solidFill>
                <a:effectLst/>
                <a:latin typeface="+mn-lt"/>
                <a:ea typeface="+mn-ea"/>
                <a:cs typeface="+mn-cs"/>
              </a:rPr>
              <a:t>centres</a:t>
            </a:r>
            <a:r>
              <a:rPr lang="en-US" sz="1200" b="0" i="0" kern="1200" dirty="0">
                <a:solidFill>
                  <a:schemeClr val="tx1"/>
                </a:solidFill>
                <a:effectLst/>
                <a:latin typeface="+mn-lt"/>
                <a:ea typeface="+mn-ea"/>
                <a:cs typeface="+mn-cs"/>
              </a:rPr>
              <a:t> at KTH are interdisciplinary organizations that bring together researchers and research groups to collaborate on specific research topics or fields. By pooling resources and expertise, these </a:t>
            </a:r>
            <a:r>
              <a:rPr lang="en-US" sz="1200" b="0" i="0" kern="1200" dirty="0" err="1">
                <a:solidFill>
                  <a:schemeClr val="tx1"/>
                </a:solidFill>
                <a:effectLst/>
                <a:latin typeface="+mn-lt"/>
                <a:ea typeface="+mn-ea"/>
                <a:cs typeface="+mn-cs"/>
              </a:rPr>
              <a:t>centres</a:t>
            </a:r>
            <a:r>
              <a:rPr lang="en-US" sz="1200" b="0" i="0" kern="1200" dirty="0">
                <a:solidFill>
                  <a:schemeClr val="tx1"/>
                </a:solidFill>
                <a:effectLst/>
                <a:latin typeface="+mn-lt"/>
                <a:ea typeface="+mn-ea"/>
                <a:cs typeface="+mn-cs"/>
              </a:rPr>
              <a:t> aim to address pressing issues and challenges in their respective fields, and to promote innovation and creativity in research.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r>
            <a:br>
              <a:rPr lang="en-GB" sz="120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Research </a:t>
            </a:r>
            <a:r>
              <a:rPr lang="sv-SE" sz="1200" b="0" i="0" kern="1200" dirty="0" err="1">
                <a:solidFill>
                  <a:schemeClr val="tx1"/>
                </a:solidFill>
                <a:effectLst/>
                <a:latin typeface="+mn-lt"/>
                <a:ea typeface="+mn-ea"/>
                <a:cs typeface="+mn-cs"/>
              </a:rPr>
              <a:t>centres</a:t>
            </a:r>
            <a:r>
              <a:rPr lang="en-GB" sz="1200" kern="1200" dirty="0">
                <a:solidFill>
                  <a:schemeClr val="tx1"/>
                </a:solidFill>
                <a:effectLst/>
                <a:latin typeface="+mn-lt"/>
                <a:ea typeface="+mn-ea"/>
                <a:cs typeface="+mn-cs"/>
              </a:rPr>
              <a:t> are an example of how KTH engages in long-term collaboration with different parties.</a:t>
            </a:r>
            <a:r>
              <a:rPr lang="sv-SE"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are around 50 physical or virtual research centres based at KTH. Within the parameters of these centres, KTH collaborates with leading companies, other universities, the public sector and institutes.</a:t>
            </a:r>
          </a:p>
          <a:p>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structured form of collaboration to focus on a specific problem area</a:t>
            </a:r>
            <a:endParaRPr lang="en-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There</a:t>
            </a:r>
            <a:r>
              <a:rPr lang="en-GB" sz="1200" kern="1200" baseline="0" dirty="0">
                <a:solidFill>
                  <a:schemeClr val="tx1"/>
                </a:solidFill>
                <a:effectLst/>
                <a:latin typeface="+mn-lt"/>
                <a:ea typeface="+mn-ea"/>
                <a:cs typeface="+mn-cs"/>
              </a:rPr>
              <a:t> are m</a:t>
            </a:r>
            <a:r>
              <a:rPr lang="en-GB" sz="1200" kern="1200" dirty="0">
                <a:solidFill>
                  <a:schemeClr val="tx1"/>
                </a:solidFill>
                <a:effectLst/>
                <a:latin typeface="+mn-lt"/>
                <a:ea typeface="+mn-ea"/>
                <a:cs typeface="+mn-cs"/>
              </a:rPr>
              <a:t>ore than fifty different </a:t>
            </a:r>
            <a:r>
              <a:rPr lang="sv-SE" sz="1200" b="0" i="0" kern="1200" dirty="0">
                <a:solidFill>
                  <a:schemeClr val="tx1"/>
                </a:solidFill>
                <a:effectLst/>
                <a:latin typeface="+mn-lt"/>
                <a:ea typeface="+mn-ea"/>
                <a:cs typeface="+mn-cs"/>
              </a:rPr>
              <a:t>research </a:t>
            </a:r>
            <a:r>
              <a:rPr lang="sv-SE" sz="1200" b="0" i="0" kern="1200" dirty="0" err="1">
                <a:solidFill>
                  <a:schemeClr val="tx1"/>
                </a:solidFill>
                <a:effectLst/>
                <a:latin typeface="+mn-lt"/>
                <a:ea typeface="+mn-ea"/>
                <a:cs typeface="+mn-cs"/>
              </a:rPr>
              <a:t>centres</a:t>
            </a:r>
            <a:r>
              <a:rPr lang="en-GB" sz="1200" kern="1200" dirty="0">
                <a:solidFill>
                  <a:schemeClr val="tx1"/>
                </a:solidFill>
                <a:effectLst/>
                <a:latin typeface="+mn-lt"/>
                <a:ea typeface="+mn-ea"/>
                <a:cs typeface="+mn-cs"/>
              </a:rPr>
              <a:t> based at KTH.</a:t>
            </a:r>
            <a:endParaRPr lang="en-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b="0" i="0" kern="1200" dirty="0">
                <a:solidFill>
                  <a:schemeClr val="tx1"/>
                </a:solidFill>
                <a:effectLst/>
                <a:latin typeface="+mn-lt"/>
                <a:ea typeface="+mn-ea"/>
                <a:cs typeface="+mn-cs"/>
              </a:rPr>
              <a:t>Research </a:t>
            </a:r>
            <a:r>
              <a:rPr lang="sv-SE" sz="1200" b="0" i="0" kern="1200" dirty="0" err="1">
                <a:solidFill>
                  <a:schemeClr val="tx1"/>
                </a:solidFill>
                <a:effectLst/>
                <a:latin typeface="+mn-lt"/>
                <a:ea typeface="+mn-ea"/>
                <a:cs typeface="+mn-cs"/>
              </a:rPr>
              <a:t>centres</a:t>
            </a:r>
            <a:r>
              <a:rPr lang="en-GB" sz="1200" kern="1200" dirty="0">
                <a:solidFill>
                  <a:schemeClr val="tx1"/>
                </a:solidFill>
                <a:effectLst/>
                <a:latin typeface="+mn-lt"/>
                <a:ea typeface="+mn-ea"/>
                <a:cs typeface="+mn-cs"/>
              </a:rPr>
              <a:t> can include both pure and applied research in collaboration with partners</a:t>
            </a:r>
          </a:p>
          <a:p>
            <a:r>
              <a:rPr lang="en-US" sz="1200" kern="1200" dirty="0">
                <a:solidFill>
                  <a:schemeClr val="tx1"/>
                </a:solidFill>
                <a:effectLst/>
                <a:latin typeface="+mn-lt"/>
                <a:ea typeface="+mn-ea"/>
                <a:cs typeface="+mn-cs"/>
              </a:rPr>
              <a:t>•   Allows long-term competence building and critical mass</a:t>
            </a:r>
          </a:p>
          <a:p>
            <a:r>
              <a:rPr lang="en-US" sz="1200" kern="1200" dirty="0">
                <a:solidFill>
                  <a:schemeClr val="tx1"/>
                </a:solidFill>
                <a:effectLst/>
                <a:latin typeface="+mn-lt"/>
                <a:ea typeface="+mn-ea"/>
                <a:cs typeface="+mn-cs"/>
              </a:rPr>
              <a:t>•   Meeting place between individuals to catalyze innovations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More information on </a:t>
            </a:r>
            <a:r>
              <a:rPr lang="sv-SE" sz="1200" b="0" i="0" kern="1200" dirty="0" err="1">
                <a:solidFill>
                  <a:schemeClr val="tx1"/>
                </a:solidFill>
                <a:effectLst/>
                <a:latin typeface="+mn-lt"/>
                <a:ea typeface="+mn-ea"/>
                <a:cs typeface="+mn-cs"/>
              </a:rPr>
              <a:t>reserach</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centres</a:t>
            </a:r>
            <a:r>
              <a:rPr lang="en-GB" sz="1200" kern="1200" dirty="0">
                <a:solidFill>
                  <a:schemeClr val="tx1"/>
                </a:solidFill>
                <a:effectLst/>
                <a:latin typeface="+mn-lt"/>
                <a:ea typeface="+mn-ea"/>
                <a:cs typeface="+mn-cs"/>
              </a:rPr>
              <a:t> at KTH is available here: </a:t>
            </a:r>
            <a:r>
              <a:rPr lang="en-GB" sz="1200" u="sng" kern="1200" dirty="0">
                <a:solidFill>
                  <a:schemeClr val="tx1"/>
                </a:solidFill>
                <a:effectLst/>
                <a:latin typeface="+mn-lt"/>
                <a:ea typeface="+mn-ea"/>
                <a:cs typeface="+mn-cs"/>
              </a:rPr>
              <a:t>https://www.kth.se/en/forskning/sarskilda-forskningssatsningar/kompetenscentra/centrumbildningar-1.1156831</a:t>
            </a:r>
            <a:r>
              <a:rPr lang="en-GB" sz="1200" kern="1200" dirty="0">
                <a:solidFill>
                  <a:schemeClr val="tx1"/>
                </a:solidFill>
                <a:effectLst/>
                <a:latin typeface="+mn-lt"/>
                <a:ea typeface="+mn-ea"/>
                <a:cs typeface="+mn-cs"/>
              </a:rPr>
              <a:t> </a:t>
            </a:r>
          </a:p>
          <a:p>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v-SE" dirty="0"/>
          </a:p>
          <a:p>
            <a:endParaRPr lang="sv-S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11775-299A-4959-BF5A-5DFB3E75F6A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9503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sv-SE" baseline="0" dirty="0" err="1"/>
              <a:t>This</a:t>
            </a:r>
            <a:r>
              <a:rPr lang="sv-SE" baseline="0" dirty="0"/>
              <a:t> </a:t>
            </a:r>
            <a:r>
              <a:rPr lang="sv-SE" baseline="0" dirty="0" err="1"/>
              <a:t>slide</a:t>
            </a:r>
            <a:r>
              <a:rPr lang="sv-SE" baseline="0" dirty="0"/>
              <a:t> </a:t>
            </a:r>
            <a:r>
              <a:rPr lang="sv-SE" baseline="0" dirty="0" err="1"/>
              <a:t>contains</a:t>
            </a:r>
            <a:r>
              <a:rPr lang="sv-SE" baseline="0" dirty="0"/>
              <a:t> a </a:t>
            </a:r>
            <a:r>
              <a:rPr lang="sv-SE" baseline="0" dirty="0" err="1"/>
              <a:t>link</a:t>
            </a:r>
            <a:r>
              <a:rPr lang="sv-SE" baseline="0" dirty="0"/>
              <a:t> to a film </a:t>
            </a:r>
            <a:r>
              <a:rPr lang="sv-SE" baseline="0" dirty="0" err="1"/>
              <a:t>about</a:t>
            </a:r>
            <a:r>
              <a:rPr lang="sv-SE" baseline="0" dirty="0"/>
              <a:t> KTH. </a:t>
            </a:r>
            <a:r>
              <a:rPr lang="sv-SE" baseline="0" dirty="0" err="1"/>
              <a:t>Please</a:t>
            </a:r>
            <a:r>
              <a:rPr lang="sv-SE" baseline="0" dirty="0"/>
              <a:t> </a:t>
            </a:r>
            <a:r>
              <a:rPr lang="sv-SE" baseline="0" dirty="0" err="1"/>
              <a:t>observe</a:t>
            </a:r>
            <a:r>
              <a:rPr lang="sv-SE" baseline="0" dirty="0"/>
              <a:t> </a:t>
            </a:r>
            <a:r>
              <a:rPr lang="sv-SE" baseline="0" dirty="0" err="1"/>
              <a:t>that</a:t>
            </a:r>
            <a:r>
              <a:rPr lang="sv-SE" baseline="0" dirty="0"/>
              <a:t> internet access is </a:t>
            </a:r>
            <a:r>
              <a:rPr lang="sv-SE" baseline="0" dirty="0" err="1"/>
              <a:t>needed</a:t>
            </a:r>
            <a:r>
              <a:rPr lang="sv-SE" baseline="0" dirty="0"/>
              <a:t> to show the film. </a:t>
            </a:r>
          </a:p>
          <a:p>
            <a:pPr marL="0" indent="0">
              <a:buFontTx/>
              <a:buNone/>
            </a:pPr>
            <a:endParaRPr lang="sv-SE" baseline="0" dirty="0"/>
          </a:p>
          <a:p>
            <a:pPr marL="0" indent="0">
              <a:buFontTx/>
              <a:buNone/>
            </a:pPr>
            <a:r>
              <a:rPr lang="sv-SE" baseline="0" dirty="0" err="1"/>
              <a:t>Direct</a:t>
            </a:r>
            <a:r>
              <a:rPr lang="sv-SE" baseline="0" dirty="0"/>
              <a:t> </a:t>
            </a:r>
            <a:r>
              <a:rPr lang="sv-SE" baseline="0" dirty="0" err="1"/>
              <a:t>link</a:t>
            </a:r>
            <a:r>
              <a:rPr lang="sv-SE" baseline="0" dirty="0"/>
              <a:t> to the film: https://youtu.be/Sn2hApKmApI</a:t>
            </a:r>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2</a:t>
            </a:fld>
            <a:endParaRPr lang="sv-SE" dirty="0"/>
          </a:p>
        </p:txBody>
      </p:sp>
    </p:spTree>
    <p:extLst>
      <p:ext uri="{BB962C8B-B14F-4D97-AF65-F5344CB8AC3E}">
        <p14:creationId xmlns:p14="http://schemas.microsoft.com/office/powerpoint/2010/main" val="3109774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1" i="0" kern="1200" dirty="0">
                <a:solidFill>
                  <a:schemeClr val="tx1"/>
                </a:solidFill>
                <a:effectLst/>
                <a:latin typeface="+mn-lt"/>
                <a:ea typeface="+mn-ea"/>
                <a:cs typeface="+mn-cs"/>
              </a:rPr>
              <a:t>Research infrastructures </a:t>
            </a:r>
            <a:r>
              <a:rPr lang="en-US" sz="1200" b="0" i="0" kern="1200" dirty="0">
                <a:solidFill>
                  <a:schemeClr val="tx1"/>
                </a:solidFill>
                <a:effectLst/>
                <a:latin typeface="+mn-lt"/>
                <a:ea typeface="+mn-ea"/>
                <a:cs typeface="+mn-cs"/>
              </a:rPr>
              <a:t>refer to the equipment and technology resources that support advanced research in a particular field. These may include specialized laboratories, advanced equipment, and other technical resources.</a:t>
            </a:r>
          </a:p>
          <a:p>
            <a:r>
              <a:rPr lang="en-US" sz="1200" b="0" i="0" kern="1200" dirty="0">
                <a:solidFill>
                  <a:schemeClr val="tx1"/>
                </a:solidFill>
                <a:effectLst/>
                <a:latin typeface="+mn-lt"/>
                <a:ea typeface="+mn-ea"/>
                <a:cs typeface="+mn-cs"/>
              </a:rPr>
              <a:t>KTH's research infrastructures act as meeting places for academia, industry, and other societal </a:t>
            </a:r>
            <a:r>
              <a:rPr lang="en-US" sz="1200" b="0" i="0" kern="1200" dirty="0" err="1">
                <a:solidFill>
                  <a:schemeClr val="tx1"/>
                </a:solidFill>
                <a:effectLst/>
                <a:latin typeface="+mn-lt"/>
                <a:ea typeface="+mn-ea"/>
                <a:cs typeface="+mn-cs"/>
              </a:rPr>
              <a:t>organisations</a:t>
            </a:r>
            <a:r>
              <a:rPr lang="en-US" sz="1200" b="0" i="0" kern="1200" dirty="0">
                <a:solidFill>
                  <a:schemeClr val="tx1"/>
                </a:solidFill>
                <a:effectLst/>
                <a:latin typeface="+mn-lt"/>
                <a:ea typeface="+mn-ea"/>
                <a:cs typeface="+mn-cs"/>
              </a:rPr>
              <a:t>. </a:t>
            </a:r>
            <a:br>
              <a:rPr lang="en-US" sz="1200" b="0" i="0" kern="1200" dirty="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KTH </a:t>
            </a:r>
            <a:r>
              <a:rPr lang="en-US" sz="1200" b="0" i="0" kern="1200" dirty="0">
                <a:solidFill>
                  <a:schemeClr val="tx1"/>
                </a:solidFill>
                <a:effectLst/>
                <a:latin typeface="+mn-lt"/>
                <a:ea typeface="+mn-ea"/>
                <a:cs typeface="+mn-cs"/>
              </a:rPr>
              <a:t>recognizes the importance of collaborating with the wider society to create sustainable national research infrastructures and to foster positive societal development</a:t>
            </a:r>
            <a:r>
              <a:rPr lang="en-US" sz="1200" b="0" i="0" kern="1200" baseline="0" dirty="0">
                <a:solidFill>
                  <a:schemeClr val="tx1"/>
                </a:solidFill>
                <a:effectLst/>
                <a:latin typeface="+mn-lt"/>
                <a:ea typeface="+mn-ea"/>
                <a:cs typeface="+mn-cs"/>
              </a:rPr>
              <a:t> and </a:t>
            </a:r>
            <a:r>
              <a:rPr lang="en-US" sz="1200" b="0" i="0" kern="1200" dirty="0">
                <a:solidFill>
                  <a:schemeClr val="tx1"/>
                </a:solidFill>
                <a:effectLst/>
                <a:latin typeface="+mn-lt"/>
                <a:ea typeface="+mn-ea"/>
                <a:cs typeface="+mn-cs"/>
              </a:rPr>
              <a:t>offer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other universities and companies the opportunity to use equipment.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By bringing together different expertise and knowledge, new synergies and collaborations can be developed to enhance research and innovation.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KTH's research infrastructures range from large national research labs to small labs and expensive individual instruments. KTH also has testbeds that are utilized for research, education, and innovation, often in partnership with companies and the surrounding community.</a:t>
            </a:r>
          </a:p>
          <a:p>
            <a:pPr marL="0" lvl="0" indent="0">
              <a:buFont typeface="Arial" panose="020B0604020202020204" pitchFamily="34" charset="0"/>
              <a:buNone/>
            </a:pPr>
            <a:endParaRPr lang="en-GB" sz="1200" b="0" kern="1200" dirty="0">
              <a:solidFill>
                <a:schemeClr val="tx1"/>
              </a:solidFill>
              <a:effectLst/>
              <a:latin typeface="+mn-lt"/>
              <a:ea typeface="+mn-ea"/>
              <a:cs typeface="+mn-cs"/>
            </a:endParaRPr>
          </a:p>
          <a:p>
            <a:r>
              <a:rPr lang="sv-SE" sz="1200" b="1" i="0" kern="1200" dirty="0" err="1">
                <a:solidFill>
                  <a:schemeClr val="tx1"/>
                </a:solidFill>
                <a:effectLst/>
                <a:latin typeface="+mn-lt"/>
                <a:ea typeface="+mn-ea"/>
                <a:cs typeface="+mn-cs"/>
              </a:rPr>
              <a:t>Established</a:t>
            </a:r>
            <a:r>
              <a:rPr lang="sv-SE" sz="1200" b="1" i="0" kern="1200" dirty="0">
                <a:solidFill>
                  <a:schemeClr val="tx1"/>
                </a:solidFill>
                <a:effectLst/>
                <a:latin typeface="+mn-lt"/>
                <a:ea typeface="+mn-ea"/>
                <a:cs typeface="+mn-cs"/>
              </a:rPr>
              <a:t> research </a:t>
            </a:r>
            <a:r>
              <a:rPr lang="sv-SE" sz="1200" b="1" i="0" kern="1200" dirty="0" err="1">
                <a:solidFill>
                  <a:schemeClr val="tx1"/>
                </a:solidFill>
                <a:effectLst/>
                <a:latin typeface="+mn-lt"/>
                <a:ea typeface="+mn-ea"/>
                <a:cs typeface="+mn-cs"/>
              </a:rPr>
              <a:t>infrastructures</a:t>
            </a:r>
            <a:endParaRPr lang="sv-SE" sz="1200" b="1" i="0" kern="1200" dirty="0">
              <a:solidFill>
                <a:schemeClr val="tx1"/>
              </a:solidFill>
              <a:effectLst/>
              <a:latin typeface="+mn-lt"/>
              <a:ea typeface="+mn-ea"/>
              <a:cs typeface="+mn-cs"/>
            </a:endParaRPr>
          </a:p>
          <a:p>
            <a:pPr marL="0" lvl="0" indent="0">
              <a:buFont typeface="Arial" panose="020B0604020202020204" pitchFamily="34" charset="0"/>
              <a:buNone/>
            </a:pPr>
            <a:r>
              <a:rPr lang="en-US" sz="1200" b="0" i="0" kern="1200" dirty="0">
                <a:solidFill>
                  <a:schemeClr val="tx1"/>
                </a:solidFill>
                <a:effectLst/>
                <a:latin typeface="+mn-lt"/>
                <a:ea typeface="+mn-ea"/>
                <a:cs typeface="+mn-cs"/>
              </a:rPr>
              <a:t>KTH has developed and maintains established research infrastructures to support research within specific fields. These infrastructures are focused and tailored to meet the specific needs of KTH's research community.</a:t>
            </a:r>
          </a:p>
          <a:p>
            <a:pPr marL="0" lvl="0" indent="0">
              <a:buFont typeface="Arial" panose="020B0604020202020204" pitchFamily="34" charset="0"/>
              <a:buNone/>
            </a:pPr>
            <a:r>
              <a:rPr lang="en-US" sz="1200" b="0" i="0" kern="1200" dirty="0">
                <a:solidFill>
                  <a:schemeClr val="tx1"/>
                </a:solidFill>
                <a:effectLst/>
                <a:latin typeface="+mn-lt"/>
                <a:ea typeface="+mn-ea"/>
                <a:cs typeface="+mn-cs"/>
              </a:rPr>
              <a:t>KTH's established research infrastructures are strategically designed with a long-term plan for organization, quality assessment, funding, and societal impact. They are easily accessible to multiple users and are frequently utilized.</a:t>
            </a:r>
            <a:br>
              <a:rPr lang="en-US" sz="1200" b="0" i="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KTH has 12 internally established infrastructures within four main areas: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dirty="0">
                <a:solidFill>
                  <a:schemeClr val="tx1"/>
                </a:solidFill>
                <a:effectLst/>
                <a:latin typeface="+mn-lt"/>
                <a:ea typeface="+mn-ea"/>
                <a:cs typeface="+mn-cs"/>
              </a:rPr>
              <a:t>ICT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0000"/>
                </a:solidFill>
                <a:latin typeface="Arial"/>
              </a:rPr>
              <a:t>Centre for High Performance Computing  PDC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solidFill>
                  <a:srgbClr val="000000"/>
                </a:solidFill>
                <a:latin typeface="Arial"/>
              </a:rPr>
              <a:t>Sustainable </a:t>
            </a:r>
            <a:r>
              <a:rPr lang="en-GB" sz="1200" dirty="0">
                <a:solidFill>
                  <a:srgbClr val="000000"/>
                </a:solidFill>
                <a:latin typeface="Arial"/>
              </a:rPr>
              <a:t>Power Lab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0000"/>
                </a:solidFill>
                <a:latin typeface="Arial"/>
              </a:rPr>
              <a:t>Visualization studio  VIC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0000"/>
                </a:solidFill>
                <a:latin typeface="Arial"/>
              </a:rPr>
              <a:t>The Language Bank for Speech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dirty="0">
                <a:solidFill>
                  <a:schemeClr val="tx1"/>
                </a:solidFill>
                <a:effectLst/>
                <a:latin typeface="+mn-lt"/>
                <a:ea typeface="+mn-ea"/>
                <a:cs typeface="+mn-cs"/>
              </a:rPr>
              <a:t>Life Science Technology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0000"/>
                </a:solidFill>
                <a:latin typeface="Arial"/>
              </a:rPr>
              <a:t>Advance Light Microscope Laboratory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0000"/>
                </a:solidFill>
                <a:latin typeface="Arial"/>
              </a:rPr>
              <a:t>National Genomics Infrastructure NGI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err="1">
                <a:solidFill>
                  <a:srgbClr val="000000"/>
                </a:solidFill>
                <a:latin typeface="Arial"/>
              </a:rPr>
              <a:t>Jonasson</a:t>
            </a:r>
            <a:r>
              <a:rPr lang="en-GB" sz="1200" dirty="0">
                <a:solidFill>
                  <a:srgbClr val="000000"/>
                </a:solidFill>
                <a:latin typeface="Arial"/>
              </a:rPr>
              <a:t> Centre of Medical Imaging</a:t>
            </a:r>
          </a:p>
          <a:p>
            <a:pPr marL="0" lvl="0" indent="0">
              <a:buFont typeface="Arial" panose="020B0604020202020204" pitchFamily="34" charset="0"/>
              <a:buNone/>
            </a:pPr>
            <a:r>
              <a:rPr lang="en-GB" sz="1200" b="1" kern="1200" dirty="0">
                <a:solidFill>
                  <a:schemeClr val="tx1"/>
                </a:solidFill>
                <a:effectLst/>
                <a:latin typeface="+mn-lt"/>
                <a:ea typeface="+mn-ea"/>
                <a:cs typeface="+mn-cs"/>
              </a:rPr>
              <a:t>Nanofabrication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0000"/>
                </a:solidFill>
                <a:latin typeface="Arial"/>
              </a:rPr>
              <a:t>Electrum Laboratory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err="1">
                <a:solidFill>
                  <a:srgbClr val="000000"/>
                </a:solidFill>
                <a:latin typeface="Arial"/>
              </a:rPr>
              <a:t>NanoLab</a:t>
            </a:r>
            <a:r>
              <a:rPr lang="en-GB" sz="1200" dirty="0">
                <a:solidFill>
                  <a:srgbClr val="000000"/>
                </a:solidFill>
                <a:latin typeface="Arial"/>
              </a:rPr>
              <a:t> </a:t>
            </a:r>
            <a:r>
              <a:rPr lang="en-GB" sz="1200" dirty="0" err="1">
                <a:solidFill>
                  <a:srgbClr val="000000"/>
                </a:solidFill>
                <a:latin typeface="Arial"/>
              </a:rPr>
              <a:t>Albanova</a:t>
            </a:r>
            <a:r>
              <a:rPr lang="en-GB" sz="1200" dirty="0">
                <a:solidFill>
                  <a:srgbClr val="000000"/>
                </a:solidFill>
                <a:latin typeface="Arial"/>
              </a:rPr>
              <a:t> </a:t>
            </a: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dirty="0">
                <a:solidFill>
                  <a:schemeClr val="tx1"/>
                </a:solidFill>
                <a:effectLst/>
                <a:latin typeface="+mn-lt"/>
                <a:ea typeface="+mn-ea"/>
                <a:cs typeface="+mn-cs"/>
              </a:rPr>
              <a:t>Materials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solidFill>
                  <a:srgbClr val="000000"/>
                </a:solidFill>
              </a:rPr>
              <a:t>Hultgren </a:t>
            </a:r>
            <a:r>
              <a:rPr lang="sv-SE" sz="1200" dirty="0" err="1">
                <a:solidFill>
                  <a:srgbClr val="000000"/>
                </a:solidFill>
              </a:rPr>
              <a:t>Laboratory</a:t>
            </a:r>
            <a:endParaRPr lang="sv-SE" sz="1200" dirty="0">
              <a:solidFill>
                <a:srgbClr val="00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solidFill>
                  <a:srgbClr val="000000"/>
                </a:solidFill>
              </a:rPr>
              <a:t>Odqvist </a:t>
            </a:r>
            <a:r>
              <a:rPr lang="sv-SE" sz="1200" dirty="0" err="1">
                <a:solidFill>
                  <a:srgbClr val="000000"/>
                </a:solidFill>
              </a:rPr>
              <a:t>Laboratory</a:t>
            </a:r>
            <a:endParaRPr lang="sv-SE" sz="1200" dirty="0">
              <a:solidFill>
                <a:srgbClr val="00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solidFill>
                  <a:srgbClr val="000000"/>
                </a:solidFill>
              </a:rPr>
              <a:t>2MiLab</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National infrastructures</a:t>
            </a:r>
          </a:p>
          <a:p>
            <a:r>
              <a:rPr lang="en-US" sz="1200" b="0" i="0" kern="1200" dirty="0">
                <a:solidFill>
                  <a:schemeClr val="tx1"/>
                </a:solidFill>
                <a:effectLst/>
                <a:latin typeface="+mn-lt"/>
                <a:ea typeface="+mn-ea"/>
                <a:cs typeface="+mn-cs"/>
              </a:rPr>
              <a:t>KTH hosts or partners with multiple national research infrastructures that are funded by the Swedish Research Council to support interdisciplinary research across institutions throughout Sweden. These national infrastructures offer comprehensive capabilities that enable advanced research.</a:t>
            </a:r>
          </a:p>
          <a:p>
            <a:r>
              <a:rPr lang="en-US" sz="1200" b="0" i="0" kern="1200" dirty="0">
                <a:solidFill>
                  <a:schemeClr val="tx1"/>
                </a:solidFill>
                <a:effectLst/>
                <a:latin typeface="+mn-lt"/>
                <a:ea typeface="+mn-ea"/>
                <a:cs typeface="+mn-cs"/>
              </a:rPr>
              <a:t>KTH hosts six national infrastructures and is a partner in </a:t>
            </a:r>
            <a:r>
              <a:rPr lang="sv-SE" sz="1200" b="0" i="0" kern="1200" dirty="0" err="1">
                <a:solidFill>
                  <a:schemeClr val="tx1"/>
                </a:solidFill>
                <a:effectLst/>
                <a:latin typeface="+mn-lt"/>
                <a:ea typeface="+mn-ea"/>
                <a:cs typeface="+mn-cs"/>
              </a:rPr>
              <a:t>another</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eight</a:t>
            </a:r>
            <a:r>
              <a:rPr lang="sv-SE" sz="1200" b="0" i="0" kern="1200" dirty="0">
                <a:solidFill>
                  <a:schemeClr val="tx1"/>
                </a:solidFill>
                <a:effectLst/>
                <a:latin typeface="+mn-lt"/>
                <a:ea typeface="+mn-ea"/>
                <a:cs typeface="+mn-cs"/>
              </a:rPr>
              <a:t> national </a:t>
            </a:r>
            <a:r>
              <a:rPr lang="sv-SE" sz="1200" b="0" i="0" kern="1200" dirty="0" err="1">
                <a:solidFill>
                  <a:schemeClr val="tx1"/>
                </a:solidFill>
                <a:effectLst/>
                <a:latin typeface="+mn-lt"/>
                <a:ea typeface="+mn-ea"/>
                <a:cs typeface="+mn-cs"/>
              </a:rPr>
              <a:t>infrastructures</a:t>
            </a:r>
            <a:r>
              <a:rPr lang="sv-SE" sz="1200" b="0" i="0" kern="1200" dirty="0">
                <a:solidFill>
                  <a:schemeClr val="tx1"/>
                </a:solidFill>
                <a:effectLst/>
                <a:latin typeface="+mn-lt"/>
                <a:ea typeface="+mn-ea"/>
                <a:cs typeface="+mn-cs"/>
              </a:rPr>
              <a:t>.</a:t>
            </a:r>
          </a:p>
          <a:p>
            <a:endParaRPr lang="sv-SE"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Other research environments</a:t>
            </a:r>
          </a:p>
          <a:p>
            <a:r>
              <a:rPr lang="en-US" sz="1200" b="0" i="0" kern="1200" dirty="0">
                <a:solidFill>
                  <a:schemeClr val="tx1"/>
                </a:solidFill>
                <a:effectLst/>
                <a:latin typeface="+mn-lt"/>
                <a:ea typeface="+mn-ea"/>
                <a:cs typeface="+mn-cs"/>
              </a:rPr>
              <a:t>KTH has access to other types of infrastructure, testbeds, and environments, for example, laboratories and </a:t>
            </a:r>
            <a:r>
              <a:rPr lang="en-US" sz="1200" b="0" i="0" kern="1200" dirty="0" err="1">
                <a:solidFill>
                  <a:schemeClr val="tx1"/>
                </a:solidFill>
                <a:effectLst/>
                <a:latin typeface="+mn-lt"/>
                <a:ea typeface="+mn-ea"/>
                <a:cs typeface="+mn-cs"/>
              </a:rPr>
              <a:t>specialised</a:t>
            </a:r>
            <a:r>
              <a:rPr lang="en-US" sz="1200" b="0" i="0" kern="1200" dirty="0">
                <a:solidFill>
                  <a:schemeClr val="tx1"/>
                </a:solidFill>
                <a:effectLst/>
                <a:latin typeface="+mn-lt"/>
                <a:ea typeface="+mn-ea"/>
                <a:cs typeface="+mn-cs"/>
              </a:rPr>
              <a:t> technical equipment for testing, demonstrations, and verification of concepts. Many of these facilities are also available for external researchers and </a:t>
            </a:r>
            <a:r>
              <a:rPr lang="en-US" sz="1200" b="0" i="0" kern="1200" dirty="0" smtClean="0">
                <a:solidFill>
                  <a:schemeClr val="tx1"/>
                </a:solidFill>
                <a:effectLst/>
                <a:latin typeface="+mn-lt"/>
                <a:ea typeface="+mn-ea"/>
                <a:cs typeface="+mn-cs"/>
              </a:rPr>
              <a:t>companies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11775-299A-4959-BF5A-5DFB3E75F6A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0140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effectLst/>
                <a:latin typeface="+mn-lt"/>
                <a:ea typeface="+mn-ea"/>
                <a:cs typeface="+mn-cs"/>
              </a:rPr>
              <a:t>Horizon 2020 is the framework program that applied in 2014 -2020. Within Horizon 2020, funding for research and innovation has been granted during the period for a total of approximately EUR 65 billion, the total budget is close to EUR 80 billion. Horizon 2020 is an important financier for KTH. KTH has participated in 328 projects with a grant value of EUR 168 million (June 2021).</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largest number of participations for KTH, as well as grants awarded, are within the Excellent Science pillar. Within </a:t>
            </a:r>
            <a:r>
              <a:rPr lang="en-US" sz="1200" kern="1200" dirty="0" smtClean="0">
                <a:solidFill>
                  <a:schemeClr val="tx1"/>
                </a:solidFill>
                <a:effectLst/>
                <a:latin typeface="+mn-lt"/>
                <a:ea typeface="+mn-ea"/>
                <a:cs typeface="+mn-cs"/>
              </a:rPr>
              <a:t>this, KTH has been granted 164 projects and approximately EUR 98 million. KTH has been granted 30 ERC (European Research Council) and 77 MSCA (Marie-</a:t>
            </a:r>
            <a:r>
              <a:rPr lang="en-US" sz="1200" kern="1200" dirty="0" err="1" smtClean="0">
                <a:solidFill>
                  <a:schemeClr val="tx1"/>
                </a:solidFill>
                <a:effectLst/>
                <a:latin typeface="+mn-lt"/>
                <a:ea typeface="+mn-ea"/>
                <a:cs typeface="+mn-cs"/>
              </a:rPr>
              <a:t>Skɫodowska</a:t>
            </a:r>
            <a:r>
              <a:rPr lang="en-US" sz="1200" kern="1200" dirty="0" smtClean="0">
                <a:solidFill>
                  <a:schemeClr val="tx1"/>
                </a:solidFill>
                <a:effectLst/>
                <a:latin typeface="+mn-lt"/>
                <a:ea typeface="+mn-ea"/>
                <a:cs typeface="+mn-cs"/>
              </a:rPr>
              <a:t>-Curie Actions).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KTH </a:t>
            </a:r>
            <a:r>
              <a:rPr lang="en-US" sz="1200" kern="1200" dirty="0">
                <a:solidFill>
                  <a:schemeClr val="tx1"/>
                </a:solidFill>
                <a:effectLst/>
                <a:latin typeface="+mn-lt"/>
                <a:ea typeface="+mn-ea"/>
                <a:cs typeface="+mn-cs"/>
              </a:rPr>
              <a:t>also has a high level of participation in the Industrial Leadership pillar, especially in the information and communication technology (ICT) program. KTH has been granted 49 participations in ICT to a value of approximately EUR 23 million.</a:t>
            </a:r>
          </a:p>
          <a:p>
            <a:r>
              <a:rPr lang="en-US" sz="1200" kern="1200" dirty="0">
                <a:solidFill>
                  <a:schemeClr val="tx1"/>
                </a:solidFill>
                <a:effectLst/>
                <a:latin typeface="+mn-lt"/>
                <a:ea typeface="+mn-ea"/>
                <a:cs typeface="+mn-cs"/>
              </a:rPr>
              <a:t>Within the third pillar, Societal Challenges, KTH has participation in 79 projects, of which seven as coordinator, to a total value of approximately EUR 29 million.</a:t>
            </a:r>
          </a:p>
          <a:p>
            <a:r>
              <a:rPr lang="en-US" sz="1200" kern="1200" dirty="0">
                <a:solidFill>
                  <a:schemeClr val="tx1"/>
                </a:solidFill>
                <a:effectLst/>
                <a:latin typeface="+mn-lt"/>
                <a:ea typeface="+mn-ea"/>
                <a:cs typeface="+mn-cs"/>
              </a:rPr>
              <a:t>In addition to presence in the three pillars, KTH has also participated in </a:t>
            </a:r>
            <a:r>
              <a:rPr lang="en-US" sz="1200" kern="1200" dirty="0" err="1">
                <a:solidFill>
                  <a:schemeClr val="tx1"/>
                </a:solidFill>
                <a:effectLst/>
                <a:latin typeface="+mn-lt"/>
                <a:ea typeface="+mn-ea"/>
                <a:cs typeface="+mn-cs"/>
              </a:rPr>
              <a:t>Euroatom</a:t>
            </a:r>
            <a:r>
              <a:rPr lang="en-US" sz="1200" kern="1200" dirty="0">
                <a:solidFill>
                  <a:schemeClr val="tx1"/>
                </a:solidFill>
                <a:effectLst/>
                <a:latin typeface="+mn-lt"/>
                <a:ea typeface="+mn-ea"/>
                <a:cs typeface="+mn-cs"/>
              </a:rPr>
              <a:t> (17 participations for an approved amount of approximately EUR 10 million), Spreading excellence and widening participation (six participations for an approved amount of approximately EUR 3 million) and Science with and for Society (3 participations to an amount granted of approximately EUR 0.5 million).</a:t>
            </a:r>
          </a:p>
          <a:p>
            <a:r>
              <a:rPr lang="en-US" sz="1200" kern="1200" dirty="0">
                <a:solidFill>
                  <a:schemeClr val="tx1"/>
                </a:solidFill>
                <a:effectLst/>
                <a:latin typeface="+mn-lt"/>
                <a:ea typeface="+mn-ea"/>
                <a:cs typeface="+mn-cs"/>
              </a:rPr>
              <a:t>The outcome of KTH's participation in Horizon 2020 is reported in a special report.</a:t>
            </a:r>
          </a:p>
          <a:p>
            <a:endParaRPr lang="en-SE"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E3B8005-7BF2-4B40-A831-B1EE96BFE5D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871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effectLst/>
                <a:latin typeface="+mn-lt"/>
                <a:ea typeface="+mn-ea"/>
                <a:cs typeface="+mn-cs"/>
              </a:rPr>
              <a:t>Close collaborations  industry, academia and society provide good opportunities for implementation of research results.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Researchers and students get the opportunity to work in an excellent academic</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environment and at the same time have a close connection to the surrounding society.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Personal mobility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that people shift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between KTH and the surrounding society, is a way to identify and find innovative solutions. KTH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allows industry to take part in our research environments and we get valuable contacts in</a:t>
            </a:r>
            <a:r>
              <a:rPr lang="en-US" sz="1200" kern="1200" baseline="0" dirty="0">
                <a:solidFill>
                  <a:schemeClr val="tx1"/>
                </a:solidFill>
                <a:effectLst/>
                <a:latin typeface="+mn-lt"/>
                <a:ea typeface="+mn-ea"/>
                <a:cs typeface="+mn-cs"/>
              </a:rPr>
              <a:t> industry</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Examples are: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Adjunct professors (40 adjunct professors)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Industry-employed doctoral students (292 Industry-employed doctoral students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Affiliated faculty (32 affiliated faculty)</a:t>
            </a:r>
          </a:p>
          <a:p>
            <a:endParaRPr lang="sv-SE" sz="1200" kern="1200" dirty="0">
              <a:solidFill>
                <a:schemeClr val="tx1"/>
              </a:solidFill>
              <a:effectLst/>
              <a:latin typeface="+mn-lt"/>
              <a:ea typeface="+mn-ea"/>
              <a:cs typeface="+mn-cs"/>
            </a:endParaRPr>
          </a:p>
          <a:p>
            <a:r>
              <a:rPr lang="sv-SE" sz="1200" kern="1200" dirty="0" err="1">
                <a:solidFill>
                  <a:schemeClr val="tx1"/>
                </a:solidFill>
                <a:effectLst/>
                <a:latin typeface="+mn-lt"/>
                <a:ea typeface="+mn-ea"/>
                <a:cs typeface="+mn-cs"/>
              </a:rPr>
              <a:t>Numbers</a:t>
            </a:r>
            <a:r>
              <a:rPr lang="sv-SE" sz="1200" kern="1200" baseline="0" dirty="0">
                <a:solidFill>
                  <a:schemeClr val="tx1"/>
                </a:solidFill>
                <a:effectLst/>
                <a:latin typeface="+mn-lt"/>
                <a:ea typeface="+mn-ea"/>
                <a:cs typeface="+mn-cs"/>
              </a:rPr>
              <a:t> from 2020</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Source: HR+ </a:t>
            </a: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a:r>
            <a:br>
              <a:rPr lang="en-US" dirty="0"/>
            </a:br>
            <a:r>
              <a:rPr lang="en-US" sz="1200" kern="1200" dirty="0">
                <a:solidFill>
                  <a:schemeClr val="tx1"/>
                </a:solidFill>
                <a:effectLst/>
                <a:latin typeface="+mn-lt"/>
                <a:ea typeface="+mn-ea"/>
                <a:cs typeface="+mn-cs"/>
              </a:rPr>
              <a:t>More information about personal mobility at KTH can be found here: </a:t>
            </a:r>
            <a:r>
              <a:rPr lang="en-US" sz="1200" u="sng" kern="1200" dirty="0">
                <a:solidFill>
                  <a:schemeClr val="tx1"/>
                </a:solidFill>
                <a:effectLst/>
                <a:latin typeface="+mn-lt"/>
                <a:ea typeface="+mn-ea"/>
                <a:cs typeface="+mn-cs"/>
              </a:rPr>
              <a:t>https://www.kth.se/en/samverkan/partnerskap/personrorlighet/personrorlighet-1.341481</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i="0" dirty="0"/>
          </a:p>
          <a:p>
            <a:endParaRPr lang="sv-SE" dirty="0"/>
          </a:p>
          <a:p>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24</a:t>
            </a:fld>
            <a:endParaRPr lang="sv-SE"/>
          </a:p>
        </p:txBody>
      </p:sp>
    </p:spTree>
    <p:extLst>
      <p:ext uri="{BB962C8B-B14F-4D97-AF65-F5344CB8AC3E}">
        <p14:creationId xmlns:p14="http://schemas.microsoft.com/office/powerpoint/2010/main" val="1030644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Every year, around 350 ideas, originating from KTH research and education, start the journey from idea to innovation.</a:t>
            </a:r>
          </a:p>
          <a:p>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Since 2007, KTH has developed internationally acknowledged innovation support.</a:t>
            </a:r>
          </a:p>
          <a:p>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KTH model for innovation support,  the KTH Innovation Readiness Level model is used by hundreds of organisations around the world.. These include </a:t>
            </a:r>
            <a:r>
              <a:rPr lang="en-GB" sz="1200" kern="1200" dirty="0" err="1">
                <a:solidFill>
                  <a:schemeClr val="tx1"/>
                </a:solidFill>
                <a:effectLst/>
                <a:latin typeface="+mn-lt"/>
                <a:ea typeface="+mn-ea"/>
                <a:cs typeface="+mn-cs"/>
              </a:rPr>
              <a:t>Vinnova</a:t>
            </a:r>
            <a:r>
              <a:rPr lang="en-GB" sz="1200" kern="1200" dirty="0">
                <a:solidFill>
                  <a:schemeClr val="tx1"/>
                </a:solidFill>
                <a:effectLst/>
                <a:latin typeface="+mn-lt"/>
                <a:ea typeface="+mn-ea"/>
                <a:cs typeface="+mn-cs"/>
              </a:rPr>
              <a:t>, Imperial College, Aalto, the Technical University of Denmark (DTU) and Chalmers. The model was inspired by the NASA Technology Readiness Levels, and spans six areas relevant for innovation development. </a:t>
            </a:r>
          </a:p>
          <a:p>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Via a well-developed and open innovation process, KTH helps students and researchers to transform ideas into innovations. Support includes coaching, plus legal and financial advice. </a:t>
            </a:r>
          </a:p>
          <a:p>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PHOTO: Volta Greentech is a KTH start-up aiming to reduce greenhouse gas emissions from cattle by up to 80% with the aid of algae.</a:t>
            </a:r>
            <a:br>
              <a:rPr lang="en-GB" sz="1200" kern="1200" dirty="0">
                <a:solidFill>
                  <a:schemeClr val="tx1"/>
                </a:solidFill>
                <a:effectLst/>
                <a:latin typeface="+mn-lt"/>
                <a:ea typeface="+mn-ea"/>
                <a:cs typeface="+mn-cs"/>
              </a:rPr>
            </a:br>
            <a:r>
              <a:rPr lang="en-GB" sz="1200" u="sng" kern="1200" dirty="0">
                <a:solidFill>
                  <a:schemeClr val="tx1"/>
                </a:solidFill>
                <a:effectLst/>
                <a:latin typeface="+mn-lt"/>
                <a:ea typeface="+mn-ea"/>
                <a:cs typeface="+mn-cs"/>
                <a:hlinkClick r:id="rId3"/>
              </a:rPr>
              <a:t>https://www.kth.se/en/om/innovation/om/nyheter/teamet-som-vill-stoppa-kornas-utslapp-1.987007</a:t>
            </a:r>
            <a:endParaRPr lang="en-SE" sz="1200" kern="1200" dirty="0">
              <a:solidFill>
                <a:schemeClr val="tx1"/>
              </a:solidFill>
              <a:effectLst/>
              <a:latin typeface="+mn-lt"/>
              <a:ea typeface="+mn-ea"/>
              <a:cs typeface="+mn-cs"/>
            </a:endParaRPr>
          </a:p>
          <a:p>
            <a:endParaRPr lang="sv-SE" dirty="0"/>
          </a:p>
          <a:p>
            <a:endParaRPr lang="sv-SE" dirty="0"/>
          </a:p>
          <a:p>
            <a:endParaRPr lang="sv-S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11775-299A-4959-BF5A-5DFB3E75F6A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1870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sz="1200" kern="1200" dirty="0">
                <a:solidFill>
                  <a:schemeClr val="tx1"/>
                </a:solidFill>
                <a:effectLst/>
                <a:latin typeface="+mn-lt"/>
                <a:ea typeface="+mn-ea"/>
                <a:cs typeface="+mn-cs"/>
              </a:rPr>
              <a:t>Examples of ideas originated at KTH and developed into</a:t>
            </a:r>
            <a:r>
              <a:rPr lang="en-GB" sz="1200" kern="1200" baseline="0" dirty="0">
                <a:solidFill>
                  <a:schemeClr val="tx1"/>
                </a:solidFill>
                <a:effectLst/>
                <a:latin typeface="+mn-lt"/>
                <a:ea typeface="+mn-ea"/>
                <a:cs typeface="+mn-cs"/>
              </a:rPr>
              <a:t> new businesses and companies</a:t>
            </a:r>
            <a:r>
              <a:rPr lang="en-GB" sz="1200" kern="1200" dirty="0">
                <a:solidFill>
                  <a:schemeClr val="tx1"/>
                </a:solidFill>
                <a:effectLst/>
                <a:latin typeface="+mn-lt"/>
                <a:ea typeface="+mn-ea"/>
                <a:cs typeface="+mn-cs"/>
              </a:rPr>
              <a:t>.</a:t>
            </a:r>
          </a:p>
          <a:p>
            <a:endParaRPr lang="en-SE" sz="1200" b="1" kern="1200" dirty="0">
              <a:solidFill>
                <a:schemeClr val="tx1"/>
              </a:solidFill>
              <a:effectLst/>
              <a:latin typeface="+mn-lt"/>
              <a:ea typeface="+mn-ea"/>
              <a:cs typeface="+mn-cs"/>
            </a:endParaRPr>
          </a:p>
          <a:p>
            <a:r>
              <a:rPr lang="en-GB" sz="1200" b="1" kern="1200" dirty="0" err="1">
                <a:solidFill>
                  <a:schemeClr val="tx1"/>
                </a:solidFill>
                <a:effectLst/>
                <a:latin typeface="+mn-lt"/>
                <a:ea typeface="+mn-ea"/>
                <a:cs typeface="+mn-cs"/>
              </a:rPr>
              <a:t>Re:newcell</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Only 1% of all cloth produced is recycled into new products today. Researchers at KTH developed a way to break down cellulose into a new raw material. </a:t>
            </a:r>
            <a:r>
              <a:rPr lang="en-GB" sz="1200" kern="1200" dirty="0" err="1">
                <a:solidFill>
                  <a:schemeClr val="tx1"/>
                </a:solidFill>
                <a:effectLst/>
                <a:latin typeface="+mn-lt"/>
                <a:ea typeface="+mn-ea"/>
                <a:cs typeface="+mn-cs"/>
              </a:rPr>
              <a:t>Re:newcell</a:t>
            </a:r>
            <a:r>
              <a:rPr lang="en-GB" sz="1200" kern="1200" dirty="0">
                <a:solidFill>
                  <a:schemeClr val="tx1"/>
                </a:solidFill>
                <a:effectLst/>
                <a:latin typeface="+mn-lt"/>
                <a:ea typeface="+mn-ea"/>
                <a:cs typeface="+mn-cs"/>
              </a:rPr>
              <a:t> is now one of the only companies that can recycle clothing on a large scale. </a:t>
            </a:r>
            <a:r>
              <a:rPr lang="en-GB" sz="1200" kern="1200" dirty="0" err="1">
                <a:solidFill>
                  <a:schemeClr val="tx1"/>
                </a:solidFill>
                <a:effectLst/>
                <a:latin typeface="+mn-lt"/>
                <a:ea typeface="+mn-ea"/>
                <a:cs typeface="+mn-cs"/>
              </a:rPr>
              <a:t>Re:newcell</a:t>
            </a:r>
            <a:r>
              <a:rPr lang="en-GB" sz="1200" kern="1200" dirty="0">
                <a:solidFill>
                  <a:schemeClr val="tx1"/>
                </a:solidFill>
                <a:effectLst/>
                <a:latin typeface="+mn-lt"/>
                <a:ea typeface="+mn-ea"/>
                <a:cs typeface="+mn-cs"/>
              </a:rPr>
              <a:t> was founded by Mikael </a:t>
            </a:r>
            <a:r>
              <a:rPr lang="en-GB" sz="1200" kern="1200" dirty="0" err="1">
                <a:solidFill>
                  <a:schemeClr val="tx1"/>
                </a:solidFill>
                <a:effectLst/>
                <a:latin typeface="+mn-lt"/>
                <a:ea typeface="+mn-ea"/>
                <a:cs typeface="+mn-cs"/>
              </a:rPr>
              <a:t>Lindström</a:t>
            </a:r>
            <a:r>
              <a:rPr lang="en-GB" sz="1200" kern="1200" dirty="0">
                <a:solidFill>
                  <a:schemeClr val="tx1"/>
                </a:solidFill>
                <a:effectLst/>
                <a:latin typeface="+mn-lt"/>
                <a:ea typeface="+mn-ea"/>
                <a:cs typeface="+mn-cs"/>
              </a:rPr>
              <a:t> and Gunnar </a:t>
            </a:r>
            <a:r>
              <a:rPr lang="en-GB" sz="1200" kern="1200" dirty="0" err="1">
                <a:solidFill>
                  <a:schemeClr val="tx1"/>
                </a:solidFill>
                <a:effectLst/>
                <a:latin typeface="+mn-lt"/>
                <a:ea typeface="+mn-ea"/>
                <a:cs typeface="+mn-cs"/>
              </a:rPr>
              <a:t>Henriksson</a:t>
            </a:r>
            <a:r>
              <a:rPr lang="en-GB" sz="1200" kern="1200" dirty="0">
                <a:solidFill>
                  <a:schemeClr val="tx1"/>
                </a:solidFill>
                <a:effectLst/>
                <a:latin typeface="+mn-lt"/>
                <a:ea typeface="+mn-ea"/>
                <a:cs typeface="+mn-cs"/>
              </a:rPr>
              <a:t>, both professors at KTH. </a:t>
            </a:r>
          </a:p>
          <a:p>
            <a:endParaRPr lang="en-SE" sz="1200" kern="1200" dirty="0">
              <a:solidFill>
                <a:schemeClr val="tx1"/>
              </a:solidFill>
              <a:effectLst/>
              <a:latin typeface="+mn-lt"/>
              <a:ea typeface="+mn-ea"/>
              <a:cs typeface="+mn-cs"/>
            </a:endParaRPr>
          </a:p>
          <a:p>
            <a:r>
              <a:rPr lang="en-GB" sz="1200" b="1" kern="1200" dirty="0" err="1">
                <a:solidFill>
                  <a:schemeClr val="tx1"/>
                </a:solidFill>
                <a:effectLst/>
                <a:latin typeface="+mn-lt"/>
                <a:ea typeface="+mn-ea"/>
                <a:cs typeface="+mn-cs"/>
              </a:rPr>
              <a:t>Capitainer</a:t>
            </a:r>
            <a:r>
              <a:rPr lang="en-GB" sz="1200" kern="1200" dirty="0">
                <a:solidFill>
                  <a:schemeClr val="tx1"/>
                </a:solidFill>
                <a:effectLst/>
                <a:latin typeface="+mn-lt"/>
                <a:ea typeface="+mn-ea"/>
                <a:cs typeface="+mn-cs"/>
              </a:rPr>
              <a:t> makes it possible for patients to provide blood samples at home. The solution, </a:t>
            </a:r>
            <a:r>
              <a:rPr lang="en-GB" sz="1200" kern="1200" dirty="0" err="1">
                <a:solidFill>
                  <a:schemeClr val="tx1"/>
                </a:solidFill>
                <a:effectLst/>
                <a:latin typeface="+mn-lt"/>
                <a:ea typeface="+mn-ea"/>
                <a:cs typeface="+mn-cs"/>
              </a:rPr>
              <a:t>Capitainer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qDBS</a:t>
            </a:r>
            <a:r>
              <a:rPr lang="en-GB" sz="1200" kern="1200" dirty="0">
                <a:solidFill>
                  <a:schemeClr val="tx1"/>
                </a:solidFill>
                <a:effectLst/>
                <a:latin typeface="+mn-lt"/>
                <a:ea typeface="+mn-ea"/>
                <a:cs typeface="+mn-cs"/>
              </a:rPr>
              <a:t>, is a sample taking system for dried blood that can also be used to test for Covid-19 at home. </a:t>
            </a:r>
            <a:r>
              <a:rPr lang="en-GB" sz="1200" kern="1200" dirty="0" err="1">
                <a:solidFill>
                  <a:schemeClr val="tx1"/>
                </a:solidFill>
                <a:effectLst/>
                <a:latin typeface="+mn-lt"/>
                <a:ea typeface="+mn-ea"/>
                <a:cs typeface="+mn-cs"/>
              </a:rPr>
              <a:t>Capitainer</a:t>
            </a:r>
            <a:r>
              <a:rPr lang="en-GB" sz="1200" kern="1200" dirty="0">
                <a:solidFill>
                  <a:schemeClr val="tx1"/>
                </a:solidFill>
                <a:effectLst/>
                <a:latin typeface="+mn-lt"/>
                <a:ea typeface="+mn-ea"/>
                <a:cs typeface="+mn-cs"/>
              </a:rPr>
              <a:t> was founded by Docent Niclas Roxhed, Professor Göran </a:t>
            </a:r>
            <a:r>
              <a:rPr lang="en-GB" sz="1200" kern="1200" dirty="0" err="1">
                <a:solidFill>
                  <a:schemeClr val="tx1"/>
                </a:solidFill>
                <a:effectLst/>
                <a:latin typeface="+mn-lt"/>
                <a:ea typeface="+mn-ea"/>
                <a:cs typeface="+mn-cs"/>
              </a:rPr>
              <a:t>Stemme</a:t>
            </a:r>
            <a:r>
              <a:rPr lang="en-GB" sz="1200" kern="1200" dirty="0">
                <a:solidFill>
                  <a:schemeClr val="tx1"/>
                </a:solidFill>
                <a:effectLst/>
                <a:latin typeface="+mn-lt"/>
                <a:ea typeface="+mn-ea"/>
                <a:cs typeface="+mn-cs"/>
              </a:rPr>
              <a:t> and doctoral student Gabriel Lenk from KTH, business consultant Peter </a:t>
            </a:r>
            <a:r>
              <a:rPr lang="en-GB" sz="1200" kern="1200" dirty="0" err="1">
                <a:solidFill>
                  <a:schemeClr val="tx1"/>
                </a:solidFill>
                <a:effectLst/>
                <a:latin typeface="+mn-lt"/>
                <a:ea typeface="+mn-ea"/>
                <a:cs typeface="+mn-cs"/>
              </a:rPr>
              <a:t>Breutigam</a:t>
            </a:r>
            <a:r>
              <a:rPr lang="en-GB" sz="1200" kern="1200" dirty="0">
                <a:solidFill>
                  <a:schemeClr val="tx1"/>
                </a:solidFill>
                <a:effectLst/>
                <a:latin typeface="+mn-lt"/>
                <a:ea typeface="+mn-ea"/>
                <a:cs typeface="+mn-cs"/>
              </a:rPr>
              <a:t>, and Olof Beck from the Division of Clinical Pharmacology at the Karolinska Institute. </a:t>
            </a:r>
          </a:p>
          <a:p>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KTH start-up </a:t>
            </a:r>
            <a:r>
              <a:rPr lang="en-GB" sz="1200" b="1" kern="1200" dirty="0" err="1">
                <a:solidFill>
                  <a:schemeClr val="tx1"/>
                </a:solidFill>
                <a:effectLst/>
                <a:latin typeface="+mn-lt"/>
                <a:ea typeface="+mn-ea"/>
                <a:cs typeface="+mn-cs"/>
              </a:rPr>
              <a:t>Ellure</a:t>
            </a:r>
            <a:r>
              <a:rPr lang="en-GB" sz="1200" kern="1200" dirty="0">
                <a:solidFill>
                  <a:schemeClr val="tx1"/>
                </a:solidFill>
                <a:effectLst/>
                <a:latin typeface="+mn-lt"/>
                <a:ea typeface="+mn-ea"/>
                <a:cs typeface="+mn-cs"/>
              </a:rPr>
              <a:t> can print a lipstick in the exact colour you want in 60 seconds. The journey started when two KTH students wanted to find a way to reduce waste in the cosmetics industry. They came up with the idea of producing make-up on demand that means the make-up is more personal as it can match every shade and style you want. </a:t>
            </a:r>
            <a:r>
              <a:rPr lang="en-GB" sz="1200" kern="1200" dirty="0" err="1">
                <a:solidFill>
                  <a:schemeClr val="tx1"/>
                </a:solidFill>
                <a:effectLst/>
                <a:latin typeface="+mn-lt"/>
                <a:ea typeface="+mn-ea"/>
                <a:cs typeface="+mn-cs"/>
              </a:rPr>
              <a:t>Ellure</a:t>
            </a:r>
            <a:r>
              <a:rPr lang="en-GB" sz="1200" kern="1200" dirty="0">
                <a:solidFill>
                  <a:schemeClr val="tx1"/>
                </a:solidFill>
                <a:effectLst/>
                <a:latin typeface="+mn-lt"/>
                <a:ea typeface="+mn-ea"/>
                <a:cs typeface="+mn-cs"/>
              </a:rPr>
              <a:t> was founded by KTH students  Selah Li, Jasmin Sabir, Tiger Hu </a:t>
            </a:r>
            <a:r>
              <a:rPr lang="en-GB" sz="1200" kern="1200" dirty="0" err="1">
                <a:solidFill>
                  <a:schemeClr val="tx1"/>
                </a:solidFill>
                <a:effectLst/>
                <a:latin typeface="+mn-lt"/>
                <a:ea typeface="+mn-ea"/>
                <a:cs typeface="+mn-cs"/>
              </a:rPr>
              <a:t>Shanya</a:t>
            </a:r>
            <a:r>
              <a:rPr lang="en-GB" sz="1200" kern="1200" dirty="0">
                <a:solidFill>
                  <a:schemeClr val="tx1"/>
                </a:solidFill>
                <a:effectLst/>
                <a:latin typeface="+mn-lt"/>
                <a:ea typeface="+mn-ea"/>
                <a:cs typeface="+mn-cs"/>
              </a:rPr>
              <a:t> and Andres </a:t>
            </a:r>
            <a:r>
              <a:rPr lang="en-GB" sz="1200" kern="1200" dirty="0" err="1">
                <a:solidFill>
                  <a:schemeClr val="tx1"/>
                </a:solidFill>
                <a:effectLst/>
                <a:latin typeface="+mn-lt"/>
                <a:ea typeface="+mn-ea"/>
                <a:cs typeface="+mn-cs"/>
              </a:rPr>
              <a:t>Amezcua</a:t>
            </a:r>
            <a:r>
              <a:rPr lang="en-GB" sz="1200" kern="1200" dirty="0">
                <a:solidFill>
                  <a:schemeClr val="tx1"/>
                </a:solidFill>
                <a:effectLst/>
                <a:latin typeface="+mn-lt"/>
                <a:ea typeface="+mn-ea"/>
                <a:cs typeface="+mn-cs"/>
              </a:rPr>
              <a:t> Hidalgo.</a:t>
            </a:r>
          </a:p>
          <a:p>
            <a:endParaRPr lang="en-GB"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kern="1200" dirty="0" err="1">
                <a:solidFill>
                  <a:schemeClr val="tx1"/>
                </a:solidFill>
                <a:effectLst/>
                <a:latin typeface="+mn-lt"/>
                <a:ea typeface="+mn-ea"/>
                <a:cs typeface="+mn-cs"/>
              </a:rPr>
              <a:t>Addressya</a:t>
            </a:r>
            <a:r>
              <a:rPr lang="en-GB" sz="1200" kern="1200" dirty="0">
                <a:solidFill>
                  <a:schemeClr val="tx1"/>
                </a:solidFill>
                <a:effectLst/>
                <a:latin typeface="+mn-lt"/>
                <a:ea typeface="+mn-ea"/>
                <a:cs typeface="+mn-cs"/>
              </a:rPr>
              <a:t>. Four billion people in the world have no fixed address, which means they cannot exercise their citizens’ rights, open a bank account, guide an ambulance in an emergency situation or order goods for home delivery. </a:t>
            </a:r>
            <a:r>
              <a:rPr lang="en-GB" sz="1200" kern="1200" dirty="0" err="1">
                <a:solidFill>
                  <a:schemeClr val="tx1"/>
                </a:solidFill>
                <a:effectLst/>
                <a:latin typeface="+mn-lt"/>
                <a:ea typeface="+mn-ea"/>
                <a:cs typeface="+mn-cs"/>
              </a:rPr>
              <a:t>Addressya</a:t>
            </a:r>
            <a:r>
              <a:rPr lang="en-GB" sz="1200" kern="1200" dirty="0">
                <a:solidFill>
                  <a:schemeClr val="tx1"/>
                </a:solidFill>
                <a:effectLst/>
                <a:latin typeface="+mn-lt"/>
                <a:ea typeface="+mn-ea"/>
                <a:cs typeface="+mn-cs"/>
              </a:rPr>
              <a:t> has been developed as a digital solution that gives people a complete and easy to use address. </a:t>
            </a:r>
            <a:r>
              <a:rPr lang="en-GB" sz="1200" kern="1200" dirty="0" err="1">
                <a:solidFill>
                  <a:schemeClr val="tx1"/>
                </a:solidFill>
                <a:effectLst/>
                <a:latin typeface="+mn-lt"/>
                <a:ea typeface="+mn-ea"/>
                <a:cs typeface="+mn-cs"/>
              </a:rPr>
              <a:t>Addressya</a:t>
            </a:r>
            <a:r>
              <a:rPr lang="en-GB" sz="1200" kern="1200" dirty="0">
                <a:solidFill>
                  <a:schemeClr val="tx1"/>
                </a:solidFill>
                <a:effectLst/>
                <a:latin typeface="+mn-lt"/>
                <a:ea typeface="+mn-ea"/>
                <a:cs typeface="+mn-cs"/>
              </a:rPr>
              <a:t> was founded by Karoline </a:t>
            </a:r>
            <a:r>
              <a:rPr lang="en-GB" sz="1200" kern="1200" dirty="0" err="1">
                <a:solidFill>
                  <a:schemeClr val="tx1"/>
                </a:solidFill>
                <a:effectLst/>
                <a:latin typeface="+mn-lt"/>
                <a:ea typeface="+mn-ea"/>
                <a:cs typeface="+mn-cs"/>
              </a:rPr>
              <a:t>Beronius</a:t>
            </a:r>
            <a:r>
              <a:rPr lang="en-GB" sz="1200" kern="1200" dirty="0">
                <a:solidFill>
                  <a:schemeClr val="tx1"/>
                </a:solidFill>
                <a:effectLst/>
                <a:latin typeface="+mn-lt"/>
                <a:ea typeface="+mn-ea"/>
                <a:cs typeface="+mn-cs"/>
              </a:rPr>
              <a:t> and Maria Cheadle. </a:t>
            </a:r>
            <a:r>
              <a:rPr lang="en-GB" sz="1200" kern="1200" dirty="0" err="1">
                <a:solidFill>
                  <a:schemeClr val="tx1"/>
                </a:solidFill>
                <a:effectLst/>
                <a:latin typeface="+mn-lt"/>
                <a:ea typeface="+mn-ea"/>
                <a:cs typeface="+mn-cs"/>
              </a:rPr>
              <a:t>Beronius</a:t>
            </a:r>
            <a:r>
              <a:rPr lang="en-GB" sz="1200" kern="1200" dirty="0">
                <a:solidFill>
                  <a:schemeClr val="tx1"/>
                </a:solidFill>
                <a:effectLst/>
                <a:latin typeface="+mn-lt"/>
                <a:ea typeface="+mn-ea"/>
                <a:cs typeface="+mn-cs"/>
              </a:rPr>
              <a:t> was a KTH employee at the time. </a:t>
            </a:r>
          </a:p>
          <a:p>
            <a:endParaRPr lang="en-SE"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dirty="0"/>
          </a:p>
          <a:p>
            <a:endParaRPr lang="sv-SE" baseline="0" dirty="0"/>
          </a:p>
          <a:p>
            <a:endParaRPr lang="sv-SE"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11775-299A-4959-BF5A-5DFB3E75F6A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241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27</a:t>
            </a:fld>
            <a:endParaRPr lang="sv-SE"/>
          </a:p>
        </p:txBody>
      </p:sp>
    </p:spTree>
    <p:extLst>
      <p:ext uri="{BB962C8B-B14F-4D97-AF65-F5344CB8AC3E}">
        <p14:creationId xmlns:p14="http://schemas.microsoft.com/office/powerpoint/2010/main" val="1239785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High quality research is benefiting society today and will do so in the future.</a:t>
            </a:r>
            <a:endParaRPr lang="en-SE" dirty="0"/>
          </a:p>
          <a:p>
            <a:pPr lvl="0"/>
            <a:r>
              <a:rPr lang="en-GB" dirty="0"/>
              <a:t>Collaboration is a key component in enabling research findings to be implemented in society.</a:t>
            </a:r>
            <a:endParaRPr lang="en-SE" dirty="0"/>
          </a:p>
          <a:p>
            <a:pPr lvl="0"/>
            <a:r>
              <a:rPr lang="en-GB" dirty="0"/>
              <a:t>Collaboration partners gain access to an advanced research infrastructure and laboratories. </a:t>
            </a:r>
            <a:endParaRPr lang="en-SE" dirty="0"/>
          </a:p>
          <a:p>
            <a:pPr lvl="0"/>
            <a:r>
              <a:rPr lang="en-GB" dirty="0"/>
              <a:t>Regular interaction with a large alumni network offers good opportunities for different forms of collaboration. </a:t>
            </a:r>
            <a:endParaRPr lang="en-SE" dirty="0"/>
          </a:p>
          <a:p>
            <a:endParaRPr lang="sv-S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11775-299A-4959-BF5A-5DFB3E75F6A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08434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The aim of strategic partnerships is to develop long-term collaboration for mutual benefit. </a:t>
            </a:r>
          </a:p>
          <a:p>
            <a:r>
              <a:rPr lang="en-GB" sz="900" kern="1200" dirty="0">
                <a:solidFill>
                  <a:schemeClr val="tx1"/>
                </a:solidFill>
                <a:effectLst/>
                <a:latin typeface="+mn-lt"/>
                <a:ea typeface="+mn-ea"/>
                <a:cs typeface="+mn-cs"/>
              </a:rPr>
              <a:t/>
            </a:r>
            <a:br>
              <a:rPr lang="en-GB" sz="900" kern="1200" dirty="0">
                <a:solidFill>
                  <a:schemeClr val="tx1"/>
                </a:solidFill>
                <a:effectLst/>
                <a:latin typeface="+mn-lt"/>
                <a:ea typeface="+mn-ea"/>
                <a:cs typeface="+mn-cs"/>
              </a:rPr>
            </a:br>
            <a:r>
              <a:rPr lang="en-GB" sz="900" b="1" kern="1200" dirty="0">
                <a:solidFill>
                  <a:schemeClr val="tx1"/>
                </a:solidFill>
                <a:effectLst/>
                <a:latin typeface="+mn-lt"/>
                <a:ea typeface="+mn-ea"/>
                <a:cs typeface="+mn-cs"/>
              </a:rPr>
              <a:t>Advantages for KTH:</a:t>
            </a:r>
            <a:r>
              <a:rPr lang="en-GB" sz="900" kern="1200" dirty="0">
                <a:solidFill>
                  <a:schemeClr val="tx1"/>
                </a:solidFill>
                <a:effectLst/>
                <a:latin typeface="+mn-lt"/>
                <a:ea typeface="+mn-ea"/>
                <a:cs typeface="+mn-cs"/>
              </a:rPr>
              <a:t/>
            </a:r>
            <a:br>
              <a:rPr lang="en-GB" sz="900" kern="1200" dirty="0">
                <a:solidFill>
                  <a:schemeClr val="tx1"/>
                </a:solidFill>
                <a:effectLst/>
                <a:latin typeface="+mn-lt"/>
                <a:ea typeface="+mn-ea"/>
                <a:cs typeface="+mn-cs"/>
              </a:rPr>
            </a:br>
            <a:r>
              <a:rPr lang="en-GB" sz="900" kern="1200" dirty="0">
                <a:solidFill>
                  <a:schemeClr val="tx1"/>
                </a:solidFill>
                <a:effectLst/>
                <a:latin typeface="+mn-lt"/>
                <a:ea typeface="+mn-ea"/>
                <a:cs typeface="+mn-cs"/>
              </a:rPr>
              <a:t>Partnerships are a way for KTH to gain better business intelligence on the development, needs, challenges and strategies of important sectors. This enables a stronger development capacity, increases the quality of study programmes and research and boosts innovation capacity in students, teachers and researchers. </a:t>
            </a:r>
          </a:p>
          <a:p>
            <a:r>
              <a:rPr lang="en-GB" sz="900" kern="1200" dirty="0">
                <a:solidFill>
                  <a:schemeClr val="tx1"/>
                </a:solidFill>
                <a:effectLst/>
                <a:latin typeface="+mn-lt"/>
                <a:ea typeface="+mn-ea"/>
                <a:cs typeface="+mn-cs"/>
              </a:rPr>
              <a:t/>
            </a:r>
            <a:br>
              <a:rPr lang="en-GB" sz="900" kern="1200" dirty="0">
                <a:solidFill>
                  <a:schemeClr val="tx1"/>
                </a:solidFill>
                <a:effectLst/>
                <a:latin typeface="+mn-lt"/>
                <a:ea typeface="+mn-ea"/>
                <a:cs typeface="+mn-cs"/>
              </a:rPr>
            </a:br>
            <a:r>
              <a:rPr lang="en-GB" sz="900" b="1" kern="1200" dirty="0">
                <a:solidFill>
                  <a:schemeClr val="tx1"/>
                </a:solidFill>
                <a:effectLst/>
                <a:latin typeface="+mn-lt"/>
                <a:ea typeface="+mn-ea"/>
                <a:cs typeface="+mn-cs"/>
              </a:rPr>
              <a:t>Advantages for KTH partners:</a:t>
            </a:r>
            <a:r>
              <a:rPr lang="en-GB" sz="900" kern="1200" dirty="0">
                <a:solidFill>
                  <a:schemeClr val="tx1"/>
                </a:solidFill>
                <a:effectLst/>
                <a:latin typeface="+mn-lt"/>
                <a:ea typeface="+mn-ea"/>
                <a:cs typeface="+mn-cs"/>
              </a:rPr>
              <a:t/>
            </a:r>
            <a:br>
              <a:rPr lang="en-GB" sz="900" kern="1200" dirty="0">
                <a:solidFill>
                  <a:schemeClr val="tx1"/>
                </a:solidFill>
                <a:effectLst/>
                <a:latin typeface="+mn-lt"/>
                <a:ea typeface="+mn-ea"/>
                <a:cs typeface="+mn-cs"/>
              </a:rPr>
            </a:br>
            <a:r>
              <a:rPr lang="en-GB" sz="900" kern="1200" dirty="0">
                <a:solidFill>
                  <a:schemeClr val="tx1"/>
                </a:solidFill>
                <a:effectLst/>
                <a:latin typeface="+mn-lt"/>
                <a:ea typeface="+mn-ea"/>
                <a:cs typeface="+mn-cs"/>
              </a:rPr>
              <a:t>Assured know-how provision, access to knowledge and state of the art research, increased competitiveness and innovation capacity.</a:t>
            </a:r>
          </a:p>
          <a:p>
            <a:endParaRPr lang="sv-SE"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E3B8005-7BF2-4B40-A831-B1EE96BFE5D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27036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a:solidFill>
                  <a:schemeClr val="tx1"/>
                </a:solidFill>
                <a:effectLst/>
                <a:latin typeface="+mn-lt"/>
                <a:ea typeface="+mn-ea"/>
                <a:cs typeface="+mn-cs"/>
              </a:rPr>
              <a:t>KTH has partnerships in three different areas:</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1. Global companies – for knowledge development, technology development, know-how provision and greater competitiveness.</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2. Public sector – for understanding of and jointly address social challenges and prioritised problem issues.</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3. Leading research institutes – for the development and application of knowledge. </a:t>
            </a:r>
            <a:endParaRPr lang="en-SE"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For more information on strategic partnerships see:</a:t>
            </a:r>
            <a:r>
              <a:rPr lang="en-GB" sz="1200" kern="1200" baseline="0" dirty="0">
                <a:solidFill>
                  <a:schemeClr val="tx1"/>
                </a:solidFill>
                <a:effectLst/>
                <a:latin typeface="+mn-lt"/>
                <a:ea typeface="+mn-ea"/>
                <a:cs typeface="+mn-cs"/>
              </a:rPr>
              <a:t> https://www.kth.se/en/samverkan/partnerskap/kth-s-strategiska-partnerskap-1.678020</a:t>
            </a:r>
            <a:endParaRPr lang="en-SE" sz="1200" kern="1200" dirty="0">
              <a:solidFill>
                <a:schemeClr val="tx1"/>
              </a:solidFill>
              <a:effectLst/>
              <a:latin typeface="+mn-lt"/>
              <a:ea typeface="+mn-ea"/>
              <a:cs typeface="+mn-cs"/>
            </a:endParaRPr>
          </a:p>
          <a:p>
            <a:pPr marL="0" indent="0">
              <a:buFont typeface="Arial" panose="020B0604020202020204" pitchFamily="34" charset="0"/>
              <a:buNone/>
            </a:pPr>
            <a:endParaRPr lang="sv-SE" dirty="0"/>
          </a:p>
          <a:p>
            <a:endParaRPr lang="sv-SE" dirty="0"/>
          </a:p>
          <a:p>
            <a:endParaRPr lang="sv-S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11775-299A-4959-BF5A-5DFB3E75F6A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93076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GB" sz="1200" kern="1200" dirty="0">
                <a:solidFill>
                  <a:schemeClr val="tx1"/>
                </a:solidFill>
                <a:effectLst/>
                <a:latin typeface="+mn-lt"/>
                <a:ea typeface="+mn-ea"/>
                <a:cs typeface="+mn-cs"/>
              </a:rPr>
              <a:t>In addition to collaborating with over 200 exchange universities worldwide, KTH is a member of a number of international university networks. These collaborations comprise, for example, a platform for international exchange, development of joint programmes and give KTH bigger opportunities to influence decision-makers concerning higher education at an international level.</a:t>
            </a:r>
          </a:p>
          <a:p>
            <a:endParaRPr lang="en-SE"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CESAER</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CESAER, the Conference of European Schools for Advanced Engineering Education and Research, acts as the united voice of universities of science and technology in Europe and drives relevant issues at European policy level. </a:t>
            </a:r>
          </a:p>
          <a:p>
            <a:endParaRPr lang="en-SE"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CLUSTER</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CLUSTER, the Consortium Linking Universities of Science and Technology for Education and Research, is a consortium of 12 elite European Universities in Science and Engineering.</a:t>
            </a:r>
          </a:p>
          <a:p>
            <a:endParaRPr lang="en-SE"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Nordic Five Tech</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Nordic Five Tech is a strategic alliance consisting of the five leading universities of technology in Denmark, Finland, Norway and Sweden. The alliance was formed in November 2006 with the aim of leveraging common and complementary strengths, and to create synergies within education, research and innovation.</a:t>
            </a:r>
          </a:p>
          <a:p>
            <a:endParaRPr lang="en-SE"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Unite!</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Unite! – the University Network for Innovation, Technology and Engineering - consists of seven elite universities in seven European countries. Unite! is part of the European Universities Initiative. The aim is to create a new European university model via joint study programmes, virtual and physical mobility, innovative teaching methods and harmonised governance models. Collaboration has also been extended to research and innovation in 2021.</a:t>
            </a:r>
          </a:p>
          <a:p>
            <a:endParaRPr lang="en-SE"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ISCN </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mission of the International Sustainable Campus Network (ISCN) is to provide an international forum to support higher education institutions in the exchange of information, ideas, and best practices for achieving sustainable campus operations and integrating sustainability in research and teaching.</a:t>
            </a:r>
          </a:p>
          <a:p>
            <a:endParaRPr lang="en-SE"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STHLM Trio</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2019, the Karolinska Institute, KTH and Stockholm University entered into the Stockholm Trio University Alliance to develop and promote the internationally elite research and education environment that the three universities form in the Stockholm region.</a:t>
            </a:r>
          </a:p>
          <a:p>
            <a:endParaRPr lang="en-GB"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For more information on strategic partnerships with </a:t>
            </a:r>
            <a:r>
              <a:rPr lang="sv-SE" sz="1200" kern="1200" dirty="0" err="1">
                <a:solidFill>
                  <a:schemeClr val="tx1"/>
                </a:solidFill>
                <a:effectLst/>
                <a:latin typeface="+mn-lt"/>
                <a:ea typeface="+mn-ea"/>
                <a:cs typeface="+mn-cs"/>
              </a:rPr>
              <a:t>university</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networks</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see</a:t>
            </a:r>
            <a:r>
              <a:rPr lang="sv-SE" sz="1200" kern="1200" dirty="0">
                <a:solidFill>
                  <a:schemeClr val="tx1"/>
                </a:solidFill>
                <a:effectLst/>
                <a:latin typeface="+mn-lt"/>
                <a:ea typeface="+mn-ea"/>
                <a:cs typeface="+mn-cs"/>
              </a:rPr>
              <a:t>: https://www.kth.se/en/om/internationellt/natverk</a:t>
            </a:r>
            <a:endParaRPr lang="sv-SE" baseline="0" dirty="0"/>
          </a:p>
          <a:p>
            <a:endParaRPr lang="en-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11775-299A-4959-BF5A-5DFB3E75F6A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7135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sz="1200" b="1" kern="1200" dirty="0">
                <a:solidFill>
                  <a:schemeClr val="tx1"/>
                </a:solidFill>
                <a:effectLst/>
                <a:latin typeface="+mn-lt"/>
                <a:ea typeface="+mn-ea"/>
                <a:cs typeface="+mn-cs"/>
              </a:rPr>
              <a:t>KTH is the largest and oldest technical university in Sweden: </a:t>
            </a:r>
            <a:endParaRPr lang="en-SE" sz="1200" b="1"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Founded in 1827</a:t>
            </a:r>
            <a:endParaRPr lang="en-SE" sz="1200" kern="1200" dirty="0">
              <a:solidFill>
                <a:schemeClr val="tx1"/>
              </a:solidFill>
              <a:effectLst/>
              <a:latin typeface="+mn-lt"/>
              <a:ea typeface="+mn-ea"/>
              <a:cs typeface="+mn-cs"/>
            </a:endParaRPr>
          </a:p>
          <a:p>
            <a:pPr lvl="0"/>
            <a:endParaRPr lang="en-SE"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KTH has:</a:t>
            </a:r>
          </a:p>
          <a:p>
            <a:r>
              <a:rPr lang="en-GB" sz="1200" b="1" kern="1200" dirty="0">
                <a:solidFill>
                  <a:schemeClr val="tx1"/>
                </a:solidFill>
                <a:effectLst/>
                <a:latin typeface="+mn-lt"/>
                <a:ea typeface="+mn-ea"/>
                <a:cs typeface="+mn-cs"/>
              </a:rPr>
              <a:t>Students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200" b="0" kern="1200" dirty="0">
                <a:solidFill>
                  <a:schemeClr val="tx1"/>
                </a:solidFill>
                <a:effectLst/>
                <a:latin typeface="+mn-lt"/>
                <a:ea typeface="+mn-ea"/>
                <a:cs typeface="+mn-cs"/>
              </a:rPr>
              <a:t>Circa 17 </a:t>
            </a:r>
            <a:r>
              <a:rPr lang="en-GB" sz="1200" b="0" kern="1200" dirty="0" smtClean="0">
                <a:solidFill>
                  <a:schemeClr val="tx1"/>
                </a:solidFill>
                <a:effectLst/>
                <a:latin typeface="+mn-lt"/>
                <a:ea typeface="+mn-ea"/>
                <a:cs typeface="+mn-cs"/>
              </a:rPr>
              <a:t>000 </a:t>
            </a:r>
            <a:r>
              <a:rPr lang="en-GB" sz="1200" b="0" kern="1200" dirty="0">
                <a:solidFill>
                  <a:schemeClr val="tx1"/>
                </a:solidFill>
                <a:effectLst/>
                <a:latin typeface="+mn-lt"/>
                <a:ea typeface="+mn-ea"/>
                <a:cs typeface="+mn-cs"/>
              </a:rPr>
              <a:t>students </a:t>
            </a:r>
            <a:r>
              <a:rPr lang="en-GB" sz="1200" kern="1200" dirty="0">
                <a:solidFill>
                  <a:schemeClr val="tx1"/>
                </a:solidFill>
                <a:effectLst/>
                <a:latin typeface="+mn-lt"/>
                <a:ea typeface="+mn-ea"/>
                <a:cs typeface="+mn-cs"/>
              </a:rPr>
              <a:t>of which:</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a:t>
            </a:r>
            <a:r>
              <a:rPr lang="en-GB" sz="1200" kern="1200" baseline="0" dirty="0" smtClean="0">
                <a:solidFill>
                  <a:schemeClr val="tx1"/>
                </a:solidFill>
                <a:effectLst/>
                <a:latin typeface="+mn-lt"/>
                <a:ea typeface="+mn-ea"/>
                <a:cs typeface="+mn-cs"/>
              </a:rPr>
              <a:t>More than a </a:t>
            </a:r>
            <a:r>
              <a:rPr lang="en-GB" sz="1200" kern="1200" dirty="0" smtClean="0">
                <a:solidFill>
                  <a:schemeClr val="tx1"/>
                </a:solidFill>
                <a:effectLst/>
                <a:latin typeface="+mn-lt"/>
                <a:ea typeface="+mn-ea"/>
                <a:cs typeface="+mn-cs"/>
              </a:rPr>
              <a:t>third (35%) are </a:t>
            </a:r>
            <a:r>
              <a:rPr lang="en-GB" sz="1200" kern="1200" dirty="0">
                <a:solidFill>
                  <a:schemeClr val="tx1"/>
                </a:solidFill>
                <a:effectLst/>
                <a:latin typeface="+mn-lt"/>
                <a:ea typeface="+mn-ea"/>
                <a:cs typeface="+mn-cs"/>
              </a:rPr>
              <a:t>women </a:t>
            </a:r>
            <a:r>
              <a:rPr lang="en-GB" sz="1200" b="0" kern="1200" dirty="0">
                <a:solidFill>
                  <a:schemeClr val="tx1"/>
                </a:solidFill>
                <a:effectLst/>
                <a:latin typeface="+mn-lt"/>
                <a:ea typeface="+mn-ea"/>
                <a:cs typeface="+mn-cs"/>
              </a:rPr>
              <a:t>and </a:t>
            </a:r>
            <a:r>
              <a:rPr lang="en-US" b="0" dirty="0">
                <a:solidFill>
                  <a:srgbClr val="2091C3"/>
                </a:solidFill>
              </a:rPr>
              <a:t>2</a:t>
            </a:r>
            <a:r>
              <a:rPr lang="en-US" sz="800" b="0" dirty="0">
                <a:solidFill>
                  <a:srgbClr val="2091C3"/>
                </a:solidFill>
              </a:rPr>
              <a:t> </a:t>
            </a:r>
            <a:r>
              <a:rPr lang="en-US" sz="1200" b="0" dirty="0">
                <a:solidFill>
                  <a:srgbClr val="2091C3"/>
                </a:solidFill>
              </a:rPr>
              <a:t>3</a:t>
            </a:r>
            <a:r>
              <a:rPr lang="en-US" b="0" dirty="0" smtClean="0">
                <a:solidFill>
                  <a:srgbClr val="2091C3"/>
                </a:solidFill>
              </a:rPr>
              <a:t>00</a:t>
            </a:r>
            <a:r>
              <a:rPr lang="en-US" sz="800" b="0" baseline="0" dirty="0" smtClean="0">
                <a:solidFill>
                  <a:srgbClr val="000000"/>
                </a:solidFill>
              </a:rPr>
              <a:t> </a:t>
            </a:r>
            <a:r>
              <a:rPr lang="en-GB" sz="1200" kern="1200" dirty="0">
                <a:solidFill>
                  <a:schemeClr val="tx1"/>
                </a:solidFill>
                <a:effectLst/>
                <a:latin typeface="+mn-lt"/>
                <a:ea typeface="+mn-ea"/>
                <a:cs typeface="+mn-cs"/>
              </a:rPr>
              <a:t>are international</a:t>
            </a:r>
            <a:endParaRPr lang="en-SE" sz="1200" b="1"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- 13,600 are full time equivalent students (FTE)</a:t>
            </a:r>
          </a:p>
          <a:p>
            <a:pPr marL="0" lvl="0" indent="0">
              <a:buFont typeface="Arial" panose="020B0604020202020204" pitchFamily="34" charset="0"/>
              <a:buNone/>
            </a:pPr>
            <a:r>
              <a:rPr lang="en-GB" sz="1200" b="1" kern="1200" dirty="0">
                <a:solidFill>
                  <a:schemeClr val="tx1"/>
                </a:solidFill>
                <a:effectLst/>
                <a:latin typeface="+mn-lt"/>
                <a:ea typeface="+mn-ea"/>
                <a:cs typeface="+mn-cs"/>
              </a:rPr>
              <a:t>Staff</a:t>
            </a:r>
          </a:p>
          <a:p>
            <a:pPr marL="0" lvl="0" indent="0">
              <a:buFont typeface="Arial" panose="020B0604020202020204" pitchFamily="34" charset="0"/>
              <a:buNone/>
            </a:pPr>
            <a:r>
              <a:rPr lang="en-GB" sz="1200" kern="1200" dirty="0" smtClean="0">
                <a:solidFill>
                  <a:schemeClr val="tx1"/>
                </a:solidFill>
                <a:effectLst/>
                <a:latin typeface="+mn-lt"/>
                <a:ea typeface="+mn-ea"/>
                <a:cs typeface="+mn-cs"/>
              </a:rPr>
              <a:t>4000 </a:t>
            </a:r>
            <a:r>
              <a:rPr lang="en-GB" sz="1200" kern="1200" dirty="0">
                <a:solidFill>
                  <a:schemeClr val="tx1"/>
                </a:solidFill>
                <a:effectLst/>
                <a:latin typeface="+mn-lt"/>
                <a:ea typeface="+mn-ea"/>
                <a:cs typeface="+mn-cs"/>
              </a:rPr>
              <a:t>staff </a:t>
            </a:r>
            <a:r>
              <a:rPr lang="sv-SE" sz="1200" kern="1200" dirty="0" smtClean="0">
                <a:solidFill>
                  <a:schemeClr val="tx1"/>
                </a:solidFill>
                <a:effectLst/>
                <a:latin typeface="+mn-lt"/>
                <a:ea typeface="+mn-ea"/>
                <a:cs typeface="+mn-cs"/>
              </a:rPr>
              <a:t>(FTE- </a:t>
            </a:r>
            <a:r>
              <a:rPr lang="sv-SE" sz="1200" b="0" i="0" kern="1200" dirty="0" smtClean="0">
                <a:solidFill>
                  <a:schemeClr val="tx1"/>
                </a:solidFill>
                <a:effectLst/>
                <a:latin typeface="+mn-lt"/>
                <a:ea typeface="+mn-ea"/>
                <a:cs typeface="+mn-cs"/>
              </a:rPr>
              <a:t>full-</a:t>
            </a:r>
            <a:r>
              <a:rPr lang="sv-SE" sz="1200" b="0" i="0" kern="1200" dirty="0" err="1" smtClean="0">
                <a:solidFill>
                  <a:schemeClr val="tx1"/>
                </a:solidFill>
                <a:effectLst/>
                <a:latin typeface="+mn-lt"/>
                <a:ea typeface="+mn-ea"/>
                <a:cs typeface="+mn-cs"/>
              </a:rPr>
              <a:t>time</a:t>
            </a:r>
            <a:r>
              <a:rPr lang="sv-SE" sz="1200" b="0" i="0" kern="1200" dirty="0" smtClean="0">
                <a:solidFill>
                  <a:schemeClr val="tx1"/>
                </a:solidFill>
                <a:effectLst/>
                <a:latin typeface="+mn-lt"/>
                <a:ea typeface="+mn-ea"/>
                <a:cs typeface="+mn-cs"/>
              </a:rPr>
              <a:t> </a:t>
            </a:r>
            <a:r>
              <a:rPr lang="sv-SE" sz="1200" b="0" i="0" kern="1200" dirty="0" err="1" smtClean="0">
                <a:solidFill>
                  <a:schemeClr val="tx1"/>
                </a:solidFill>
                <a:effectLst/>
                <a:latin typeface="+mn-lt"/>
                <a:ea typeface="+mn-ea"/>
                <a:cs typeface="+mn-cs"/>
              </a:rPr>
              <a:t>equivalent</a:t>
            </a:r>
            <a:r>
              <a:rPr lang="sv-SE" sz="1200" b="0" i="0" kern="1200" dirty="0" smtClean="0">
                <a:solidFill>
                  <a:schemeClr val="tx1"/>
                </a:solidFill>
                <a:effectLst/>
                <a:latin typeface="+mn-lt"/>
                <a:ea typeface="+mn-ea"/>
                <a:cs typeface="+mn-cs"/>
              </a:rPr>
              <a:t>) of </a:t>
            </a:r>
            <a:r>
              <a:rPr lang="sv-SE" sz="1200" b="0" i="0" kern="1200" dirty="0" err="1" smtClean="0">
                <a:solidFill>
                  <a:schemeClr val="tx1"/>
                </a:solidFill>
                <a:effectLst/>
                <a:latin typeface="+mn-lt"/>
                <a:ea typeface="+mn-ea"/>
                <a:cs typeface="+mn-cs"/>
              </a:rPr>
              <a:t>which</a:t>
            </a:r>
            <a:r>
              <a:rPr lang="sv-SE" sz="1200" b="0" i="0" kern="1200" dirty="0" smtClean="0">
                <a:solidFill>
                  <a:schemeClr val="tx1"/>
                </a:solidFill>
                <a:effectLst/>
                <a:latin typeface="+mn-lt"/>
                <a:ea typeface="+mn-ea"/>
                <a:cs typeface="+mn-cs"/>
              </a:rPr>
              <a:t>:</a:t>
            </a:r>
          </a:p>
          <a:p>
            <a:pPr marL="0" lvl="0" indent="0">
              <a:buFont typeface="Arial" panose="020B0604020202020204" pitchFamily="34" charset="0"/>
              <a:buNone/>
            </a:pPr>
            <a:r>
              <a:rPr lang="en-GB" sz="1200" kern="1200" dirty="0" smtClean="0">
                <a:solidFill>
                  <a:schemeClr val="tx1"/>
                </a:solidFill>
                <a:effectLst/>
                <a:latin typeface="+mn-lt"/>
                <a:ea typeface="+mn-ea"/>
                <a:cs typeface="+mn-cs"/>
              </a:rPr>
              <a:t>Circa </a:t>
            </a:r>
            <a:r>
              <a:rPr lang="en-GB" sz="1200" kern="1200" dirty="0">
                <a:solidFill>
                  <a:schemeClr val="tx1"/>
                </a:solidFill>
                <a:effectLst/>
                <a:latin typeface="+mn-lt"/>
                <a:ea typeface="+mn-ea"/>
                <a:cs typeface="+mn-cs"/>
              </a:rPr>
              <a:t>2,800 staff within research </a:t>
            </a:r>
            <a:r>
              <a:rPr lang="en-GB" sz="1200" kern="1200" dirty="0" smtClean="0">
                <a:solidFill>
                  <a:schemeClr val="tx1"/>
                </a:solidFill>
                <a:effectLst/>
                <a:latin typeface="+mn-lt"/>
                <a:ea typeface="+mn-ea"/>
                <a:cs typeface="+mn-cs"/>
              </a:rPr>
              <a:t>which includes</a:t>
            </a:r>
            <a:endParaRPr lang="en-SE"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- 329 professors</a:t>
            </a:r>
            <a:endParaRPr lang="en-SE"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-1,700 </a:t>
            </a:r>
            <a:r>
              <a:rPr lang="en-GB" sz="1200" kern="1200" dirty="0">
                <a:solidFill>
                  <a:schemeClr val="tx1"/>
                </a:solidFill>
                <a:effectLst/>
                <a:latin typeface="+mn-lt"/>
                <a:ea typeface="+mn-ea"/>
                <a:cs typeface="+mn-cs"/>
              </a:rPr>
              <a:t>doctoral students</a:t>
            </a:r>
            <a:endParaRPr lang="en-SE"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Alumni</a:t>
            </a:r>
            <a:endParaRPr lang="en-SE" sz="1200" b="1"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Over 100,000 alumni in over 100 countries</a:t>
            </a:r>
            <a:endParaRPr lang="en-S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More than 20,000 alumni live abroad</a:t>
            </a:r>
            <a:endParaRPr lang="en-SE" sz="1200" kern="1200" dirty="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20 </a:t>
            </a:r>
            <a:r>
              <a:rPr lang="en-GB" sz="1200" kern="1200" dirty="0">
                <a:solidFill>
                  <a:schemeClr val="tx1"/>
                </a:solidFill>
                <a:effectLst/>
                <a:latin typeface="+mn-lt"/>
                <a:ea typeface="+mn-ea"/>
                <a:cs typeface="+mn-cs"/>
              </a:rPr>
              <a:t>international alumni associations</a:t>
            </a:r>
          </a:p>
          <a:p>
            <a:pPr lvl="0"/>
            <a:endParaRPr lang="en-SE" sz="1200" kern="1200" dirty="0">
              <a:solidFill>
                <a:schemeClr val="tx1"/>
              </a:solidFill>
              <a:effectLst/>
              <a:latin typeface="+mn-lt"/>
              <a:ea typeface="+mn-ea"/>
              <a:cs typeface="+mn-cs"/>
            </a:endParaRPr>
          </a:p>
          <a:p>
            <a:r>
              <a:rPr lang="en-GB" sz="1200" b="1" kern="1200" smtClean="0">
                <a:solidFill>
                  <a:schemeClr val="tx1"/>
                </a:solidFill>
                <a:effectLst/>
                <a:latin typeface="+mn-lt"/>
                <a:ea typeface="+mn-ea"/>
                <a:cs typeface="+mn-cs"/>
              </a:rPr>
              <a:t>Figures</a:t>
            </a:r>
            <a:r>
              <a:rPr lang="en-GB" sz="1200" b="1" kern="1200" baseline="0" smtClean="0">
                <a:solidFill>
                  <a:schemeClr val="tx1"/>
                </a:solidFill>
                <a:effectLst/>
                <a:latin typeface="+mn-lt"/>
                <a:ea typeface="+mn-ea"/>
                <a:cs typeface="+mn-cs"/>
              </a:rPr>
              <a:t> from </a:t>
            </a:r>
            <a:r>
              <a:rPr lang="en-GB" sz="1200" b="1" kern="1200" smtClean="0">
                <a:solidFill>
                  <a:schemeClr val="tx1"/>
                </a:solidFill>
                <a:effectLst/>
                <a:latin typeface="+mn-lt"/>
                <a:ea typeface="+mn-ea"/>
                <a:cs typeface="+mn-cs"/>
              </a:rPr>
              <a:t> 2022</a:t>
            </a:r>
            <a:r>
              <a:rPr lang="en-GB" sz="1200" b="1" kern="1200" baseline="0" smtClean="0">
                <a:solidFill>
                  <a:schemeClr val="tx1"/>
                </a:solidFill>
                <a:effectLst/>
                <a:latin typeface="+mn-lt"/>
                <a:ea typeface="+mn-ea"/>
                <a:cs typeface="+mn-cs"/>
              </a:rPr>
              <a:t> annual report</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Total number of peer reviewed scientific publications 3,140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Source: LinkedIn,</a:t>
            </a:r>
            <a:r>
              <a:rPr lang="en-GB" sz="1200" kern="1200" baseline="0" dirty="0">
                <a:solidFill>
                  <a:schemeClr val="tx1"/>
                </a:solidFill>
                <a:effectLst/>
                <a:latin typeface="+mn-lt"/>
                <a:ea typeface="+mn-ea"/>
                <a:cs typeface="+mn-cs"/>
              </a:rPr>
              <a:t> HR+, </a:t>
            </a:r>
            <a:r>
              <a:rPr lang="en-GB" sz="1200" kern="1200" baseline="0" dirty="0" err="1">
                <a:solidFill>
                  <a:schemeClr val="tx1"/>
                </a:solidFill>
                <a:effectLst/>
                <a:latin typeface="+mn-lt"/>
                <a:ea typeface="+mn-ea"/>
                <a:cs typeface="+mn-cs"/>
              </a:rPr>
              <a:t>Ladok</a:t>
            </a:r>
            <a:endParaRPr lang="en-S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Anders </a:t>
            </a:r>
            <a:r>
              <a:rPr lang="en-US" sz="1200" b="0" i="0" kern="1200" dirty="0" err="1" smtClean="0">
                <a:solidFill>
                  <a:schemeClr val="tx1"/>
                </a:solidFill>
                <a:effectLst/>
                <a:latin typeface="+mn-lt"/>
                <a:ea typeface="+mn-ea"/>
                <a:cs typeface="+mn-cs"/>
              </a:rPr>
              <a:t>Söderholm</a:t>
            </a:r>
            <a:r>
              <a:rPr lang="en-US" sz="1200" b="0" i="0" kern="1200" dirty="0" smtClean="0">
                <a:solidFill>
                  <a:schemeClr val="tx1"/>
                </a:solidFill>
                <a:effectLst/>
                <a:latin typeface="+mn-lt"/>
                <a:ea typeface="+mn-ea"/>
                <a:cs typeface="+mn-cs"/>
              </a:rPr>
              <a:t> is the President of KTH since December 1, 2022. He previously served as the Director-General of the Swedish Higher Education Authority, UKÄ, for five years before joining KTH.</a:t>
            </a:r>
          </a:p>
          <a:p>
            <a:r>
              <a:rPr lang="en-US" sz="1200" b="0" i="0" kern="1200" dirty="0" smtClean="0">
                <a:solidFill>
                  <a:schemeClr val="tx1"/>
                </a:solidFill>
                <a:effectLst/>
                <a:latin typeface="+mn-lt"/>
                <a:ea typeface="+mn-ea"/>
                <a:cs typeface="+mn-cs"/>
              </a:rPr>
              <a:t>Anders </a:t>
            </a:r>
            <a:r>
              <a:rPr lang="en-US" sz="1200" b="0" i="0" kern="1200" dirty="0" err="1" smtClean="0">
                <a:solidFill>
                  <a:schemeClr val="tx1"/>
                </a:solidFill>
                <a:effectLst/>
                <a:latin typeface="+mn-lt"/>
                <a:ea typeface="+mn-ea"/>
                <a:cs typeface="+mn-cs"/>
              </a:rPr>
              <a:t>Söderholm</a:t>
            </a:r>
            <a:r>
              <a:rPr lang="en-US" sz="1200" b="0" i="0" kern="1200" dirty="0" smtClean="0">
                <a:solidFill>
                  <a:schemeClr val="tx1"/>
                </a:solidFill>
                <a:effectLst/>
                <a:latin typeface="+mn-lt"/>
                <a:ea typeface="+mn-ea"/>
                <a:cs typeface="+mn-cs"/>
              </a:rPr>
              <a:t> has held a range of different positions in the academic sector. His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academic background is from </a:t>
            </a:r>
            <a:r>
              <a:rPr lang="en-US" sz="1200" b="0" i="0" kern="1200" dirty="0" err="1" smtClean="0">
                <a:solidFill>
                  <a:schemeClr val="tx1"/>
                </a:solidFill>
                <a:effectLst/>
                <a:latin typeface="+mn-lt"/>
                <a:ea typeface="+mn-ea"/>
                <a:cs typeface="+mn-cs"/>
              </a:rPr>
              <a:t>Umeå</a:t>
            </a:r>
            <a:r>
              <a:rPr lang="en-US" sz="1200" b="0" i="0" kern="1200" dirty="0" smtClean="0">
                <a:solidFill>
                  <a:schemeClr val="tx1"/>
                </a:solidFill>
                <a:effectLst/>
                <a:latin typeface="+mn-lt"/>
                <a:ea typeface="+mn-ea"/>
                <a:cs typeface="+mn-cs"/>
              </a:rPr>
              <a:t> University where he became a PhD in 1991 with a thesis on municipal industrial policies. He has been a professor of</a:t>
            </a:r>
            <a:r>
              <a:rPr lang="en-US" sz="1200" b="0" i="0" kern="1200" baseline="0" dirty="0" smtClean="0">
                <a:solidFill>
                  <a:schemeClr val="tx1"/>
                </a:solidFill>
                <a:effectLst/>
                <a:latin typeface="+mn-lt"/>
                <a:ea typeface="+mn-ea"/>
                <a:cs typeface="+mn-cs"/>
              </a:rPr>
              <a:t> B</a:t>
            </a:r>
            <a:r>
              <a:rPr lang="en-US" sz="1200" b="0" i="0" kern="1200" dirty="0" smtClean="0">
                <a:solidFill>
                  <a:schemeClr val="tx1"/>
                </a:solidFill>
                <a:effectLst/>
                <a:latin typeface="+mn-lt"/>
                <a:ea typeface="+mn-ea"/>
                <a:cs typeface="+mn-cs"/>
              </a:rPr>
              <a:t>usiness Administration and researcher</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and teacher in industrial economics at KTH in 1998-99 and 2003-2004.</a:t>
            </a:r>
          </a:p>
          <a:p>
            <a:r>
              <a:rPr lang="en-US" sz="1200" b="0" i="0" kern="1200" dirty="0" smtClean="0">
                <a:solidFill>
                  <a:schemeClr val="tx1"/>
                </a:solidFill>
                <a:effectLst/>
                <a:latin typeface="+mn-lt"/>
                <a:ea typeface="+mn-ea"/>
                <a:cs typeface="+mn-cs"/>
              </a:rPr>
              <a:t>As President, one of his goals is that KTH should continue to develop as a leading technical and international university for a sustainable future.</a:t>
            </a:r>
          </a:p>
          <a:p>
            <a:r>
              <a:rPr lang="en-US" sz="1200" b="0" i="0" kern="1200" dirty="0" smtClean="0">
                <a:solidFill>
                  <a:schemeClr val="tx1"/>
                </a:solidFill>
                <a:effectLst/>
                <a:latin typeface="+mn-lt"/>
                <a:ea typeface="+mn-ea"/>
                <a:cs typeface="+mn-cs"/>
              </a:rPr>
              <a:t>Read more here: </a:t>
            </a:r>
            <a:r>
              <a:rPr lang="en-US" sz="1200" b="0" i="0" u="sng" kern="1200" dirty="0" smtClean="0">
                <a:solidFill>
                  <a:schemeClr val="tx1"/>
                </a:solidFill>
                <a:effectLst/>
                <a:latin typeface="+mn-lt"/>
                <a:ea typeface="+mn-ea"/>
                <a:cs typeface="+mn-cs"/>
              </a:rPr>
              <a:t>https://www.kth.se/en/om/rektor</a:t>
            </a:r>
            <a:endParaRPr lang="sv-SE" dirty="0"/>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11775-299A-4959-BF5A-5DFB3E75F6A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16682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sz="1200" kern="1200" dirty="0">
                <a:solidFill>
                  <a:schemeClr val="tx1"/>
                </a:solidFill>
                <a:effectLst/>
                <a:latin typeface="+mn-lt"/>
                <a:ea typeface="+mn-ea"/>
                <a:cs typeface="+mn-cs"/>
              </a:rPr>
              <a:t>EIT, the European Institute of Innovation and Technology, is an EU Agency established in 2008 to strengthen Europe’s ability to innovate and its competitiveness within strategically chosen areas. It is part of Horizon Europe, the EU’s key funding programme for research and innovation. </a:t>
            </a:r>
          </a:p>
          <a:p>
            <a:endParaRPr lang="en-SE"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What does EIT do?</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EIT drives innovation across Europe by creating and supporting collaboration between enterprise, education and research within certain strategic knowledge areas. It does this by creating consortia that include partners from leading companies, research institutes and universities, so-called Knowledge and Innovation Communities (KICs). </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EIT brings together over 1,000 partners making it the largest innovation network in Europe. The aim is to modernise higher education, increase opportunities for mobility within the parameters of education, create job opportunities and sustainable economic development opportunities for Europe. </a:t>
            </a:r>
          </a:p>
          <a:p>
            <a:endParaRPr lang="en-SE"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results</a:t>
            </a:r>
            <a:endParaRPr lang="en-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8 KICs</a:t>
            </a:r>
            <a:endParaRPr lang="en-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Over 60 innovation hubs in Europe</a:t>
            </a:r>
            <a:endParaRPr lang="en-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Over 3,200 new start-ups</a:t>
            </a:r>
            <a:endParaRPr lang="en-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Ca 5,000 masters and doctorates awarded</a:t>
            </a:r>
            <a:endParaRPr lang="en-S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KTH is a partner in five consortia, of which there is fierce competition for selection. The organisational structure and degree of involvement vary between the KICs, but a common denominator for most is that KTH has a huge commitment within joint programmes and that the majority of masters programmes that lead to a double degree have been created with EIT support. We also see more long-term commitment, such as the joint KTH and Uppsala University innovation centre within environmental science and engineering and sustainable energy solutions. KTH also participates in numerous research and innovation projects, which are applied for via annual calls organised by KICs. </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11775-299A-4959-BF5A-5DFB3E75F6A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59642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11775-299A-4959-BF5A-5DFB3E75F6A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03798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34</a:t>
            </a:fld>
            <a:endParaRPr lang="sv-SE"/>
          </a:p>
        </p:txBody>
      </p:sp>
    </p:spTree>
    <p:extLst>
      <p:ext uri="{BB962C8B-B14F-4D97-AF65-F5344CB8AC3E}">
        <p14:creationId xmlns:p14="http://schemas.microsoft.com/office/powerpoint/2010/main" val="20672559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11775-299A-4959-BF5A-5DFB3E75F6A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8659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36</a:t>
            </a:fld>
            <a:endParaRPr lang="sv-SE"/>
          </a:p>
        </p:txBody>
      </p:sp>
    </p:spTree>
    <p:extLst>
      <p:ext uri="{BB962C8B-B14F-4D97-AF65-F5344CB8AC3E}">
        <p14:creationId xmlns:p14="http://schemas.microsoft.com/office/powerpoint/2010/main" val="3834045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sv-SE" b="1" dirty="0" err="1"/>
              <a:t>Where</a:t>
            </a:r>
            <a:r>
              <a:rPr lang="sv-SE" b="1" dirty="0"/>
              <a:t> </a:t>
            </a:r>
            <a:r>
              <a:rPr lang="sv-SE" b="1" dirty="0" err="1"/>
              <a:t>they</a:t>
            </a:r>
            <a:r>
              <a:rPr lang="sv-SE" b="1" dirty="0"/>
              <a:t> live</a:t>
            </a:r>
          </a:p>
          <a:p>
            <a:pPr marL="0" indent="0">
              <a:buFont typeface="Arial" panose="020B0604020202020204" pitchFamily="34" charset="0"/>
              <a:buNone/>
            </a:pPr>
            <a:r>
              <a:rPr lang="sv-SE" dirty="0"/>
              <a:t>Sweden </a:t>
            </a:r>
          </a:p>
          <a:p>
            <a:pPr marL="0" indent="0">
              <a:buFont typeface="Arial" panose="020B0604020202020204" pitchFamily="34" charset="0"/>
              <a:buNone/>
            </a:pPr>
            <a:r>
              <a:rPr lang="sv-SE" dirty="0" err="1"/>
              <a:t>France</a:t>
            </a:r>
            <a:endParaRPr lang="sv-SE" dirty="0"/>
          </a:p>
          <a:p>
            <a:pPr marL="0" indent="0">
              <a:buFont typeface="Arial" panose="020B0604020202020204" pitchFamily="34" charset="0"/>
              <a:buNone/>
            </a:pPr>
            <a:r>
              <a:rPr lang="sv-SE" dirty="0"/>
              <a:t>United States</a:t>
            </a:r>
          </a:p>
          <a:p>
            <a:pPr marL="0" indent="0">
              <a:buFont typeface="Arial" panose="020B0604020202020204" pitchFamily="34" charset="0"/>
              <a:buNone/>
            </a:pPr>
            <a:r>
              <a:rPr lang="sv-SE" dirty="0" err="1"/>
              <a:t>Germany</a:t>
            </a:r>
            <a:endParaRPr lang="sv-SE" dirty="0"/>
          </a:p>
          <a:p>
            <a:pPr marL="0" indent="0">
              <a:buFont typeface="Arial" panose="020B0604020202020204" pitchFamily="34" charset="0"/>
              <a:buNone/>
            </a:pPr>
            <a:r>
              <a:rPr lang="sv-SE" dirty="0"/>
              <a:t>United </a:t>
            </a:r>
            <a:r>
              <a:rPr lang="sv-SE" dirty="0" err="1"/>
              <a:t>Kindom</a:t>
            </a:r>
            <a:endParaRPr lang="sv-SE" dirty="0"/>
          </a:p>
          <a:p>
            <a:pPr marL="0" indent="0">
              <a:buFont typeface="Arial" panose="020B0604020202020204" pitchFamily="34" charset="0"/>
              <a:buNone/>
            </a:pPr>
            <a:r>
              <a:rPr lang="sv-SE" dirty="0" err="1"/>
              <a:t>Spain</a:t>
            </a:r>
            <a:endParaRPr lang="sv-SE" dirty="0"/>
          </a:p>
          <a:p>
            <a:pPr marL="0" indent="0">
              <a:buFont typeface="Arial" panose="020B0604020202020204" pitchFamily="34" charset="0"/>
              <a:buNone/>
            </a:pPr>
            <a:r>
              <a:rPr lang="sv-SE" dirty="0" err="1"/>
              <a:t>Switzerland</a:t>
            </a:r>
            <a:endParaRPr lang="sv-SE" dirty="0"/>
          </a:p>
          <a:p>
            <a:pPr marL="0" indent="0">
              <a:buFont typeface="Arial" panose="020B0604020202020204" pitchFamily="34" charset="0"/>
              <a:buNone/>
            </a:pPr>
            <a:r>
              <a:rPr lang="sv-SE" dirty="0" err="1"/>
              <a:t>Netherlands</a:t>
            </a:r>
            <a:endParaRPr lang="sv-SE" dirty="0"/>
          </a:p>
          <a:p>
            <a:pPr marL="0" indent="0">
              <a:buFont typeface="Arial" panose="020B0604020202020204" pitchFamily="34" charset="0"/>
              <a:buNone/>
            </a:pPr>
            <a:r>
              <a:rPr lang="sv-SE" dirty="0" err="1"/>
              <a:t>Italy</a:t>
            </a:r>
            <a:endParaRPr lang="sv-SE" dirty="0"/>
          </a:p>
          <a:p>
            <a:pPr marL="0" indent="0">
              <a:buFont typeface="Arial" panose="020B0604020202020204" pitchFamily="34" charset="0"/>
              <a:buNone/>
            </a:pPr>
            <a:r>
              <a:rPr lang="sv-SE" dirty="0"/>
              <a:t>Singapore</a:t>
            </a:r>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endParaRPr lang="sv-SE"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E3B8005-7BF2-4B40-A831-B1EE96BFE5D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724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kern="1200" dirty="0">
                <a:solidFill>
                  <a:schemeClr val="tx1"/>
                </a:solidFill>
                <a:effectLst/>
                <a:latin typeface="+mn-lt"/>
                <a:ea typeface="+mn-ea"/>
                <a:cs typeface="+mn-cs"/>
              </a:rPr>
              <a:t>KTH has five campuses all with a strategic placement to enable in-depth collaboration and close contact with the surrounding community and industries.</a:t>
            </a:r>
            <a:endParaRPr lang="sv-SE"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KTH Campus </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main campus located in central Stockholm has been a </a:t>
            </a:r>
            <a:r>
              <a:rPr lang="en-US" sz="1200" kern="1200" dirty="0" err="1">
                <a:solidFill>
                  <a:schemeClr val="tx1"/>
                </a:solidFill>
                <a:effectLst/>
                <a:latin typeface="+mn-lt"/>
                <a:ea typeface="+mn-ea"/>
                <a:cs typeface="+mn-cs"/>
              </a:rPr>
              <a:t>centre</a:t>
            </a:r>
            <a:r>
              <a:rPr lang="en-US" sz="1200" kern="1200" dirty="0">
                <a:solidFill>
                  <a:schemeClr val="tx1"/>
                </a:solidFill>
                <a:effectLst/>
                <a:latin typeface="+mn-lt"/>
                <a:ea typeface="+mn-ea"/>
                <a:cs typeface="+mn-cs"/>
              </a:rPr>
              <a:t> for</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research and education of international status since the early 20th century. Many of</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KTH’s central functions and engineering programmes are based here. KTH Campus has received the ISCN Award for its campus plan with the focus on sustainability and creating a living campus.</a:t>
            </a:r>
            <a:endParaRPr lang="sv-SE"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KTH </a:t>
            </a:r>
            <a:r>
              <a:rPr lang="en-US" sz="1200" b="1" kern="1200" dirty="0" err="1">
                <a:solidFill>
                  <a:schemeClr val="tx1"/>
                </a:solidFill>
                <a:effectLst/>
                <a:latin typeface="+mn-lt"/>
                <a:ea typeface="+mn-ea"/>
                <a:cs typeface="+mn-cs"/>
              </a:rPr>
              <a:t>Kista</a:t>
            </a:r>
            <a:r>
              <a:rPr lang="en-US" sz="1200" b="1" kern="1200" dirty="0">
                <a:solidFill>
                  <a:schemeClr val="tx1"/>
                </a:solidFill>
                <a:effectLst/>
                <a:latin typeface="+mn-lt"/>
                <a:ea typeface="+mn-ea"/>
                <a:cs typeface="+mn-cs"/>
              </a:rPr>
              <a:t> </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KTH </a:t>
            </a:r>
            <a:r>
              <a:rPr lang="en-US" sz="1200" kern="1200" dirty="0" err="1">
                <a:solidFill>
                  <a:schemeClr val="tx1"/>
                </a:solidFill>
                <a:effectLst/>
                <a:latin typeface="+mn-lt"/>
                <a:ea typeface="+mn-ea"/>
                <a:cs typeface="+mn-cs"/>
              </a:rPr>
              <a:t>Kista</a:t>
            </a:r>
            <a:r>
              <a:rPr lang="en-US" sz="1200" kern="1200" dirty="0">
                <a:solidFill>
                  <a:schemeClr val="tx1"/>
                </a:solidFill>
                <a:effectLst/>
                <a:latin typeface="+mn-lt"/>
                <a:ea typeface="+mn-ea"/>
                <a:cs typeface="+mn-cs"/>
              </a:rPr>
              <a:t>, located in the heart of the largest ICT cluster in northern Europe, has close collaborations with neighboring companies. More than 1,000 ICT companies are located in this area and give researchers and students a unique opportunity to interact with the industry.</a:t>
            </a:r>
            <a:endParaRPr lang="sv-S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KTH </a:t>
            </a:r>
            <a:r>
              <a:rPr lang="en-US" sz="1200" b="1" kern="1200" dirty="0" err="1">
                <a:solidFill>
                  <a:schemeClr val="tx1"/>
                </a:solidFill>
                <a:effectLst/>
                <a:latin typeface="+mn-lt"/>
                <a:ea typeface="+mn-ea"/>
                <a:cs typeface="+mn-cs"/>
              </a:rPr>
              <a:t>Flemingsberg</a:t>
            </a:r>
            <a:r>
              <a:rPr lang="en-US" sz="1200" b="1" kern="1200" dirty="0">
                <a:solidFill>
                  <a:schemeClr val="tx1"/>
                </a:solidFill>
                <a:effectLst/>
                <a:latin typeface="+mn-lt"/>
                <a:ea typeface="+mn-ea"/>
                <a:cs typeface="+mn-cs"/>
              </a:rPr>
              <a:t> </a:t>
            </a:r>
            <a:br>
              <a:rPr lang="en-US" sz="1200" b="1" kern="1200" dirty="0">
                <a:solidFill>
                  <a:schemeClr val="tx1"/>
                </a:solidFill>
                <a:effectLst/>
                <a:latin typeface="+mn-lt"/>
                <a:ea typeface="+mn-ea"/>
                <a:cs typeface="+mn-cs"/>
              </a:rPr>
            </a:br>
            <a:r>
              <a:rPr lang="en-US" sz="1200" kern="1200" dirty="0" err="1">
                <a:solidFill>
                  <a:schemeClr val="tx1"/>
                </a:solidFill>
                <a:effectLst/>
                <a:latin typeface="+mn-lt"/>
                <a:ea typeface="+mn-ea"/>
                <a:cs typeface="+mn-cs"/>
              </a:rPr>
              <a:t>Flemingsberg</a:t>
            </a:r>
            <a:r>
              <a:rPr lang="en-US" sz="1200" kern="1200" dirty="0">
                <a:solidFill>
                  <a:schemeClr val="tx1"/>
                </a:solidFill>
                <a:effectLst/>
                <a:latin typeface="+mn-lt"/>
                <a:ea typeface="+mn-ea"/>
                <a:cs typeface="+mn-cs"/>
              </a:rPr>
              <a:t> is one of northern Europe’s most important areas for Biomedical engineering, and has a unique mix of higher education, research, knowledge-intensive companies and healthcare. The research and education at KTH </a:t>
            </a:r>
            <a:r>
              <a:rPr lang="en-US" sz="1200" kern="1200" dirty="0" err="1">
                <a:solidFill>
                  <a:schemeClr val="tx1"/>
                </a:solidFill>
                <a:effectLst/>
                <a:latin typeface="+mn-lt"/>
                <a:ea typeface="+mn-ea"/>
                <a:cs typeface="+mn-cs"/>
              </a:rPr>
              <a:t>Flemingsberg</a:t>
            </a:r>
            <a:r>
              <a:rPr lang="en-US" sz="1200" kern="1200" dirty="0">
                <a:solidFill>
                  <a:schemeClr val="tx1"/>
                </a:solidFill>
                <a:effectLst/>
                <a:latin typeface="+mn-lt"/>
                <a:ea typeface="+mn-ea"/>
                <a:cs typeface="+mn-cs"/>
              </a:rPr>
              <a:t> are focused on development in the area between technology and health.</a:t>
            </a:r>
            <a:endParaRPr lang="sv-S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KTH </a:t>
            </a:r>
            <a:r>
              <a:rPr lang="en-US" sz="1200" b="1" kern="1200" dirty="0" err="1">
                <a:solidFill>
                  <a:schemeClr val="tx1"/>
                </a:solidFill>
                <a:effectLst/>
                <a:latin typeface="+mn-lt"/>
                <a:ea typeface="+mn-ea"/>
                <a:cs typeface="+mn-cs"/>
              </a:rPr>
              <a:t>Södertälje</a:t>
            </a:r>
            <a:r>
              <a:rPr lang="en-US" sz="1200" b="1" kern="1200" dirty="0">
                <a:solidFill>
                  <a:schemeClr val="tx1"/>
                </a:solidFill>
                <a:effectLst/>
                <a:latin typeface="+mn-lt"/>
                <a:ea typeface="+mn-ea"/>
                <a:cs typeface="+mn-cs"/>
              </a:rPr>
              <a:t> </a:t>
            </a:r>
            <a:br>
              <a:rPr lang="en-US" sz="1200" b="1" kern="1200" dirty="0">
                <a:solidFill>
                  <a:schemeClr val="tx1"/>
                </a:solidFill>
                <a:effectLst/>
                <a:latin typeface="+mn-lt"/>
                <a:ea typeface="+mn-ea"/>
                <a:cs typeface="+mn-cs"/>
              </a:rPr>
            </a:br>
            <a:r>
              <a:rPr lang="en-US" sz="1200" kern="1200" dirty="0" err="1">
                <a:solidFill>
                  <a:schemeClr val="tx1"/>
                </a:solidFill>
                <a:effectLst/>
                <a:latin typeface="+mn-lt"/>
                <a:ea typeface="+mn-ea"/>
                <a:cs typeface="+mn-cs"/>
              </a:rPr>
              <a:t>Södertälje</a:t>
            </a:r>
            <a:r>
              <a:rPr lang="en-US" sz="1200" kern="1200" dirty="0">
                <a:solidFill>
                  <a:schemeClr val="tx1"/>
                </a:solidFill>
                <a:effectLst/>
                <a:latin typeface="+mn-lt"/>
                <a:ea typeface="+mn-ea"/>
                <a:cs typeface="+mn-cs"/>
              </a:rPr>
              <a:t> is home to a number of world-leading companies within modern industrial production. KTH </a:t>
            </a:r>
            <a:r>
              <a:rPr lang="en-US" sz="1200" kern="1200" dirty="0" err="1">
                <a:solidFill>
                  <a:schemeClr val="tx1"/>
                </a:solidFill>
                <a:effectLst/>
                <a:latin typeface="+mn-lt"/>
                <a:ea typeface="+mn-ea"/>
                <a:cs typeface="+mn-cs"/>
              </a:rPr>
              <a:t>Södertälje</a:t>
            </a:r>
            <a:r>
              <a:rPr lang="en-US" sz="1200" kern="1200" dirty="0">
                <a:solidFill>
                  <a:schemeClr val="tx1"/>
                </a:solidFill>
                <a:effectLst/>
                <a:latin typeface="+mn-lt"/>
                <a:ea typeface="+mn-ea"/>
                <a:cs typeface="+mn-cs"/>
              </a:rPr>
              <a:t> has a focus on sustainable production and has established close collaborations with industry and nearby companies. Together with Scania, AstraZeneca and </a:t>
            </a:r>
            <a:r>
              <a:rPr lang="en-US" sz="1200" kern="1200" dirty="0" err="1">
                <a:solidFill>
                  <a:schemeClr val="tx1"/>
                </a:solidFill>
                <a:effectLst/>
                <a:latin typeface="+mn-lt"/>
                <a:ea typeface="+mn-ea"/>
                <a:cs typeface="+mn-cs"/>
              </a:rPr>
              <a:t>Södertälje</a:t>
            </a:r>
            <a:r>
              <a:rPr lang="en-US" sz="1200" kern="1200" dirty="0">
                <a:solidFill>
                  <a:schemeClr val="tx1"/>
                </a:solidFill>
                <a:effectLst/>
                <a:latin typeface="+mn-lt"/>
                <a:ea typeface="+mn-ea"/>
                <a:cs typeface="+mn-cs"/>
              </a:rPr>
              <a:t> Municipality KTH is a key partner in </a:t>
            </a:r>
            <a:r>
              <a:rPr lang="en-US" sz="1200" kern="1200" dirty="0" err="1">
                <a:solidFill>
                  <a:schemeClr val="tx1"/>
                </a:solidFill>
                <a:effectLst/>
                <a:latin typeface="+mn-lt"/>
                <a:ea typeface="+mn-ea"/>
                <a:cs typeface="+mn-cs"/>
              </a:rPr>
              <a:t>Södertälje</a:t>
            </a:r>
            <a:r>
              <a:rPr lang="en-US" sz="1200" kern="1200" dirty="0">
                <a:solidFill>
                  <a:schemeClr val="tx1"/>
                </a:solidFill>
                <a:effectLst/>
                <a:latin typeface="+mn-lt"/>
                <a:ea typeface="+mn-ea"/>
                <a:cs typeface="+mn-cs"/>
              </a:rPr>
              <a:t> Science Park.</a:t>
            </a:r>
            <a:endParaRPr lang="sv-SE"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KTH </a:t>
            </a:r>
            <a:r>
              <a:rPr lang="en-US" sz="1200" b="1" kern="1200" dirty="0" err="1">
                <a:solidFill>
                  <a:schemeClr val="tx1"/>
                </a:solidFill>
                <a:effectLst/>
                <a:latin typeface="+mn-lt"/>
                <a:ea typeface="+mn-ea"/>
                <a:cs typeface="+mn-cs"/>
              </a:rPr>
              <a:t>Solna</a:t>
            </a:r>
            <a:r>
              <a:rPr lang="en-US" sz="1200" b="1" kern="1200" dirty="0">
                <a:solidFill>
                  <a:schemeClr val="tx1"/>
                </a:solidFill>
                <a:effectLst/>
                <a:latin typeface="+mn-lt"/>
                <a:ea typeface="+mn-ea"/>
                <a:cs typeface="+mn-cs"/>
              </a:rPr>
              <a:t> </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KTH </a:t>
            </a:r>
            <a:r>
              <a:rPr lang="en-US" sz="1200" kern="1200" dirty="0" err="1">
                <a:solidFill>
                  <a:schemeClr val="tx1"/>
                </a:solidFill>
                <a:effectLst/>
                <a:latin typeface="+mn-lt"/>
                <a:ea typeface="+mn-ea"/>
                <a:cs typeface="+mn-cs"/>
              </a:rPr>
              <a:t>Solna</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located in one of the most important national hubs for research within life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science disciplines. The main focus of KTH </a:t>
            </a:r>
            <a:r>
              <a:rPr lang="en-US" sz="1200" kern="1200" dirty="0" err="1">
                <a:solidFill>
                  <a:schemeClr val="tx1"/>
                </a:solidFill>
                <a:effectLst/>
                <a:latin typeface="+mn-lt"/>
                <a:ea typeface="+mn-ea"/>
                <a:cs typeface="+mn-cs"/>
              </a:rPr>
              <a:t>Solna</a:t>
            </a:r>
            <a:r>
              <a:rPr lang="en-US" sz="1200" kern="1200" dirty="0">
                <a:solidFill>
                  <a:schemeClr val="tx1"/>
                </a:solidFill>
                <a:effectLst/>
                <a:latin typeface="+mn-lt"/>
                <a:ea typeface="+mn-ea"/>
                <a:cs typeface="+mn-cs"/>
              </a:rPr>
              <a:t> is </a:t>
            </a:r>
            <a:r>
              <a:rPr lang="en-US" sz="1200" kern="1200" dirty="0" err="1">
                <a:solidFill>
                  <a:schemeClr val="tx1"/>
                </a:solidFill>
                <a:effectLst/>
                <a:latin typeface="+mn-lt"/>
                <a:ea typeface="+mn-ea"/>
                <a:cs typeface="+mn-cs"/>
              </a:rPr>
              <a:t>ScienceLifeLab</a:t>
            </a:r>
            <a:r>
              <a:rPr lang="en-US" sz="1200" kern="1200" dirty="0">
                <a:solidFill>
                  <a:schemeClr val="tx1"/>
                </a:solidFill>
                <a:effectLst/>
                <a:latin typeface="+mn-lt"/>
                <a:ea typeface="+mn-ea"/>
                <a:cs typeface="+mn-cs"/>
              </a:rPr>
              <a:t>, a joint effort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between four of the best-ranked universities in Scandinavia. SciLifeLab is a national </a:t>
            </a:r>
            <a:r>
              <a:rPr lang="en-US" sz="1200" kern="1200" dirty="0" err="1">
                <a:solidFill>
                  <a:schemeClr val="tx1"/>
                </a:solidFill>
                <a:effectLst/>
                <a:latin typeface="+mn-lt"/>
                <a:ea typeface="+mn-ea"/>
                <a:cs typeface="+mn-cs"/>
              </a:rPr>
              <a:t>centre</a:t>
            </a:r>
            <a:r>
              <a:rPr lang="en-US" sz="1200" kern="1200" dirty="0">
                <a:solidFill>
                  <a:schemeClr val="tx1"/>
                </a:solidFill>
                <a:effectLst/>
                <a:latin typeface="+mn-lt"/>
                <a:ea typeface="+mn-ea"/>
                <a:cs typeface="+mn-cs"/>
              </a:rPr>
              <a:t> for molecular biosciences with focus on health and environmental research.</a:t>
            </a:r>
            <a:endParaRPr lang="sv-SE" sz="1200" kern="1200" dirty="0">
              <a:solidFill>
                <a:schemeClr val="tx1"/>
              </a:solidFill>
              <a:effectLst/>
              <a:latin typeface="+mn-lt"/>
              <a:ea typeface="+mn-ea"/>
              <a:cs typeface="+mn-cs"/>
            </a:endParaRPr>
          </a:p>
          <a:p>
            <a:endParaRPr lang="sv-S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11775-299A-4959-BF5A-5DFB3E75F6A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7124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200" b="1" kern="1200" dirty="0">
                <a:solidFill>
                  <a:schemeClr val="tx1"/>
                </a:solidFill>
                <a:effectLst/>
                <a:latin typeface="+mn-lt"/>
                <a:ea typeface="+mn-ea"/>
                <a:cs typeface="+mn-cs"/>
              </a:rPr>
              <a:t>This slide shows KTH’s highest rankings in the QS, ARWU and THE lists for </a:t>
            </a:r>
            <a:r>
              <a:rPr lang="en-GB" sz="1200" b="1" kern="1200" dirty="0" smtClean="0">
                <a:solidFill>
                  <a:schemeClr val="tx1"/>
                </a:solidFill>
                <a:effectLst/>
                <a:latin typeface="+mn-lt"/>
                <a:ea typeface="+mn-ea"/>
                <a:cs typeface="+mn-cs"/>
              </a:rPr>
              <a:t>2022 </a:t>
            </a:r>
            <a:r>
              <a:rPr lang="en-GB" sz="1200" b="1" kern="1200" dirty="0">
                <a:solidFill>
                  <a:schemeClr val="tx1"/>
                </a:solidFill>
                <a:effectLst/>
                <a:latin typeface="+mn-lt"/>
                <a:ea typeface="+mn-ea"/>
                <a:cs typeface="+mn-cs"/>
              </a:rPr>
              <a:t>and </a:t>
            </a:r>
            <a:r>
              <a:rPr lang="en-GB" sz="1200" b="1" kern="1200" dirty="0" smtClean="0">
                <a:solidFill>
                  <a:schemeClr val="tx1"/>
                </a:solidFill>
                <a:effectLst/>
                <a:latin typeface="+mn-lt"/>
                <a:ea typeface="+mn-ea"/>
                <a:cs typeface="+mn-cs"/>
              </a:rPr>
              <a:t>2023.</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International ranking lists that measure a university’s excellence within research, education and collaboration have gained ever increasing coverage in society.</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Ranking lists provide simple and readily accessible information about a university and its quality, and universities are ranked on both a general level and based on a subject-related assessment.</a:t>
            </a:r>
          </a:p>
          <a:p>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various ranking lists use several indicators, that differ between the lists, to determine a university’s ranking and points score.</a:t>
            </a:r>
          </a:p>
          <a:p>
            <a:endParaRPr lang="en-SE"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Why are rankings important?</a:t>
            </a:r>
            <a:endParaRPr lang="en-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With the growth of the international education market, ranking is crucial for the recruitment of students.</a:t>
            </a:r>
            <a:endParaRPr lang="en-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Alumni from ranked universities often have better opportunities to gain more highly qualified employment</a:t>
            </a:r>
            <a:endParaRPr lang="en-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Recruitment of teachers and researchers</a:t>
            </a:r>
            <a:endParaRPr lang="en-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Opportunities for more international collaborations with very prestigious universities</a:t>
            </a:r>
            <a:endParaRPr lang="en-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Larger allocation of competitive research funding announcements and investments in excellence</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0" lvl="0" indent="0">
              <a:buFont typeface="Arial" panose="020B0604020202020204" pitchFamily="34" charset="0"/>
              <a:buNone/>
            </a:pPr>
            <a:r>
              <a:rPr lang="en-GB" sz="1200" kern="1200" dirty="0">
                <a:solidFill>
                  <a:schemeClr val="tx1"/>
                </a:solidFill>
                <a:effectLst/>
                <a:latin typeface="+mn-lt"/>
                <a:ea typeface="+mn-ea"/>
                <a:cs typeface="+mn-cs"/>
              </a:rPr>
              <a:t>Source: QS, </a:t>
            </a:r>
            <a:r>
              <a:rPr lang="en-GB" sz="1200" kern="1200" dirty="0" smtClean="0">
                <a:solidFill>
                  <a:schemeClr val="tx1"/>
                </a:solidFill>
                <a:effectLst/>
                <a:latin typeface="+mn-lt"/>
                <a:ea typeface="+mn-ea"/>
                <a:cs typeface="+mn-cs"/>
              </a:rPr>
              <a:t>ARWU</a:t>
            </a:r>
            <a:r>
              <a:rPr lang="en-GB" sz="1200" kern="120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topuniversities.com</a:t>
            </a:r>
            <a:endParaRPr lang="en-SE" sz="1200" kern="1200" dirty="0">
              <a:solidFill>
                <a:schemeClr val="tx1"/>
              </a:solidFill>
              <a:effectLst/>
              <a:latin typeface="+mn-lt"/>
              <a:ea typeface="+mn-ea"/>
              <a:cs typeface="+mn-cs"/>
            </a:endParaRPr>
          </a:p>
          <a:p>
            <a:endParaRPr lang="sv-S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11775-299A-4959-BF5A-5DFB3E75F6A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8522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KTH is actively working for a more sustainable, equal society by making sure that our research, education and collaboration</a:t>
            </a:r>
            <a:r>
              <a:rPr lang="en-gb" baseline="0" dirty="0"/>
              <a:t> ben</a:t>
            </a:r>
            <a:r>
              <a:rPr lang="en-GB" baseline="0" dirty="0"/>
              <a:t>e</a:t>
            </a:r>
            <a:r>
              <a:rPr lang="en-gb" baseline="0" dirty="0"/>
              <a:t>fits </a:t>
            </a:r>
            <a:r>
              <a:rPr lang="en-gb" dirty="0"/>
              <a:t>society.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As a technical university, KTH has a special responsibility for developing and imparting the knowledge needed to promote such sustainable development.</a:t>
            </a:r>
            <a:endParaRPr lang="en-gb" dirty="0"/>
          </a:p>
          <a:p>
            <a:pPr marL="0" marR="0" lvl="0" indent="0" algn="l" defTabSz="914400" rtl="0" eaLnBrk="0" fontAlgn="base" latinLnBrk="0" hangingPunct="0">
              <a:lnSpc>
                <a:spcPct val="100000"/>
              </a:lnSpc>
              <a:spcBef>
                <a:spcPts val="500"/>
              </a:spcBef>
              <a:spcAft>
                <a:spcPts val="500"/>
              </a:spcAft>
              <a:buClrTx/>
              <a:buSzTx/>
              <a:buFontTx/>
              <a:buNone/>
              <a:tabLst/>
              <a:defRPr/>
            </a:pPr>
            <a:r>
              <a:rPr lang="en-US" dirty="0"/>
              <a:t>With</a:t>
            </a:r>
            <a:r>
              <a:rPr lang="en-US" baseline="0" dirty="0"/>
              <a:t> the conviction </a:t>
            </a:r>
            <a:r>
              <a:rPr lang="en-US" dirty="0"/>
              <a:t>that education and research can and should contribute to better living conditions and to an ecologically, socially and economically sustainable societal development</a:t>
            </a:r>
            <a:r>
              <a:rPr lang="en-US" baseline="0" dirty="0"/>
              <a:t> </a:t>
            </a:r>
            <a:r>
              <a:rPr lang="en-US" dirty="0"/>
              <a:t>KTH's operations are based on for</a:t>
            </a:r>
            <a:r>
              <a:rPr lang="en-US" baseline="0" dirty="0"/>
              <a:t> pillars: </a:t>
            </a:r>
            <a:r>
              <a:rPr lang="en-US" b="1" baseline="0" dirty="0"/>
              <a:t>Sustainability, Equality, Internationalisation and Digitalisation.</a:t>
            </a:r>
            <a:endParaRPr lang="en-US" b="1" dirty="0"/>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Sustainability</a:t>
            </a:r>
            <a:endParaRPr lang="sv-S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support the shift towards a sustainable society, sustainability objectives are integrated into the core of all of KTH activities. Sustainability competencies and skills have been incorporated into all of KTH education programmes. Consciously contributing to the United Nation Sustainable Development Goals - by integrating sustainability in all operations, campuses and services - is a priority.</a:t>
            </a:r>
            <a:endParaRPr lang="sv-S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Equality</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equal opportunities and the r</a:t>
            </a:r>
            <a:r>
              <a:rPr lang="en-GB" sz="1200" kern="1200" dirty="0">
                <a:solidFill>
                  <a:schemeClr val="tx1"/>
                </a:solidFill>
                <a:effectLst/>
                <a:latin typeface="+mn-lt"/>
                <a:ea typeface="+mn-ea"/>
                <a:cs typeface="+mn-cs"/>
              </a:rPr>
              <a:t>ejection of all forms of discrimination are a self-evident component of KTH’s core values. </a:t>
            </a:r>
            <a:r>
              <a:rPr lang="en-US" sz="1200" kern="1200" dirty="0">
                <a:solidFill>
                  <a:schemeClr val="tx1"/>
                </a:solidFill>
                <a:effectLst/>
                <a:latin typeface="+mn-lt"/>
                <a:ea typeface="+mn-ea"/>
                <a:cs typeface="+mn-cs"/>
              </a:rPr>
              <a:t>Offering an equal environment creates quality in research and education and by the 2022 academic year, a research-based gender equality and diversity education module will have been integrated into mandatory coursework in each of the nearly 120 programmes at KTH, from bachelor to PhD levels.</a:t>
            </a:r>
            <a:endParaRPr lang="sv-S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Internationalisation</a:t>
            </a:r>
            <a:endParaRPr lang="sv-S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the objective of recruiting the best teachers and students, KTH focuses on internationalisation and international cooperation by developing high-quality research collaborations and student exchanges with leading universities globally. KTH has several key partnerships with prominent international universities. The partnerships are university-wide and include research, mobility for students and researchers, joint courses and programmes, summer courses, online education, and public engagement.</a:t>
            </a:r>
            <a:endParaRPr lang="sv-S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(More on partnerships later in the presentation)</a:t>
            </a:r>
            <a:endParaRPr lang="sv-S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Digitalisation</a:t>
            </a:r>
            <a:endParaRPr lang="sv-S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Digitalisation is revolutionising education and research and KTH is investing heavily in seizing the opportunities. KTH is partnering with major industrial players and the public sector in large-scale research projects, to drive forward developments, with the aim of creating a future digital environment in which citizens thrive, act, participate, learn and develop.</a:t>
            </a:r>
            <a:endParaRPr lang="sv-SE"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endParaRPr lang="sv-SE"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11775-299A-4959-BF5A-5DFB3E75F6A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2992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kern="1200" dirty="0">
                <a:solidFill>
                  <a:schemeClr val="tx1"/>
                </a:solidFill>
                <a:effectLst/>
                <a:latin typeface="+mn-lt"/>
                <a:ea typeface="+mn-ea"/>
                <a:cs typeface="+mn-cs"/>
              </a:rPr>
              <a:t>The world has agreed on 17 global goals for an economically, socially and environmentally sustainable development and to work to achieve them by 2030. </a:t>
            </a:r>
          </a:p>
          <a:p>
            <a:r>
              <a:rPr lang="en-US" sz="900" b="0" i="0" kern="1200" dirty="0">
                <a:solidFill>
                  <a:schemeClr val="tx1"/>
                </a:solidFill>
                <a:effectLst/>
                <a:latin typeface="+mn-lt"/>
                <a:ea typeface="+mn-ea"/>
                <a:cs typeface="+mn-cs"/>
              </a:rPr>
              <a:t>KTH</a:t>
            </a:r>
            <a:r>
              <a:rPr lang="en-US" sz="900" b="0" i="0" kern="1200" baseline="0" dirty="0">
                <a:solidFill>
                  <a:schemeClr val="tx1"/>
                </a:solidFill>
                <a:effectLst/>
                <a:latin typeface="+mn-lt"/>
                <a:ea typeface="+mn-ea"/>
                <a:cs typeface="+mn-cs"/>
              </a:rPr>
              <a:t>’s research and education strive to </a:t>
            </a:r>
            <a:r>
              <a:rPr lang="en-US" sz="900" b="0" i="0" kern="1200" dirty="0">
                <a:solidFill>
                  <a:schemeClr val="tx1"/>
                </a:solidFill>
                <a:effectLst/>
                <a:latin typeface="+mn-lt"/>
                <a:ea typeface="+mn-ea"/>
                <a:cs typeface="+mn-cs"/>
              </a:rPr>
              <a:t>contribute to achieve these goals by improving, developing, analyzing and evaluating society's and industry's resources. </a:t>
            </a:r>
            <a:br>
              <a:rPr lang="en-US" sz="900" b="0" i="0" kern="1200" dirty="0">
                <a:solidFill>
                  <a:schemeClr val="tx1"/>
                </a:solidFill>
                <a:effectLst/>
                <a:latin typeface="+mn-lt"/>
                <a:ea typeface="+mn-ea"/>
                <a:cs typeface="+mn-cs"/>
              </a:rPr>
            </a:br>
            <a:r>
              <a:rPr lang="en-US" sz="900" b="0" i="0" kern="1200" dirty="0">
                <a:solidFill>
                  <a:schemeClr val="tx1"/>
                </a:solidFill>
                <a:effectLst/>
                <a:latin typeface="+mn-lt"/>
                <a:ea typeface="+mn-ea"/>
                <a:cs typeface="+mn-cs"/>
              </a:rPr>
              <a:t>One or more of the goals are integrated</a:t>
            </a:r>
            <a:r>
              <a:rPr lang="en-US" sz="900" b="0" i="0" kern="1200" baseline="0" dirty="0">
                <a:solidFill>
                  <a:schemeClr val="tx1"/>
                </a:solidFill>
                <a:effectLst/>
                <a:latin typeface="+mn-lt"/>
                <a:ea typeface="+mn-ea"/>
                <a:cs typeface="+mn-cs"/>
              </a:rPr>
              <a:t> in to a</a:t>
            </a:r>
            <a:r>
              <a:rPr lang="en-US" sz="900" b="0" i="0" kern="1200" dirty="0">
                <a:solidFill>
                  <a:schemeClr val="tx1"/>
                </a:solidFill>
                <a:effectLst/>
                <a:latin typeface="+mn-lt"/>
                <a:ea typeface="+mn-ea"/>
                <a:cs typeface="+mn-cs"/>
              </a:rPr>
              <a:t>ll of KTH’s</a:t>
            </a:r>
            <a:r>
              <a:rPr lang="en-US" sz="900" b="0" i="0" kern="1200" baseline="0" dirty="0">
                <a:solidFill>
                  <a:schemeClr val="tx1"/>
                </a:solidFill>
                <a:effectLst/>
                <a:latin typeface="+mn-lt"/>
                <a:ea typeface="+mn-ea"/>
                <a:cs typeface="+mn-cs"/>
              </a:rPr>
              <a:t> education programmes.</a:t>
            </a:r>
            <a:endParaRPr lang="sv-SE"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E3B8005-7BF2-4B40-A831-B1EE96BFE5D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6601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sv-SE" baseline="0"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10</a:t>
            </a:fld>
            <a:endParaRPr lang="sv-SE"/>
          </a:p>
        </p:txBody>
      </p:sp>
    </p:spTree>
    <p:extLst>
      <p:ext uri="{BB962C8B-B14F-4D97-AF65-F5344CB8AC3E}">
        <p14:creationId xmlns:p14="http://schemas.microsoft.com/office/powerpoint/2010/main" val="4111954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bild">
    <p:spTree>
      <p:nvGrpSpPr>
        <p:cNvPr id="1" name=""/>
        <p:cNvGrpSpPr/>
        <p:nvPr/>
      </p:nvGrpSpPr>
      <p:grpSpPr>
        <a:xfrm>
          <a:off x="0" y="0"/>
          <a:ext cx="0" cy="0"/>
          <a:chOff x="0" y="0"/>
          <a:chExt cx="0" cy="0"/>
        </a:xfrm>
      </p:grpSpPr>
      <p:pic>
        <p:nvPicPr>
          <p:cNvPr id="2" name="Bildobjekt 18"/>
          <p:cNvPicPr>
            <a:picLocks noChangeAspect="1" noChangeArrowheads="1"/>
          </p:cNvPicPr>
          <p:nvPr/>
        </p:nvPicPr>
        <p:blipFill>
          <a:blip r:embed="rId2" cstate="screen">
            <a:extLst>
              <a:ext uri="{28A0092B-C50C-407E-A947-70E740481C1C}">
                <a14:useLocalDpi xmlns:a14="http://schemas.microsoft.com/office/drawing/2010/main"/>
              </a:ext>
            </a:extLst>
          </a:blip>
          <a:srcRect l="27231" t="40906" r="20988" b="17529"/>
          <a:stretch>
            <a:fillRect/>
          </a:stretch>
        </p:blipFill>
        <p:spPr bwMode="auto">
          <a:xfrm>
            <a:off x="250824" y="2542658"/>
            <a:ext cx="8642351" cy="242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ubrik 1">
            <a:extLst>
              <a:ext uri="{FF2B5EF4-FFF2-40B4-BE49-F238E27FC236}">
                <a16:creationId xmlns:a16="http://schemas.microsoft.com/office/drawing/2014/main" id="{C2E0D84A-3EC1-DD40-8DA6-147FB563C32E}"/>
              </a:ext>
            </a:extLst>
          </p:cNvPr>
          <p:cNvSpPr>
            <a:spLocks noGrp="1"/>
          </p:cNvSpPr>
          <p:nvPr>
            <p:ph type="ctrTitle" hasCustomPrompt="1"/>
          </p:nvPr>
        </p:nvSpPr>
        <p:spPr>
          <a:xfrm>
            <a:off x="459548" y="1079437"/>
            <a:ext cx="8181215" cy="643695"/>
          </a:xfrm>
        </p:spPr>
        <p:txBody>
          <a:bodyPr lIns="90000" anchor="t">
            <a:noAutofit/>
          </a:bodyPr>
          <a:lstStyle>
            <a:lvl1pPr algn="l">
              <a:lnSpc>
                <a:spcPct val="90000"/>
              </a:lnSpc>
              <a:defRPr sz="3600"/>
            </a:lvl1pPr>
          </a:lstStyle>
          <a:p>
            <a:r>
              <a:rPr lang="sv-SE" dirty="0"/>
              <a:t>Klicka för att ändra rubrikformat</a:t>
            </a:r>
            <a:endParaRPr lang="en-GB" dirty="0"/>
          </a:p>
        </p:txBody>
      </p:sp>
      <p:sp>
        <p:nvSpPr>
          <p:cNvPr id="8" name="Underrubrik 2">
            <a:extLst>
              <a:ext uri="{FF2B5EF4-FFF2-40B4-BE49-F238E27FC236}">
                <a16:creationId xmlns:a16="http://schemas.microsoft.com/office/drawing/2014/main" id="{D9708450-9178-2141-98CC-ED5077AF0A7F}"/>
              </a:ext>
            </a:extLst>
          </p:cNvPr>
          <p:cNvSpPr>
            <a:spLocks noGrp="1"/>
          </p:cNvSpPr>
          <p:nvPr>
            <p:ph type="subTitle" idx="1"/>
          </p:nvPr>
        </p:nvSpPr>
        <p:spPr>
          <a:xfrm>
            <a:off x="459548" y="1723132"/>
            <a:ext cx="8181215" cy="711031"/>
          </a:xfrm>
        </p:spPr>
        <p:txBody>
          <a:bodyPr lIns="108000" rIns="90000">
            <a:noAutofit/>
          </a:bodyPr>
          <a:lstStyle>
            <a:lvl1pPr marL="0" indent="0" algn="l">
              <a:lnSpc>
                <a:spcPct val="9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endParaRPr lang="en-GB" dirty="0"/>
          </a:p>
        </p:txBody>
      </p:sp>
      <p:grpSp>
        <p:nvGrpSpPr>
          <p:cNvPr id="12" name="Grupp 11">
            <a:extLst>
              <a:ext uri="{FF2B5EF4-FFF2-40B4-BE49-F238E27FC236}">
                <a16:creationId xmlns:a16="http://schemas.microsoft.com/office/drawing/2014/main" id="{E9331F4D-CFBF-B743-B11A-1C8047D3CFBE}"/>
              </a:ext>
            </a:extLst>
          </p:cNvPr>
          <p:cNvGrpSpPr/>
          <p:nvPr userDrawn="1"/>
        </p:nvGrpSpPr>
        <p:grpSpPr>
          <a:xfrm>
            <a:off x="0" y="0"/>
            <a:ext cx="1172780" cy="1181100"/>
            <a:chOff x="0" y="0"/>
            <a:chExt cx="1118774" cy="1126711"/>
          </a:xfrm>
          <a:noFill/>
        </p:grpSpPr>
        <p:pic>
          <p:nvPicPr>
            <p:cNvPr id="13" name="Picture 2">
              <a:extLst>
                <a:ext uri="{FF2B5EF4-FFF2-40B4-BE49-F238E27FC236}">
                  <a16:creationId xmlns:a16="http://schemas.microsoft.com/office/drawing/2014/main" id="{A58F791A-AC82-4241-9571-C01F81F86836}"/>
                </a:ext>
              </a:extLst>
            </p:cNvPr>
            <p:cNvPicPr>
              <a:picLocks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38674" y="237964"/>
              <a:ext cx="641393" cy="6497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4" name="Grupp 13">
              <a:extLst>
                <a:ext uri="{FF2B5EF4-FFF2-40B4-BE49-F238E27FC236}">
                  <a16:creationId xmlns:a16="http://schemas.microsoft.com/office/drawing/2014/main" id="{8947ABFC-334D-4740-BE63-0A994ACCB788}"/>
                </a:ext>
              </a:extLst>
            </p:cNvPr>
            <p:cNvGrpSpPr>
              <a:grpSpLocks noChangeAspect="1"/>
            </p:cNvGrpSpPr>
            <p:nvPr/>
          </p:nvGrpSpPr>
          <p:grpSpPr>
            <a:xfrm>
              <a:off x="440017" y="0"/>
              <a:ext cx="238707" cy="238781"/>
              <a:chOff x="2212991" y="4839051"/>
              <a:chExt cx="754419" cy="754653"/>
            </a:xfrm>
            <a:grpFill/>
          </p:grpSpPr>
          <p:sp>
            <p:nvSpPr>
              <p:cNvPr id="52" name="Rektangel 51">
                <a:extLst>
                  <a:ext uri="{FF2B5EF4-FFF2-40B4-BE49-F238E27FC236}">
                    <a16:creationId xmlns:a16="http://schemas.microsoft.com/office/drawing/2014/main" id="{9C1F2ABF-FD0A-7047-8941-99E4FF67871B}"/>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Rektangel 52">
                <a:extLst>
                  <a:ext uri="{FF2B5EF4-FFF2-40B4-BE49-F238E27FC236}">
                    <a16:creationId xmlns:a16="http://schemas.microsoft.com/office/drawing/2014/main" id="{9F776FDA-E8EC-9045-BD9F-45209E3A805F}"/>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Rektangel 53">
                <a:extLst>
                  <a:ext uri="{FF2B5EF4-FFF2-40B4-BE49-F238E27FC236}">
                    <a16:creationId xmlns:a16="http://schemas.microsoft.com/office/drawing/2014/main" id="{7024E031-C178-924F-A947-E6AB347889C7}"/>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Rektangel 54">
                <a:extLst>
                  <a:ext uri="{FF2B5EF4-FFF2-40B4-BE49-F238E27FC236}">
                    <a16:creationId xmlns:a16="http://schemas.microsoft.com/office/drawing/2014/main" id="{9C9F9DC5-A524-D145-9011-37CC11C6EC20}"/>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Rektangel 55">
                <a:extLst>
                  <a:ext uri="{FF2B5EF4-FFF2-40B4-BE49-F238E27FC236}">
                    <a16:creationId xmlns:a16="http://schemas.microsoft.com/office/drawing/2014/main" id="{64829C5F-978F-D747-8E8C-862213367EDC}"/>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7" name="Rektangel 56">
                <a:extLst>
                  <a:ext uri="{FF2B5EF4-FFF2-40B4-BE49-F238E27FC236}">
                    <a16:creationId xmlns:a16="http://schemas.microsoft.com/office/drawing/2014/main" id="{2B47CF5B-7594-274E-B9E9-81D1789F4950}"/>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Rektangel 57">
                <a:extLst>
                  <a:ext uri="{FF2B5EF4-FFF2-40B4-BE49-F238E27FC236}">
                    <a16:creationId xmlns:a16="http://schemas.microsoft.com/office/drawing/2014/main" id="{D1A397B8-832C-BE46-B490-8871281D0DD6}"/>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Rektangel 58">
                <a:extLst>
                  <a:ext uri="{FF2B5EF4-FFF2-40B4-BE49-F238E27FC236}">
                    <a16:creationId xmlns:a16="http://schemas.microsoft.com/office/drawing/2014/main" id="{DE1FD1AF-8E22-CE4C-B838-C310A32D3678}"/>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0" name="Rektangel 59">
                <a:extLst>
                  <a:ext uri="{FF2B5EF4-FFF2-40B4-BE49-F238E27FC236}">
                    <a16:creationId xmlns:a16="http://schemas.microsoft.com/office/drawing/2014/main" id="{1DC6E4F4-0565-C244-8DCD-B715E7E69CD9}"/>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5" name="Grupp 14">
              <a:extLst>
                <a:ext uri="{FF2B5EF4-FFF2-40B4-BE49-F238E27FC236}">
                  <a16:creationId xmlns:a16="http://schemas.microsoft.com/office/drawing/2014/main" id="{40184570-8C9F-D547-BFCF-47EDE34BEABF}"/>
                </a:ext>
              </a:extLst>
            </p:cNvPr>
            <p:cNvGrpSpPr>
              <a:grpSpLocks noChangeAspect="1"/>
            </p:cNvGrpSpPr>
            <p:nvPr/>
          </p:nvGrpSpPr>
          <p:grpSpPr>
            <a:xfrm>
              <a:off x="440017" y="887930"/>
              <a:ext cx="238707" cy="238781"/>
              <a:chOff x="2212991" y="4839051"/>
              <a:chExt cx="754419" cy="754653"/>
            </a:xfrm>
            <a:grpFill/>
          </p:grpSpPr>
          <p:sp>
            <p:nvSpPr>
              <p:cNvPr id="43" name="Rektangel 42">
                <a:extLst>
                  <a:ext uri="{FF2B5EF4-FFF2-40B4-BE49-F238E27FC236}">
                    <a16:creationId xmlns:a16="http://schemas.microsoft.com/office/drawing/2014/main" id="{A61EED33-3876-6C46-A702-773D24B265C3}"/>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a:extLst>
                  <a:ext uri="{FF2B5EF4-FFF2-40B4-BE49-F238E27FC236}">
                    <a16:creationId xmlns:a16="http://schemas.microsoft.com/office/drawing/2014/main" id="{4D8A9A53-2174-6D4A-BBB7-03CDEA7B382A}"/>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ktangel 44">
                <a:extLst>
                  <a:ext uri="{FF2B5EF4-FFF2-40B4-BE49-F238E27FC236}">
                    <a16:creationId xmlns:a16="http://schemas.microsoft.com/office/drawing/2014/main" id="{3EF5D968-9105-C94D-BE78-C3D31395CC25}"/>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a:extLst>
                  <a:ext uri="{FF2B5EF4-FFF2-40B4-BE49-F238E27FC236}">
                    <a16:creationId xmlns:a16="http://schemas.microsoft.com/office/drawing/2014/main" id="{EC212671-72CA-9245-919A-6FA7C159FA15}"/>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a:extLst>
                  <a:ext uri="{FF2B5EF4-FFF2-40B4-BE49-F238E27FC236}">
                    <a16:creationId xmlns:a16="http://schemas.microsoft.com/office/drawing/2014/main" id="{3A60D9C3-D2EA-4D42-87B8-128A9096F2C9}"/>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a:extLst>
                  <a:ext uri="{FF2B5EF4-FFF2-40B4-BE49-F238E27FC236}">
                    <a16:creationId xmlns:a16="http://schemas.microsoft.com/office/drawing/2014/main" id="{DE94F348-690F-E540-9093-1C49199F26C1}"/>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Rektangel 48">
                <a:extLst>
                  <a:ext uri="{FF2B5EF4-FFF2-40B4-BE49-F238E27FC236}">
                    <a16:creationId xmlns:a16="http://schemas.microsoft.com/office/drawing/2014/main" id="{0F47886B-9D67-8945-B978-E3C389995422}"/>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Rektangel 49">
                <a:extLst>
                  <a:ext uri="{FF2B5EF4-FFF2-40B4-BE49-F238E27FC236}">
                    <a16:creationId xmlns:a16="http://schemas.microsoft.com/office/drawing/2014/main" id="{B6E087E5-ED56-1F44-AB4D-4E5DC58625B2}"/>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Rektangel 50">
                <a:extLst>
                  <a:ext uri="{FF2B5EF4-FFF2-40B4-BE49-F238E27FC236}">
                    <a16:creationId xmlns:a16="http://schemas.microsoft.com/office/drawing/2014/main" id="{FEAE9DDC-8E15-554D-A9F9-32C9FD821303}"/>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6" name="Grupp 15">
              <a:extLst>
                <a:ext uri="{FF2B5EF4-FFF2-40B4-BE49-F238E27FC236}">
                  <a16:creationId xmlns:a16="http://schemas.microsoft.com/office/drawing/2014/main" id="{BBD191D5-8184-A045-B6FE-5411D0DCF582}"/>
                </a:ext>
              </a:extLst>
            </p:cNvPr>
            <p:cNvGrpSpPr>
              <a:grpSpLocks noChangeAspect="1"/>
            </p:cNvGrpSpPr>
            <p:nvPr/>
          </p:nvGrpSpPr>
          <p:grpSpPr>
            <a:xfrm>
              <a:off x="0" y="443465"/>
              <a:ext cx="238707" cy="238781"/>
              <a:chOff x="2212991" y="4839051"/>
              <a:chExt cx="754419" cy="754653"/>
            </a:xfrm>
            <a:grpFill/>
          </p:grpSpPr>
          <p:sp>
            <p:nvSpPr>
              <p:cNvPr id="27" name="Rektangel 26">
                <a:extLst>
                  <a:ext uri="{FF2B5EF4-FFF2-40B4-BE49-F238E27FC236}">
                    <a16:creationId xmlns:a16="http://schemas.microsoft.com/office/drawing/2014/main" id="{8DFBCE1C-D3B2-5F49-A340-D59567749FAF}"/>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1A697A31-3F22-3D42-AAC2-3D75D7AB3974}"/>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1533B9DF-99E0-F148-98DF-1AE4E0DCB229}"/>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extLst>
                  <a:ext uri="{FF2B5EF4-FFF2-40B4-BE49-F238E27FC236}">
                    <a16:creationId xmlns:a16="http://schemas.microsoft.com/office/drawing/2014/main" id="{AC0994CB-1562-C84A-BC07-C3E433681627}"/>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ktangel 37">
                <a:extLst>
                  <a:ext uri="{FF2B5EF4-FFF2-40B4-BE49-F238E27FC236}">
                    <a16:creationId xmlns:a16="http://schemas.microsoft.com/office/drawing/2014/main" id="{1C45B92F-660A-FE46-AB66-EC8D8127EEE6}"/>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ektangel 38">
                <a:extLst>
                  <a:ext uri="{FF2B5EF4-FFF2-40B4-BE49-F238E27FC236}">
                    <a16:creationId xmlns:a16="http://schemas.microsoft.com/office/drawing/2014/main" id="{6BFB85B6-8991-7A40-9E36-70642CC39972}"/>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Rektangel 39">
                <a:extLst>
                  <a:ext uri="{FF2B5EF4-FFF2-40B4-BE49-F238E27FC236}">
                    <a16:creationId xmlns:a16="http://schemas.microsoft.com/office/drawing/2014/main" id="{DA01DD59-2BF2-D44E-92BC-D4F5118FF537}"/>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ktangel 40">
                <a:extLst>
                  <a:ext uri="{FF2B5EF4-FFF2-40B4-BE49-F238E27FC236}">
                    <a16:creationId xmlns:a16="http://schemas.microsoft.com/office/drawing/2014/main" id="{A044860E-CE54-C645-8C96-DCC0027B3850}"/>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ktangel 41">
                <a:extLst>
                  <a:ext uri="{FF2B5EF4-FFF2-40B4-BE49-F238E27FC236}">
                    <a16:creationId xmlns:a16="http://schemas.microsoft.com/office/drawing/2014/main" id="{040B73E1-2341-A342-9BFA-9F9DC4E47D90}"/>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7" name="Grupp 16">
              <a:extLst>
                <a:ext uri="{FF2B5EF4-FFF2-40B4-BE49-F238E27FC236}">
                  <a16:creationId xmlns:a16="http://schemas.microsoft.com/office/drawing/2014/main" id="{C01C7D92-822D-F247-888A-51CDBE3208C8}"/>
                </a:ext>
              </a:extLst>
            </p:cNvPr>
            <p:cNvGrpSpPr>
              <a:grpSpLocks noChangeAspect="1"/>
            </p:cNvGrpSpPr>
            <p:nvPr/>
          </p:nvGrpSpPr>
          <p:grpSpPr>
            <a:xfrm>
              <a:off x="880067" y="443465"/>
              <a:ext cx="238707" cy="238781"/>
              <a:chOff x="2212991" y="4839051"/>
              <a:chExt cx="754419" cy="754653"/>
            </a:xfrm>
            <a:grpFill/>
          </p:grpSpPr>
          <p:sp>
            <p:nvSpPr>
              <p:cNvPr id="18" name="Rektangel 17">
                <a:extLst>
                  <a:ext uri="{FF2B5EF4-FFF2-40B4-BE49-F238E27FC236}">
                    <a16:creationId xmlns:a16="http://schemas.microsoft.com/office/drawing/2014/main" id="{65FEDA4E-E961-0D49-94DF-571AD02244A0}"/>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9E90C081-1629-9147-9B51-6494A7B4DB18}"/>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extLst>
                  <a:ext uri="{FF2B5EF4-FFF2-40B4-BE49-F238E27FC236}">
                    <a16:creationId xmlns:a16="http://schemas.microsoft.com/office/drawing/2014/main" id="{EEB32951-A8BB-ED4E-BAAB-C0E1FE85F8EB}"/>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extLst>
                  <a:ext uri="{FF2B5EF4-FFF2-40B4-BE49-F238E27FC236}">
                    <a16:creationId xmlns:a16="http://schemas.microsoft.com/office/drawing/2014/main" id="{0A8A807A-65D9-C54E-98D6-5949FCEA8DFA}"/>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a:extLst>
                  <a:ext uri="{FF2B5EF4-FFF2-40B4-BE49-F238E27FC236}">
                    <a16:creationId xmlns:a16="http://schemas.microsoft.com/office/drawing/2014/main" id="{C94C2C1C-9987-A64A-A424-C3C8AAF83EAE}"/>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a:extLst>
                  <a:ext uri="{FF2B5EF4-FFF2-40B4-BE49-F238E27FC236}">
                    <a16:creationId xmlns:a16="http://schemas.microsoft.com/office/drawing/2014/main" id="{BA62EF01-C788-684D-AEAC-5899616A01B7}"/>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a:extLst>
                  <a:ext uri="{FF2B5EF4-FFF2-40B4-BE49-F238E27FC236}">
                    <a16:creationId xmlns:a16="http://schemas.microsoft.com/office/drawing/2014/main" id="{F52962C9-79CF-D24A-AFEF-4F2634BF4BF0}"/>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a:extLst>
                  <a:ext uri="{FF2B5EF4-FFF2-40B4-BE49-F238E27FC236}">
                    <a16:creationId xmlns:a16="http://schemas.microsoft.com/office/drawing/2014/main" id="{CF48E26C-2B9A-4442-BC4B-E4588287A02E}"/>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a:extLst>
                  <a:ext uri="{FF2B5EF4-FFF2-40B4-BE49-F238E27FC236}">
                    <a16:creationId xmlns:a16="http://schemas.microsoft.com/office/drawing/2014/main" id="{C0DCEE72-5D28-C148-828F-B74EE134472D}"/>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cxnSp>
        <p:nvCxnSpPr>
          <p:cNvPr id="123" name="Rak 122">
            <a:extLst>
              <a:ext uri="{FF2B5EF4-FFF2-40B4-BE49-F238E27FC236}">
                <a16:creationId xmlns:a16="http://schemas.microsoft.com/office/drawing/2014/main" id="{5097A8E5-A6B9-EE40-A302-C6CF112729E0}"/>
              </a:ext>
            </a:extLst>
          </p:cNvPr>
          <p:cNvCxnSpPr>
            <a:cxnSpLocks/>
          </p:cNvCxnSpPr>
          <p:nvPr userDrawn="1"/>
        </p:nvCxnSpPr>
        <p:spPr>
          <a:xfrm>
            <a:off x="247666" y="4891747"/>
            <a:ext cx="864550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7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och två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EF5597-77F0-434A-A2AB-0ACCE1CD79EB}"/>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D89E2E86-DCB5-5D40-AAC1-7A916712E6F4}"/>
              </a:ext>
            </a:extLst>
          </p:cNvPr>
          <p:cNvSpPr>
            <a:spLocks noGrp="1"/>
          </p:cNvSpPr>
          <p:nvPr>
            <p:ph type="dt" sz="half" idx="11"/>
          </p:nvPr>
        </p:nvSpPr>
        <p:spPr/>
        <p:txBody>
          <a:bodyPr/>
          <a:lstStyle/>
          <a:p>
            <a:fld id="{BAD82F0C-0E2A-5546-8972-AA94798A63F5}" type="datetime1">
              <a:rPr lang="sv-SE" smtClean="0"/>
              <a:t>2023-05-23</a:t>
            </a:fld>
            <a:endParaRPr lang="en-GB" dirty="0"/>
          </a:p>
        </p:txBody>
      </p:sp>
      <p:sp>
        <p:nvSpPr>
          <p:cNvPr id="5" name="Platshållare för bildnummer 4">
            <a:extLst>
              <a:ext uri="{FF2B5EF4-FFF2-40B4-BE49-F238E27FC236}">
                <a16:creationId xmlns:a16="http://schemas.microsoft.com/office/drawing/2014/main" id="{7C89D1DA-CF8E-0D44-9D15-51F737427C71}"/>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innehåll 6">
            <a:extLst>
              <a:ext uri="{FF2B5EF4-FFF2-40B4-BE49-F238E27FC236}">
                <a16:creationId xmlns:a16="http://schemas.microsoft.com/office/drawing/2014/main" id="{6AD6011F-45DB-6648-8334-1B4DC6E8EA92}"/>
              </a:ext>
            </a:extLst>
          </p:cNvPr>
          <p:cNvSpPr>
            <a:spLocks noGrp="1"/>
          </p:cNvSpPr>
          <p:nvPr>
            <p:ph sz="quarter" idx="13" hasCustomPrompt="1"/>
          </p:nvPr>
        </p:nvSpPr>
        <p:spPr>
          <a:xfrm>
            <a:off x="554477" y="1441136"/>
            <a:ext cx="3735422" cy="3456301"/>
          </a:xfrm>
        </p:spPr>
        <p:txBody>
          <a:bodyPr lIns="0"/>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9" name="Rectangle 8">
            <a:extLst>
              <a:ext uri="{FF2B5EF4-FFF2-40B4-BE49-F238E27FC236}">
                <a16:creationId xmlns:a16="http://schemas.microsoft.com/office/drawing/2014/main" id="{756CBBBD-341F-E04E-B66F-B1EEAE729FEF}"/>
              </a:ext>
            </a:extLst>
          </p:cNvPr>
          <p:cNvSpPr/>
          <p:nvPr userDrawn="1"/>
        </p:nvSpPr>
        <p:spPr>
          <a:xfrm>
            <a:off x="254133" y="1193120"/>
            <a:ext cx="4227612" cy="3530465"/>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6" name="Picture Placeholder 5">
            <a:extLst>
              <a:ext uri="{FF2B5EF4-FFF2-40B4-BE49-F238E27FC236}">
                <a16:creationId xmlns:a16="http://schemas.microsoft.com/office/drawing/2014/main" id="{DBB23FCB-88DE-8B45-B6E5-3171D7F6848A}"/>
              </a:ext>
            </a:extLst>
          </p:cNvPr>
          <p:cNvSpPr>
            <a:spLocks noGrp="1"/>
          </p:cNvSpPr>
          <p:nvPr>
            <p:ph type="pic" sz="quarter" idx="14"/>
          </p:nvPr>
        </p:nvSpPr>
        <p:spPr>
          <a:xfrm>
            <a:off x="4643369" y="1178988"/>
            <a:ext cx="4246498" cy="3544874"/>
          </a:xfrm>
          <a:ln w="25400">
            <a:noFill/>
            <a:miter lim="800000"/>
          </a:ln>
        </p:spPr>
        <p:txBody>
          <a:bodyPr/>
          <a:lstStyle/>
          <a:p>
            <a:endParaRPr lang="en-SE" dirty="0"/>
          </a:p>
        </p:txBody>
      </p:sp>
    </p:spTree>
    <p:extLst>
      <p:ext uri="{BB962C8B-B14F-4D97-AF65-F5344CB8AC3E}">
        <p14:creationId xmlns:p14="http://schemas.microsoft.com/office/powerpoint/2010/main" val="3179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Rubrik och två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EF5597-77F0-434A-A2AB-0ACCE1CD79EB}"/>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D89E2E86-DCB5-5D40-AAC1-7A916712E6F4}"/>
              </a:ext>
            </a:extLst>
          </p:cNvPr>
          <p:cNvSpPr>
            <a:spLocks noGrp="1"/>
          </p:cNvSpPr>
          <p:nvPr>
            <p:ph type="dt" sz="half" idx="11"/>
          </p:nvPr>
        </p:nvSpPr>
        <p:spPr/>
        <p:txBody>
          <a:bodyPr/>
          <a:lstStyle/>
          <a:p>
            <a:fld id="{BAD82F0C-0E2A-5546-8972-AA94798A63F5}" type="datetime1">
              <a:rPr lang="sv-SE" smtClean="0"/>
              <a:t>2023-05-23</a:t>
            </a:fld>
            <a:endParaRPr lang="en-GB" dirty="0"/>
          </a:p>
        </p:txBody>
      </p:sp>
      <p:sp>
        <p:nvSpPr>
          <p:cNvPr id="5" name="Platshållare för bildnummer 4">
            <a:extLst>
              <a:ext uri="{FF2B5EF4-FFF2-40B4-BE49-F238E27FC236}">
                <a16:creationId xmlns:a16="http://schemas.microsoft.com/office/drawing/2014/main" id="{7C89D1DA-CF8E-0D44-9D15-51F737427C71}"/>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innehåll 6">
            <a:extLst>
              <a:ext uri="{FF2B5EF4-FFF2-40B4-BE49-F238E27FC236}">
                <a16:creationId xmlns:a16="http://schemas.microsoft.com/office/drawing/2014/main" id="{6AD6011F-45DB-6648-8334-1B4DC6E8EA92}"/>
              </a:ext>
            </a:extLst>
          </p:cNvPr>
          <p:cNvSpPr>
            <a:spLocks noGrp="1"/>
          </p:cNvSpPr>
          <p:nvPr>
            <p:ph sz="quarter" idx="13" hasCustomPrompt="1"/>
          </p:nvPr>
        </p:nvSpPr>
        <p:spPr>
          <a:xfrm>
            <a:off x="5003441" y="1435448"/>
            <a:ext cx="3700043" cy="3123674"/>
          </a:xfrm>
        </p:spPr>
        <p:txBody>
          <a:bodyPr lIns="0"/>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9" name="Rectangle 8">
            <a:extLst>
              <a:ext uri="{FF2B5EF4-FFF2-40B4-BE49-F238E27FC236}">
                <a16:creationId xmlns:a16="http://schemas.microsoft.com/office/drawing/2014/main" id="{756CBBBD-341F-E04E-B66F-B1EEAE729FEF}"/>
              </a:ext>
            </a:extLst>
          </p:cNvPr>
          <p:cNvSpPr/>
          <p:nvPr userDrawn="1"/>
        </p:nvSpPr>
        <p:spPr>
          <a:xfrm>
            <a:off x="4656713" y="1177925"/>
            <a:ext cx="4236463" cy="3546474"/>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6" name="Picture Placeholder 5">
            <a:extLst>
              <a:ext uri="{FF2B5EF4-FFF2-40B4-BE49-F238E27FC236}">
                <a16:creationId xmlns:a16="http://schemas.microsoft.com/office/drawing/2014/main" id="{DBB23FCB-88DE-8B45-B6E5-3171D7F6848A}"/>
              </a:ext>
            </a:extLst>
          </p:cNvPr>
          <p:cNvSpPr>
            <a:spLocks noGrp="1"/>
          </p:cNvSpPr>
          <p:nvPr>
            <p:ph type="pic" sz="quarter" idx="14"/>
          </p:nvPr>
        </p:nvSpPr>
        <p:spPr>
          <a:xfrm>
            <a:off x="251059" y="1177925"/>
            <a:ext cx="4236230" cy="3546474"/>
          </a:xfrm>
        </p:spPr>
        <p:txBody>
          <a:bodyPr/>
          <a:lstStyle/>
          <a:p>
            <a:endParaRPr lang="en-SE" dirty="0"/>
          </a:p>
        </p:txBody>
      </p:sp>
      <p:grpSp>
        <p:nvGrpSpPr>
          <p:cNvPr id="8" name="Group 7">
            <a:extLst>
              <a:ext uri="{FF2B5EF4-FFF2-40B4-BE49-F238E27FC236}">
                <a16:creationId xmlns:a16="http://schemas.microsoft.com/office/drawing/2014/main" id="{D7788BD9-A3BA-0445-A4CB-0595610CFB02}"/>
              </a:ext>
            </a:extLst>
          </p:cNvPr>
          <p:cNvGrpSpPr/>
          <p:nvPr userDrawn="1"/>
        </p:nvGrpSpPr>
        <p:grpSpPr>
          <a:xfrm>
            <a:off x="4661490" y="5286610"/>
            <a:ext cx="246335" cy="85644"/>
            <a:chOff x="460861" y="449052"/>
            <a:chExt cx="406056" cy="141174"/>
          </a:xfrm>
        </p:grpSpPr>
        <p:sp>
          <p:nvSpPr>
            <p:cNvPr id="10" name="Rectangle 9">
              <a:extLst>
                <a:ext uri="{FF2B5EF4-FFF2-40B4-BE49-F238E27FC236}">
                  <a16:creationId xmlns:a16="http://schemas.microsoft.com/office/drawing/2014/main" id="{38CD501C-1247-CB45-AEFF-8D90B62F036A}"/>
                </a:ext>
              </a:extLst>
            </p:cNvPr>
            <p:cNvSpPr/>
            <p:nvPr userDrawn="1"/>
          </p:nvSpPr>
          <p:spPr>
            <a:xfrm>
              <a:off x="460861" y="449052"/>
              <a:ext cx="139637" cy="1396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1" name="Rectangle 10">
              <a:extLst>
                <a:ext uri="{FF2B5EF4-FFF2-40B4-BE49-F238E27FC236}">
                  <a16:creationId xmlns:a16="http://schemas.microsoft.com/office/drawing/2014/main" id="{913F69A0-D756-4A40-9D1D-F400B69B2122}"/>
                </a:ext>
              </a:extLst>
            </p:cNvPr>
            <p:cNvSpPr/>
            <p:nvPr userDrawn="1"/>
          </p:nvSpPr>
          <p:spPr>
            <a:xfrm>
              <a:off x="600498" y="449052"/>
              <a:ext cx="139637" cy="1396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2" name="Rectangle 11">
              <a:extLst>
                <a:ext uri="{FF2B5EF4-FFF2-40B4-BE49-F238E27FC236}">
                  <a16:creationId xmlns:a16="http://schemas.microsoft.com/office/drawing/2014/main" id="{4367424A-7CD4-8B4E-BBFB-5BC908FADFC1}"/>
                </a:ext>
              </a:extLst>
            </p:cNvPr>
            <p:cNvSpPr/>
            <p:nvPr userDrawn="1"/>
          </p:nvSpPr>
          <p:spPr>
            <a:xfrm>
              <a:off x="727280" y="450589"/>
              <a:ext cx="139637" cy="1396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grpSp>
        <p:nvGrpSpPr>
          <p:cNvPr id="13" name="Group 12">
            <a:extLst>
              <a:ext uri="{FF2B5EF4-FFF2-40B4-BE49-F238E27FC236}">
                <a16:creationId xmlns:a16="http://schemas.microsoft.com/office/drawing/2014/main" id="{2C06FB6F-1D28-E44D-9841-7B278882BFE0}"/>
              </a:ext>
            </a:extLst>
          </p:cNvPr>
          <p:cNvGrpSpPr/>
          <p:nvPr userDrawn="1"/>
        </p:nvGrpSpPr>
        <p:grpSpPr>
          <a:xfrm>
            <a:off x="4325665" y="5452659"/>
            <a:ext cx="246335" cy="85644"/>
            <a:chOff x="460861" y="449052"/>
            <a:chExt cx="406056" cy="141174"/>
          </a:xfrm>
        </p:grpSpPr>
        <p:sp>
          <p:nvSpPr>
            <p:cNvPr id="14" name="Rectangle 13">
              <a:extLst>
                <a:ext uri="{FF2B5EF4-FFF2-40B4-BE49-F238E27FC236}">
                  <a16:creationId xmlns:a16="http://schemas.microsoft.com/office/drawing/2014/main" id="{2F85FF86-65BF-E341-A3C3-C28F05C1B61F}"/>
                </a:ext>
              </a:extLst>
            </p:cNvPr>
            <p:cNvSpPr/>
            <p:nvPr userDrawn="1"/>
          </p:nvSpPr>
          <p:spPr>
            <a:xfrm>
              <a:off x="460861" y="449052"/>
              <a:ext cx="139637" cy="1396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5" name="Rectangle 14">
              <a:extLst>
                <a:ext uri="{FF2B5EF4-FFF2-40B4-BE49-F238E27FC236}">
                  <a16:creationId xmlns:a16="http://schemas.microsoft.com/office/drawing/2014/main" id="{4C879787-317A-9442-8CBA-F6D13389EADD}"/>
                </a:ext>
              </a:extLst>
            </p:cNvPr>
            <p:cNvSpPr/>
            <p:nvPr userDrawn="1"/>
          </p:nvSpPr>
          <p:spPr>
            <a:xfrm>
              <a:off x="600498" y="449052"/>
              <a:ext cx="139637" cy="1396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6" name="Rectangle 15">
              <a:extLst>
                <a:ext uri="{FF2B5EF4-FFF2-40B4-BE49-F238E27FC236}">
                  <a16:creationId xmlns:a16="http://schemas.microsoft.com/office/drawing/2014/main" id="{6E348BD4-1A8C-7E4F-BE12-5446DE530949}"/>
                </a:ext>
              </a:extLst>
            </p:cNvPr>
            <p:cNvSpPr/>
            <p:nvPr userDrawn="1"/>
          </p:nvSpPr>
          <p:spPr>
            <a:xfrm>
              <a:off x="727280" y="450589"/>
              <a:ext cx="139637" cy="1396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spTree>
    <p:extLst>
      <p:ext uri="{BB962C8B-B14F-4D97-AF65-F5344CB8AC3E}">
        <p14:creationId xmlns:p14="http://schemas.microsoft.com/office/powerpoint/2010/main" val="168045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underrubriker och två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EF5597-77F0-434A-A2AB-0ACCE1CD79EB}"/>
              </a:ext>
            </a:extLst>
          </p:cNvPr>
          <p:cNvSpPr>
            <a:spLocks noGrp="1"/>
          </p:cNvSpPr>
          <p:nvPr>
            <p:ph type="title"/>
          </p:nvPr>
        </p:nvSpPr>
        <p:spPr/>
        <p:txBody>
          <a:bodyPr/>
          <a:lstStyle/>
          <a:p>
            <a:r>
              <a:rPr lang="sv-SE"/>
              <a:t>Klicka här för att ändra mall för rubrikformat</a:t>
            </a:r>
            <a:endParaRPr lang="en-GB"/>
          </a:p>
        </p:txBody>
      </p:sp>
      <p:sp>
        <p:nvSpPr>
          <p:cNvPr id="4" name="Platshållare för datum 3">
            <a:extLst>
              <a:ext uri="{FF2B5EF4-FFF2-40B4-BE49-F238E27FC236}">
                <a16:creationId xmlns:a16="http://schemas.microsoft.com/office/drawing/2014/main" id="{D89E2E86-DCB5-5D40-AAC1-7A916712E6F4}"/>
              </a:ext>
            </a:extLst>
          </p:cNvPr>
          <p:cNvSpPr>
            <a:spLocks noGrp="1"/>
          </p:cNvSpPr>
          <p:nvPr>
            <p:ph type="dt" sz="half" idx="11"/>
          </p:nvPr>
        </p:nvSpPr>
        <p:spPr/>
        <p:txBody>
          <a:bodyPr/>
          <a:lstStyle/>
          <a:p>
            <a:fld id="{A7A7FA62-242B-154F-BDED-F228A40489AE}" type="datetime1">
              <a:rPr lang="sv-SE" smtClean="0"/>
              <a:t>2023-05-23</a:t>
            </a:fld>
            <a:endParaRPr lang="en-GB" dirty="0"/>
          </a:p>
        </p:txBody>
      </p:sp>
      <p:sp>
        <p:nvSpPr>
          <p:cNvPr id="5" name="Platshållare för bildnummer 4">
            <a:extLst>
              <a:ext uri="{FF2B5EF4-FFF2-40B4-BE49-F238E27FC236}">
                <a16:creationId xmlns:a16="http://schemas.microsoft.com/office/drawing/2014/main" id="{7C89D1DA-CF8E-0D44-9D15-51F737427C71}"/>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innehåll 6">
            <a:extLst>
              <a:ext uri="{FF2B5EF4-FFF2-40B4-BE49-F238E27FC236}">
                <a16:creationId xmlns:a16="http://schemas.microsoft.com/office/drawing/2014/main" id="{6AD6011F-45DB-6648-8334-1B4DC6E8EA92}"/>
              </a:ext>
            </a:extLst>
          </p:cNvPr>
          <p:cNvSpPr>
            <a:spLocks noGrp="1"/>
          </p:cNvSpPr>
          <p:nvPr>
            <p:ph sz="quarter" idx="13"/>
          </p:nvPr>
        </p:nvSpPr>
        <p:spPr>
          <a:xfrm>
            <a:off x="1062000" y="1458000"/>
            <a:ext cx="3427344" cy="3266400"/>
          </a:xfrm>
        </p:spPr>
        <p:txBody>
          <a:bodyPr/>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8" name="Platshållare för innehåll 6">
            <a:extLst>
              <a:ext uri="{FF2B5EF4-FFF2-40B4-BE49-F238E27FC236}">
                <a16:creationId xmlns:a16="http://schemas.microsoft.com/office/drawing/2014/main" id="{E71BD36F-2D19-AD42-B3D6-3BC155EE33A5}"/>
              </a:ext>
            </a:extLst>
          </p:cNvPr>
          <p:cNvSpPr>
            <a:spLocks noGrp="1"/>
          </p:cNvSpPr>
          <p:nvPr>
            <p:ph sz="quarter" idx="14"/>
          </p:nvPr>
        </p:nvSpPr>
        <p:spPr>
          <a:xfrm>
            <a:off x="4572000" y="1458000"/>
            <a:ext cx="3427341" cy="3266400"/>
          </a:xfrm>
        </p:spPr>
        <p:txBody>
          <a:bodyPr/>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9" name="Platshållare för text 2">
            <a:extLst>
              <a:ext uri="{FF2B5EF4-FFF2-40B4-BE49-F238E27FC236}">
                <a16:creationId xmlns:a16="http://schemas.microsoft.com/office/drawing/2014/main" id="{5036AF80-4CD2-454D-A2BD-8376F1D80549}"/>
              </a:ext>
            </a:extLst>
          </p:cNvPr>
          <p:cNvSpPr>
            <a:spLocks noGrp="1"/>
          </p:cNvSpPr>
          <p:nvPr>
            <p:ph type="body" idx="1"/>
          </p:nvPr>
        </p:nvSpPr>
        <p:spPr>
          <a:xfrm>
            <a:off x="1062000" y="1051200"/>
            <a:ext cx="3427342" cy="327722"/>
          </a:xfrm>
        </p:spPr>
        <p:txBody>
          <a:bodyPr anchor="b">
            <a:noAutofit/>
          </a:bodyPr>
          <a:lstStyle>
            <a:lvl1pPr marL="0" indent="0">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10" name="Platshållare för text 4">
            <a:extLst>
              <a:ext uri="{FF2B5EF4-FFF2-40B4-BE49-F238E27FC236}">
                <a16:creationId xmlns:a16="http://schemas.microsoft.com/office/drawing/2014/main" id="{BD1EFFC8-506E-5A4A-B12B-1ED4D1958FC5}"/>
              </a:ext>
            </a:extLst>
          </p:cNvPr>
          <p:cNvSpPr>
            <a:spLocks noGrp="1"/>
          </p:cNvSpPr>
          <p:nvPr>
            <p:ph type="body" sz="quarter" idx="3"/>
          </p:nvPr>
        </p:nvSpPr>
        <p:spPr>
          <a:xfrm>
            <a:off x="4572000" y="1051200"/>
            <a:ext cx="3427341" cy="327722"/>
          </a:xfrm>
        </p:spPr>
        <p:txBody>
          <a:bodyPr anchor="b">
            <a:noAutofit/>
          </a:bodyPr>
          <a:lstStyle>
            <a:lvl1pPr marL="0" indent="0">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Tree>
    <p:extLst>
      <p:ext uri="{BB962C8B-B14F-4D97-AF65-F5344CB8AC3E}">
        <p14:creationId xmlns:p14="http://schemas.microsoft.com/office/powerpoint/2010/main" val="255955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9213F7-29AE-3348-BA14-276452F17522}"/>
              </a:ext>
            </a:extLst>
          </p:cNvPr>
          <p:cNvSpPr>
            <a:spLocks noGrp="1"/>
          </p:cNvSpPr>
          <p:nvPr>
            <p:ph type="title"/>
          </p:nvPr>
        </p:nvSpPr>
        <p:spPr/>
        <p:txBody>
          <a:bodyPr/>
          <a:lstStyle/>
          <a:p>
            <a:r>
              <a:rPr lang="sv-SE"/>
              <a:t>Klicka här för att ändra mall för rubrikformat</a:t>
            </a:r>
            <a:endParaRPr lang="en-GB"/>
          </a:p>
        </p:txBody>
      </p:sp>
      <p:sp>
        <p:nvSpPr>
          <p:cNvPr id="4" name="Platshållare för datum 3">
            <a:extLst>
              <a:ext uri="{FF2B5EF4-FFF2-40B4-BE49-F238E27FC236}">
                <a16:creationId xmlns:a16="http://schemas.microsoft.com/office/drawing/2014/main" id="{DEE58744-88EE-9F48-B53F-195692071B89}"/>
              </a:ext>
            </a:extLst>
          </p:cNvPr>
          <p:cNvSpPr>
            <a:spLocks noGrp="1"/>
          </p:cNvSpPr>
          <p:nvPr>
            <p:ph type="dt" sz="half" idx="11"/>
          </p:nvPr>
        </p:nvSpPr>
        <p:spPr/>
        <p:txBody>
          <a:bodyPr/>
          <a:lstStyle/>
          <a:p>
            <a:fld id="{0D45677C-6021-4B4B-8D00-4AA6DB0D4902}" type="datetime1">
              <a:rPr lang="sv-SE" smtClean="0"/>
              <a:t>2023-05-23</a:t>
            </a:fld>
            <a:endParaRPr lang="en-GB" dirty="0"/>
          </a:p>
        </p:txBody>
      </p:sp>
      <p:sp>
        <p:nvSpPr>
          <p:cNvPr id="5" name="Platshållare för bildnummer 4">
            <a:extLst>
              <a:ext uri="{FF2B5EF4-FFF2-40B4-BE49-F238E27FC236}">
                <a16:creationId xmlns:a16="http://schemas.microsoft.com/office/drawing/2014/main" id="{12052B00-675E-0049-A5DB-D785D6290EF5}"/>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bild 6">
            <a:extLst>
              <a:ext uri="{FF2B5EF4-FFF2-40B4-BE49-F238E27FC236}">
                <a16:creationId xmlns:a16="http://schemas.microsoft.com/office/drawing/2014/main" id="{4CD2FD66-7FAA-AE47-8A10-92EF24064E28}"/>
              </a:ext>
            </a:extLst>
          </p:cNvPr>
          <p:cNvSpPr>
            <a:spLocks noGrp="1"/>
          </p:cNvSpPr>
          <p:nvPr>
            <p:ph type="pic" sz="quarter" idx="13"/>
          </p:nvPr>
        </p:nvSpPr>
        <p:spPr>
          <a:xfrm>
            <a:off x="250825" y="1182688"/>
            <a:ext cx="8642350" cy="3541712"/>
          </a:xfrm>
        </p:spPr>
        <p:txBody>
          <a:bodyPr/>
          <a:lstStyle>
            <a:lvl1pPr marL="0" indent="0">
              <a:buNone/>
              <a:defRPr/>
            </a:lvl1pPr>
          </a:lstStyle>
          <a:p>
            <a:endParaRPr lang="en-GB" dirty="0"/>
          </a:p>
        </p:txBody>
      </p:sp>
    </p:spTree>
    <p:extLst>
      <p:ext uri="{BB962C8B-B14F-4D97-AF65-F5344CB8AC3E}">
        <p14:creationId xmlns:p14="http://schemas.microsoft.com/office/powerpoint/2010/main" val="351777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två bild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9213F7-29AE-3348-BA14-276452F17522}"/>
              </a:ext>
            </a:extLst>
          </p:cNvPr>
          <p:cNvSpPr>
            <a:spLocks noGrp="1"/>
          </p:cNvSpPr>
          <p:nvPr>
            <p:ph type="title"/>
          </p:nvPr>
        </p:nvSpPr>
        <p:spPr/>
        <p:txBody>
          <a:bodyPr/>
          <a:lstStyle/>
          <a:p>
            <a:r>
              <a:rPr lang="sv-SE"/>
              <a:t>Klicka här för att ändra mall för rubrikformat</a:t>
            </a:r>
            <a:endParaRPr lang="en-GB"/>
          </a:p>
        </p:txBody>
      </p:sp>
      <p:sp>
        <p:nvSpPr>
          <p:cNvPr id="4" name="Platshållare för datum 3">
            <a:extLst>
              <a:ext uri="{FF2B5EF4-FFF2-40B4-BE49-F238E27FC236}">
                <a16:creationId xmlns:a16="http://schemas.microsoft.com/office/drawing/2014/main" id="{DEE58744-88EE-9F48-B53F-195692071B89}"/>
              </a:ext>
            </a:extLst>
          </p:cNvPr>
          <p:cNvSpPr>
            <a:spLocks noGrp="1"/>
          </p:cNvSpPr>
          <p:nvPr>
            <p:ph type="dt" sz="half" idx="11"/>
          </p:nvPr>
        </p:nvSpPr>
        <p:spPr/>
        <p:txBody>
          <a:bodyPr/>
          <a:lstStyle/>
          <a:p>
            <a:fld id="{141755ED-D54E-694B-A391-7B1A4BC3BA77}" type="datetime1">
              <a:rPr lang="sv-SE" smtClean="0"/>
              <a:t>2023-05-23</a:t>
            </a:fld>
            <a:endParaRPr lang="en-GB" dirty="0"/>
          </a:p>
        </p:txBody>
      </p:sp>
      <p:sp>
        <p:nvSpPr>
          <p:cNvPr id="5" name="Platshållare för bildnummer 4">
            <a:extLst>
              <a:ext uri="{FF2B5EF4-FFF2-40B4-BE49-F238E27FC236}">
                <a16:creationId xmlns:a16="http://schemas.microsoft.com/office/drawing/2014/main" id="{12052B00-675E-0049-A5DB-D785D6290EF5}"/>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bild 6">
            <a:extLst>
              <a:ext uri="{FF2B5EF4-FFF2-40B4-BE49-F238E27FC236}">
                <a16:creationId xmlns:a16="http://schemas.microsoft.com/office/drawing/2014/main" id="{4CD2FD66-7FAA-AE47-8A10-92EF24064E28}"/>
              </a:ext>
            </a:extLst>
          </p:cNvPr>
          <p:cNvSpPr>
            <a:spLocks noGrp="1"/>
          </p:cNvSpPr>
          <p:nvPr>
            <p:ph type="pic" sz="quarter" idx="13"/>
          </p:nvPr>
        </p:nvSpPr>
        <p:spPr>
          <a:xfrm>
            <a:off x="250825" y="1183342"/>
            <a:ext cx="4282057" cy="3541058"/>
          </a:xfrm>
        </p:spPr>
        <p:txBody>
          <a:bodyPr/>
          <a:lstStyle>
            <a:lvl1pPr marL="0" indent="0">
              <a:buNone/>
              <a:defRPr/>
            </a:lvl1pPr>
          </a:lstStyle>
          <a:p>
            <a:endParaRPr lang="en-GB" dirty="0"/>
          </a:p>
        </p:txBody>
      </p:sp>
      <p:sp>
        <p:nvSpPr>
          <p:cNvPr id="8" name="Platshållare för bild 6">
            <a:extLst>
              <a:ext uri="{FF2B5EF4-FFF2-40B4-BE49-F238E27FC236}">
                <a16:creationId xmlns:a16="http://schemas.microsoft.com/office/drawing/2014/main" id="{F471D766-023C-E042-B60C-5AA70DCA1212}"/>
              </a:ext>
            </a:extLst>
          </p:cNvPr>
          <p:cNvSpPr>
            <a:spLocks noGrp="1"/>
          </p:cNvSpPr>
          <p:nvPr>
            <p:ph type="pic" sz="quarter" idx="14"/>
          </p:nvPr>
        </p:nvSpPr>
        <p:spPr>
          <a:xfrm>
            <a:off x="4611119" y="1183342"/>
            <a:ext cx="4282055" cy="3541058"/>
          </a:xfrm>
        </p:spPr>
        <p:txBody>
          <a:bodyPr/>
          <a:lstStyle>
            <a:lvl1pPr marL="0" indent="0">
              <a:buNone/>
              <a:defRPr/>
            </a:lvl1pPr>
          </a:lstStyle>
          <a:p>
            <a:endParaRPr lang="en-GB" dirty="0"/>
          </a:p>
        </p:txBody>
      </p:sp>
    </p:spTree>
    <p:extLst>
      <p:ext uri="{BB962C8B-B14F-4D97-AF65-F5344CB8AC3E}">
        <p14:creationId xmlns:p14="http://schemas.microsoft.com/office/powerpoint/2010/main" val="190128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6286D3-8649-524C-AC90-FF2F69102F70}"/>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EE417B25-3466-4D4E-9932-2BC6E1D868B5}"/>
              </a:ext>
            </a:extLst>
          </p:cNvPr>
          <p:cNvSpPr>
            <a:spLocks noGrp="1"/>
          </p:cNvSpPr>
          <p:nvPr>
            <p:ph type="dt" sz="half" idx="11"/>
          </p:nvPr>
        </p:nvSpPr>
        <p:spPr/>
        <p:txBody>
          <a:bodyPr/>
          <a:lstStyle/>
          <a:p>
            <a:fld id="{C55EB1E9-4E18-5549-8E17-04A05D374244}" type="datetime1">
              <a:rPr lang="sv-SE" smtClean="0"/>
              <a:t>2023-05-23</a:t>
            </a:fld>
            <a:endParaRPr lang="en-GB" dirty="0"/>
          </a:p>
        </p:txBody>
      </p:sp>
      <p:sp>
        <p:nvSpPr>
          <p:cNvPr id="5" name="Platshållare för bildnummer 4">
            <a:extLst>
              <a:ext uri="{FF2B5EF4-FFF2-40B4-BE49-F238E27FC236}">
                <a16:creationId xmlns:a16="http://schemas.microsoft.com/office/drawing/2014/main" id="{31573EF2-0F29-FC4E-8D8C-6C9A6BED7D41}"/>
              </a:ext>
            </a:extLst>
          </p:cNvPr>
          <p:cNvSpPr>
            <a:spLocks noGrp="1"/>
          </p:cNvSpPr>
          <p:nvPr>
            <p:ph type="sldNum" sz="quarter" idx="12"/>
          </p:nvPr>
        </p:nvSpPr>
        <p:spPr/>
        <p:txBody>
          <a:bodyPr/>
          <a:lstStyle/>
          <a:p>
            <a:fld id="{C338348D-F2D3-AB47-AE2A-1D59B1E58D64}" type="slidenum">
              <a:rPr lang="en-GB" smtClean="0"/>
              <a:pPr/>
              <a:t>‹#›</a:t>
            </a:fld>
            <a:endParaRPr lang="en-GB"/>
          </a:p>
        </p:txBody>
      </p:sp>
    </p:spTree>
    <p:extLst>
      <p:ext uri="{BB962C8B-B14F-4D97-AF65-F5344CB8AC3E}">
        <p14:creationId xmlns:p14="http://schemas.microsoft.com/office/powerpoint/2010/main" val="147711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rtplatta_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04E6325-9929-CF46-A1F2-B4F39A0656A7}"/>
              </a:ext>
            </a:extLst>
          </p:cNvPr>
          <p:cNvSpPr>
            <a:spLocks noGrp="1"/>
          </p:cNvSpPr>
          <p:nvPr>
            <p:ph type="pic" sz="quarter" idx="10"/>
          </p:nvPr>
        </p:nvSpPr>
        <p:spPr>
          <a:xfrm>
            <a:off x="278607" y="3453868"/>
            <a:ext cx="2802524" cy="1413407"/>
          </a:xfrm>
          <a:solidFill>
            <a:schemeClr val="bg2"/>
          </a:solidFill>
        </p:spPr>
        <p:txBody>
          <a:bodyPr anchor="ctr" anchorCtr="0"/>
          <a:lstStyle>
            <a:lvl1pPr algn="ctr">
              <a:defRPr/>
            </a:lvl1pPr>
          </a:lstStyle>
          <a:p>
            <a:r>
              <a:rPr lang="en-GB"/>
              <a:t>Click icon to add picture</a:t>
            </a:r>
            <a:endParaRPr lang="en-SE"/>
          </a:p>
        </p:txBody>
      </p:sp>
      <p:sp>
        <p:nvSpPr>
          <p:cNvPr id="9" name="Picture Placeholder 7">
            <a:extLst>
              <a:ext uri="{FF2B5EF4-FFF2-40B4-BE49-F238E27FC236}">
                <a16:creationId xmlns:a16="http://schemas.microsoft.com/office/drawing/2014/main" id="{738EA521-6603-1C4A-AC4D-29169F07AA5D}"/>
              </a:ext>
            </a:extLst>
          </p:cNvPr>
          <p:cNvSpPr>
            <a:spLocks noGrp="1"/>
          </p:cNvSpPr>
          <p:nvPr>
            <p:ph type="pic" sz="quarter" idx="11"/>
          </p:nvPr>
        </p:nvSpPr>
        <p:spPr>
          <a:xfrm>
            <a:off x="3260347" y="3453869"/>
            <a:ext cx="5605047" cy="1411594"/>
          </a:xfrm>
          <a:solidFill>
            <a:schemeClr val="bg2"/>
          </a:solidFill>
        </p:spPr>
        <p:txBody>
          <a:bodyPr anchor="ctr" anchorCtr="0"/>
          <a:lstStyle>
            <a:lvl1pPr algn="ctr">
              <a:defRPr/>
            </a:lvl1pPr>
          </a:lstStyle>
          <a:p>
            <a:r>
              <a:rPr lang="en-GB"/>
              <a:t>Click icon to add picture</a:t>
            </a:r>
            <a:endParaRPr lang="en-SE"/>
          </a:p>
        </p:txBody>
      </p:sp>
      <p:sp>
        <p:nvSpPr>
          <p:cNvPr id="10" name="Picture Placeholder 7">
            <a:extLst>
              <a:ext uri="{FF2B5EF4-FFF2-40B4-BE49-F238E27FC236}">
                <a16:creationId xmlns:a16="http://schemas.microsoft.com/office/drawing/2014/main" id="{77B9CB2B-A9FD-7448-800D-BD366F64D4FF}"/>
              </a:ext>
            </a:extLst>
          </p:cNvPr>
          <p:cNvSpPr>
            <a:spLocks noGrp="1"/>
          </p:cNvSpPr>
          <p:nvPr>
            <p:ph type="pic" sz="quarter" idx="12"/>
          </p:nvPr>
        </p:nvSpPr>
        <p:spPr>
          <a:xfrm>
            <a:off x="5213609" y="1872258"/>
            <a:ext cx="3651785" cy="1398984"/>
          </a:xfrm>
          <a:solidFill>
            <a:schemeClr val="bg2"/>
          </a:solidFill>
        </p:spPr>
        <p:txBody>
          <a:bodyPr anchor="ctr" anchorCtr="0"/>
          <a:lstStyle>
            <a:lvl1pPr algn="ctr">
              <a:defRPr/>
            </a:lvl1pPr>
          </a:lstStyle>
          <a:p>
            <a:r>
              <a:rPr lang="en-GB"/>
              <a:t>Click icon to add picture</a:t>
            </a:r>
            <a:endParaRPr lang="en-SE"/>
          </a:p>
        </p:txBody>
      </p:sp>
      <p:sp>
        <p:nvSpPr>
          <p:cNvPr id="11" name="Picture Placeholder 7">
            <a:extLst>
              <a:ext uri="{FF2B5EF4-FFF2-40B4-BE49-F238E27FC236}">
                <a16:creationId xmlns:a16="http://schemas.microsoft.com/office/drawing/2014/main" id="{AE9830D3-FE11-4B4D-83A5-D6AD1F119071}"/>
              </a:ext>
            </a:extLst>
          </p:cNvPr>
          <p:cNvSpPr>
            <a:spLocks noGrp="1"/>
          </p:cNvSpPr>
          <p:nvPr>
            <p:ph type="pic" sz="quarter" idx="13"/>
          </p:nvPr>
        </p:nvSpPr>
        <p:spPr>
          <a:xfrm>
            <a:off x="4346627" y="284992"/>
            <a:ext cx="4518767" cy="1398984"/>
          </a:xfrm>
          <a:solidFill>
            <a:schemeClr val="bg2"/>
          </a:solidFill>
        </p:spPr>
        <p:txBody>
          <a:bodyPr anchor="ctr" anchorCtr="0"/>
          <a:lstStyle>
            <a:lvl1pPr algn="ctr">
              <a:defRPr/>
            </a:lvl1pPr>
          </a:lstStyle>
          <a:p>
            <a:r>
              <a:rPr lang="en-GB"/>
              <a:t>Click icon to add picture</a:t>
            </a:r>
            <a:endParaRPr lang="en-SE"/>
          </a:p>
        </p:txBody>
      </p:sp>
      <p:sp>
        <p:nvSpPr>
          <p:cNvPr id="12" name="Rectangle 11">
            <a:extLst>
              <a:ext uri="{FF2B5EF4-FFF2-40B4-BE49-F238E27FC236}">
                <a16:creationId xmlns:a16="http://schemas.microsoft.com/office/drawing/2014/main" id="{36ABABAB-EE00-6147-9604-E3C7EC999D70}"/>
              </a:ext>
            </a:extLst>
          </p:cNvPr>
          <p:cNvSpPr/>
          <p:nvPr userDrawn="1"/>
        </p:nvSpPr>
        <p:spPr>
          <a:xfrm>
            <a:off x="278606" y="1866741"/>
            <a:ext cx="4755797" cy="140468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500" dirty="0"/>
          </a:p>
        </p:txBody>
      </p:sp>
      <p:sp>
        <p:nvSpPr>
          <p:cNvPr id="2" name="Rubrik 1">
            <a:extLst>
              <a:ext uri="{FF2B5EF4-FFF2-40B4-BE49-F238E27FC236}">
                <a16:creationId xmlns:a16="http://schemas.microsoft.com/office/drawing/2014/main" id="{2F4B5727-3AF8-4023-B42B-839E8695AB99}"/>
              </a:ext>
            </a:extLst>
          </p:cNvPr>
          <p:cNvSpPr>
            <a:spLocks noGrp="1"/>
          </p:cNvSpPr>
          <p:nvPr>
            <p:ph type="title"/>
          </p:nvPr>
        </p:nvSpPr>
        <p:spPr>
          <a:xfrm>
            <a:off x="656035" y="2046165"/>
            <a:ext cx="4095712" cy="294918"/>
          </a:xfrm>
          <a:prstGeom prst="rect">
            <a:avLst/>
          </a:prstGeom>
        </p:spPr>
        <p:txBody>
          <a:bodyPr/>
          <a:lstStyle>
            <a:lvl1pPr>
              <a:defRPr sz="2100">
                <a:latin typeface="TheSansOsF SemiBold" panose="020B0602050302020203" pitchFamily="34" charset="77"/>
              </a:defRPr>
            </a:lvl1pPr>
          </a:lstStyle>
          <a:p>
            <a:r>
              <a:rPr lang="en-GB"/>
              <a:t>Click to edit Master title style</a:t>
            </a:r>
            <a:endParaRPr lang="sv-SE" dirty="0"/>
          </a:p>
        </p:txBody>
      </p:sp>
      <p:pic>
        <p:nvPicPr>
          <p:cNvPr id="20" name="Picture 2">
            <a:extLst>
              <a:ext uri="{FF2B5EF4-FFF2-40B4-BE49-F238E27FC236}">
                <a16:creationId xmlns:a16="http://schemas.microsoft.com/office/drawing/2014/main" id="{2DAD76AA-EBF8-E24C-89FF-C0F93FEA7FF3}"/>
              </a:ext>
              <a:ext uri="{C183D7F6-B498-43B3-948B-1728B52AA6E4}">
                <adec:decorative xmlns="" xmlns:adec="http://schemas.microsoft.com/office/drawing/2017/decorative" val="1"/>
              </a:ext>
            </a:extLst>
          </p:cNvPr>
          <p:cNvPicPr>
            <a:picLocks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278606" y="276226"/>
            <a:ext cx="759353" cy="76907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
        <p:nvSpPr>
          <p:cNvPr id="25" name="Picture Placeholder 24">
            <a:extLst>
              <a:ext uri="{FF2B5EF4-FFF2-40B4-BE49-F238E27FC236}">
                <a16:creationId xmlns:a16="http://schemas.microsoft.com/office/drawing/2014/main" id="{663CEF2C-9521-F149-ABB5-F15731B04B3E}"/>
              </a:ext>
            </a:extLst>
          </p:cNvPr>
          <p:cNvSpPr>
            <a:spLocks noGrp="1"/>
          </p:cNvSpPr>
          <p:nvPr>
            <p:ph type="pic" sz="quarter" idx="15"/>
          </p:nvPr>
        </p:nvSpPr>
        <p:spPr>
          <a:xfrm>
            <a:off x="278607" y="284992"/>
            <a:ext cx="3883870" cy="1398984"/>
          </a:xfrm>
          <a:custGeom>
            <a:avLst/>
            <a:gdLst>
              <a:gd name="connsiteX0" fmla="*/ 1251412 w 5178493"/>
              <a:gd name="connsiteY0" fmla="*/ 0 h 1865312"/>
              <a:gd name="connsiteX1" fmla="*/ 5178493 w 5178493"/>
              <a:gd name="connsiteY1" fmla="*/ 0 h 1865312"/>
              <a:gd name="connsiteX2" fmla="*/ 5178493 w 5178493"/>
              <a:gd name="connsiteY2" fmla="*/ 1865312 h 1865312"/>
              <a:gd name="connsiteX3" fmla="*/ 0 w 5178493"/>
              <a:gd name="connsiteY3" fmla="*/ 1865312 h 1865312"/>
              <a:gd name="connsiteX4" fmla="*/ 0 w 5178493"/>
              <a:gd name="connsiteY4" fmla="*/ 1239723 h 1865312"/>
              <a:gd name="connsiteX5" fmla="*/ 1251412 w 5178493"/>
              <a:gd name="connsiteY5" fmla="*/ 1239723 h 18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8493" h="1865312">
                <a:moveTo>
                  <a:pt x="1251412" y="0"/>
                </a:moveTo>
                <a:lnTo>
                  <a:pt x="5178493" y="0"/>
                </a:lnTo>
                <a:lnTo>
                  <a:pt x="5178493" y="1865312"/>
                </a:lnTo>
                <a:lnTo>
                  <a:pt x="0" y="1865312"/>
                </a:lnTo>
                <a:lnTo>
                  <a:pt x="0" y="1239723"/>
                </a:lnTo>
                <a:lnTo>
                  <a:pt x="1251412" y="1239723"/>
                </a:lnTo>
                <a:close/>
              </a:path>
            </a:pathLst>
          </a:custGeom>
          <a:solidFill>
            <a:schemeClr val="bg2"/>
          </a:solidFill>
        </p:spPr>
        <p:txBody>
          <a:bodyPr wrap="square" anchor="ctr" anchorCtr="0">
            <a:noAutofit/>
          </a:bodyPr>
          <a:lstStyle>
            <a:lvl1pPr algn="ctr">
              <a:defRPr/>
            </a:lvl1pPr>
          </a:lstStyle>
          <a:p>
            <a:r>
              <a:rPr lang="en-GB"/>
              <a:t>Click icon to add picture</a:t>
            </a:r>
            <a:endParaRPr lang="en-SE"/>
          </a:p>
        </p:txBody>
      </p:sp>
      <p:sp>
        <p:nvSpPr>
          <p:cNvPr id="5" name="Text Placeholder 4">
            <a:extLst>
              <a:ext uri="{FF2B5EF4-FFF2-40B4-BE49-F238E27FC236}">
                <a16:creationId xmlns:a16="http://schemas.microsoft.com/office/drawing/2014/main" id="{00FA736C-B6AE-FE41-A5F8-A45CF4E557C2}"/>
              </a:ext>
            </a:extLst>
          </p:cNvPr>
          <p:cNvSpPr>
            <a:spLocks noGrp="1"/>
          </p:cNvSpPr>
          <p:nvPr>
            <p:ph type="body" sz="quarter" idx="16"/>
          </p:nvPr>
        </p:nvSpPr>
        <p:spPr>
          <a:xfrm>
            <a:off x="656035" y="2451498"/>
            <a:ext cx="4095750" cy="637998"/>
          </a:xfrm>
        </p:spPr>
        <p:txBody>
          <a:bodyPr/>
          <a:lstStyle>
            <a:lvl1pPr>
              <a:defRPr sz="1050">
                <a:latin typeface="TheSansOsF SemiBold" panose="020B0602050302020203" pitchFamily="34" charset="77"/>
              </a:defRPr>
            </a:lvl1pPr>
            <a:lvl2pPr marL="341710" indent="-335756">
              <a:spcBef>
                <a:spcPts val="825"/>
              </a:spcBef>
              <a:buNone/>
              <a:tabLst/>
              <a:defRPr sz="825">
                <a:latin typeface="TheSansOsF SemiBold" panose="020B0602050302020203" pitchFamily="34" charset="77"/>
              </a:defRPr>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94929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rtplatta_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04E6325-9929-CF46-A1F2-B4F39A0656A7}"/>
              </a:ext>
            </a:extLst>
          </p:cNvPr>
          <p:cNvSpPr>
            <a:spLocks noGrp="1"/>
          </p:cNvSpPr>
          <p:nvPr>
            <p:ph type="pic" sz="quarter" idx="10"/>
          </p:nvPr>
        </p:nvSpPr>
        <p:spPr>
          <a:xfrm>
            <a:off x="278606" y="3446914"/>
            <a:ext cx="2272865" cy="1420361"/>
          </a:xfrm>
          <a:solidFill>
            <a:schemeClr val="bg2"/>
          </a:solidFill>
        </p:spPr>
        <p:txBody>
          <a:bodyPr anchor="ctr" anchorCtr="0"/>
          <a:lstStyle>
            <a:lvl1pPr algn="ctr">
              <a:defRPr/>
            </a:lvl1pPr>
          </a:lstStyle>
          <a:p>
            <a:r>
              <a:rPr lang="en-GB"/>
              <a:t>Click icon to add picture</a:t>
            </a:r>
            <a:endParaRPr lang="en-SE"/>
          </a:p>
        </p:txBody>
      </p:sp>
      <p:sp>
        <p:nvSpPr>
          <p:cNvPr id="9" name="Picture Placeholder 7">
            <a:extLst>
              <a:ext uri="{FF2B5EF4-FFF2-40B4-BE49-F238E27FC236}">
                <a16:creationId xmlns:a16="http://schemas.microsoft.com/office/drawing/2014/main" id="{738EA521-6603-1C4A-AC4D-29169F07AA5D}"/>
              </a:ext>
            </a:extLst>
          </p:cNvPr>
          <p:cNvSpPr>
            <a:spLocks noGrp="1"/>
          </p:cNvSpPr>
          <p:nvPr>
            <p:ph type="pic" sz="quarter" idx="11"/>
          </p:nvPr>
        </p:nvSpPr>
        <p:spPr>
          <a:xfrm>
            <a:off x="2746108" y="3446914"/>
            <a:ext cx="2272865" cy="1411594"/>
          </a:xfrm>
          <a:solidFill>
            <a:schemeClr val="bg2"/>
          </a:solidFill>
        </p:spPr>
        <p:txBody>
          <a:bodyPr anchor="ctr" anchorCtr="0"/>
          <a:lstStyle>
            <a:lvl1pPr algn="ctr">
              <a:defRPr/>
            </a:lvl1pPr>
          </a:lstStyle>
          <a:p>
            <a:r>
              <a:rPr lang="en-GB"/>
              <a:t>Click icon to add picture</a:t>
            </a:r>
            <a:endParaRPr lang="en-SE"/>
          </a:p>
        </p:txBody>
      </p:sp>
      <p:sp>
        <p:nvSpPr>
          <p:cNvPr id="10" name="Picture Placeholder 7">
            <a:extLst>
              <a:ext uri="{FF2B5EF4-FFF2-40B4-BE49-F238E27FC236}">
                <a16:creationId xmlns:a16="http://schemas.microsoft.com/office/drawing/2014/main" id="{77B9CB2B-A9FD-7448-800D-BD366F64D4FF}"/>
              </a:ext>
            </a:extLst>
          </p:cNvPr>
          <p:cNvSpPr>
            <a:spLocks noGrp="1"/>
          </p:cNvSpPr>
          <p:nvPr>
            <p:ph type="pic" sz="quarter" idx="12"/>
          </p:nvPr>
        </p:nvSpPr>
        <p:spPr>
          <a:xfrm>
            <a:off x="5213609" y="1872258"/>
            <a:ext cx="3651785" cy="2986250"/>
          </a:xfrm>
          <a:solidFill>
            <a:schemeClr val="bg2"/>
          </a:solidFill>
        </p:spPr>
        <p:txBody>
          <a:bodyPr anchor="ctr" anchorCtr="0"/>
          <a:lstStyle>
            <a:lvl1pPr algn="ctr">
              <a:defRPr/>
            </a:lvl1pPr>
          </a:lstStyle>
          <a:p>
            <a:r>
              <a:rPr lang="en-GB"/>
              <a:t>Click icon to add picture</a:t>
            </a:r>
            <a:endParaRPr lang="en-SE"/>
          </a:p>
        </p:txBody>
      </p:sp>
      <p:sp>
        <p:nvSpPr>
          <p:cNvPr id="11" name="Picture Placeholder 7">
            <a:extLst>
              <a:ext uri="{FF2B5EF4-FFF2-40B4-BE49-F238E27FC236}">
                <a16:creationId xmlns:a16="http://schemas.microsoft.com/office/drawing/2014/main" id="{AE9830D3-FE11-4B4D-83A5-D6AD1F119071}"/>
              </a:ext>
            </a:extLst>
          </p:cNvPr>
          <p:cNvSpPr>
            <a:spLocks noGrp="1"/>
          </p:cNvSpPr>
          <p:nvPr>
            <p:ph type="pic" sz="quarter" idx="13"/>
          </p:nvPr>
        </p:nvSpPr>
        <p:spPr>
          <a:xfrm>
            <a:off x="4346627" y="284992"/>
            <a:ext cx="4518767" cy="1398984"/>
          </a:xfrm>
          <a:solidFill>
            <a:schemeClr val="bg2"/>
          </a:solidFill>
        </p:spPr>
        <p:txBody>
          <a:bodyPr anchor="ctr" anchorCtr="0"/>
          <a:lstStyle>
            <a:lvl1pPr algn="ctr">
              <a:defRPr/>
            </a:lvl1pPr>
          </a:lstStyle>
          <a:p>
            <a:r>
              <a:rPr lang="en-GB"/>
              <a:t>Click icon to add picture</a:t>
            </a:r>
            <a:endParaRPr lang="en-SE"/>
          </a:p>
        </p:txBody>
      </p:sp>
      <p:sp>
        <p:nvSpPr>
          <p:cNvPr id="12" name="Rectangle 11">
            <a:extLst>
              <a:ext uri="{FF2B5EF4-FFF2-40B4-BE49-F238E27FC236}">
                <a16:creationId xmlns:a16="http://schemas.microsoft.com/office/drawing/2014/main" id="{36ABABAB-EE00-6147-9604-E3C7EC999D70}"/>
              </a:ext>
            </a:extLst>
          </p:cNvPr>
          <p:cNvSpPr/>
          <p:nvPr userDrawn="1"/>
        </p:nvSpPr>
        <p:spPr>
          <a:xfrm>
            <a:off x="278606" y="1866741"/>
            <a:ext cx="4755797" cy="140468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500" dirty="0"/>
          </a:p>
        </p:txBody>
      </p:sp>
      <p:sp>
        <p:nvSpPr>
          <p:cNvPr id="2" name="Rubrik 1">
            <a:extLst>
              <a:ext uri="{FF2B5EF4-FFF2-40B4-BE49-F238E27FC236}">
                <a16:creationId xmlns:a16="http://schemas.microsoft.com/office/drawing/2014/main" id="{2F4B5727-3AF8-4023-B42B-839E8695AB99}"/>
              </a:ext>
            </a:extLst>
          </p:cNvPr>
          <p:cNvSpPr>
            <a:spLocks noGrp="1"/>
          </p:cNvSpPr>
          <p:nvPr>
            <p:ph type="title"/>
          </p:nvPr>
        </p:nvSpPr>
        <p:spPr>
          <a:xfrm>
            <a:off x="656035" y="2046165"/>
            <a:ext cx="4095712" cy="294918"/>
          </a:xfrm>
          <a:prstGeom prst="rect">
            <a:avLst/>
          </a:prstGeom>
        </p:spPr>
        <p:txBody>
          <a:bodyPr/>
          <a:lstStyle>
            <a:lvl1pPr>
              <a:defRPr sz="2100">
                <a:latin typeface="TheSansOsF SemiBold" panose="020B0602050302020203" pitchFamily="34" charset="77"/>
              </a:defRPr>
            </a:lvl1pPr>
          </a:lstStyle>
          <a:p>
            <a:r>
              <a:rPr lang="en-GB"/>
              <a:t>Click to edit Master title style</a:t>
            </a:r>
            <a:endParaRPr lang="sv-SE" dirty="0"/>
          </a:p>
        </p:txBody>
      </p:sp>
      <p:pic>
        <p:nvPicPr>
          <p:cNvPr id="20" name="Picture 2">
            <a:extLst>
              <a:ext uri="{FF2B5EF4-FFF2-40B4-BE49-F238E27FC236}">
                <a16:creationId xmlns:a16="http://schemas.microsoft.com/office/drawing/2014/main" id="{2DAD76AA-EBF8-E24C-89FF-C0F93FEA7FF3}"/>
              </a:ext>
              <a:ext uri="{C183D7F6-B498-43B3-948B-1728B52AA6E4}">
                <adec:decorative xmlns="" xmlns:adec="http://schemas.microsoft.com/office/drawing/2017/decorative" val="1"/>
              </a:ext>
            </a:extLst>
          </p:cNvPr>
          <p:cNvPicPr>
            <a:picLocks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278606" y="276226"/>
            <a:ext cx="759353" cy="76907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
        <p:nvSpPr>
          <p:cNvPr id="25" name="Picture Placeholder 24">
            <a:extLst>
              <a:ext uri="{FF2B5EF4-FFF2-40B4-BE49-F238E27FC236}">
                <a16:creationId xmlns:a16="http://schemas.microsoft.com/office/drawing/2014/main" id="{663CEF2C-9521-F149-ABB5-F15731B04B3E}"/>
              </a:ext>
            </a:extLst>
          </p:cNvPr>
          <p:cNvSpPr>
            <a:spLocks noGrp="1"/>
          </p:cNvSpPr>
          <p:nvPr>
            <p:ph type="pic" sz="quarter" idx="15"/>
          </p:nvPr>
        </p:nvSpPr>
        <p:spPr>
          <a:xfrm>
            <a:off x="278607" y="284992"/>
            <a:ext cx="3883870" cy="1398984"/>
          </a:xfrm>
          <a:custGeom>
            <a:avLst/>
            <a:gdLst>
              <a:gd name="connsiteX0" fmla="*/ 1251412 w 5178493"/>
              <a:gd name="connsiteY0" fmla="*/ 0 h 1865312"/>
              <a:gd name="connsiteX1" fmla="*/ 5178493 w 5178493"/>
              <a:gd name="connsiteY1" fmla="*/ 0 h 1865312"/>
              <a:gd name="connsiteX2" fmla="*/ 5178493 w 5178493"/>
              <a:gd name="connsiteY2" fmla="*/ 1865312 h 1865312"/>
              <a:gd name="connsiteX3" fmla="*/ 0 w 5178493"/>
              <a:gd name="connsiteY3" fmla="*/ 1865312 h 1865312"/>
              <a:gd name="connsiteX4" fmla="*/ 0 w 5178493"/>
              <a:gd name="connsiteY4" fmla="*/ 1239723 h 1865312"/>
              <a:gd name="connsiteX5" fmla="*/ 1251412 w 5178493"/>
              <a:gd name="connsiteY5" fmla="*/ 1239723 h 18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8493" h="1865312">
                <a:moveTo>
                  <a:pt x="1251412" y="0"/>
                </a:moveTo>
                <a:lnTo>
                  <a:pt x="5178493" y="0"/>
                </a:lnTo>
                <a:lnTo>
                  <a:pt x="5178493" y="1865312"/>
                </a:lnTo>
                <a:lnTo>
                  <a:pt x="0" y="1865312"/>
                </a:lnTo>
                <a:lnTo>
                  <a:pt x="0" y="1239723"/>
                </a:lnTo>
                <a:lnTo>
                  <a:pt x="1251412" y="1239723"/>
                </a:lnTo>
                <a:close/>
              </a:path>
            </a:pathLst>
          </a:custGeom>
          <a:solidFill>
            <a:schemeClr val="bg2"/>
          </a:solidFill>
        </p:spPr>
        <p:txBody>
          <a:bodyPr wrap="square" anchor="ctr" anchorCtr="0">
            <a:noAutofit/>
          </a:bodyPr>
          <a:lstStyle>
            <a:lvl1pPr algn="ctr">
              <a:defRPr/>
            </a:lvl1pPr>
          </a:lstStyle>
          <a:p>
            <a:r>
              <a:rPr lang="en-GB"/>
              <a:t>Click icon to add picture</a:t>
            </a:r>
            <a:endParaRPr lang="en-SE"/>
          </a:p>
        </p:txBody>
      </p:sp>
      <p:sp>
        <p:nvSpPr>
          <p:cNvPr id="17" name="Text Placeholder 4">
            <a:extLst>
              <a:ext uri="{FF2B5EF4-FFF2-40B4-BE49-F238E27FC236}">
                <a16:creationId xmlns:a16="http://schemas.microsoft.com/office/drawing/2014/main" id="{CE416873-95A1-674A-9541-47C72997E89F}"/>
              </a:ext>
            </a:extLst>
          </p:cNvPr>
          <p:cNvSpPr>
            <a:spLocks noGrp="1"/>
          </p:cNvSpPr>
          <p:nvPr>
            <p:ph type="body" sz="quarter" idx="16"/>
          </p:nvPr>
        </p:nvSpPr>
        <p:spPr>
          <a:xfrm>
            <a:off x="656035" y="2451498"/>
            <a:ext cx="4095750" cy="637998"/>
          </a:xfrm>
        </p:spPr>
        <p:txBody>
          <a:bodyPr/>
          <a:lstStyle>
            <a:lvl1pPr>
              <a:defRPr sz="1050">
                <a:latin typeface="TheSansOsF SemiBold" panose="020B0602050302020203" pitchFamily="34" charset="77"/>
              </a:defRPr>
            </a:lvl1pPr>
            <a:lvl2pPr marL="341710" indent="-335756">
              <a:spcBef>
                <a:spcPts val="825"/>
              </a:spcBef>
              <a:buNone/>
              <a:tabLst/>
              <a:defRPr sz="825">
                <a:latin typeface="TheSansOsF SemiBold" panose="020B0602050302020203" pitchFamily="34" charset="77"/>
              </a:defRPr>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397551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rtplatta_3">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77B9CB2B-A9FD-7448-800D-BD366F64D4FF}"/>
              </a:ext>
            </a:extLst>
          </p:cNvPr>
          <p:cNvSpPr>
            <a:spLocks noGrp="1"/>
          </p:cNvSpPr>
          <p:nvPr>
            <p:ph type="pic" sz="quarter" idx="12"/>
          </p:nvPr>
        </p:nvSpPr>
        <p:spPr>
          <a:xfrm>
            <a:off x="5213609" y="284992"/>
            <a:ext cx="3651785" cy="4573516"/>
          </a:xfrm>
          <a:solidFill>
            <a:schemeClr val="bg2"/>
          </a:solidFill>
        </p:spPr>
        <p:txBody>
          <a:bodyPr anchor="ctr" anchorCtr="0"/>
          <a:lstStyle>
            <a:lvl1pPr algn="ctr">
              <a:defRPr/>
            </a:lvl1pPr>
          </a:lstStyle>
          <a:p>
            <a:r>
              <a:rPr lang="en-GB"/>
              <a:t>Click icon to add picture</a:t>
            </a:r>
            <a:endParaRPr lang="en-SE"/>
          </a:p>
        </p:txBody>
      </p:sp>
      <p:sp>
        <p:nvSpPr>
          <p:cNvPr id="12" name="Rectangle 11">
            <a:extLst>
              <a:ext uri="{FF2B5EF4-FFF2-40B4-BE49-F238E27FC236}">
                <a16:creationId xmlns:a16="http://schemas.microsoft.com/office/drawing/2014/main" id="{36ABABAB-EE00-6147-9604-E3C7EC999D70}"/>
              </a:ext>
            </a:extLst>
          </p:cNvPr>
          <p:cNvSpPr/>
          <p:nvPr userDrawn="1"/>
        </p:nvSpPr>
        <p:spPr>
          <a:xfrm>
            <a:off x="278606" y="1866741"/>
            <a:ext cx="4755797" cy="140468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500" dirty="0"/>
          </a:p>
        </p:txBody>
      </p:sp>
      <p:sp>
        <p:nvSpPr>
          <p:cNvPr id="2" name="Rubrik 1">
            <a:extLst>
              <a:ext uri="{FF2B5EF4-FFF2-40B4-BE49-F238E27FC236}">
                <a16:creationId xmlns:a16="http://schemas.microsoft.com/office/drawing/2014/main" id="{2F4B5727-3AF8-4023-B42B-839E8695AB99}"/>
              </a:ext>
            </a:extLst>
          </p:cNvPr>
          <p:cNvSpPr>
            <a:spLocks noGrp="1"/>
          </p:cNvSpPr>
          <p:nvPr>
            <p:ph type="title"/>
          </p:nvPr>
        </p:nvSpPr>
        <p:spPr>
          <a:xfrm>
            <a:off x="656035" y="2046165"/>
            <a:ext cx="4095712" cy="294918"/>
          </a:xfrm>
          <a:prstGeom prst="rect">
            <a:avLst/>
          </a:prstGeom>
        </p:spPr>
        <p:txBody>
          <a:bodyPr/>
          <a:lstStyle>
            <a:lvl1pPr>
              <a:defRPr sz="2100">
                <a:latin typeface="TheSansOsF SemiBold" panose="020B0602050302020203" pitchFamily="34" charset="77"/>
              </a:defRPr>
            </a:lvl1pPr>
          </a:lstStyle>
          <a:p>
            <a:r>
              <a:rPr lang="en-GB"/>
              <a:t>Click to edit Master title style</a:t>
            </a:r>
            <a:endParaRPr lang="sv-SE" dirty="0"/>
          </a:p>
        </p:txBody>
      </p:sp>
      <p:pic>
        <p:nvPicPr>
          <p:cNvPr id="20" name="Picture 2">
            <a:extLst>
              <a:ext uri="{FF2B5EF4-FFF2-40B4-BE49-F238E27FC236}">
                <a16:creationId xmlns:a16="http://schemas.microsoft.com/office/drawing/2014/main" id="{2DAD76AA-EBF8-E24C-89FF-C0F93FEA7FF3}"/>
              </a:ext>
              <a:ext uri="{C183D7F6-B498-43B3-948B-1728B52AA6E4}">
                <adec:decorative xmlns="" xmlns:adec="http://schemas.microsoft.com/office/drawing/2017/decorative" val="1"/>
              </a:ext>
            </a:extLst>
          </p:cNvPr>
          <p:cNvPicPr>
            <a:picLocks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278606" y="276226"/>
            <a:ext cx="759353" cy="76907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
        <p:nvSpPr>
          <p:cNvPr id="28" name="Picture Placeholder 27">
            <a:extLst>
              <a:ext uri="{FF2B5EF4-FFF2-40B4-BE49-F238E27FC236}">
                <a16:creationId xmlns:a16="http://schemas.microsoft.com/office/drawing/2014/main" id="{BFFD87B6-3ADD-DB4C-91B1-8576856C694C}"/>
              </a:ext>
            </a:extLst>
          </p:cNvPr>
          <p:cNvSpPr>
            <a:spLocks noGrp="1"/>
          </p:cNvSpPr>
          <p:nvPr>
            <p:ph type="pic" sz="quarter" idx="16"/>
          </p:nvPr>
        </p:nvSpPr>
        <p:spPr>
          <a:xfrm>
            <a:off x="278606" y="284992"/>
            <a:ext cx="4788218" cy="1398984"/>
          </a:xfrm>
          <a:custGeom>
            <a:avLst/>
            <a:gdLst>
              <a:gd name="connsiteX0" fmla="*/ 1251412 w 6384290"/>
              <a:gd name="connsiteY0" fmla="*/ 0 h 1865312"/>
              <a:gd name="connsiteX1" fmla="*/ 3353804 w 6384290"/>
              <a:gd name="connsiteY1" fmla="*/ 0 h 1865312"/>
              <a:gd name="connsiteX2" fmla="*/ 5178493 w 6384290"/>
              <a:gd name="connsiteY2" fmla="*/ 0 h 1865312"/>
              <a:gd name="connsiteX3" fmla="*/ 6384290 w 6384290"/>
              <a:gd name="connsiteY3" fmla="*/ 0 h 1865312"/>
              <a:gd name="connsiteX4" fmla="*/ 6384290 w 6384290"/>
              <a:gd name="connsiteY4" fmla="*/ 1863328 h 1865312"/>
              <a:gd name="connsiteX5" fmla="*/ 5178493 w 6384290"/>
              <a:gd name="connsiteY5" fmla="*/ 1863328 h 1865312"/>
              <a:gd name="connsiteX6" fmla="*/ 5178493 w 6384290"/>
              <a:gd name="connsiteY6" fmla="*/ 1865312 h 1865312"/>
              <a:gd name="connsiteX7" fmla="*/ 0 w 6384290"/>
              <a:gd name="connsiteY7" fmla="*/ 1865312 h 1865312"/>
              <a:gd name="connsiteX8" fmla="*/ 0 w 6384290"/>
              <a:gd name="connsiteY8" fmla="*/ 1239723 h 1865312"/>
              <a:gd name="connsiteX9" fmla="*/ 1251412 w 6384290"/>
              <a:gd name="connsiteY9" fmla="*/ 1239723 h 18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4290" h="1865312">
                <a:moveTo>
                  <a:pt x="1251412" y="0"/>
                </a:moveTo>
                <a:lnTo>
                  <a:pt x="3353804" y="0"/>
                </a:lnTo>
                <a:lnTo>
                  <a:pt x="5178493" y="0"/>
                </a:lnTo>
                <a:lnTo>
                  <a:pt x="6384290" y="0"/>
                </a:lnTo>
                <a:lnTo>
                  <a:pt x="6384290" y="1863328"/>
                </a:lnTo>
                <a:lnTo>
                  <a:pt x="5178493" y="1863328"/>
                </a:lnTo>
                <a:lnTo>
                  <a:pt x="5178493" y="1865312"/>
                </a:lnTo>
                <a:lnTo>
                  <a:pt x="0" y="1865312"/>
                </a:lnTo>
                <a:lnTo>
                  <a:pt x="0" y="1239723"/>
                </a:lnTo>
                <a:lnTo>
                  <a:pt x="1251412" y="1239723"/>
                </a:lnTo>
                <a:close/>
              </a:path>
            </a:pathLst>
          </a:custGeom>
          <a:solidFill>
            <a:schemeClr val="bg2"/>
          </a:solidFill>
        </p:spPr>
        <p:txBody>
          <a:bodyPr wrap="square" anchor="ctr" anchorCtr="0">
            <a:noAutofit/>
          </a:bodyPr>
          <a:lstStyle>
            <a:lvl1pPr algn="ctr">
              <a:defRPr/>
            </a:lvl1pPr>
          </a:lstStyle>
          <a:p>
            <a:r>
              <a:rPr lang="en-GB"/>
              <a:t>Click icon to add picture</a:t>
            </a:r>
            <a:endParaRPr lang="en-SE"/>
          </a:p>
        </p:txBody>
      </p:sp>
      <p:sp>
        <p:nvSpPr>
          <p:cNvPr id="29" name="Text Placeholder 4">
            <a:extLst>
              <a:ext uri="{FF2B5EF4-FFF2-40B4-BE49-F238E27FC236}">
                <a16:creationId xmlns:a16="http://schemas.microsoft.com/office/drawing/2014/main" id="{222CDFC1-A5A7-7A40-9094-1A8DA2A50A17}"/>
              </a:ext>
            </a:extLst>
          </p:cNvPr>
          <p:cNvSpPr>
            <a:spLocks noGrp="1"/>
          </p:cNvSpPr>
          <p:nvPr>
            <p:ph type="body" sz="quarter" idx="17"/>
          </p:nvPr>
        </p:nvSpPr>
        <p:spPr>
          <a:xfrm>
            <a:off x="656035" y="2451498"/>
            <a:ext cx="4095750" cy="637998"/>
          </a:xfrm>
        </p:spPr>
        <p:txBody>
          <a:bodyPr/>
          <a:lstStyle>
            <a:lvl1pPr>
              <a:defRPr sz="1050">
                <a:latin typeface="TheSansOsF SemiBold" panose="020B0602050302020203" pitchFamily="34" charset="77"/>
              </a:defRPr>
            </a:lvl1pPr>
            <a:lvl2pPr marL="341710" indent="-335756">
              <a:spcBef>
                <a:spcPts val="825"/>
              </a:spcBef>
              <a:buNone/>
              <a:tabLst/>
              <a:defRPr sz="825">
                <a:latin typeface="TheSansOsF SemiBold" panose="020B0602050302020203" pitchFamily="34" charset="77"/>
              </a:defRPr>
            </a:lvl2pPr>
          </a:lstStyle>
          <a:p>
            <a:pPr lvl="0"/>
            <a:r>
              <a:rPr lang="en-GB"/>
              <a:t>Click to edit Master text styles</a:t>
            </a:r>
          </a:p>
          <a:p>
            <a:pPr lvl="1"/>
            <a:r>
              <a:rPr lang="en-GB"/>
              <a:t>Second level</a:t>
            </a:r>
          </a:p>
        </p:txBody>
      </p:sp>
      <p:sp>
        <p:nvSpPr>
          <p:cNvPr id="11" name="Picture Placeholder 7">
            <a:extLst>
              <a:ext uri="{FF2B5EF4-FFF2-40B4-BE49-F238E27FC236}">
                <a16:creationId xmlns:a16="http://schemas.microsoft.com/office/drawing/2014/main" id="{E22E3C63-812B-FB45-B918-A11BC243879A}"/>
              </a:ext>
            </a:extLst>
          </p:cNvPr>
          <p:cNvSpPr>
            <a:spLocks noGrp="1"/>
          </p:cNvSpPr>
          <p:nvPr>
            <p:ph type="pic" sz="quarter" idx="10"/>
          </p:nvPr>
        </p:nvSpPr>
        <p:spPr>
          <a:xfrm>
            <a:off x="278606" y="3446914"/>
            <a:ext cx="2272865" cy="1420361"/>
          </a:xfrm>
          <a:solidFill>
            <a:schemeClr val="bg2"/>
          </a:solidFill>
        </p:spPr>
        <p:txBody>
          <a:bodyPr anchor="ctr" anchorCtr="0"/>
          <a:lstStyle>
            <a:lvl1pPr algn="ctr">
              <a:defRPr/>
            </a:lvl1pPr>
          </a:lstStyle>
          <a:p>
            <a:r>
              <a:rPr lang="en-GB"/>
              <a:t>Click icon to add picture</a:t>
            </a:r>
            <a:endParaRPr lang="en-SE"/>
          </a:p>
        </p:txBody>
      </p:sp>
      <p:sp>
        <p:nvSpPr>
          <p:cNvPr id="13" name="Picture Placeholder 7">
            <a:extLst>
              <a:ext uri="{FF2B5EF4-FFF2-40B4-BE49-F238E27FC236}">
                <a16:creationId xmlns:a16="http://schemas.microsoft.com/office/drawing/2014/main" id="{626916C9-70C8-5446-9DD0-5199FC7AC7D1}"/>
              </a:ext>
            </a:extLst>
          </p:cNvPr>
          <p:cNvSpPr>
            <a:spLocks noGrp="1"/>
          </p:cNvSpPr>
          <p:nvPr>
            <p:ph type="pic" sz="quarter" idx="11"/>
          </p:nvPr>
        </p:nvSpPr>
        <p:spPr>
          <a:xfrm>
            <a:off x="2746108" y="3446914"/>
            <a:ext cx="2272865" cy="1411594"/>
          </a:xfrm>
          <a:solidFill>
            <a:schemeClr val="bg2"/>
          </a:solidFill>
        </p:spPr>
        <p:txBody>
          <a:bodyPr anchor="ctr" anchorCtr="0"/>
          <a:lstStyle>
            <a:lvl1pPr algn="ctr">
              <a:defRPr/>
            </a:lvl1pPr>
          </a:lstStyle>
          <a:p>
            <a:r>
              <a:rPr lang="en-GB"/>
              <a:t>Click icon to add picture</a:t>
            </a:r>
            <a:endParaRPr lang="en-SE"/>
          </a:p>
        </p:txBody>
      </p:sp>
    </p:spTree>
    <p:extLst>
      <p:ext uri="{BB962C8B-B14F-4D97-AF65-F5344CB8AC3E}">
        <p14:creationId xmlns:p14="http://schemas.microsoft.com/office/powerpoint/2010/main" val="3373860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elbild">
    <p:spTree>
      <p:nvGrpSpPr>
        <p:cNvPr id="1" name=""/>
        <p:cNvGrpSpPr/>
        <p:nvPr/>
      </p:nvGrpSpPr>
      <p:grpSpPr>
        <a:xfrm>
          <a:off x="0" y="0"/>
          <a:ext cx="0" cy="0"/>
          <a:chOff x="0" y="0"/>
          <a:chExt cx="0" cy="0"/>
        </a:xfrm>
      </p:grpSpPr>
      <p:pic>
        <p:nvPicPr>
          <p:cNvPr id="2" name="Bildobjekt 18"/>
          <p:cNvPicPr>
            <a:picLocks noChangeAspect="1" noChangeArrowheads="1"/>
          </p:cNvPicPr>
          <p:nvPr/>
        </p:nvPicPr>
        <p:blipFill>
          <a:blip r:embed="rId2" cstate="screen">
            <a:extLst>
              <a:ext uri="{28A0092B-C50C-407E-A947-70E740481C1C}">
                <a14:useLocalDpi xmlns:a14="http://schemas.microsoft.com/office/drawing/2010/main"/>
              </a:ext>
            </a:extLst>
          </a:blip>
          <a:srcRect l="27231" t="40906" r="20988" b="17529"/>
          <a:stretch>
            <a:fillRect/>
          </a:stretch>
        </p:blipFill>
        <p:spPr bwMode="auto">
          <a:xfrm>
            <a:off x="250824" y="2542658"/>
            <a:ext cx="8642351" cy="242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ubrik 1">
            <a:extLst>
              <a:ext uri="{FF2B5EF4-FFF2-40B4-BE49-F238E27FC236}">
                <a16:creationId xmlns:a16="http://schemas.microsoft.com/office/drawing/2014/main" id="{C2E0D84A-3EC1-DD40-8DA6-147FB563C32E}"/>
              </a:ext>
            </a:extLst>
          </p:cNvPr>
          <p:cNvSpPr>
            <a:spLocks noGrp="1"/>
          </p:cNvSpPr>
          <p:nvPr>
            <p:ph type="ctrTitle" hasCustomPrompt="1"/>
          </p:nvPr>
        </p:nvSpPr>
        <p:spPr>
          <a:xfrm>
            <a:off x="459548" y="1079437"/>
            <a:ext cx="8181215" cy="643695"/>
          </a:xfrm>
        </p:spPr>
        <p:txBody>
          <a:bodyPr lIns="90000" anchor="t">
            <a:noAutofit/>
          </a:bodyPr>
          <a:lstStyle>
            <a:lvl1pPr algn="l">
              <a:lnSpc>
                <a:spcPct val="90000"/>
              </a:lnSpc>
              <a:defRPr sz="3600"/>
            </a:lvl1pPr>
          </a:lstStyle>
          <a:p>
            <a:r>
              <a:rPr lang="sv-SE" dirty="0"/>
              <a:t>Klicka för att ändra rubrikformat</a:t>
            </a:r>
            <a:endParaRPr lang="en-GB" dirty="0"/>
          </a:p>
        </p:txBody>
      </p:sp>
      <p:sp>
        <p:nvSpPr>
          <p:cNvPr id="8" name="Underrubrik 2">
            <a:extLst>
              <a:ext uri="{FF2B5EF4-FFF2-40B4-BE49-F238E27FC236}">
                <a16:creationId xmlns:a16="http://schemas.microsoft.com/office/drawing/2014/main" id="{D9708450-9178-2141-98CC-ED5077AF0A7F}"/>
              </a:ext>
            </a:extLst>
          </p:cNvPr>
          <p:cNvSpPr>
            <a:spLocks noGrp="1"/>
          </p:cNvSpPr>
          <p:nvPr>
            <p:ph type="subTitle" idx="1"/>
          </p:nvPr>
        </p:nvSpPr>
        <p:spPr>
          <a:xfrm>
            <a:off x="459548" y="1723132"/>
            <a:ext cx="8181215" cy="711031"/>
          </a:xfrm>
        </p:spPr>
        <p:txBody>
          <a:bodyPr lIns="108000" rIns="90000">
            <a:noAutofit/>
          </a:bodyPr>
          <a:lstStyle>
            <a:lvl1pPr marL="0" indent="0" algn="l">
              <a:lnSpc>
                <a:spcPct val="9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endParaRPr lang="en-GB" dirty="0"/>
          </a:p>
        </p:txBody>
      </p:sp>
      <p:grpSp>
        <p:nvGrpSpPr>
          <p:cNvPr id="12" name="Grupp 11">
            <a:extLst>
              <a:ext uri="{FF2B5EF4-FFF2-40B4-BE49-F238E27FC236}">
                <a16:creationId xmlns:a16="http://schemas.microsoft.com/office/drawing/2014/main" id="{E9331F4D-CFBF-B743-B11A-1C8047D3CFBE}"/>
              </a:ext>
            </a:extLst>
          </p:cNvPr>
          <p:cNvGrpSpPr/>
          <p:nvPr userDrawn="1"/>
        </p:nvGrpSpPr>
        <p:grpSpPr>
          <a:xfrm>
            <a:off x="0" y="0"/>
            <a:ext cx="1172780" cy="1181100"/>
            <a:chOff x="0" y="0"/>
            <a:chExt cx="1118774" cy="1126711"/>
          </a:xfrm>
          <a:noFill/>
        </p:grpSpPr>
        <p:pic>
          <p:nvPicPr>
            <p:cNvPr id="13" name="Picture 2">
              <a:extLst>
                <a:ext uri="{FF2B5EF4-FFF2-40B4-BE49-F238E27FC236}">
                  <a16:creationId xmlns:a16="http://schemas.microsoft.com/office/drawing/2014/main" id="{A58F791A-AC82-4241-9571-C01F81F86836}"/>
                </a:ext>
              </a:extLst>
            </p:cNvPr>
            <p:cNvPicPr>
              <a:picLocks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38674" y="237964"/>
              <a:ext cx="641393" cy="6497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4" name="Grupp 13">
              <a:extLst>
                <a:ext uri="{FF2B5EF4-FFF2-40B4-BE49-F238E27FC236}">
                  <a16:creationId xmlns:a16="http://schemas.microsoft.com/office/drawing/2014/main" id="{8947ABFC-334D-4740-BE63-0A994ACCB788}"/>
                </a:ext>
              </a:extLst>
            </p:cNvPr>
            <p:cNvGrpSpPr>
              <a:grpSpLocks noChangeAspect="1"/>
            </p:cNvGrpSpPr>
            <p:nvPr/>
          </p:nvGrpSpPr>
          <p:grpSpPr>
            <a:xfrm>
              <a:off x="440017" y="0"/>
              <a:ext cx="238707" cy="238781"/>
              <a:chOff x="2212991" y="4839051"/>
              <a:chExt cx="754419" cy="754653"/>
            </a:xfrm>
            <a:grpFill/>
          </p:grpSpPr>
          <p:sp>
            <p:nvSpPr>
              <p:cNvPr id="52" name="Rektangel 51">
                <a:extLst>
                  <a:ext uri="{FF2B5EF4-FFF2-40B4-BE49-F238E27FC236}">
                    <a16:creationId xmlns:a16="http://schemas.microsoft.com/office/drawing/2014/main" id="{9C1F2ABF-FD0A-7047-8941-99E4FF67871B}"/>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Rektangel 52">
                <a:extLst>
                  <a:ext uri="{FF2B5EF4-FFF2-40B4-BE49-F238E27FC236}">
                    <a16:creationId xmlns:a16="http://schemas.microsoft.com/office/drawing/2014/main" id="{9F776FDA-E8EC-9045-BD9F-45209E3A805F}"/>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Rektangel 53">
                <a:extLst>
                  <a:ext uri="{FF2B5EF4-FFF2-40B4-BE49-F238E27FC236}">
                    <a16:creationId xmlns:a16="http://schemas.microsoft.com/office/drawing/2014/main" id="{7024E031-C178-924F-A947-E6AB347889C7}"/>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Rektangel 54">
                <a:extLst>
                  <a:ext uri="{FF2B5EF4-FFF2-40B4-BE49-F238E27FC236}">
                    <a16:creationId xmlns:a16="http://schemas.microsoft.com/office/drawing/2014/main" id="{9C9F9DC5-A524-D145-9011-37CC11C6EC20}"/>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Rektangel 55">
                <a:extLst>
                  <a:ext uri="{FF2B5EF4-FFF2-40B4-BE49-F238E27FC236}">
                    <a16:creationId xmlns:a16="http://schemas.microsoft.com/office/drawing/2014/main" id="{64829C5F-978F-D747-8E8C-862213367EDC}"/>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7" name="Rektangel 56">
                <a:extLst>
                  <a:ext uri="{FF2B5EF4-FFF2-40B4-BE49-F238E27FC236}">
                    <a16:creationId xmlns:a16="http://schemas.microsoft.com/office/drawing/2014/main" id="{2B47CF5B-7594-274E-B9E9-81D1789F4950}"/>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Rektangel 57">
                <a:extLst>
                  <a:ext uri="{FF2B5EF4-FFF2-40B4-BE49-F238E27FC236}">
                    <a16:creationId xmlns:a16="http://schemas.microsoft.com/office/drawing/2014/main" id="{D1A397B8-832C-BE46-B490-8871281D0DD6}"/>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Rektangel 58">
                <a:extLst>
                  <a:ext uri="{FF2B5EF4-FFF2-40B4-BE49-F238E27FC236}">
                    <a16:creationId xmlns:a16="http://schemas.microsoft.com/office/drawing/2014/main" id="{DE1FD1AF-8E22-CE4C-B838-C310A32D3678}"/>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0" name="Rektangel 59">
                <a:extLst>
                  <a:ext uri="{FF2B5EF4-FFF2-40B4-BE49-F238E27FC236}">
                    <a16:creationId xmlns:a16="http://schemas.microsoft.com/office/drawing/2014/main" id="{1DC6E4F4-0565-C244-8DCD-B715E7E69CD9}"/>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5" name="Grupp 14">
              <a:extLst>
                <a:ext uri="{FF2B5EF4-FFF2-40B4-BE49-F238E27FC236}">
                  <a16:creationId xmlns:a16="http://schemas.microsoft.com/office/drawing/2014/main" id="{40184570-8C9F-D547-BFCF-47EDE34BEABF}"/>
                </a:ext>
              </a:extLst>
            </p:cNvPr>
            <p:cNvGrpSpPr>
              <a:grpSpLocks noChangeAspect="1"/>
            </p:cNvGrpSpPr>
            <p:nvPr/>
          </p:nvGrpSpPr>
          <p:grpSpPr>
            <a:xfrm>
              <a:off x="440017" y="887930"/>
              <a:ext cx="238707" cy="238781"/>
              <a:chOff x="2212991" y="4839051"/>
              <a:chExt cx="754419" cy="754653"/>
            </a:xfrm>
            <a:grpFill/>
          </p:grpSpPr>
          <p:sp>
            <p:nvSpPr>
              <p:cNvPr id="43" name="Rektangel 42">
                <a:extLst>
                  <a:ext uri="{FF2B5EF4-FFF2-40B4-BE49-F238E27FC236}">
                    <a16:creationId xmlns:a16="http://schemas.microsoft.com/office/drawing/2014/main" id="{A61EED33-3876-6C46-A702-773D24B265C3}"/>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a:extLst>
                  <a:ext uri="{FF2B5EF4-FFF2-40B4-BE49-F238E27FC236}">
                    <a16:creationId xmlns:a16="http://schemas.microsoft.com/office/drawing/2014/main" id="{4D8A9A53-2174-6D4A-BBB7-03CDEA7B382A}"/>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ktangel 44">
                <a:extLst>
                  <a:ext uri="{FF2B5EF4-FFF2-40B4-BE49-F238E27FC236}">
                    <a16:creationId xmlns:a16="http://schemas.microsoft.com/office/drawing/2014/main" id="{3EF5D968-9105-C94D-BE78-C3D31395CC25}"/>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a:extLst>
                  <a:ext uri="{FF2B5EF4-FFF2-40B4-BE49-F238E27FC236}">
                    <a16:creationId xmlns:a16="http://schemas.microsoft.com/office/drawing/2014/main" id="{EC212671-72CA-9245-919A-6FA7C159FA15}"/>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a:extLst>
                  <a:ext uri="{FF2B5EF4-FFF2-40B4-BE49-F238E27FC236}">
                    <a16:creationId xmlns:a16="http://schemas.microsoft.com/office/drawing/2014/main" id="{3A60D9C3-D2EA-4D42-87B8-128A9096F2C9}"/>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a:extLst>
                  <a:ext uri="{FF2B5EF4-FFF2-40B4-BE49-F238E27FC236}">
                    <a16:creationId xmlns:a16="http://schemas.microsoft.com/office/drawing/2014/main" id="{DE94F348-690F-E540-9093-1C49199F26C1}"/>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Rektangel 48">
                <a:extLst>
                  <a:ext uri="{FF2B5EF4-FFF2-40B4-BE49-F238E27FC236}">
                    <a16:creationId xmlns:a16="http://schemas.microsoft.com/office/drawing/2014/main" id="{0F47886B-9D67-8945-B978-E3C389995422}"/>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Rektangel 49">
                <a:extLst>
                  <a:ext uri="{FF2B5EF4-FFF2-40B4-BE49-F238E27FC236}">
                    <a16:creationId xmlns:a16="http://schemas.microsoft.com/office/drawing/2014/main" id="{B6E087E5-ED56-1F44-AB4D-4E5DC58625B2}"/>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Rektangel 50">
                <a:extLst>
                  <a:ext uri="{FF2B5EF4-FFF2-40B4-BE49-F238E27FC236}">
                    <a16:creationId xmlns:a16="http://schemas.microsoft.com/office/drawing/2014/main" id="{FEAE9DDC-8E15-554D-A9F9-32C9FD821303}"/>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6" name="Grupp 15">
              <a:extLst>
                <a:ext uri="{FF2B5EF4-FFF2-40B4-BE49-F238E27FC236}">
                  <a16:creationId xmlns:a16="http://schemas.microsoft.com/office/drawing/2014/main" id="{BBD191D5-8184-A045-B6FE-5411D0DCF582}"/>
                </a:ext>
              </a:extLst>
            </p:cNvPr>
            <p:cNvGrpSpPr>
              <a:grpSpLocks noChangeAspect="1"/>
            </p:cNvGrpSpPr>
            <p:nvPr/>
          </p:nvGrpSpPr>
          <p:grpSpPr>
            <a:xfrm>
              <a:off x="0" y="443465"/>
              <a:ext cx="238707" cy="238781"/>
              <a:chOff x="2212991" y="4839051"/>
              <a:chExt cx="754419" cy="754653"/>
            </a:xfrm>
            <a:grpFill/>
          </p:grpSpPr>
          <p:sp>
            <p:nvSpPr>
              <p:cNvPr id="27" name="Rektangel 26">
                <a:extLst>
                  <a:ext uri="{FF2B5EF4-FFF2-40B4-BE49-F238E27FC236}">
                    <a16:creationId xmlns:a16="http://schemas.microsoft.com/office/drawing/2014/main" id="{8DFBCE1C-D3B2-5F49-A340-D59567749FAF}"/>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1A697A31-3F22-3D42-AAC2-3D75D7AB3974}"/>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1533B9DF-99E0-F148-98DF-1AE4E0DCB229}"/>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extLst>
                  <a:ext uri="{FF2B5EF4-FFF2-40B4-BE49-F238E27FC236}">
                    <a16:creationId xmlns:a16="http://schemas.microsoft.com/office/drawing/2014/main" id="{AC0994CB-1562-C84A-BC07-C3E433681627}"/>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ktangel 37">
                <a:extLst>
                  <a:ext uri="{FF2B5EF4-FFF2-40B4-BE49-F238E27FC236}">
                    <a16:creationId xmlns:a16="http://schemas.microsoft.com/office/drawing/2014/main" id="{1C45B92F-660A-FE46-AB66-EC8D8127EEE6}"/>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ektangel 38">
                <a:extLst>
                  <a:ext uri="{FF2B5EF4-FFF2-40B4-BE49-F238E27FC236}">
                    <a16:creationId xmlns:a16="http://schemas.microsoft.com/office/drawing/2014/main" id="{6BFB85B6-8991-7A40-9E36-70642CC39972}"/>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Rektangel 39">
                <a:extLst>
                  <a:ext uri="{FF2B5EF4-FFF2-40B4-BE49-F238E27FC236}">
                    <a16:creationId xmlns:a16="http://schemas.microsoft.com/office/drawing/2014/main" id="{DA01DD59-2BF2-D44E-92BC-D4F5118FF537}"/>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ktangel 40">
                <a:extLst>
                  <a:ext uri="{FF2B5EF4-FFF2-40B4-BE49-F238E27FC236}">
                    <a16:creationId xmlns:a16="http://schemas.microsoft.com/office/drawing/2014/main" id="{A044860E-CE54-C645-8C96-DCC0027B3850}"/>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ktangel 41">
                <a:extLst>
                  <a:ext uri="{FF2B5EF4-FFF2-40B4-BE49-F238E27FC236}">
                    <a16:creationId xmlns:a16="http://schemas.microsoft.com/office/drawing/2014/main" id="{040B73E1-2341-A342-9BFA-9F9DC4E47D90}"/>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7" name="Grupp 16">
              <a:extLst>
                <a:ext uri="{FF2B5EF4-FFF2-40B4-BE49-F238E27FC236}">
                  <a16:creationId xmlns:a16="http://schemas.microsoft.com/office/drawing/2014/main" id="{C01C7D92-822D-F247-888A-51CDBE3208C8}"/>
                </a:ext>
              </a:extLst>
            </p:cNvPr>
            <p:cNvGrpSpPr>
              <a:grpSpLocks noChangeAspect="1"/>
            </p:cNvGrpSpPr>
            <p:nvPr/>
          </p:nvGrpSpPr>
          <p:grpSpPr>
            <a:xfrm>
              <a:off x="880067" y="443465"/>
              <a:ext cx="238707" cy="238781"/>
              <a:chOff x="2212991" y="4839051"/>
              <a:chExt cx="754419" cy="754653"/>
            </a:xfrm>
            <a:grpFill/>
          </p:grpSpPr>
          <p:sp>
            <p:nvSpPr>
              <p:cNvPr id="18" name="Rektangel 17">
                <a:extLst>
                  <a:ext uri="{FF2B5EF4-FFF2-40B4-BE49-F238E27FC236}">
                    <a16:creationId xmlns:a16="http://schemas.microsoft.com/office/drawing/2014/main" id="{65FEDA4E-E961-0D49-94DF-571AD02244A0}"/>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9E90C081-1629-9147-9B51-6494A7B4DB18}"/>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extLst>
                  <a:ext uri="{FF2B5EF4-FFF2-40B4-BE49-F238E27FC236}">
                    <a16:creationId xmlns:a16="http://schemas.microsoft.com/office/drawing/2014/main" id="{EEB32951-A8BB-ED4E-BAAB-C0E1FE85F8EB}"/>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extLst>
                  <a:ext uri="{FF2B5EF4-FFF2-40B4-BE49-F238E27FC236}">
                    <a16:creationId xmlns:a16="http://schemas.microsoft.com/office/drawing/2014/main" id="{0A8A807A-65D9-C54E-98D6-5949FCEA8DFA}"/>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a:extLst>
                  <a:ext uri="{FF2B5EF4-FFF2-40B4-BE49-F238E27FC236}">
                    <a16:creationId xmlns:a16="http://schemas.microsoft.com/office/drawing/2014/main" id="{C94C2C1C-9987-A64A-A424-C3C8AAF83EAE}"/>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a:extLst>
                  <a:ext uri="{FF2B5EF4-FFF2-40B4-BE49-F238E27FC236}">
                    <a16:creationId xmlns:a16="http://schemas.microsoft.com/office/drawing/2014/main" id="{BA62EF01-C788-684D-AEAC-5899616A01B7}"/>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a:extLst>
                  <a:ext uri="{FF2B5EF4-FFF2-40B4-BE49-F238E27FC236}">
                    <a16:creationId xmlns:a16="http://schemas.microsoft.com/office/drawing/2014/main" id="{F52962C9-79CF-D24A-AFEF-4F2634BF4BF0}"/>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a:extLst>
                  <a:ext uri="{FF2B5EF4-FFF2-40B4-BE49-F238E27FC236}">
                    <a16:creationId xmlns:a16="http://schemas.microsoft.com/office/drawing/2014/main" id="{CF48E26C-2B9A-4442-BC4B-E4588287A02E}"/>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a:extLst>
                  <a:ext uri="{FF2B5EF4-FFF2-40B4-BE49-F238E27FC236}">
                    <a16:creationId xmlns:a16="http://schemas.microsoft.com/office/drawing/2014/main" id="{C0DCEE72-5D28-C148-828F-B74EE134472D}"/>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cxnSp>
        <p:nvCxnSpPr>
          <p:cNvPr id="123" name="Rak 122">
            <a:extLst>
              <a:ext uri="{FF2B5EF4-FFF2-40B4-BE49-F238E27FC236}">
                <a16:creationId xmlns:a16="http://schemas.microsoft.com/office/drawing/2014/main" id="{5097A8E5-A6B9-EE40-A302-C6CF112729E0}"/>
              </a:ext>
            </a:extLst>
          </p:cNvPr>
          <p:cNvCxnSpPr>
            <a:cxnSpLocks/>
          </p:cNvCxnSpPr>
          <p:nvPr userDrawn="1"/>
        </p:nvCxnSpPr>
        <p:spPr>
          <a:xfrm>
            <a:off x="247666" y="4891747"/>
            <a:ext cx="864550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895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eng">
    <p:spTree>
      <p:nvGrpSpPr>
        <p:cNvPr id="1" name=""/>
        <p:cNvGrpSpPr/>
        <p:nvPr/>
      </p:nvGrpSpPr>
      <p:grpSpPr>
        <a:xfrm>
          <a:off x="0" y="0"/>
          <a:ext cx="0" cy="0"/>
          <a:chOff x="0" y="0"/>
          <a:chExt cx="0" cy="0"/>
        </a:xfrm>
      </p:grpSpPr>
      <p:sp>
        <p:nvSpPr>
          <p:cNvPr id="2" name="Line 6"/>
          <p:cNvSpPr>
            <a:spLocks noChangeShapeType="1"/>
          </p:cNvSpPr>
          <p:nvPr/>
        </p:nvSpPr>
        <p:spPr bwMode="gray">
          <a:xfrm>
            <a:off x="-1376363" y="4197350"/>
            <a:ext cx="0" cy="0"/>
          </a:xfrm>
          <a:prstGeom prst="line">
            <a:avLst/>
          </a:prstGeom>
          <a:noFill/>
          <a:ln w="3">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3" name="AutoShape 14"/>
          <p:cNvSpPr>
            <a:spLocks noChangeAspect="1" noChangeArrowheads="1" noTextEdit="1"/>
          </p:cNvSpPr>
          <p:nvPr/>
        </p:nvSpPr>
        <p:spPr bwMode="auto">
          <a:xfrm>
            <a:off x="-3582988" y="3049588"/>
            <a:ext cx="14508163"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p>
        </p:txBody>
      </p:sp>
      <p:pic>
        <p:nvPicPr>
          <p:cNvPr id="5" name="Bildobjekt 19"/>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428051" y="333780"/>
            <a:ext cx="1381125"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Bildobjekt 18">
            <a:extLst>
              <a:ext uri="{FF2B5EF4-FFF2-40B4-BE49-F238E27FC236}">
                <a16:creationId xmlns:a16="http://schemas.microsoft.com/office/drawing/2014/main" id="{9818D67E-72BB-EF4D-8650-DA1146FF8B7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l="27231" t="40906" r="20988" b="17529"/>
          <a:stretch>
            <a:fillRect/>
          </a:stretch>
        </p:blipFill>
        <p:spPr bwMode="auto">
          <a:xfrm>
            <a:off x="250824" y="2542658"/>
            <a:ext cx="8642351" cy="242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upp 14">
            <a:extLst>
              <a:ext uri="{FF2B5EF4-FFF2-40B4-BE49-F238E27FC236}">
                <a16:creationId xmlns:a16="http://schemas.microsoft.com/office/drawing/2014/main" id="{0863DBC1-93FB-FC4F-8A6E-D08EB15A346A}"/>
              </a:ext>
            </a:extLst>
          </p:cNvPr>
          <p:cNvGrpSpPr/>
          <p:nvPr userDrawn="1"/>
        </p:nvGrpSpPr>
        <p:grpSpPr>
          <a:xfrm>
            <a:off x="0" y="0"/>
            <a:ext cx="1172780" cy="1181100"/>
            <a:chOff x="0" y="0"/>
            <a:chExt cx="1118774" cy="1126711"/>
          </a:xfrm>
          <a:noFill/>
        </p:grpSpPr>
        <p:pic>
          <p:nvPicPr>
            <p:cNvPr id="16" name="Picture 2">
              <a:extLst>
                <a:ext uri="{FF2B5EF4-FFF2-40B4-BE49-F238E27FC236}">
                  <a16:creationId xmlns:a16="http://schemas.microsoft.com/office/drawing/2014/main" id="{5016C568-ADC6-B448-9875-EC43010139E3}"/>
                </a:ext>
              </a:extLst>
            </p:cNvPr>
            <p:cNvPicPr>
              <a:picLocks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38674" y="237964"/>
              <a:ext cx="641393" cy="6497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7" name="Grupp 16">
              <a:extLst>
                <a:ext uri="{FF2B5EF4-FFF2-40B4-BE49-F238E27FC236}">
                  <a16:creationId xmlns:a16="http://schemas.microsoft.com/office/drawing/2014/main" id="{15EAD1A5-2C50-F14C-A922-42AECE9F76AB}"/>
                </a:ext>
              </a:extLst>
            </p:cNvPr>
            <p:cNvGrpSpPr>
              <a:grpSpLocks noChangeAspect="1"/>
            </p:cNvGrpSpPr>
            <p:nvPr/>
          </p:nvGrpSpPr>
          <p:grpSpPr>
            <a:xfrm>
              <a:off x="440017" y="0"/>
              <a:ext cx="238707" cy="238781"/>
              <a:chOff x="2212991" y="4839051"/>
              <a:chExt cx="754419" cy="754653"/>
            </a:xfrm>
            <a:grpFill/>
          </p:grpSpPr>
          <p:sp>
            <p:nvSpPr>
              <p:cNvPr id="56" name="Rektangel 55">
                <a:extLst>
                  <a:ext uri="{FF2B5EF4-FFF2-40B4-BE49-F238E27FC236}">
                    <a16:creationId xmlns:a16="http://schemas.microsoft.com/office/drawing/2014/main" id="{625FD33E-FA80-8E47-89FC-DCCC2A3C2D16}"/>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7" name="Rektangel 56">
                <a:extLst>
                  <a:ext uri="{FF2B5EF4-FFF2-40B4-BE49-F238E27FC236}">
                    <a16:creationId xmlns:a16="http://schemas.microsoft.com/office/drawing/2014/main" id="{8F10E0A5-B8EE-BE47-BC4E-24E1DDB174BC}"/>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Rektangel 57">
                <a:extLst>
                  <a:ext uri="{FF2B5EF4-FFF2-40B4-BE49-F238E27FC236}">
                    <a16:creationId xmlns:a16="http://schemas.microsoft.com/office/drawing/2014/main" id="{28EFCF7D-6529-C142-93C9-90598C42E621}"/>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Rektangel 58">
                <a:extLst>
                  <a:ext uri="{FF2B5EF4-FFF2-40B4-BE49-F238E27FC236}">
                    <a16:creationId xmlns:a16="http://schemas.microsoft.com/office/drawing/2014/main" id="{9AF22970-B936-314A-824B-D4DF2AC4B854}"/>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0" name="Rektangel 59">
                <a:extLst>
                  <a:ext uri="{FF2B5EF4-FFF2-40B4-BE49-F238E27FC236}">
                    <a16:creationId xmlns:a16="http://schemas.microsoft.com/office/drawing/2014/main" id="{60A421F4-0D3B-8043-8234-162B9DF4AEA4}"/>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1" name="Rektangel 60">
                <a:extLst>
                  <a:ext uri="{FF2B5EF4-FFF2-40B4-BE49-F238E27FC236}">
                    <a16:creationId xmlns:a16="http://schemas.microsoft.com/office/drawing/2014/main" id="{2DB35B1D-2369-204C-9135-78149F469654}"/>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Rektangel 61">
                <a:extLst>
                  <a:ext uri="{FF2B5EF4-FFF2-40B4-BE49-F238E27FC236}">
                    <a16:creationId xmlns:a16="http://schemas.microsoft.com/office/drawing/2014/main" id="{F51D08D7-925E-C84D-8090-F610717A86D9}"/>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Rektangel 62">
                <a:extLst>
                  <a:ext uri="{FF2B5EF4-FFF2-40B4-BE49-F238E27FC236}">
                    <a16:creationId xmlns:a16="http://schemas.microsoft.com/office/drawing/2014/main" id="{E8F003AD-FABE-EE4D-BA89-B2742335EC11}"/>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4" name="Rektangel 63">
                <a:extLst>
                  <a:ext uri="{FF2B5EF4-FFF2-40B4-BE49-F238E27FC236}">
                    <a16:creationId xmlns:a16="http://schemas.microsoft.com/office/drawing/2014/main" id="{ABB6F5C6-C885-7942-A935-9C0B32B8A983}"/>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6" name="Grupp 25">
              <a:extLst>
                <a:ext uri="{FF2B5EF4-FFF2-40B4-BE49-F238E27FC236}">
                  <a16:creationId xmlns:a16="http://schemas.microsoft.com/office/drawing/2014/main" id="{E37A3EC7-B403-FB41-9F91-C41E66E1C3F2}"/>
                </a:ext>
              </a:extLst>
            </p:cNvPr>
            <p:cNvGrpSpPr>
              <a:grpSpLocks noChangeAspect="1"/>
            </p:cNvGrpSpPr>
            <p:nvPr/>
          </p:nvGrpSpPr>
          <p:grpSpPr>
            <a:xfrm>
              <a:off x="440017" y="887930"/>
              <a:ext cx="238707" cy="238781"/>
              <a:chOff x="2212991" y="4839051"/>
              <a:chExt cx="754419" cy="754653"/>
            </a:xfrm>
            <a:grpFill/>
          </p:grpSpPr>
          <p:sp>
            <p:nvSpPr>
              <p:cNvPr id="47" name="Rektangel 46">
                <a:extLst>
                  <a:ext uri="{FF2B5EF4-FFF2-40B4-BE49-F238E27FC236}">
                    <a16:creationId xmlns:a16="http://schemas.microsoft.com/office/drawing/2014/main" id="{35D35AD7-6B39-F943-A943-C994051A3591}"/>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a:extLst>
                  <a:ext uri="{FF2B5EF4-FFF2-40B4-BE49-F238E27FC236}">
                    <a16:creationId xmlns:a16="http://schemas.microsoft.com/office/drawing/2014/main" id="{F607BB48-BBCD-3647-80C2-C6260F62508D}"/>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Rektangel 48">
                <a:extLst>
                  <a:ext uri="{FF2B5EF4-FFF2-40B4-BE49-F238E27FC236}">
                    <a16:creationId xmlns:a16="http://schemas.microsoft.com/office/drawing/2014/main" id="{3A00F74D-012D-744D-8CD4-86F3025176A9}"/>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Rektangel 49">
                <a:extLst>
                  <a:ext uri="{FF2B5EF4-FFF2-40B4-BE49-F238E27FC236}">
                    <a16:creationId xmlns:a16="http://schemas.microsoft.com/office/drawing/2014/main" id="{25EFBEB2-E669-4441-A2A7-8EA23B468366}"/>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Rektangel 50">
                <a:extLst>
                  <a:ext uri="{FF2B5EF4-FFF2-40B4-BE49-F238E27FC236}">
                    <a16:creationId xmlns:a16="http://schemas.microsoft.com/office/drawing/2014/main" id="{478148B7-7D92-B443-9A7B-461278601ADC}"/>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Rektangel 51">
                <a:extLst>
                  <a:ext uri="{FF2B5EF4-FFF2-40B4-BE49-F238E27FC236}">
                    <a16:creationId xmlns:a16="http://schemas.microsoft.com/office/drawing/2014/main" id="{33F102BC-AE06-C04F-ABBD-6954A9357DA6}"/>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Rektangel 52">
                <a:extLst>
                  <a:ext uri="{FF2B5EF4-FFF2-40B4-BE49-F238E27FC236}">
                    <a16:creationId xmlns:a16="http://schemas.microsoft.com/office/drawing/2014/main" id="{F1168AA4-3F32-6345-AEAD-E2EF2358B8F2}"/>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Rektangel 53">
                <a:extLst>
                  <a:ext uri="{FF2B5EF4-FFF2-40B4-BE49-F238E27FC236}">
                    <a16:creationId xmlns:a16="http://schemas.microsoft.com/office/drawing/2014/main" id="{EF2E7D3E-0E67-9A48-85F5-C51E73D42874}"/>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Rektangel 54">
                <a:extLst>
                  <a:ext uri="{FF2B5EF4-FFF2-40B4-BE49-F238E27FC236}">
                    <a16:creationId xmlns:a16="http://schemas.microsoft.com/office/drawing/2014/main" id="{34ECFF50-188A-EF4D-ABC2-ECFAF9D440AE}"/>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7" name="Grupp 26">
              <a:extLst>
                <a:ext uri="{FF2B5EF4-FFF2-40B4-BE49-F238E27FC236}">
                  <a16:creationId xmlns:a16="http://schemas.microsoft.com/office/drawing/2014/main" id="{F68676DE-7159-B449-A14D-06BBB64ECB8D}"/>
                </a:ext>
              </a:extLst>
            </p:cNvPr>
            <p:cNvGrpSpPr>
              <a:grpSpLocks noChangeAspect="1"/>
            </p:cNvGrpSpPr>
            <p:nvPr/>
          </p:nvGrpSpPr>
          <p:grpSpPr>
            <a:xfrm>
              <a:off x="0" y="443465"/>
              <a:ext cx="238707" cy="238781"/>
              <a:chOff x="2212991" y="4839051"/>
              <a:chExt cx="754419" cy="754653"/>
            </a:xfrm>
            <a:grpFill/>
          </p:grpSpPr>
          <p:sp>
            <p:nvSpPr>
              <p:cNvPr id="38" name="Rektangel 37">
                <a:extLst>
                  <a:ext uri="{FF2B5EF4-FFF2-40B4-BE49-F238E27FC236}">
                    <a16:creationId xmlns:a16="http://schemas.microsoft.com/office/drawing/2014/main" id="{A435E150-EB57-B44A-8293-2C19C271A956}"/>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ektangel 38">
                <a:extLst>
                  <a:ext uri="{FF2B5EF4-FFF2-40B4-BE49-F238E27FC236}">
                    <a16:creationId xmlns:a16="http://schemas.microsoft.com/office/drawing/2014/main" id="{53C0B4FF-3765-4840-8E0A-9AA936D37216}"/>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Rektangel 39">
                <a:extLst>
                  <a:ext uri="{FF2B5EF4-FFF2-40B4-BE49-F238E27FC236}">
                    <a16:creationId xmlns:a16="http://schemas.microsoft.com/office/drawing/2014/main" id="{A60EFB5C-D38B-D849-AB68-371460E2B1DC}"/>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ktangel 40">
                <a:extLst>
                  <a:ext uri="{FF2B5EF4-FFF2-40B4-BE49-F238E27FC236}">
                    <a16:creationId xmlns:a16="http://schemas.microsoft.com/office/drawing/2014/main" id="{A71C6519-4CCC-D74C-A050-B08BE3BFE6AE}"/>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ktangel 41">
                <a:extLst>
                  <a:ext uri="{FF2B5EF4-FFF2-40B4-BE49-F238E27FC236}">
                    <a16:creationId xmlns:a16="http://schemas.microsoft.com/office/drawing/2014/main" id="{8625C522-5195-CA45-9C5A-7279ED5AF410}"/>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Rektangel 42">
                <a:extLst>
                  <a:ext uri="{FF2B5EF4-FFF2-40B4-BE49-F238E27FC236}">
                    <a16:creationId xmlns:a16="http://schemas.microsoft.com/office/drawing/2014/main" id="{B21F9AF9-65C3-BA4E-9064-122DC8A4A494}"/>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a:extLst>
                  <a:ext uri="{FF2B5EF4-FFF2-40B4-BE49-F238E27FC236}">
                    <a16:creationId xmlns:a16="http://schemas.microsoft.com/office/drawing/2014/main" id="{7D8AAB2F-C807-4C4C-871F-F2E3846FF9FC}"/>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ktangel 44">
                <a:extLst>
                  <a:ext uri="{FF2B5EF4-FFF2-40B4-BE49-F238E27FC236}">
                    <a16:creationId xmlns:a16="http://schemas.microsoft.com/office/drawing/2014/main" id="{0CCC44B3-D0FF-D14E-A1C6-B6CFB2D23374}"/>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a:extLst>
                  <a:ext uri="{FF2B5EF4-FFF2-40B4-BE49-F238E27FC236}">
                    <a16:creationId xmlns:a16="http://schemas.microsoft.com/office/drawing/2014/main" id="{3E7AF6E4-A19E-CB48-A8B3-F17A97DA27ED}"/>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8" name="Grupp 27">
              <a:extLst>
                <a:ext uri="{FF2B5EF4-FFF2-40B4-BE49-F238E27FC236}">
                  <a16:creationId xmlns:a16="http://schemas.microsoft.com/office/drawing/2014/main" id="{4D7939D2-013B-8D43-AF56-65E8308D448B}"/>
                </a:ext>
              </a:extLst>
            </p:cNvPr>
            <p:cNvGrpSpPr>
              <a:grpSpLocks noChangeAspect="1"/>
            </p:cNvGrpSpPr>
            <p:nvPr/>
          </p:nvGrpSpPr>
          <p:grpSpPr>
            <a:xfrm>
              <a:off x="880067" y="443465"/>
              <a:ext cx="238707" cy="238781"/>
              <a:chOff x="2212991" y="4839051"/>
              <a:chExt cx="754419" cy="754653"/>
            </a:xfrm>
            <a:grpFill/>
          </p:grpSpPr>
          <p:sp>
            <p:nvSpPr>
              <p:cNvPr id="29" name="Rektangel 28">
                <a:extLst>
                  <a:ext uri="{FF2B5EF4-FFF2-40B4-BE49-F238E27FC236}">
                    <a16:creationId xmlns:a16="http://schemas.microsoft.com/office/drawing/2014/main" id="{2B38132A-7F88-3148-A4FC-2DA07E2A634F}"/>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extLst>
                  <a:ext uri="{FF2B5EF4-FFF2-40B4-BE49-F238E27FC236}">
                    <a16:creationId xmlns:a16="http://schemas.microsoft.com/office/drawing/2014/main" id="{5209F07D-76ED-C14B-B4D2-A7765896DEBC}"/>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a:extLst>
                  <a:ext uri="{FF2B5EF4-FFF2-40B4-BE49-F238E27FC236}">
                    <a16:creationId xmlns:a16="http://schemas.microsoft.com/office/drawing/2014/main" id="{A32CA292-5FF0-A747-8736-F788E8B5030A}"/>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a:extLst>
                  <a:ext uri="{FF2B5EF4-FFF2-40B4-BE49-F238E27FC236}">
                    <a16:creationId xmlns:a16="http://schemas.microsoft.com/office/drawing/2014/main" id="{AF774941-1457-FE4F-99C0-D11026CE8C84}"/>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32">
                <a:extLst>
                  <a:ext uri="{FF2B5EF4-FFF2-40B4-BE49-F238E27FC236}">
                    <a16:creationId xmlns:a16="http://schemas.microsoft.com/office/drawing/2014/main" id="{A552B882-FA01-D642-91BA-E072AF506A10}"/>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ktangel 33">
                <a:extLst>
                  <a:ext uri="{FF2B5EF4-FFF2-40B4-BE49-F238E27FC236}">
                    <a16:creationId xmlns:a16="http://schemas.microsoft.com/office/drawing/2014/main" id="{10860FD5-FD3F-A44E-A3A2-6ACBE91E3C41}"/>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ktangel 34">
                <a:extLst>
                  <a:ext uri="{FF2B5EF4-FFF2-40B4-BE49-F238E27FC236}">
                    <a16:creationId xmlns:a16="http://schemas.microsoft.com/office/drawing/2014/main" id="{7864E4F5-5000-7D43-8D12-8117255CB092}"/>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Rektangel 35">
                <a:extLst>
                  <a:ext uri="{FF2B5EF4-FFF2-40B4-BE49-F238E27FC236}">
                    <a16:creationId xmlns:a16="http://schemas.microsoft.com/office/drawing/2014/main" id="{63FCD91C-D163-694C-A6A2-A8777BB9D7EF}"/>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Rektangel 36">
                <a:extLst>
                  <a:ext uri="{FF2B5EF4-FFF2-40B4-BE49-F238E27FC236}">
                    <a16:creationId xmlns:a16="http://schemas.microsoft.com/office/drawing/2014/main" id="{C530E33C-0CCE-EA45-BFBA-21B929A17D1A}"/>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cxnSp>
        <p:nvCxnSpPr>
          <p:cNvPr id="65" name="Rak 64">
            <a:extLst>
              <a:ext uri="{FF2B5EF4-FFF2-40B4-BE49-F238E27FC236}">
                <a16:creationId xmlns:a16="http://schemas.microsoft.com/office/drawing/2014/main" id="{FFF58A14-E24D-2646-87F0-D570B46FC445}"/>
              </a:ext>
            </a:extLst>
          </p:cNvPr>
          <p:cNvCxnSpPr>
            <a:cxnSpLocks/>
          </p:cNvCxnSpPr>
          <p:nvPr userDrawn="1"/>
        </p:nvCxnSpPr>
        <p:spPr>
          <a:xfrm>
            <a:off x="247666" y="4891747"/>
            <a:ext cx="864550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6" name="Rubrik 1">
            <a:extLst>
              <a:ext uri="{FF2B5EF4-FFF2-40B4-BE49-F238E27FC236}">
                <a16:creationId xmlns:a16="http://schemas.microsoft.com/office/drawing/2014/main" id="{3997965E-37C7-4D41-8C47-88DEC7D855AD}"/>
              </a:ext>
            </a:extLst>
          </p:cNvPr>
          <p:cNvSpPr>
            <a:spLocks noGrp="1"/>
          </p:cNvSpPr>
          <p:nvPr>
            <p:ph type="ctrTitle" hasCustomPrompt="1"/>
          </p:nvPr>
        </p:nvSpPr>
        <p:spPr>
          <a:xfrm>
            <a:off x="459548" y="1079437"/>
            <a:ext cx="8181215" cy="643695"/>
          </a:xfrm>
        </p:spPr>
        <p:txBody>
          <a:bodyPr lIns="90000" anchor="t">
            <a:noAutofit/>
          </a:bodyPr>
          <a:lstStyle>
            <a:lvl1pPr algn="l">
              <a:lnSpc>
                <a:spcPct val="90000"/>
              </a:lnSpc>
              <a:defRPr sz="3600"/>
            </a:lvl1pPr>
          </a:lstStyle>
          <a:p>
            <a:r>
              <a:rPr lang="sv-SE" dirty="0"/>
              <a:t>Klicka för att ändra rubrikformat</a:t>
            </a:r>
            <a:endParaRPr lang="en-GB" dirty="0"/>
          </a:p>
        </p:txBody>
      </p:sp>
      <p:sp>
        <p:nvSpPr>
          <p:cNvPr id="67" name="Underrubrik 2">
            <a:extLst>
              <a:ext uri="{FF2B5EF4-FFF2-40B4-BE49-F238E27FC236}">
                <a16:creationId xmlns:a16="http://schemas.microsoft.com/office/drawing/2014/main" id="{BE9565E6-B7A1-5E48-B793-BFB8048C99A9}"/>
              </a:ext>
            </a:extLst>
          </p:cNvPr>
          <p:cNvSpPr>
            <a:spLocks noGrp="1"/>
          </p:cNvSpPr>
          <p:nvPr>
            <p:ph type="subTitle" idx="1"/>
          </p:nvPr>
        </p:nvSpPr>
        <p:spPr>
          <a:xfrm>
            <a:off x="459548" y="1723132"/>
            <a:ext cx="8181215" cy="711031"/>
          </a:xfrm>
        </p:spPr>
        <p:txBody>
          <a:bodyPr lIns="108000" rIns="90000">
            <a:noAutofit/>
          </a:bodyPr>
          <a:lstStyle>
            <a:lvl1pPr marL="0" indent="0" algn="l">
              <a:lnSpc>
                <a:spcPct val="9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endParaRPr lang="en-GB" dirty="0"/>
          </a:p>
        </p:txBody>
      </p:sp>
    </p:spTree>
    <p:extLst>
      <p:ext uri="{BB962C8B-B14F-4D97-AF65-F5344CB8AC3E}">
        <p14:creationId xmlns:p14="http://schemas.microsoft.com/office/powerpoint/2010/main" val="385685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_eng">
    <p:spTree>
      <p:nvGrpSpPr>
        <p:cNvPr id="1" name=""/>
        <p:cNvGrpSpPr/>
        <p:nvPr/>
      </p:nvGrpSpPr>
      <p:grpSpPr>
        <a:xfrm>
          <a:off x="0" y="0"/>
          <a:ext cx="0" cy="0"/>
          <a:chOff x="0" y="0"/>
          <a:chExt cx="0" cy="0"/>
        </a:xfrm>
      </p:grpSpPr>
      <p:sp>
        <p:nvSpPr>
          <p:cNvPr id="2" name="Line 6"/>
          <p:cNvSpPr>
            <a:spLocks noChangeShapeType="1"/>
          </p:cNvSpPr>
          <p:nvPr/>
        </p:nvSpPr>
        <p:spPr bwMode="gray">
          <a:xfrm>
            <a:off x="-1376363" y="4197350"/>
            <a:ext cx="0" cy="0"/>
          </a:xfrm>
          <a:prstGeom prst="line">
            <a:avLst/>
          </a:prstGeom>
          <a:noFill/>
          <a:ln w="3">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3" name="AutoShape 14"/>
          <p:cNvSpPr>
            <a:spLocks noChangeAspect="1" noChangeArrowheads="1" noTextEdit="1"/>
          </p:cNvSpPr>
          <p:nvPr/>
        </p:nvSpPr>
        <p:spPr bwMode="auto">
          <a:xfrm>
            <a:off x="-3582988" y="3049588"/>
            <a:ext cx="14508163"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p>
        </p:txBody>
      </p:sp>
      <p:pic>
        <p:nvPicPr>
          <p:cNvPr id="5" name="Bildobjekt 19"/>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428051" y="333780"/>
            <a:ext cx="1381125"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Bildobjekt 18">
            <a:extLst>
              <a:ext uri="{FF2B5EF4-FFF2-40B4-BE49-F238E27FC236}">
                <a16:creationId xmlns:a16="http://schemas.microsoft.com/office/drawing/2014/main" id="{9818D67E-72BB-EF4D-8650-DA1146FF8B7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l="27231" t="40906" r="20988" b="17529"/>
          <a:stretch>
            <a:fillRect/>
          </a:stretch>
        </p:blipFill>
        <p:spPr bwMode="auto">
          <a:xfrm>
            <a:off x="250824" y="2542658"/>
            <a:ext cx="8642351" cy="242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upp 14">
            <a:extLst>
              <a:ext uri="{FF2B5EF4-FFF2-40B4-BE49-F238E27FC236}">
                <a16:creationId xmlns:a16="http://schemas.microsoft.com/office/drawing/2014/main" id="{0863DBC1-93FB-FC4F-8A6E-D08EB15A346A}"/>
              </a:ext>
            </a:extLst>
          </p:cNvPr>
          <p:cNvGrpSpPr/>
          <p:nvPr userDrawn="1"/>
        </p:nvGrpSpPr>
        <p:grpSpPr>
          <a:xfrm>
            <a:off x="0" y="0"/>
            <a:ext cx="1172780" cy="1181100"/>
            <a:chOff x="0" y="0"/>
            <a:chExt cx="1118774" cy="1126711"/>
          </a:xfrm>
          <a:noFill/>
        </p:grpSpPr>
        <p:pic>
          <p:nvPicPr>
            <p:cNvPr id="16" name="Picture 2">
              <a:extLst>
                <a:ext uri="{FF2B5EF4-FFF2-40B4-BE49-F238E27FC236}">
                  <a16:creationId xmlns:a16="http://schemas.microsoft.com/office/drawing/2014/main" id="{5016C568-ADC6-B448-9875-EC43010139E3}"/>
                </a:ext>
              </a:extLst>
            </p:cNvPr>
            <p:cNvPicPr>
              <a:picLocks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38674" y="237964"/>
              <a:ext cx="641393" cy="6497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7" name="Grupp 16">
              <a:extLst>
                <a:ext uri="{FF2B5EF4-FFF2-40B4-BE49-F238E27FC236}">
                  <a16:creationId xmlns:a16="http://schemas.microsoft.com/office/drawing/2014/main" id="{15EAD1A5-2C50-F14C-A922-42AECE9F76AB}"/>
                </a:ext>
              </a:extLst>
            </p:cNvPr>
            <p:cNvGrpSpPr>
              <a:grpSpLocks noChangeAspect="1"/>
            </p:cNvGrpSpPr>
            <p:nvPr/>
          </p:nvGrpSpPr>
          <p:grpSpPr>
            <a:xfrm>
              <a:off x="440017" y="0"/>
              <a:ext cx="238707" cy="238781"/>
              <a:chOff x="2212991" y="4839051"/>
              <a:chExt cx="754419" cy="754653"/>
            </a:xfrm>
            <a:grpFill/>
          </p:grpSpPr>
          <p:sp>
            <p:nvSpPr>
              <p:cNvPr id="56" name="Rektangel 55">
                <a:extLst>
                  <a:ext uri="{FF2B5EF4-FFF2-40B4-BE49-F238E27FC236}">
                    <a16:creationId xmlns:a16="http://schemas.microsoft.com/office/drawing/2014/main" id="{625FD33E-FA80-8E47-89FC-DCCC2A3C2D16}"/>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7" name="Rektangel 56">
                <a:extLst>
                  <a:ext uri="{FF2B5EF4-FFF2-40B4-BE49-F238E27FC236}">
                    <a16:creationId xmlns:a16="http://schemas.microsoft.com/office/drawing/2014/main" id="{8F10E0A5-B8EE-BE47-BC4E-24E1DDB174BC}"/>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Rektangel 57">
                <a:extLst>
                  <a:ext uri="{FF2B5EF4-FFF2-40B4-BE49-F238E27FC236}">
                    <a16:creationId xmlns:a16="http://schemas.microsoft.com/office/drawing/2014/main" id="{28EFCF7D-6529-C142-93C9-90598C42E621}"/>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Rektangel 58">
                <a:extLst>
                  <a:ext uri="{FF2B5EF4-FFF2-40B4-BE49-F238E27FC236}">
                    <a16:creationId xmlns:a16="http://schemas.microsoft.com/office/drawing/2014/main" id="{9AF22970-B936-314A-824B-D4DF2AC4B854}"/>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0" name="Rektangel 59">
                <a:extLst>
                  <a:ext uri="{FF2B5EF4-FFF2-40B4-BE49-F238E27FC236}">
                    <a16:creationId xmlns:a16="http://schemas.microsoft.com/office/drawing/2014/main" id="{60A421F4-0D3B-8043-8234-162B9DF4AEA4}"/>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1" name="Rektangel 60">
                <a:extLst>
                  <a:ext uri="{FF2B5EF4-FFF2-40B4-BE49-F238E27FC236}">
                    <a16:creationId xmlns:a16="http://schemas.microsoft.com/office/drawing/2014/main" id="{2DB35B1D-2369-204C-9135-78149F469654}"/>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Rektangel 61">
                <a:extLst>
                  <a:ext uri="{FF2B5EF4-FFF2-40B4-BE49-F238E27FC236}">
                    <a16:creationId xmlns:a16="http://schemas.microsoft.com/office/drawing/2014/main" id="{F51D08D7-925E-C84D-8090-F610717A86D9}"/>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Rektangel 62">
                <a:extLst>
                  <a:ext uri="{FF2B5EF4-FFF2-40B4-BE49-F238E27FC236}">
                    <a16:creationId xmlns:a16="http://schemas.microsoft.com/office/drawing/2014/main" id="{E8F003AD-FABE-EE4D-BA89-B2742335EC11}"/>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4" name="Rektangel 63">
                <a:extLst>
                  <a:ext uri="{FF2B5EF4-FFF2-40B4-BE49-F238E27FC236}">
                    <a16:creationId xmlns:a16="http://schemas.microsoft.com/office/drawing/2014/main" id="{ABB6F5C6-C885-7942-A935-9C0B32B8A983}"/>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6" name="Grupp 25">
              <a:extLst>
                <a:ext uri="{FF2B5EF4-FFF2-40B4-BE49-F238E27FC236}">
                  <a16:creationId xmlns:a16="http://schemas.microsoft.com/office/drawing/2014/main" id="{E37A3EC7-B403-FB41-9F91-C41E66E1C3F2}"/>
                </a:ext>
              </a:extLst>
            </p:cNvPr>
            <p:cNvGrpSpPr>
              <a:grpSpLocks noChangeAspect="1"/>
            </p:cNvGrpSpPr>
            <p:nvPr/>
          </p:nvGrpSpPr>
          <p:grpSpPr>
            <a:xfrm>
              <a:off x="440017" y="887930"/>
              <a:ext cx="238707" cy="238781"/>
              <a:chOff x="2212991" y="4839051"/>
              <a:chExt cx="754419" cy="754653"/>
            </a:xfrm>
            <a:grpFill/>
          </p:grpSpPr>
          <p:sp>
            <p:nvSpPr>
              <p:cNvPr id="47" name="Rektangel 46">
                <a:extLst>
                  <a:ext uri="{FF2B5EF4-FFF2-40B4-BE49-F238E27FC236}">
                    <a16:creationId xmlns:a16="http://schemas.microsoft.com/office/drawing/2014/main" id="{35D35AD7-6B39-F943-A943-C994051A3591}"/>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a:extLst>
                  <a:ext uri="{FF2B5EF4-FFF2-40B4-BE49-F238E27FC236}">
                    <a16:creationId xmlns:a16="http://schemas.microsoft.com/office/drawing/2014/main" id="{F607BB48-BBCD-3647-80C2-C6260F62508D}"/>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Rektangel 48">
                <a:extLst>
                  <a:ext uri="{FF2B5EF4-FFF2-40B4-BE49-F238E27FC236}">
                    <a16:creationId xmlns:a16="http://schemas.microsoft.com/office/drawing/2014/main" id="{3A00F74D-012D-744D-8CD4-86F3025176A9}"/>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Rektangel 49">
                <a:extLst>
                  <a:ext uri="{FF2B5EF4-FFF2-40B4-BE49-F238E27FC236}">
                    <a16:creationId xmlns:a16="http://schemas.microsoft.com/office/drawing/2014/main" id="{25EFBEB2-E669-4441-A2A7-8EA23B468366}"/>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Rektangel 50">
                <a:extLst>
                  <a:ext uri="{FF2B5EF4-FFF2-40B4-BE49-F238E27FC236}">
                    <a16:creationId xmlns:a16="http://schemas.microsoft.com/office/drawing/2014/main" id="{478148B7-7D92-B443-9A7B-461278601ADC}"/>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Rektangel 51">
                <a:extLst>
                  <a:ext uri="{FF2B5EF4-FFF2-40B4-BE49-F238E27FC236}">
                    <a16:creationId xmlns:a16="http://schemas.microsoft.com/office/drawing/2014/main" id="{33F102BC-AE06-C04F-ABBD-6954A9357DA6}"/>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Rektangel 52">
                <a:extLst>
                  <a:ext uri="{FF2B5EF4-FFF2-40B4-BE49-F238E27FC236}">
                    <a16:creationId xmlns:a16="http://schemas.microsoft.com/office/drawing/2014/main" id="{F1168AA4-3F32-6345-AEAD-E2EF2358B8F2}"/>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Rektangel 53">
                <a:extLst>
                  <a:ext uri="{FF2B5EF4-FFF2-40B4-BE49-F238E27FC236}">
                    <a16:creationId xmlns:a16="http://schemas.microsoft.com/office/drawing/2014/main" id="{EF2E7D3E-0E67-9A48-85F5-C51E73D42874}"/>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Rektangel 54">
                <a:extLst>
                  <a:ext uri="{FF2B5EF4-FFF2-40B4-BE49-F238E27FC236}">
                    <a16:creationId xmlns:a16="http://schemas.microsoft.com/office/drawing/2014/main" id="{34ECFF50-188A-EF4D-ABC2-ECFAF9D440AE}"/>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7" name="Grupp 26">
              <a:extLst>
                <a:ext uri="{FF2B5EF4-FFF2-40B4-BE49-F238E27FC236}">
                  <a16:creationId xmlns:a16="http://schemas.microsoft.com/office/drawing/2014/main" id="{F68676DE-7159-B449-A14D-06BBB64ECB8D}"/>
                </a:ext>
              </a:extLst>
            </p:cNvPr>
            <p:cNvGrpSpPr>
              <a:grpSpLocks noChangeAspect="1"/>
            </p:cNvGrpSpPr>
            <p:nvPr/>
          </p:nvGrpSpPr>
          <p:grpSpPr>
            <a:xfrm>
              <a:off x="0" y="443465"/>
              <a:ext cx="238707" cy="238781"/>
              <a:chOff x="2212991" y="4839051"/>
              <a:chExt cx="754419" cy="754653"/>
            </a:xfrm>
            <a:grpFill/>
          </p:grpSpPr>
          <p:sp>
            <p:nvSpPr>
              <p:cNvPr id="38" name="Rektangel 37">
                <a:extLst>
                  <a:ext uri="{FF2B5EF4-FFF2-40B4-BE49-F238E27FC236}">
                    <a16:creationId xmlns:a16="http://schemas.microsoft.com/office/drawing/2014/main" id="{A435E150-EB57-B44A-8293-2C19C271A956}"/>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ektangel 38">
                <a:extLst>
                  <a:ext uri="{FF2B5EF4-FFF2-40B4-BE49-F238E27FC236}">
                    <a16:creationId xmlns:a16="http://schemas.microsoft.com/office/drawing/2014/main" id="{53C0B4FF-3765-4840-8E0A-9AA936D37216}"/>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Rektangel 39">
                <a:extLst>
                  <a:ext uri="{FF2B5EF4-FFF2-40B4-BE49-F238E27FC236}">
                    <a16:creationId xmlns:a16="http://schemas.microsoft.com/office/drawing/2014/main" id="{A60EFB5C-D38B-D849-AB68-371460E2B1DC}"/>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ktangel 40">
                <a:extLst>
                  <a:ext uri="{FF2B5EF4-FFF2-40B4-BE49-F238E27FC236}">
                    <a16:creationId xmlns:a16="http://schemas.microsoft.com/office/drawing/2014/main" id="{A71C6519-4CCC-D74C-A050-B08BE3BFE6AE}"/>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ktangel 41">
                <a:extLst>
                  <a:ext uri="{FF2B5EF4-FFF2-40B4-BE49-F238E27FC236}">
                    <a16:creationId xmlns:a16="http://schemas.microsoft.com/office/drawing/2014/main" id="{8625C522-5195-CA45-9C5A-7279ED5AF410}"/>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Rektangel 42">
                <a:extLst>
                  <a:ext uri="{FF2B5EF4-FFF2-40B4-BE49-F238E27FC236}">
                    <a16:creationId xmlns:a16="http://schemas.microsoft.com/office/drawing/2014/main" id="{B21F9AF9-65C3-BA4E-9064-122DC8A4A494}"/>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a:extLst>
                  <a:ext uri="{FF2B5EF4-FFF2-40B4-BE49-F238E27FC236}">
                    <a16:creationId xmlns:a16="http://schemas.microsoft.com/office/drawing/2014/main" id="{7D8AAB2F-C807-4C4C-871F-F2E3846FF9FC}"/>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ktangel 44">
                <a:extLst>
                  <a:ext uri="{FF2B5EF4-FFF2-40B4-BE49-F238E27FC236}">
                    <a16:creationId xmlns:a16="http://schemas.microsoft.com/office/drawing/2014/main" id="{0CCC44B3-D0FF-D14E-A1C6-B6CFB2D23374}"/>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a:extLst>
                  <a:ext uri="{FF2B5EF4-FFF2-40B4-BE49-F238E27FC236}">
                    <a16:creationId xmlns:a16="http://schemas.microsoft.com/office/drawing/2014/main" id="{3E7AF6E4-A19E-CB48-A8B3-F17A97DA27ED}"/>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8" name="Grupp 27">
              <a:extLst>
                <a:ext uri="{FF2B5EF4-FFF2-40B4-BE49-F238E27FC236}">
                  <a16:creationId xmlns:a16="http://schemas.microsoft.com/office/drawing/2014/main" id="{4D7939D2-013B-8D43-AF56-65E8308D448B}"/>
                </a:ext>
              </a:extLst>
            </p:cNvPr>
            <p:cNvGrpSpPr>
              <a:grpSpLocks noChangeAspect="1"/>
            </p:cNvGrpSpPr>
            <p:nvPr/>
          </p:nvGrpSpPr>
          <p:grpSpPr>
            <a:xfrm>
              <a:off x="880067" y="443465"/>
              <a:ext cx="238707" cy="238781"/>
              <a:chOff x="2212991" y="4839051"/>
              <a:chExt cx="754419" cy="754653"/>
            </a:xfrm>
            <a:grpFill/>
          </p:grpSpPr>
          <p:sp>
            <p:nvSpPr>
              <p:cNvPr id="29" name="Rektangel 28">
                <a:extLst>
                  <a:ext uri="{FF2B5EF4-FFF2-40B4-BE49-F238E27FC236}">
                    <a16:creationId xmlns:a16="http://schemas.microsoft.com/office/drawing/2014/main" id="{2B38132A-7F88-3148-A4FC-2DA07E2A634F}"/>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extLst>
                  <a:ext uri="{FF2B5EF4-FFF2-40B4-BE49-F238E27FC236}">
                    <a16:creationId xmlns:a16="http://schemas.microsoft.com/office/drawing/2014/main" id="{5209F07D-76ED-C14B-B4D2-A7765896DEBC}"/>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a:extLst>
                  <a:ext uri="{FF2B5EF4-FFF2-40B4-BE49-F238E27FC236}">
                    <a16:creationId xmlns:a16="http://schemas.microsoft.com/office/drawing/2014/main" id="{A32CA292-5FF0-A747-8736-F788E8B5030A}"/>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a:extLst>
                  <a:ext uri="{FF2B5EF4-FFF2-40B4-BE49-F238E27FC236}">
                    <a16:creationId xmlns:a16="http://schemas.microsoft.com/office/drawing/2014/main" id="{AF774941-1457-FE4F-99C0-D11026CE8C84}"/>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32">
                <a:extLst>
                  <a:ext uri="{FF2B5EF4-FFF2-40B4-BE49-F238E27FC236}">
                    <a16:creationId xmlns:a16="http://schemas.microsoft.com/office/drawing/2014/main" id="{A552B882-FA01-D642-91BA-E072AF506A10}"/>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ktangel 33">
                <a:extLst>
                  <a:ext uri="{FF2B5EF4-FFF2-40B4-BE49-F238E27FC236}">
                    <a16:creationId xmlns:a16="http://schemas.microsoft.com/office/drawing/2014/main" id="{10860FD5-FD3F-A44E-A3A2-6ACBE91E3C41}"/>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ktangel 34">
                <a:extLst>
                  <a:ext uri="{FF2B5EF4-FFF2-40B4-BE49-F238E27FC236}">
                    <a16:creationId xmlns:a16="http://schemas.microsoft.com/office/drawing/2014/main" id="{7864E4F5-5000-7D43-8D12-8117255CB092}"/>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Rektangel 35">
                <a:extLst>
                  <a:ext uri="{FF2B5EF4-FFF2-40B4-BE49-F238E27FC236}">
                    <a16:creationId xmlns:a16="http://schemas.microsoft.com/office/drawing/2014/main" id="{63FCD91C-D163-694C-A6A2-A8777BB9D7EF}"/>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Rektangel 36">
                <a:extLst>
                  <a:ext uri="{FF2B5EF4-FFF2-40B4-BE49-F238E27FC236}">
                    <a16:creationId xmlns:a16="http://schemas.microsoft.com/office/drawing/2014/main" id="{C530E33C-0CCE-EA45-BFBA-21B929A17D1A}"/>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cxnSp>
        <p:nvCxnSpPr>
          <p:cNvPr id="65" name="Rak 64">
            <a:extLst>
              <a:ext uri="{FF2B5EF4-FFF2-40B4-BE49-F238E27FC236}">
                <a16:creationId xmlns:a16="http://schemas.microsoft.com/office/drawing/2014/main" id="{FFF58A14-E24D-2646-87F0-D570B46FC445}"/>
              </a:ext>
            </a:extLst>
          </p:cNvPr>
          <p:cNvCxnSpPr>
            <a:cxnSpLocks/>
          </p:cNvCxnSpPr>
          <p:nvPr userDrawn="1"/>
        </p:nvCxnSpPr>
        <p:spPr>
          <a:xfrm>
            <a:off x="247666" y="4891747"/>
            <a:ext cx="864550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6" name="Rubrik 1">
            <a:extLst>
              <a:ext uri="{FF2B5EF4-FFF2-40B4-BE49-F238E27FC236}">
                <a16:creationId xmlns:a16="http://schemas.microsoft.com/office/drawing/2014/main" id="{3997965E-37C7-4D41-8C47-88DEC7D855AD}"/>
              </a:ext>
            </a:extLst>
          </p:cNvPr>
          <p:cNvSpPr>
            <a:spLocks noGrp="1"/>
          </p:cNvSpPr>
          <p:nvPr>
            <p:ph type="ctrTitle" hasCustomPrompt="1"/>
          </p:nvPr>
        </p:nvSpPr>
        <p:spPr>
          <a:xfrm>
            <a:off x="459548" y="1079437"/>
            <a:ext cx="8181215" cy="643695"/>
          </a:xfrm>
        </p:spPr>
        <p:txBody>
          <a:bodyPr lIns="90000" anchor="t">
            <a:noAutofit/>
          </a:bodyPr>
          <a:lstStyle>
            <a:lvl1pPr algn="l">
              <a:lnSpc>
                <a:spcPct val="90000"/>
              </a:lnSpc>
              <a:defRPr sz="3600"/>
            </a:lvl1pPr>
          </a:lstStyle>
          <a:p>
            <a:r>
              <a:rPr lang="sv-SE" dirty="0"/>
              <a:t>Klicka för att ändra rubrikformat</a:t>
            </a:r>
            <a:endParaRPr lang="en-GB" dirty="0"/>
          </a:p>
        </p:txBody>
      </p:sp>
      <p:sp>
        <p:nvSpPr>
          <p:cNvPr id="67" name="Underrubrik 2">
            <a:extLst>
              <a:ext uri="{FF2B5EF4-FFF2-40B4-BE49-F238E27FC236}">
                <a16:creationId xmlns:a16="http://schemas.microsoft.com/office/drawing/2014/main" id="{BE9565E6-B7A1-5E48-B793-BFB8048C99A9}"/>
              </a:ext>
            </a:extLst>
          </p:cNvPr>
          <p:cNvSpPr>
            <a:spLocks noGrp="1"/>
          </p:cNvSpPr>
          <p:nvPr>
            <p:ph type="subTitle" idx="1"/>
          </p:nvPr>
        </p:nvSpPr>
        <p:spPr>
          <a:xfrm>
            <a:off x="459548" y="1723132"/>
            <a:ext cx="8181215" cy="711031"/>
          </a:xfrm>
        </p:spPr>
        <p:txBody>
          <a:bodyPr lIns="108000" rIns="90000">
            <a:noAutofit/>
          </a:bodyPr>
          <a:lstStyle>
            <a:lvl1pPr marL="0" indent="0" algn="l">
              <a:lnSpc>
                <a:spcPct val="9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endParaRPr lang="en-GB" dirty="0"/>
          </a:p>
        </p:txBody>
      </p:sp>
    </p:spTree>
    <p:extLst>
      <p:ext uri="{BB962C8B-B14F-4D97-AF65-F5344CB8AC3E}">
        <p14:creationId xmlns:p14="http://schemas.microsoft.com/office/powerpoint/2010/main" val="1034251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9D192-7239-9641-9EBF-6DCC5D24AB41}"/>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GB"/>
              <a:t>Click to edit Master title style</a:t>
            </a:r>
            <a:endParaRPr lang="en-SE"/>
          </a:p>
        </p:txBody>
      </p:sp>
      <p:sp>
        <p:nvSpPr>
          <p:cNvPr id="3" name="Subtitle 2">
            <a:extLst>
              <a:ext uri="{FF2B5EF4-FFF2-40B4-BE49-F238E27FC236}">
                <a16:creationId xmlns:a16="http://schemas.microsoft.com/office/drawing/2014/main" id="{4B5B36C9-34C7-0545-A2DD-C25F1177F471}"/>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SE"/>
          </a:p>
        </p:txBody>
      </p:sp>
    </p:spTree>
    <p:extLst>
      <p:ext uri="{BB962C8B-B14F-4D97-AF65-F5344CB8AC3E}">
        <p14:creationId xmlns:p14="http://schemas.microsoft.com/office/powerpoint/2010/main" val="163631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39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rtplatta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7D0BFB-914D-9642-AB70-585D2A2E6F10}"/>
              </a:ext>
            </a:extLst>
          </p:cNvPr>
          <p:cNvSpPr/>
          <p:nvPr userDrawn="1"/>
        </p:nvSpPr>
        <p:spPr>
          <a:xfrm>
            <a:off x="139849" y="4389120"/>
            <a:ext cx="8864302" cy="656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 name="Picture Placeholder 7">
            <a:extLst>
              <a:ext uri="{FF2B5EF4-FFF2-40B4-BE49-F238E27FC236}">
                <a16:creationId xmlns:a16="http://schemas.microsoft.com/office/drawing/2014/main" id="{404E6325-9929-CF46-A1F2-B4F39A0656A7}"/>
              </a:ext>
            </a:extLst>
          </p:cNvPr>
          <p:cNvSpPr>
            <a:spLocks noGrp="1"/>
          </p:cNvSpPr>
          <p:nvPr>
            <p:ph type="pic" sz="quarter" idx="10"/>
          </p:nvPr>
        </p:nvSpPr>
        <p:spPr>
          <a:xfrm>
            <a:off x="278607" y="3453868"/>
            <a:ext cx="2802524" cy="1413407"/>
          </a:xfrm>
          <a:solidFill>
            <a:schemeClr val="bg2"/>
          </a:solidFill>
        </p:spPr>
        <p:txBody>
          <a:bodyPr anchor="ctr" anchorCtr="0"/>
          <a:lstStyle>
            <a:lvl1pPr algn="ctr">
              <a:defRPr/>
            </a:lvl1pPr>
          </a:lstStyle>
          <a:p>
            <a:r>
              <a:rPr lang="en-GB"/>
              <a:t>Click icon to add picture</a:t>
            </a:r>
            <a:endParaRPr lang="en-SE"/>
          </a:p>
        </p:txBody>
      </p:sp>
      <p:sp>
        <p:nvSpPr>
          <p:cNvPr id="9" name="Picture Placeholder 7">
            <a:extLst>
              <a:ext uri="{FF2B5EF4-FFF2-40B4-BE49-F238E27FC236}">
                <a16:creationId xmlns:a16="http://schemas.microsoft.com/office/drawing/2014/main" id="{738EA521-6603-1C4A-AC4D-29169F07AA5D}"/>
              </a:ext>
            </a:extLst>
          </p:cNvPr>
          <p:cNvSpPr>
            <a:spLocks noGrp="1"/>
          </p:cNvSpPr>
          <p:nvPr>
            <p:ph type="pic" sz="quarter" idx="11"/>
          </p:nvPr>
        </p:nvSpPr>
        <p:spPr>
          <a:xfrm>
            <a:off x="3260347" y="3453869"/>
            <a:ext cx="5605047" cy="1411594"/>
          </a:xfrm>
          <a:solidFill>
            <a:schemeClr val="bg2"/>
          </a:solidFill>
        </p:spPr>
        <p:txBody>
          <a:bodyPr anchor="ctr" anchorCtr="0"/>
          <a:lstStyle>
            <a:lvl1pPr algn="ctr">
              <a:defRPr/>
            </a:lvl1pPr>
          </a:lstStyle>
          <a:p>
            <a:r>
              <a:rPr lang="en-GB"/>
              <a:t>Click icon to add picture</a:t>
            </a:r>
            <a:endParaRPr lang="en-SE"/>
          </a:p>
        </p:txBody>
      </p:sp>
      <p:sp>
        <p:nvSpPr>
          <p:cNvPr id="10" name="Picture Placeholder 7">
            <a:extLst>
              <a:ext uri="{FF2B5EF4-FFF2-40B4-BE49-F238E27FC236}">
                <a16:creationId xmlns:a16="http://schemas.microsoft.com/office/drawing/2014/main" id="{77B9CB2B-A9FD-7448-800D-BD366F64D4FF}"/>
              </a:ext>
            </a:extLst>
          </p:cNvPr>
          <p:cNvSpPr>
            <a:spLocks noGrp="1"/>
          </p:cNvSpPr>
          <p:nvPr>
            <p:ph type="pic" sz="quarter" idx="12"/>
          </p:nvPr>
        </p:nvSpPr>
        <p:spPr>
          <a:xfrm>
            <a:off x="5213609" y="1872258"/>
            <a:ext cx="3651785" cy="1398984"/>
          </a:xfrm>
          <a:solidFill>
            <a:schemeClr val="bg2"/>
          </a:solidFill>
        </p:spPr>
        <p:txBody>
          <a:bodyPr anchor="ctr" anchorCtr="0"/>
          <a:lstStyle>
            <a:lvl1pPr algn="ctr">
              <a:defRPr/>
            </a:lvl1pPr>
          </a:lstStyle>
          <a:p>
            <a:r>
              <a:rPr lang="en-GB"/>
              <a:t>Click icon to add picture</a:t>
            </a:r>
            <a:endParaRPr lang="en-SE"/>
          </a:p>
        </p:txBody>
      </p:sp>
      <p:sp>
        <p:nvSpPr>
          <p:cNvPr id="11" name="Picture Placeholder 7">
            <a:extLst>
              <a:ext uri="{FF2B5EF4-FFF2-40B4-BE49-F238E27FC236}">
                <a16:creationId xmlns:a16="http://schemas.microsoft.com/office/drawing/2014/main" id="{AE9830D3-FE11-4B4D-83A5-D6AD1F119071}"/>
              </a:ext>
            </a:extLst>
          </p:cNvPr>
          <p:cNvSpPr>
            <a:spLocks noGrp="1"/>
          </p:cNvSpPr>
          <p:nvPr>
            <p:ph type="pic" sz="quarter" idx="13"/>
          </p:nvPr>
        </p:nvSpPr>
        <p:spPr>
          <a:xfrm>
            <a:off x="4346627" y="247426"/>
            <a:ext cx="4518767" cy="1436550"/>
          </a:xfrm>
          <a:solidFill>
            <a:schemeClr val="bg2"/>
          </a:solidFill>
        </p:spPr>
        <p:txBody>
          <a:bodyPr anchor="ctr" anchorCtr="0"/>
          <a:lstStyle>
            <a:lvl1pPr algn="ctr">
              <a:defRPr/>
            </a:lvl1pPr>
          </a:lstStyle>
          <a:p>
            <a:r>
              <a:rPr lang="en-GB"/>
              <a:t>Click icon to add picture</a:t>
            </a:r>
            <a:endParaRPr lang="en-SE"/>
          </a:p>
        </p:txBody>
      </p:sp>
      <p:sp>
        <p:nvSpPr>
          <p:cNvPr id="12" name="Rectangle 11">
            <a:extLst>
              <a:ext uri="{FF2B5EF4-FFF2-40B4-BE49-F238E27FC236}">
                <a16:creationId xmlns:a16="http://schemas.microsoft.com/office/drawing/2014/main" id="{36ABABAB-EE00-6147-9604-E3C7EC999D70}"/>
              </a:ext>
            </a:extLst>
          </p:cNvPr>
          <p:cNvSpPr/>
          <p:nvPr userDrawn="1"/>
        </p:nvSpPr>
        <p:spPr>
          <a:xfrm>
            <a:off x="258184" y="1866741"/>
            <a:ext cx="4776219" cy="140468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500" dirty="0"/>
          </a:p>
        </p:txBody>
      </p:sp>
      <p:sp>
        <p:nvSpPr>
          <p:cNvPr id="2" name="Rubrik 1">
            <a:extLst>
              <a:ext uri="{FF2B5EF4-FFF2-40B4-BE49-F238E27FC236}">
                <a16:creationId xmlns:a16="http://schemas.microsoft.com/office/drawing/2014/main" id="{2F4B5727-3AF8-4023-B42B-839E8695AB99}"/>
              </a:ext>
            </a:extLst>
          </p:cNvPr>
          <p:cNvSpPr>
            <a:spLocks noGrp="1"/>
          </p:cNvSpPr>
          <p:nvPr>
            <p:ph type="title"/>
          </p:nvPr>
        </p:nvSpPr>
        <p:spPr>
          <a:xfrm>
            <a:off x="656035" y="2046165"/>
            <a:ext cx="4095712" cy="294918"/>
          </a:xfrm>
          <a:prstGeom prst="rect">
            <a:avLst/>
          </a:prstGeom>
        </p:spPr>
        <p:txBody>
          <a:bodyPr/>
          <a:lstStyle>
            <a:lvl1pPr>
              <a:defRPr sz="2100">
                <a:latin typeface="TheSansOsF SemiBold" panose="020B0602050302020203" pitchFamily="34" charset="77"/>
              </a:defRPr>
            </a:lvl1pPr>
          </a:lstStyle>
          <a:p>
            <a:r>
              <a:rPr lang="en-GB"/>
              <a:t>Click to edit Master title style</a:t>
            </a:r>
            <a:endParaRPr lang="sv-SE" dirty="0"/>
          </a:p>
        </p:txBody>
      </p:sp>
      <p:sp>
        <p:nvSpPr>
          <p:cNvPr id="25" name="Picture Placeholder 24">
            <a:extLst>
              <a:ext uri="{FF2B5EF4-FFF2-40B4-BE49-F238E27FC236}">
                <a16:creationId xmlns:a16="http://schemas.microsoft.com/office/drawing/2014/main" id="{663CEF2C-9521-F149-ABB5-F15731B04B3E}"/>
              </a:ext>
            </a:extLst>
          </p:cNvPr>
          <p:cNvSpPr>
            <a:spLocks noGrp="1"/>
          </p:cNvSpPr>
          <p:nvPr>
            <p:ph type="pic" sz="quarter" idx="15"/>
          </p:nvPr>
        </p:nvSpPr>
        <p:spPr>
          <a:xfrm>
            <a:off x="258184" y="247426"/>
            <a:ext cx="3904293" cy="1436550"/>
          </a:xfrm>
          <a:custGeom>
            <a:avLst/>
            <a:gdLst>
              <a:gd name="connsiteX0" fmla="*/ 1251412 w 5178493"/>
              <a:gd name="connsiteY0" fmla="*/ 0 h 1865312"/>
              <a:gd name="connsiteX1" fmla="*/ 5178493 w 5178493"/>
              <a:gd name="connsiteY1" fmla="*/ 0 h 1865312"/>
              <a:gd name="connsiteX2" fmla="*/ 5178493 w 5178493"/>
              <a:gd name="connsiteY2" fmla="*/ 1865312 h 1865312"/>
              <a:gd name="connsiteX3" fmla="*/ 0 w 5178493"/>
              <a:gd name="connsiteY3" fmla="*/ 1865312 h 1865312"/>
              <a:gd name="connsiteX4" fmla="*/ 0 w 5178493"/>
              <a:gd name="connsiteY4" fmla="*/ 1239723 h 1865312"/>
              <a:gd name="connsiteX5" fmla="*/ 1251412 w 5178493"/>
              <a:gd name="connsiteY5" fmla="*/ 1239723 h 18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8493" h="1865312">
                <a:moveTo>
                  <a:pt x="1251412" y="0"/>
                </a:moveTo>
                <a:lnTo>
                  <a:pt x="5178493" y="0"/>
                </a:lnTo>
                <a:lnTo>
                  <a:pt x="5178493" y="1865312"/>
                </a:lnTo>
                <a:lnTo>
                  <a:pt x="0" y="1865312"/>
                </a:lnTo>
                <a:lnTo>
                  <a:pt x="0" y="1239723"/>
                </a:lnTo>
                <a:lnTo>
                  <a:pt x="1251412" y="1239723"/>
                </a:lnTo>
                <a:close/>
              </a:path>
            </a:pathLst>
          </a:custGeom>
          <a:solidFill>
            <a:schemeClr val="bg2"/>
          </a:solidFill>
        </p:spPr>
        <p:txBody>
          <a:bodyPr wrap="square" anchor="ctr" anchorCtr="0">
            <a:noAutofit/>
          </a:bodyPr>
          <a:lstStyle>
            <a:lvl1pPr algn="ctr">
              <a:defRPr/>
            </a:lvl1pPr>
          </a:lstStyle>
          <a:p>
            <a:r>
              <a:rPr lang="en-GB"/>
              <a:t>Click icon to add picture</a:t>
            </a:r>
            <a:endParaRPr lang="en-SE"/>
          </a:p>
        </p:txBody>
      </p:sp>
      <p:sp>
        <p:nvSpPr>
          <p:cNvPr id="5" name="Text Placeholder 4">
            <a:extLst>
              <a:ext uri="{FF2B5EF4-FFF2-40B4-BE49-F238E27FC236}">
                <a16:creationId xmlns:a16="http://schemas.microsoft.com/office/drawing/2014/main" id="{00FA736C-B6AE-FE41-A5F8-A45CF4E557C2}"/>
              </a:ext>
            </a:extLst>
          </p:cNvPr>
          <p:cNvSpPr>
            <a:spLocks noGrp="1"/>
          </p:cNvSpPr>
          <p:nvPr>
            <p:ph type="body" sz="quarter" idx="16"/>
          </p:nvPr>
        </p:nvSpPr>
        <p:spPr>
          <a:xfrm>
            <a:off x="656035" y="2451498"/>
            <a:ext cx="4095750" cy="637998"/>
          </a:xfrm>
        </p:spPr>
        <p:txBody>
          <a:bodyPr/>
          <a:lstStyle>
            <a:lvl1pPr>
              <a:defRPr sz="1050">
                <a:latin typeface="TheSansOsF SemiBold" panose="020B0602050302020203" pitchFamily="34" charset="77"/>
              </a:defRPr>
            </a:lvl1pPr>
            <a:lvl2pPr marL="341710" indent="-335756">
              <a:spcBef>
                <a:spcPts val="825"/>
              </a:spcBef>
              <a:buNone/>
              <a:tabLst/>
              <a:defRPr sz="825">
                <a:latin typeface="TheSansOsF SemiBold" panose="020B0602050302020203" pitchFamily="34" charset="77"/>
              </a:defRPr>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412023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rtplatta_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2CFA527-BA28-6F4A-A950-FBFAE04C5927}"/>
              </a:ext>
            </a:extLst>
          </p:cNvPr>
          <p:cNvSpPr/>
          <p:nvPr userDrawn="1"/>
        </p:nvSpPr>
        <p:spPr>
          <a:xfrm>
            <a:off x="139849" y="4389120"/>
            <a:ext cx="8864302" cy="656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 name="Picture Placeholder 7">
            <a:extLst>
              <a:ext uri="{FF2B5EF4-FFF2-40B4-BE49-F238E27FC236}">
                <a16:creationId xmlns:a16="http://schemas.microsoft.com/office/drawing/2014/main" id="{404E6325-9929-CF46-A1F2-B4F39A0656A7}"/>
              </a:ext>
            </a:extLst>
          </p:cNvPr>
          <p:cNvSpPr>
            <a:spLocks noGrp="1"/>
          </p:cNvSpPr>
          <p:nvPr>
            <p:ph type="pic" sz="quarter" idx="10"/>
          </p:nvPr>
        </p:nvSpPr>
        <p:spPr>
          <a:xfrm>
            <a:off x="278606" y="3446914"/>
            <a:ext cx="2272865" cy="1420361"/>
          </a:xfrm>
          <a:solidFill>
            <a:schemeClr val="bg2"/>
          </a:solidFill>
        </p:spPr>
        <p:txBody>
          <a:bodyPr anchor="ctr" anchorCtr="0"/>
          <a:lstStyle>
            <a:lvl1pPr algn="ctr">
              <a:defRPr/>
            </a:lvl1pPr>
          </a:lstStyle>
          <a:p>
            <a:r>
              <a:rPr lang="en-GB"/>
              <a:t>Click icon to add picture</a:t>
            </a:r>
            <a:endParaRPr lang="en-SE"/>
          </a:p>
        </p:txBody>
      </p:sp>
      <p:sp>
        <p:nvSpPr>
          <p:cNvPr id="9" name="Picture Placeholder 7">
            <a:extLst>
              <a:ext uri="{FF2B5EF4-FFF2-40B4-BE49-F238E27FC236}">
                <a16:creationId xmlns:a16="http://schemas.microsoft.com/office/drawing/2014/main" id="{738EA521-6603-1C4A-AC4D-29169F07AA5D}"/>
              </a:ext>
            </a:extLst>
          </p:cNvPr>
          <p:cNvSpPr>
            <a:spLocks noGrp="1"/>
          </p:cNvSpPr>
          <p:nvPr>
            <p:ph type="pic" sz="quarter" idx="11"/>
          </p:nvPr>
        </p:nvSpPr>
        <p:spPr>
          <a:xfrm>
            <a:off x="2746108" y="3446914"/>
            <a:ext cx="2272865" cy="1411594"/>
          </a:xfrm>
          <a:solidFill>
            <a:schemeClr val="bg2"/>
          </a:solidFill>
        </p:spPr>
        <p:txBody>
          <a:bodyPr anchor="ctr" anchorCtr="0"/>
          <a:lstStyle>
            <a:lvl1pPr algn="ctr">
              <a:defRPr/>
            </a:lvl1pPr>
          </a:lstStyle>
          <a:p>
            <a:r>
              <a:rPr lang="en-GB"/>
              <a:t>Click icon to add picture</a:t>
            </a:r>
            <a:endParaRPr lang="en-SE"/>
          </a:p>
        </p:txBody>
      </p:sp>
      <p:sp>
        <p:nvSpPr>
          <p:cNvPr id="10" name="Picture Placeholder 7">
            <a:extLst>
              <a:ext uri="{FF2B5EF4-FFF2-40B4-BE49-F238E27FC236}">
                <a16:creationId xmlns:a16="http://schemas.microsoft.com/office/drawing/2014/main" id="{77B9CB2B-A9FD-7448-800D-BD366F64D4FF}"/>
              </a:ext>
            </a:extLst>
          </p:cNvPr>
          <p:cNvSpPr>
            <a:spLocks noGrp="1"/>
          </p:cNvSpPr>
          <p:nvPr>
            <p:ph type="pic" sz="quarter" idx="12"/>
          </p:nvPr>
        </p:nvSpPr>
        <p:spPr>
          <a:xfrm>
            <a:off x="5213609" y="1872258"/>
            <a:ext cx="3651785" cy="2986250"/>
          </a:xfrm>
          <a:solidFill>
            <a:schemeClr val="bg2"/>
          </a:solidFill>
        </p:spPr>
        <p:txBody>
          <a:bodyPr anchor="ctr" anchorCtr="0"/>
          <a:lstStyle>
            <a:lvl1pPr algn="ctr">
              <a:defRPr/>
            </a:lvl1pPr>
          </a:lstStyle>
          <a:p>
            <a:r>
              <a:rPr lang="en-GB"/>
              <a:t>Click icon to add picture</a:t>
            </a:r>
            <a:endParaRPr lang="en-SE"/>
          </a:p>
        </p:txBody>
      </p:sp>
      <p:sp>
        <p:nvSpPr>
          <p:cNvPr id="11" name="Picture Placeholder 7">
            <a:extLst>
              <a:ext uri="{FF2B5EF4-FFF2-40B4-BE49-F238E27FC236}">
                <a16:creationId xmlns:a16="http://schemas.microsoft.com/office/drawing/2014/main" id="{AE9830D3-FE11-4B4D-83A5-D6AD1F119071}"/>
              </a:ext>
            </a:extLst>
          </p:cNvPr>
          <p:cNvSpPr>
            <a:spLocks noGrp="1"/>
          </p:cNvSpPr>
          <p:nvPr>
            <p:ph type="pic" sz="quarter" idx="13"/>
          </p:nvPr>
        </p:nvSpPr>
        <p:spPr>
          <a:xfrm>
            <a:off x="4346627" y="284992"/>
            <a:ext cx="4518767" cy="1398984"/>
          </a:xfrm>
          <a:solidFill>
            <a:schemeClr val="bg2"/>
          </a:solidFill>
        </p:spPr>
        <p:txBody>
          <a:bodyPr anchor="ctr" anchorCtr="0"/>
          <a:lstStyle>
            <a:lvl1pPr algn="ctr">
              <a:defRPr/>
            </a:lvl1pPr>
          </a:lstStyle>
          <a:p>
            <a:r>
              <a:rPr lang="en-GB"/>
              <a:t>Click icon to add picture</a:t>
            </a:r>
            <a:endParaRPr lang="en-SE"/>
          </a:p>
        </p:txBody>
      </p:sp>
      <p:sp>
        <p:nvSpPr>
          <p:cNvPr id="12" name="Rectangle 11">
            <a:extLst>
              <a:ext uri="{FF2B5EF4-FFF2-40B4-BE49-F238E27FC236}">
                <a16:creationId xmlns:a16="http://schemas.microsoft.com/office/drawing/2014/main" id="{36ABABAB-EE00-6147-9604-E3C7EC999D70}"/>
              </a:ext>
            </a:extLst>
          </p:cNvPr>
          <p:cNvSpPr/>
          <p:nvPr userDrawn="1"/>
        </p:nvSpPr>
        <p:spPr>
          <a:xfrm>
            <a:off x="278606" y="1866741"/>
            <a:ext cx="4755797" cy="140468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500" dirty="0"/>
          </a:p>
        </p:txBody>
      </p:sp>
      <p:sp>
        <p:nvSpPr>
          <p:cNvPr id="2" name="Rubrik 1">
            <a:extLst>
              <a:ext uri="{FF2B5EF4-FFF2-40B4-BE49-F238E27FC236}">
                <a16:creationId xmlns:a16="http://schemas.microsoft.com/office/drawing/2014/main" id="{2F4B5727-3AF8-4023-B42B-839E8695AB99}"/>
              </a:ext>
            </a:extLst>
          </p:cNvPr>
          <p:cNvSpPr>
            <a:spLocks noGrp="1"/>
          </p:cNvSpPr>
          <p:nvPr>
            <p:ph type="title"/>
          </p:nvPr>
        </p:nvSpPr>
        <p:spPr>
          <a:xfrm>
            <a:off x="656035" y="2046165"/>
            <a:ext cx="4095712" cy="294918"/>
          </a:xfrm>
          <a:prstGeom prst="rect">
            <a:avLst/>
          </a:prstGeom>
        </p:spPr>
        <p:txBody>
          <a:bodyPr/>
          <a:lstStyle>
            <a:lvl1pPr>
              <a:defRPr sz="2100">
                <a:latin typeface="TheSansOsF SemiBold" panose="020B0602050302020203" pitchFamily="34" charset="77"/>
              </a:defRPr>
            </a:lvl1pPr>
          </a:lstStyle>
          <a:p>
            <a:r>
              <a:rPr lang="en-GB"/>
              <a:t>Click to edit Master title style</a:t>
            </a:r>
            <a:endParaRPr lang="sv-SE" dirty="0"/>
          </a:p>
        </p:txBody>
      </p:sp>
      <p:sp>
        <p:nvSpPr>
          <p:cNvPr id="25" name="Picture Placeholder 24">
            <a:extLst>
              <a:ext uri="{FF2B5EF4-FFF2-40B4-BE49-F238E27FC236}">
                <a16:creationId xmlns:a16="http://schemas.microsoft.com/office/drawing/2014/main" id="{663CEF2C-9521-F149-ABB5-F15731B04B3E}"/>
              </a:ext>
            </a:extLst>
          </p:cNvPr>
          <p:cNvSpPr>
            <a:spLocks noGrp="1"/>
          </p:cNvSpPr>
          <p:nvPr>
            <p:ph type="pic" sz="quarter" idx="15"/>
          </p:nvPr>
        </p:nvSpPr>
        <p:spPr>
          <a:xfrm>
            <a:off x="278607" y="284992"/>
            <a:ext cx="3883870" cy="1398984"/>
          </a:xfrm>
          <a:custGeom>
            <a:avLst/>
            <a:gdLst>
              <a:gd name="connsiteX0" fmla="*/ 1251412 w 5178493"/>
              <a:gd name="connsiteY0" fmla="*/ 0 h 1865312"/>
              <a:gd name="connsiteX1" fmla="*/ 5178493 w 5178493"/>
              <a:gd name="connsiteY1" fmla="*/ 0 h 1865312"/>
              <a:gd name="connsiteX2" fmla="*/ 5178493 w 5178493"/>
              <a:gd name="connsiteY2" fmla="*/ 1865312 h 1865312"/>
              <a:gd name="connsiteX3" fmla="*/ 0 w 5178493"/>
              <a:gd name="connsiteY3" fmla="*/ 1865312 h 1865312"/>
              <a:gd name="connsiteX4" fmla="*/ 0 w 5178493"/>
              <a:gd name="connsiteY4" fmla="*/ 1239723 h 1865312"/>
              <a:gd name="connsiteX5" fmla="*/ 1251412 w 5178493"/>
              <a:gd name="connsiteY5" fmla="*/ 1239723 h 18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8493" h="1865312">
                <a:moveTo>
                  <a:pt x="1251412" y="0"/>
                </a:moveTo>
                <a:lnTo>
                  <a:pt x="5178493" y="0"/>
                </a:lnTo>
                <a:lnTo>
                  <a:pt x="5178493" y="1865312"/>
                </a:lnTo>
                <a:lnTo>
                  <a:pt x="0" y="1865312"/>
                </a:lnTo>
                <a:lnTo>
                  <a:pt x="0" y="1239723"/>
                </a:lnTo>
                <a:lnTo>
                  <a:pt x="1251412" y="1239723"/>
                </a:lnTo>
                <a:close/>
              </a:path>
            </a:pathLst>
          </a:custGeom>
          <a:solidFill>
            <a:schemeClr val="bg2"/>
          </a:solidFill>
        </p:spPr>
        <p:txBody>
          <a:bodyPr wrap="square" anchor="ctr" anchorCtr="0">
            <a:noAutofit/>
          </a:bodyPr>
          <a:lstStyle>
            <a:lvl1pPr algn="ctr">
              <a:defRPr/>
            </a:lvl1pPr>
          </a:lstStyle>
          <a:p>
            <a:r>
              <a:rPr lang="en-GB"/>
              <a:t>Click icon to add picture</a:t>
            </a:r>
            <a:endParaRPr lang="en-SE"/>
          </a:p>
        </p:txBody>
      </p:sp>
      <p:sp>
        <p:nvSpPr>
          <p:cNvPr id="17" name="Text Placeholder 4">
            <a:extLst>
              <a:ext uri="{FF2B5EF4-FFF2-40B4-BE49-F238E27FC236}">
                <a16:creationId xmlns:a16="http://schemas.microsoft.com/office/drawing/2014/main" id="{CE416873-95A1-674A-9541-47C72997E89F}"/>
              </a:ext>
            </a:extLst>
          </p:cNvPr>
          <p:cNvSpPr>
            <a:spLocks noGrp="1"/>
          </p:cNvSpPr>
          <p:nvPr>
            <p:ph type="body" sz="quarter" idx="16"/>
          </p:nvPr>
        </p:nvSpPr>
        <p:spPr>
          <a:xfrm>
            <a:off x="656035" y="2451498"/>
            <a:ext cx="4095750" cy="637998"/>
          </a:xfrm>
        </p:spPr>
        <p:txBody>
          <a:bodyPr/>
          <a:lstStyle>
            <a:lvl1pPr>
              <a:defRPr sz="1050">
                <a:latin typeface="TheSansOsF SemiBold" panose="020B0602050302020203" pitchFamily="34" charset="77"/>
              </a:defRPr>
            </a:lvl1pPr>
            <a:lvl2pPr marL="341710" indent="-335756">
              <a:spcBef>
                <a:spcPts val="825"/>
              </a:spcBef>
              <a:buNone/>
              <a:tabLst/>
              <a:defRPr sz="825">
                <a:latin typeface="TheSansOsF SemiBold" panose="020B0602050302020203" pitchFamily="34" charset="77"/>
              </a:defRPr>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2819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rtplatta_3">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D49A81F-598B-4E4E-84CD-0D53760D995D}"/>
              </a:ext>
            </a:extLst>
          </p:cNvPr>
          <p:cNvSpPr/>
          <p:nvPr userDrawn="1"/>
        </p:nvSpPr>
        <p:spPr>
          <a:xfrm>
            <a:off x="139849" y="4389120"/>
            <a:ext cx="8864302" cy="656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0" name="Picture Placeholder 7">
            <a:extLst>
              <a:ext uri="{FF2B5EF4-FFF2-40B4-BE49-F238E27FC236}">
                <a16:creationId xmlns:a16="http://schemas.microsoft.com/office/drawing/2014/main" id="{77B9CB2B-A9FD-7448-800D-BD366F64D4FF}"/>
              </a:ext>
            </a:extLst>
          </p:cNvPr>
          <p:cNvSpPr>
            <a:spLocks noGrp="1"/>
          </p:cNvSpPr>
          <p:nvPr>
            <p:ph type="pic" sz="quarter" idx="12"/>
          </p:nvPr>
        </p:nvSpPr>
        <p:spPr>
          <a:xfrm>
            <a:off x="5213609" y="254056"/>
            <a:ext cx="3651785" cy="4604452"/>
          </a:xfrm>
          <a:solidFill>
            <a:schemeClr val="bg2"/>
          </a:solidFill>
          <a:ln>
            <a:noFill/>
          </a:ln>
        </p:spPr>
        <p:txBody>
          <a:bodyPr anchor="ctr" anchorCtr="0"/>
          <a:lstStyle>
            <a:lvl1pPr algn="ctr">
              <a:defRPr/>
            </a:lvl1pPr>
          </a:lstStyle>
          <a:p>
            <a:r>
              <a:rPr lang="en-GB"/>
              <a:t>Click icon to add picture</a:t>
            </a:r>
            <a:endParaRPr lang="en-SE"/>
          </a:p>
        </p:txBody>
      </p:sp>
      <p:sp>
        <p:nvSpPr>
          <p:cNvPr id="12" name="Rectangle 11">
            <a:extLst>
              <a:ext uri="{FF2B5EF4-FFF2-40B4-BE49-F238E27FC236}">
                <a16:creationId xmlns:a16="http://schemas.microsoft.com/office/drawing/2014/main" id="{36ABABAB-EE00-6147-9604-E3C7EC999D70}"/>
              </a:ext>
            </a:extLst>
          </p:cNvPr>
          <p:cNvSpPr/>
          <p:nvPr userDrawn="1"/>
        </p:nvSpPr>
        <p:spPr>
          <a:xfrm>
            <a:off x="261980" y="1866741"/>
            <a:ext cx="4788218" cy="140468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500" dirty="0"/>
          </a:p>
        </p:txBody>
      </p:sp>
      <p:sp>
        <p:nvSpPr>
          <p:cNvPr id="2" name="Rubrik 1">
            <a:extLst>
              <a:ext uri="{FF2B5EF4-FFF2-40B4-BE49-F238E27FC236}">
                <a16:creationId xmlns:a16="http://schemas.microsoft.com/office/drawing/2014/main" id="{2F4B5727-3AF8-4023-B42B-839E8695AB99}"/>
              </a:ext>
            </a:extLst>
          </p:cNvPr>
          <p:cNvSpPr>
            <a:spLocks noGrp="1"/>
          </p:cNvSpPr>
          <p:nvPr>
            <p:ph type="title"/>
          </p:nvPr>
        </p:nvSpPr>
        <p:spPr>
          <a:xfrm>
            <a:off x="656035" y="2046165"/>
            <a:ext cx="4095712" cy="294918"/>
          </a:xfrm>
          <a:prstGeom prst="rect">
            <a:avLst/>
          </a:prstGeom>
        </p:spPr>
        <p:txBody>
          <a:bodyPr/>
          <a:lstStyle>
            <a:lvl1pPr>
              <a:defRPr sz="2100">
                <a:latin typeface="TheSansOsF SemiBold" panose="020B0602050302020203" pitchFamily="34" charset="77"/>
              </a:defRPr>
            </a:lvl1pPr>
          </a:lstStyle>
          <a:p>
            <a:r>
              <a:rPr lang="en-GB"/>
              <a:t>Click to edit Master title style</a:t>
            </a:r>
            <a:endParaRPr lang="sv-SE" dirty="0"/>
          </a:p>
        </p:txBody>
      </p:sp>
      <p:sp>
        <p:nvSpPr>
          <p:cNvPr id="28" name="Picture Placeholder 27">
            <a:extLst>
              <a:ext uri="{FF2B5EF4-FFF2-40B4-BE49-F238E27FC236}">
                <a16:creationId xmlns:a16="http://schemas.microsoft.com/office/drawing/2014/main" id="{BFFD87B6-3ADD-DB4C-91B1-8576856C694C}"/>
              </a:ext>
            </a:extLst>
          </p:cNvPr>
          <p:cNvSpPr>
            <a:spLocks noGrp="1"/>
          </p:cNvSpPr>
          <p:nvPr>
            <p:ph type="pic" sz="quarter" idx="16"/>
          </p:nvPr>
        </p:nvSpPr>
        <p:spPr>
          <a:xfrm>
            <a:off x="261980" y="254056"/>
            <a:ext cx="4788218" cy="1434624"/>
          </a:xfrm>
          <a:custGeom>
            <a:avLst/>
            <a:gdLst>
              <a:gd name="connsiteX0" fmla="*/ 1251412 w 6384290"/>
              <a:gd name="connsiteY0" fmla="*/ 0 h 1865312"/>
              <a:gd name="connsiteX1" fmla="*/ 3353804 w 6384290"/>
              <a:gd name="connsiteY1" fmla="*/ 0 h 1865312"/>
              <a:gd name="connsiteX2" fmla="*/ 5178493 w 6384290"/>
              <a:gd name="connsiteY2" fmla="*/ 0 h 1865312"/>
              <a:gd name="connsiteX3" fmla="*/ 6384290 w 6384290"/>
              <a:gd name="connsiteY3" fmla="*/ 0 h 1865312"/>
              <a:gd name="connsiteX4" fmla="*/ 6384290 w 6384290"/>
              <a:gd name="connsiteY4" fmla="*/ 1863328 h 1865312"/>
              <a:gd name="connsiteX5" fmla="*/ 5178493 w 6384290"/>
              <a:gd name="connsiteY5" fmla="*/ 1863328 h 1865312"/>
              <a:gd name="connsiteX6" fmla="*/ 5178493 w 6384290"/>
              <a:gd name="connsiteY6" fmla="*/ 1865312 h 1865312"/>
              <a:gd name="connsiteX7" fmla="*/ 0 w 6384290"/>
              <a:gd name="connsiteY7" fmla="*/ 1865312 h 1865312"/>
              <a:gd name="connsiteX8" fmla="*/ 0 w 6384290"/>
              <a:gd name="connsiteY8" fmla="*/ 1239723 h 1865312"/>
              <a:gd name="connsiteX9" fmla="*/ 1251412 w 6384290"/>
              <a:gd name="connsiteY9" fmla="*/ 1239723 h 18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4290" h="1865312">
                <a:moveTo>
                  <a:pt x="1251412" y="0"/>
                </a:moveTo>
                <a:lnTo>
                  <a:pt x="3353804" y="0"/>
                </a:lnTo>
                <a:lnTo>
                  <a:pt x="5178493" y="0"/>
                </a:lnTo>
                <a:lnTo>
                  <a:pt x="6384290" y="0"/>
                </a:lnTo>
                <a:lnTo>
                  <a:pt x="6384290" y="1863328"/>
                </a:lnTo>
                <a:lnTo>
                  <a:pt x="5178493" y="1863328"/>
                </a:lnTo>
                <a:lnTo>
                  <a:pt x="5178493" y="1865312"/>
                </a:lnTo>
                <a:lnTo>
                  <a:pt x="0" y="1865312"/>
                </a:lnTo>
                <a:lnTo>
                  <a:pt x="0" y="1239723"/>
                </a:lnTo>
                <a:lnTo>
                  <a:pt x="1251412" y="1239723"/>
                </a:lnTo>
                <a:close/>
              </a:path>
            </a:pathLst>
          </a:custGeom>
          <a:solidFill>
            <a:schemeClr val="bg2"/>
          </a:solidFill>
          <a:ln>
            <a:noFill/>
          </a:ln>
        </p:spPr>
        <p:txBody>
          <a:bodyPr wrap="square" anchor="ctr" anchorCtr="0">
            <a:noAutofit/>
          </a:bodyPr>
          <a:lstStyle>
            <a:lvl1pPr algn="ctr">
              <a:defRPr/>
            </a:lvl1pPr>
          </a:lstStyle>
          <a:p>
            <a:r>
              <a:rPr lang="en-GB"/>
              <a:t>Click icon to add picture</a:t>
            </a:r>
            <a:endParaRPr lang="en-SE"/>
          </a:p>
        </p:txBody>
      </p:sp>
      <p:sp>
        <p:nvSpPr>
          <p:cNvPr id="29" name="Text Placeholder 4">
            <a:extLst>
              <a:ext uri="{FF2B5EF4-FFF2-40B4-BE49-F238E27FC236}">
                <a16:creationId xmlns:a16="http://schemas.microsoft.com/office/drawing/2014/main" id="{222CDFC1-A5A7-7A40-9094-1A8DA2A50A17}"/>
              </a:ext>
            </a:extLst>
          </p:cNvPr>
          <p:cNvSpPr>
            <a:spLocks noGrp="1"/>
          </p:cNvSpPr>
          <p:nvPr>
            <p:ph type="body" sz="quarter" idx="17"/>
          </p:nvPr>
        </p:nvSpPr>
        <p:spPr>
          <a:xfrm>
            <a:off x="656035" y="2451498"/>
            <a:ext cx="4095750" cy="637998"/>
          </a:xfrm>
        </p:spPr>
        <p:txBody>
          <a:bodyPr/>
          <a:lstStyle>
            <a:lvl1pPr>
              <a:defRPr sz="1050">
                <a:latin typeface="TheSansOsF SemiBold" panose="020B0602050302020203" pitchFamily="34" charset="77"/>
              </a:defRPr>
            </a:lvl1pPr>
            <a:lvl2pPr marL="341710" indent="-335756">
              <a:spcBef>
                <a:spcPts val="825"/>
              </a:spcBef>
              <a:buNone/>
              <a:tabLst/>
              <a:defRPr sz="825">
                <a:latin typeface="TheSansOsF SemiBold" panose="020B0602050302020203" pitchFamily="34" charset="77"/>
              </a:defRPr>
            </a:lvl2pPr>
          </a:lstStyle>
          <a:p>
            <a:pPr lvl="0"/>
            <a:r>
              <a:rPr lang="en-GB"/>
              <a:t>Click to edit Master text styles</a:t>
            </a:r>
          </a:p>
          <a:p>
            <a:pPr lvl="1"/>
            <a:r>
              <a:rPr lang="en-GB"/>
              <a:t>Second level</a:t>
            </a:r>
          </a:p>
        </p:txBody>
      </p:sp>
      <p:sp>
        <p:nvSpPr>
          <p:cNvPr id="11" name="Picture Placeholder 7">
            <a:extLst>
              <a:ext uri="{FF2B5EF4-FFF2-40B4-BE49-F238E27FC236}">
                <a16:creationId xmlns:a16="http://schemas.microsoft.com/office/drawing/2014/main" id="{E22E3C63-812B-FB45-B918-A11BC243879A}"/>
              </a:ext>
            </a:extLst>
          </p:cNvPr>
          <p:cNvSpPr>
            <a:spLocks noGrp="1"/>
          </p:cNvSpPr>
          <p:nvPr>
            <p:ph type="pic" sz="quarter" idx="10"/>
          </p:nvPr>
        </p:nvSpPr>
        <p:spPr>
          <a:xfrm>
            <a:off x="261980" y="3446914"/>
            <a:ext cx="2289491" cy="1420361"/>
          </a:xfrm>
          <a:solidFill>
            <a:schemeClr val="bg2"/>
          </a:solidFill>
          <a:ln>
            <a:noFill/>
          </a:ln>
        </p:spPr>
        <p:txBody>
          <a:bodyPr anchor="ctr" anchorCtr="0"/>
          <a:lstStyle>
            <a:lvl1pPr algn="ctr">
              <a:defRPr/>
            </a:lvl1pPr>
          </a:lstStyle>
          <a:p>
            <a:r>
              <a:rPr lang="en-GB" dirty="0"/>
              <a:t>Click icon to add picture</a:t>
            </a:r>
            <a:endParaRPr lang="en-SE" dirty="0"/>
          </a:p>
        </p:txBody>
      </p:sp>
      <p:sp>
        <p:nvSpPr>
          <p:cNvPr id="13" name="Picture Placeholder 7">
            <a:extLst>
              <a:ext uri="{FF2B5EF4-FFF2-40B4-BE49-F238E27FC236}">
                <a16:creationId xmlns:a16="http://schemas.microsoft.com/office/drawing/2014/main" id="{626916C9-70C8-5446-9DD0-5199FC7AC7D1}"/>
              </a:ext>
            </a:extLst>
          </p:cNvPr>
          <p:cNvSpPr>
            <a:spLocks noGrp="1"/>
          </p:cNvSpPr>
          <p:nvPr>
            <p:ph type="pic" sz="quarter" idx="11"/>
          </p:nvPr>
        </p:nvSpPr>
        <p:spPr>
          <a:xfrm>
            <a:off x="2746108" y="3446914"/>
            <a:ext cx="2272865" cy="1411594"/>
          </a:xfrm>
          <a:solidFill>
            <a:schemeClr val="bg2"/>
          </a:solidFill>
          <a:ln>
            <a:noFill/>
          </a:ln>
        </p:spPr>
        <p:txBody>
          <a:bodyPr anchor="ctr" anchorCtr="0"/>
          <a:lstStyle>
            <a:lvl1pPr algn="ctr">
              <a:defRPr/>
            </a:lvl1pPr>
          </a:lstStyle>
          <a:p>
            <a:r>
              <a:rPr lang="en-GB"/>
              <a:t>Click icon to add picture</a:t>
            </a:r>
            <a:endParaRPr lang="en-SE"/>
          </a:p>
        </p:txBody>
      </p:sp>
    </p:spTree>
    <p:extLst>
      <p:ext uri="{BB962C8B-B14F-4D97-AF65-F5344CB8AC3E}">
        <p14:creationId xmlns:p14="http://schemas.microsoft.com/office/powerpoint/2010/main" val="76502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2C2D5F-EA7C-6946-8E8C-7B84A7CCE148}"/>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142A2319-CD13-BE4D-9C63-5A9EBFDCEC17}"/>
              </a:ext>
            </a:extLst>
          </p:cNvPr>
          <p:cNvSpPr>
            <a:spLocks noGrp="1"/>
          </p:cNvSpPr>
          <p:nvPr>
            <p:ph type="dt" sz="half" idx="11"/>
          </p:nvPr>
        </p:nvSpPr>
        <p:spPr/>
        <p:txBody>
          <a:bodyPr/>
          <a:lstStyle/>
          <a:p>
            <a:fld id="{FB2CF90B-63BC-6544-9FB4-A72410329261}" type="datetime1">
              <a:rPr lang="sv-SE" smtClean="0"/>
              <a:t>2023-05-23</a:t>
            </a:fld>
            <a:endParaRPr lang="en-GB" dirty="0"/>
          </a:p>
        </p:txBody>
      </p:sp>
      <p:sp>
        <p:nvSpPr>
          <p:cNvPr id="5" name="Platshållare för bildnummer 4">
            <a:extLst>
              <a:ext uri="{FF2B5EF4-FFF2-40B4-BE49-F238E27FC236}">
                <a16:creationId xmlns:a16="http://schemas.microsoft.com/office/drawing/2014/main" id="{47540BA4-CF98-2846-8D40-8EA647BCD6B5}"/>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11" name="Platshållare för innehåll 10">
            <a:extLst>
              <a:ext uri="{FF2B5EF4-FFF2-40B4-BE49-F238E27FC236}">
                <a16:creationId xmlns:a16="http://schemas.microsoft.com/office/drawing/2014/main" id="{C55E1E5B-E1F9-C645-91AF-7753BF8D8EB5}"/>
              </a:ext>
            </a:extLst>
          </p:cNvPr>
          <p:cNvSpPr>
            <a:spLocks noGrp="1"/>
          </p:cNvSpPr>
          <p:nvPr>
            <p:ph sz="quarter" idx="13"/>
          </p:nvPr>
        </p:nvSpPr>
        <p:spPr>
          <a:xfrm>
            <a:off x="1062000" y="1112400"/>
            <a:ext cx="7559674" cy="3612000"/>
          </a:xfrm>
        </p:spPr>
        <p:txBody>
          <a:bodyPr/>
          <a:lstStyle>
            <a:lvl1pPr>
              <a:defRPr sz="1600"/>
            </a:lvl1pPr>
            <a:lvl2pPr>
              <a:defRPr sz="1400"/>
            </a:lvl2pPr>
            <a:lvl3pPr>
              <a:defRPr sz="1200"/>
            </a:lvl3pPr>
            <a:lvl4pPr>
              <a:defRPr sz="1200"/>
            </a:lvl4pPr>
            <a:lvl5pPr>
              <a:defRPr sz="12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420817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och två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EF5597-77F0-434A-A2AB-0ACCE1CD79EB}"/>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D89E2E86-DCB5-5D40-AAC1-7A916712E6F4}"/>
              </a:ext>
            </a:extLst>
          </p:cNvPr>
          <p:cNvSpPr>
            <a:spLocks noGrp="1"/>
          </p:cNvSpPr>
          <p:nvPr>
            <p:ph type="dt" sz="half" idx="11"/>
          </p:nvPr>
        </p:nvSpPr>
        <p:spPr/>
        <p:txBody>
          <a:bodyPr/>
          <a:lstStyle/>
          <a:p>
            <a:fld id="{BAD82F0C-0E2A-5546-8972-AA94798A63F5}" type="datetime1">
              <a:rPr lang="sv-SE" smtClean="0"/>
              <a:t>2023-05-23</a:t>
            </a:fld>
            <a:endParaRPr lang="en-GB" dirty="0"/>
          </a:p>
        </p:txBody>
      </p:sp>
      <p:sp>
        <p:nvSpPr>
          <p:cNvPr id="5" name="Platshållare för bildnummer 4">
            <a:extLst>
              <a:ext uri="{FF2B5EF4-FFF2-40B4-BE49-F238E27FC236}">
                <a16:creationId xmlns:a16="http://schemas.microsoft.com/office/drawing/2014/main" id="{7C89D1DA-CF8E-0D44-9D15-51F737427C71}"/>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innehåll 6">
            <a:extLst>
              <a:ext uri="{FF2B5EF4-FFF2-40B4-BE49-F238E27FC236}">
                <a16:creationId xmlns:a16="http://schemas.microsoft.com/office/drawing/2014/main" id="{6AD6011F-45DB-6648-8334-1B4DC6E8EA92}"/>
              </a:ext>
            </a:extLst>
          </p:cNvPr>
          <p:cNvSpPr>
            <a:spLocks noGrp="1"/>
          </p:cNvSpPr>
          <p:nvPr>
            <p:ph sz="quarter" idx="13"/>
          </p:nvPr>
        </p:nvSpPr>
        <p:spPr>
          <a:xfrm>
            <a:off x="1062000" y="1116000"/>
            <a:ext cx="3427344" cy="3781438"/>
          </a:xfrm>
        </p:spPr>
        <p:txBody>
          <a:bodyPr/>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8" name="Platshållare för innehåll 6">
            <a:extLst>
              <a:ext uri="{FF2B5EF4-FFF2-40B4-BE49-F238E27FC236}">
                <a16:creationId xmlns:a16="http://schemas.microsoft.com/office/drawing/2014/main" id="{E71BD36F-2D19-AD42-B3D6-3BC155EE33A5}"/>
              </a:ext>
            </a:extLst>
          </p:cNvPr>
          <p:cNvSpPr>
            <a:spLocks noGrp="1"/>
          </p:cNvSpPr>
          <p:nvPr>
            <p:ph sz="quarter" idx="14"/>
          </p:nvPr>
        </p:nvSpPr>
        <p:spPr>
          <a:xfrm>
            <a:off x="4572000" y="1116000"/>
            <a:ext cx="3427341" cy="3781438"/>
          </a:xfrm>
        </p:spPr>
        <p:txBody>
          <a:bodyPr/>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1997498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Rubrik och två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EF5597-77F0-434A-A2AB-0ACCE1CD79EB}"/>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D89E2E86-DCB5-5D40-AAC1-7A916712E6F4}"/>
              </a:ext>
            </a:extLst>
          </p:cNvPr>
          <p:cNvSpPr>
            <a:spLocks noGrp="1"/>
          </p:cNvSpPr>
          <p:nvPr>
            <p:ph type="dt" sz="half" idx="11"/>
          </p:nvPr>
        </p:nvSpPr>
        <p:spPr/>
        <p:txBody>
          <a:bodyPr/>
          <a:lstStyle/>
          <a:p>
            <a:fld id="{BAD82F0C-0E2A-5546-8972-AA94798A63F5}" type="datetime1">
              <a:rPr lang="sv-SE" smtClean="0"/>
              <a:t>2023-05-23</a:t>
            </a:fld>
            <a:endParaRPr lang="en-GB" dirty="0"/>
          </a:p>
        </p:txBody>
      </p:sp>
      <p:sp>
        <p:nvSpPr>
          <p:cNvPr id="5" name="Platshållare för bildnummer 4">
            <a:extLst>
              <a:ext uri="{FF2B5EF4-FFF2-40B4-BE49-F238E27FC236}">
                <a16:creationId xmlns:a16="http://schemas.microsoft.com/office/drawing/2014/main" id="{7C89D1DA-CF8E-0D44-9D15-51F737427C71}"/>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innehåll 6">
            <a:extLst>
              <a:ext uri="{FF2B5EF4-FFF2-40B4-BE49-F238E27FC236}">
                <a16:creationId xmlns:a16="http://schemas.microsoft.com/office/drawing/2014/main" id="{6AD6011F-45DB-6648-8334-1B4DC6E8EA92}"/>
              </a:ext>
            </a:extLst>
          </p:cNvPr>
          <p:cNvSpPr>
            <a:spLocks noGrp="1"/>
          </p:cNvSpPr>
          <p:nvPr>
            <p:ph sz="quarter" idx="13" hasCustomPrompt="1"/>
          </p:nvPr>
        </p:nvSpPr>
        <p:spPr>
          <a:xfrm>
            <a:off x="496711" y="1441136"/>
            <a:ext cx="3793188" cy="3456301"/>
          </a:xfrm>
        </p:spPr>
        <p:txBody>
          <a:bodyPr lIns="0"/>
          <a:lstStyle>
            <a:lvl1pPr>
              <a:spcBef>
                <a:spcPts val="600"/>
              </a:spcBef>
              <a:spcAft>
                <a:spcPts val="0"/>
              </a:spcAft>
              <a:defRPr sz="12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9" name="Rectangle 8">
            <a:extLst>
              <a:ext uri="{FF2B5EF4-FFF2-40B4-BE49-F238E27FC236}">
                <a16:creationId xmlns:a16="http://schemas.microsoft.com/office/drawing/2014/main" id="{756CBBBD-341F-E04E-B66F-B1EEAE729FEF}"/>
              </a:ext>
            </a:extLst>
          </p:cNvPr>
          <p:cNvSpPr/>
          <p:nvPr userDrawn="1"/>
        </p:nvSpPr>
        <p:spPr>
          <a:xfrm>
            <a:off x="254133" y="1193120"/>
            <a:ext cx="4227612" cy="3530465"/>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6" name="Picture Placeholder 5">
            <a:extLst>
              <a:ext uri="{FF2B5EF4-FFF2-40B4-BE49-F238E27FC236}">
                <a16:creationId xmlns:a16="http://schemas.microsoft.com/office/drawing/2014/main" id="{DBB23FCB-88DE-8B45-B6E5-3171D7F6848A}"/>
              </a:ext>
            </a:extLst>
          </p:cNvPr>
          <p:cNvSpPr>
            <a:spLocks noGrp="1"/>
          </p:cNvSpPr>
          <p:nvPr>
            <p:ph type="pic" sz="quarter" idx="14"/>
          </p:nvPr>
        </p:nvSpPr>
        <p:spPr>
          <a:xfrm>
            <a:off x="4643369" y="1178988"/>
            <a:ext cx="4246498" cy="3544874"/>
          </a:xfrm>
          <a:ln w="25400">
            <a:noFill/>
            <a:miter lim="800000"/>
          </a:ln>
        </p:spPr>
        <p:txBody>
          <a:bodyPr/>
          <a:lstStyle/>
          <a:p>
            <a:endParaRPr lang="en-SE" dirty="0"/>
          </a:p>
        </p:txBody>
      </p:sp>
    </p:spTree>
    <p:extLst>
      <p:ext uri="{BB962C8B-B14F-4D97-AF65-F5344CB8AC3E}">
        <p14:creationId xmlns:p14="http://schemas.microsoft.com/office/powerpoint/2010/main" val="332853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Rubrik och två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EF5597-77F0-434A-A2AB-0ACCE1CD79EB}"/>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D89E2E86-DCB5-5D40-AAC1-7A916712E6F4}"/>
              </a:ext>
            </a:extLst>
          </p:cNvPr>
          <p:cNvSpPr>
            <a:spLocks noGrp="1"/>
          </p:cNvSpPr>
          <p:nvPr>
            <p:ph type="dt" sz="half" idx="11"/>
          </p:nvPr>
        </p:nvSpPr>
        <p:spPr/>
        <p:txBody>
          <a:bodyPr/>
          <a:lstStyle/>
          <a:p>
            <a:fld id="{BAD82F0C-0E2A-5546-8972-AA94798A63F5}" type="datetime1">
              <a:rPr lang="sv-SE" smtClean="0"/>
              <a:t>2023-05-23</a:t>
            </a:fld>
            <a:endParaRPr lang="en-GB" dirty="0"/>
          </a:p>
        </p:txBody>
      </p:sp>
      <p:sp>
        <p:nvSpPr>
          <p:cNvPr id="5" name="Platshållare för bildnummer 4">
            <a:extLst>
              <a:ext uri="{FF2B5EF4-FFF2-40B4-BE49-F238E27FC236}">
                <a16:creationId xmlns:a16="http://schemas.microsoft.com/office/drawing/2014/main" id="{7C89D1DA-CF8E-0D44-9D15-51F737427C71}"/>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innehåll 6">
            <a:extLst>
              <a:ext uri="{FF2B5EF4-FFF2-40B4-BE49-F238E27FC236}">
                <a16:creationId xmlns:a16="http://schemas.microsoft.com/office/drawing/2014/main" id="{6AD6011F-45DB-6648-8334-1B4DC6E8EA92}"/>
              </a:ext>
            </a:extLst>
          </p:cNvPr>
          <p:cNvSpPr>
            <a:spLocks noGrp="1"/>
          </p:cNvSpPr>
          <p:nvPr>
            <p:ph sz="quarter" idx="13" hasCustomPrompt="1"/>
          </p:nvPr>
        </p:nvSpPr>
        <p:spPr>
          <a:xfrm>
            <a:off x="4888303" y="1435448"/>
            <a:ext cx="3815182" cy="3123674"/>
          </a:xfrm>
        </p:spPr>
        <p:txBody>
          <a:bodyPr lIns="0"/>
          <a:lstStyle>
            <a:lvl1pPr>
              <a:spcBef>
                <a:spcPts val="600"/>
              </a:spcBef>
              <a:spcAft>
                <a:spcPts val="0"/>
              </a:spcAft>
              <a:defRPr sz="12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9" name="Rectangle 8">
            <a:extLst>
              <a:ext uri="{FF2B5EF4-FFF2-40B4-BE49-F238E27FC236}">
                <a16:creationId xmlns:a16="http://schemas.microsoft.com/office/drawing/2014/main" id="{756CBBBD-341F-E04E-B66F-B1EEAE729FEF}"/>
              </a:ext>
            </a:extLst>
          </p:cNvPr>
          <p:cNvSpPr/>
          <p:nvPr userDrawn="1"/>
        </p:nvSpPr>
        <p:spPr>
          <a:xfrm>
            <a:off x="4656713" y="1177925"/>
            <a:ext cx="4236463" cy="3546474"/>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6" name="Picture Placeholder 5">
            <a:extLst>
              <a:ext uri="{FF2B5EF4-FFF2-40B4-BE49-F238E27FC236}">
                <a16:creationId xmlns:a16="http://schemas.microsoft.com/office/drawing/2014/main" id="{DBB23FCB-88DE-8B45-B6E5-3171D7F6848A}"/>
              </a:ext>
            </a:extLst>
          </p:cNvPr>
          <p:cNvSpPr>
            <a:spLocks noGrp="1"/>
          </p:cNvSpPr>
          <p:nvPr>
            <p:ph type="pic" sz="quarter" idx="14"/>
          </p:nvPr>
        </p:nvSpPr>
        <p:spPr>
          <a:xfrm>
            <a:off x="251059" y="1177925"/>
            <a:ext cx="4236230" cy="3546474"/>
          </a:xfrm>
        </p:spPr>
        <p:txBody>
          <a:bodyPr/>
          <a:lstStyle/>
          <a:p>
            <a:endParaRPr lang="en-SE" dirty="0"/>
          </a:p>
        </p:txBody>
      </p:sp>
    </p:spTree>
    <p:extLst>
      <p:ext uri="{BB962C8B-B14F-4D97-AF65-F5344CB8AC3E}">
        <p14:creationId xmlns:p14="http://schemas.microsoft.com/office/powerpoint/2010/main" val="281919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9D192-7239-9641-9EBF-6DCC5D24AB41}"/>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GB"/>
              <a:t>Click to edit Master title style</a:t>
            </a:r>
            <a:endParaRPr lang="en-SE"/>
          </a:p>
        </p:txBody>
      </p:sp>
      <p:sp>
        <p:nvSpPr>
          <p:cNvPr id="3" name="Subtitle 2">
            <a:extLst>
              <a:ext uri="{FF2B5EF4-FFF2-40B4-BE49-F238E27FC236}">
                <a16:creationId xmlns:a16="http://schemas.microsoft.com/office/drawing/2014/main" id="{4B5B36C9-34C7-0545-A2DD-C25F1177F471}"/>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SE"/>
          </a:p>
        </p:txBody>
      </p:sp>
    </p:spTree>
    <p:extLst>
      <p:ext uri="{BB962C8B-B14F-4D97-AF65-F5344CB8AC3E}">
        <p14:creationId xmlns:p14="http://schemas.microsoft.com/office/powerpoint/2010/main" val="220919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underrubriker och två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EF5597-77F0-434A-A2AB-0ACCE1CD79EB}"/>
              </a:ext>
            </a:extLst>
          </p:cNvPr>
          <p:cNvSpPr>
            <a:spLocks noGrp="1"/>
          </p:cNvSpPr>
          <p:nvPr>
            <p:ph type="title"/>
          </p:nvPr>
        </p:nvSpPr>
        <p:spPr/>
        <p:txBody>
          <a:bodyPr/>
          <a:lstStyle/>
          <a:p>
            <a:r>
              <a:rPr lang="sv-SE"/>
              <a:t>Klicka här för att ändra mall för rubrikformat</a:t>
            </a:r>
            <a:endParaRPr lang="en-GB"/>
          </a:p>
        </p:txBody>
      </p:sp>
      <p:sp>
        <p:nvSpPr>
          <p:cNvPr id="4" name="Platshållare för datum 3">
            <a:extLst>
              <a:ext uri="{FF2B5EF4-FFF2-40B4-BE49-F238E27FC236}">
                <a16:creationId xmlns:a16="http://schemas.microsoft.com/office/drawing/2014/main" id="{D89E2E86-DCB5-5D40-AAC1-7A916712E6F4}"/>
              </a:ext>
            </a:extLst>
          </p:cNvPr>
          <p:cNvSpPr>
            <a:spLocks noGrp="1"/>
          </p:cNvSpPr>
          <p:nvPr>
            <p:ph type="dt" sz="half" idx="11"/>
          </p:nvPr>
        </p:nvSpPr>
        <p:spPr/>
        <p:txBody>
          <a:bodyPr/>
          <a:lstStyle/>
          <a:p>
            <a:fld id="{A7A7FA62-242B-154F-BDED-F228A40489AE}" type="datetime1">
              <a:rPr lang="sv-SE" smtClean="0"/>
              <a:t>2023-05-23</a:t>
            </a:fld>
            <a:endParaRPr lang="en-GB" dirty="0"/>
          </a:p>
        </p:txBody>
      </p:sp>
      <p:sp>
        <p:nvSpPr>
          <p:cNvPr id="5" name="Platshållare för bildnummer 4">
            <a:extLst>
              <a:ext uri="{FF2B5EF4-FFF2-40B4-BE49-F238E27FC236}">
                <a16:creationId xmlns:a16="http://schemas.microsoft.com/office/drawing/2014/main" id="{7C89D1DA-CF8E-0D44-9D15-51F737427C71}"/>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innehåll 6">
            <a:extLst>
              <a:ext uri="{FF2B5EF4-FFF2-40B4-BE49-F238E27FC236}">
                <a16:creationId xmlns:a16="http://schemas.microsoft.com/office/drawing/2014/main" id="{6AD6011F-45DB-6648-8334-1B4DC6E8EA92}"/>
              </a:ext>
            </a:extLst>
          </p:cNvPr>
          <p:cNvSpPr>
            <a:spLocks noGrp="1"/>
          </p:cNvSpPr>
          <p:nvPr>
            <p:ph sz="quarter" idx="13"/>
          </p:nvPr>
        </p:nvSpPr>
        <p:spPr>
          <a:xfrm>
            <a:off x="1062000" y="1458000"/>
            <a:ext cx="3427344" cy="3266400"/>
          </a:xfrm>
        </p:spPr>
        <p:txBody>
          <a:bodyPr/>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8" name="Platshållare för innehåll 6">
            <a:extLst>
              <a:ext uri="{FF2B5EF4-FFF2-40B4-BE49-F238E27FC236}">
                <a16:creationId xmlns:a16="http://schemas.microsoft.com/office/drawing/2014/main" id="{E71BD36F-2D19-AD42-B3D6-3BC155EE33A5}"/>
              </a:ext>
            </a:extLst>
          </p:cNvPr>
          <p:cNvSpPr>
            <a:spLocks noGrp="1"/>
          </p:cNvSpPr>
          <p:nvPr>
            <p:ph sz="quarter" idx="14"/>
          </p:nvPr>
        </p:nvSpPr>
        <p:spPr>
          <a:xfrm>
            <a:off x="4572000" y="1458000"/>
            <a:ext cx="3427341" cy="3266400"/>
          </a:xfrm>
        </p:spPr>
        <p:txBody>
          <a:bodyPr/>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9" name="Platshållare för text 2">
            <a:extLst>
              <a:ext uri="{FF2B5EF4-FFF2-40B4-BE49-F238E27FC236}">
                <a16:creationId xmlns:a16="http://schemas.microsoft.com/office/drawing/2014/main" id="{5036AF80-4CD2-454D-A2BD-8376F1D80549}"/>
              </a:ext>
            </a:extLst>
          </p:cNvPr>
          <p:cNvSpPr>
            <a:spLocks noGrp="1"/>
          </p:cNvSpPr>
          <p:nvPr>
            <p:ph type="body" idx="1"/>
          </p:nvPr>
        </p:nvSpPr>
        <p:spPr>
          <a:xfrm>
            <a:off x="1062000" y="1051200"/>
            <a:ext cx="3427342" cy="327722"/>
          </a:xfrm>
        </p:spPr>
        <p:txBody>
          <a:bodyPr anchor="b">
            <a:noAutofit/>
          </a:bodyPr>
          <a:lstStyle>
            <a:lvl1pPr marL="0" indent="0">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10" name="Platshållare för text 4">
            <a:extLst>
              <a:ext uri="{FF2B5EF4-FFF2-40B4-BE49-F238E27FC236}">
                <a16:creationId xmlns:a16="http://schemas.microsoft.com/office/drawing/2014/main" id="{BD1EFFC8-506E-5A4A-B12B-1ED4D1958FC5}"/>
              </a:ext>
            </a:extLst>
          </p:cNvPr>
          <p:cNvSpPr>
            <a:spLocks noGrp="1"/>
          </p:cNvSpPr>
          <p:nvPr>
            <p:ph type="body" sz="quarter" idx="3"/>
          </p:nvPr>
        </p:nvSpPr>
        <p:spPr>
          <a:xfrm>
            <a:off x="4572000" y="1051200"/>
            <a:ext cx="3427341" cy="327722"/>
          </a:xfrm>
        </p:spPr>
        <p:txBody>
          <a:bodyPr anchor="b">
            <a:noAutofit/>
          </a:bodyPr>
          <a:lstStyle>
            <a:lvl1pPr marL="0" indent="0">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Tree>
    <p:extLst>
      <p:ext uri="{BB962C8B-B14F-4D97-AF65-F5344CB8AC3E}">
        <p14:creationId xmlns:p14="http://schemas.microsoft.com/office/powerpoint/2010/main" val="162595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9213F7-29AE-3348-BA14-276452F17522}"/>
              </a:ext>
            </a:extLst>
          </p:cNvPr>
          <p:cNvSpPr>
            <a:spLocks noGrp="1"/>
          </p:cNvSpPr>
          <p:nvPr>
            <p:ph type="title"/>
          </p:nvPr>
        </p:nvSpPr>
        <p:spPr/>
        <p:txBody>
          <a:bodyPr/>
          <a:lstStyle/>
          <a:p>
            <a:r>
              <a:rPr lang="sv-SE"/>
              <a:t>Klicka här för att ändra mall för rubrikformat</a:t>
            </a:r>
            <a:endParaRPr lang="en-GB"/>
          </a:p>
        </p:txBody>
      </p:sp>
      <p:sp>
        <p:nvSpPr>
          <p:cNvPr id="4" name="Platshållare för datum 3">
            <a:extLst>
              <a:ext uri="{FF2B5EF4-FFF2-40B4-BE49-F238E27FC236}">
                <a16:creationId xmlns:a16="http://schemas.microsoft.com/office/drawing/2014/main" id="{DEE58744-88EE-9F48-B53F-195692071B89}"/>
              </a:ext>
            </a:extLst>
          </p:cNvPr>
          <p:cNvSpPr>
            <a:spLocks noGrp="1"/>
          </p:cNvSpPr>
          <p:nvPr>
            <p:ph type="dt" sz="half" idx="11"/>
          </p:nvPr>
        </p:nvSpPr>
        <p:spPr/>
        <p:txBody>
          <a:bodyPr/>
          <a:lstStyle/>
          <a:p>
            <a:fld id="{0D45677C-6021-4B4B-8D00-4AA6DB0D4902}" type="datetime1">
              <a:rPr lang="sv-SE" smtClean="0"/>
              <a:t>2023-05-23</a:t>
            </a:fld>
            <a:endParaRPr lang="en-GB" dirty="0"/>
          </a:p>
        </p:txBody>
      </p:sp>
      <p:sp>
        <p:nvSpPr>
          <p:cNvPr id="5" name="Platshållare för bildnummer 4">
            <a:extLst>
              <a:ext uri="{FF2B5EF4-FFF2-40B4-BE49-F238E27FC236}">
                <a16:creationId xmlns:a16="http://schemas.microsoft.com/office/drawing/2014/main" id="{12052B00-675E-0049-A5DB-D785D6290EF5}"/>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bild 6">
            <a:extLst>
              <a:ext uri="{FF2B5EF4-FFF2-40B4-BE49-F238E27FC236}">
                <a16:creationId xmlns:a16="http://schemas.microsoft.com/office/drawing/2014/main" id="{4CD2FD66-7FAA-AE47-8A10-92EF24064E28}"/>
              </a:ext>
            </a:extLst>
          </p:cNvPr>
          <p:cNvSpPr>
            <a:spLocks noGrp="1"/>
          </p:cNvSpPr>
          <p:nvPr>
            <p:ph type="pic" sz="quarter" idx="13"/>
          </p:nvPr>
        </p:nvSpPr>
        <p:spPr>
          <a:xfrm>
            <a:off x="250825" y="1182688"/>
            <a:ext cx="8642350" cy="3541712"/>
          </a:xfrm>
        </p:spPr>
        <p:txBody>
          <a:bodyPr/>
          <a:lstStyle>
            <a:lvl1pPr marL="0" indent="0">
              <a:buNone/>
              <a:defRPr/>
            </a:lvl1pPr>
          </a:lstStyle>
          <a:p>
            <a:endParaRPr lang="en-GB" dirty="0"/>
          </a:p>
        </p:txBody>
      </p:sp>
    </p:spTree>
    <p:extLst>
      <p:ext uri="{BB962C8B-B14F-4D97-AF65-F5344CB8AC3E}">
        <p14:creationId xmlns:p14="http://schemas.microsoft.com/office/powerpoint/2010/main" val="426235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ubrik och två bild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9213F7-29AE-3348-BA14-276452F17522}"/>
              </a:ext>
            </a:extLst>
          </p:cNvPr>
          <p:cNvSpPr>
            <a:spLocks noGrp="1"/>
          </p:cNvSpPr>
          <p:nvPr>
            <p:ph type="title"/>
          </p:nvPr>
        </p:nvSpPr>
        <p:spPr/>
        <p:txBody>
          <a:bodyPr/>
          <a:lstStyle/>
          <a:p>
            <a:r>
              <a:rPr lang="sv-SE"/>
              <a:t>Klicka här för att ändra mall för rubrikformat</a:t>
            </a:r>
            <a:endParaRPr lang="en-GB"/>
          </a:p>
        </p:txBody>
      </p:sp>
      <p:sp>
        <p:nvSpPr>
          <p:cNvPr id="4" name="Platshållare för datum 3">
            <a:extLst>
              <a:ext uri="{FF2B5EF4-FFF2-40B4-BE49-F238E27FC236}">
                <a16:creationId xmlns:a16="http://schemas.microsoft.com/office/drawing/2014/main" id="{DEE58744-88EE-9F48-B53F-195692071B89}"/>
              </a:ext>
            </a:extLst>
          </p:cNvPr>
          <p:cNvSpPr>
            <a:spLocks noGrp="1"/>
          </p:cNvSpPr>
          <p:nvPr>
            <p:ph type="dt" sz="half" idx="11"/>
          </p:nvPr>
        </p:nvSpPr>
        <p:spPr/>
        <p:txBody>
          <a:bodyPr/>
          <a:lstStyle/>
          <a:p>
            <a:fld id="{141755ED-D54E-694B-A391-7B1A4BC3BA77}" type="datetime1">
              <a:rPr lang="sv-SE" smtClean="0"/>
              <a:t>2023-05-23</a:t>
            </a:fld>
            <a:endParaRPr lang="en-GB" dirty="0"/>
          </a:p>
        </p:txBody>
      </p:sp>
      <p:sp>
        <p:nvSpPr>
          <p:cNvPr id="5" name="Platshållare för bildnummer 4">
            <a:extLst>
              <a:ext uri="{FF2B5EF4-FFF2-40B4-BE49-F238E27FC236}">
                <a16:creationId xmlns:a16="http://schemas.microsoft.com/office/drawing/2014/main" id="{12052B00-675E-0049-A5DB-D785D6290EF5}"/>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bild 6">
            <a:extLst>
              <a:ext uri="{FF2B5EF4-FFF2-40B4-BE49-F238E27FC236}">
                <a16:creationId xmlns:a16="http://schemas.microsoft.com/office/drawing/2014/main" id="{4CD2FD66-7FAA-AE47-8A10-92EF24064E28}"/>
              </a:ext>
            </a:extLst>
          </p:cNvPr>
          <p:cNvSpPr>
            <a:spLocks noGrp="1"/>
          </p:cNvSpPr>
          <p:nvPr>
            <p:ph type="pic" sz="quarter" idx="13"/>
          </p:nvPr>
        </p:nvSpPr>
        <p:spPr>
          <a:xfrm>
            <a:off x="250825" y="1183342"/>
            <a:ext cx="4282057" cy="3541058"/>
          </a:xfrm>
        </p:spPr>
        <p:txBody>
          <a:bodyPr/>
          <a:lstStyle>
            <a:lvl1pPr marL="0" indent="0">
              <a:buNone/>
              <a:defRPr/>
            </a:lvl1pPr>
          </a:lstStyle>
          <a:p>
            <a:endParaRPr lang="en-GB" dirty="0"/>
          </a:p>
        </p:txBody>
      </p:sp>
      <p:sp>
        <p:nvSpPr>
          <p:cNvPr id="8" name="Platshållare för bild 6">
            <a:extLst>
              <a:ext uri="{FF2B5EF4-FFF2-40B4-BE49-F238E27FC236}">
                <a16:creationId xmlns:a16="http://schemas.microsoft.com/office/drawing/2014/main" id="{F471D766-023C-E042-B60C-5AA70DCA1212}"/>
              </a:ext>
            </a:extLst>
          </p:cNvPr>
          <p:cNvSpPr>
            <a:spLocks noGrp="1"/>
          </p:cNvSpPr>
          <p:nvPr>
            <p:ph type="pic" sz="quarter" idx="14"/>
          </p:nvPr>
        </p:nvSpPr>
        <p:spPr>
          <a:xfrm>
            <a:off x="4611119" y="1183342"/>
            <a:ext cx="4282055" cy="3541058"/>
          </a:xfrm>
        </p:spPr>
        <p:txBody>
          <a:bodyPr/>
          <a:lstStyle>
            <a:lvl1pPr marL="0" indent="0">
              <a:buNone/>
              <a:defRPr/>
            </a:lvl1pPr>
          </a:lstStyle>
          <a:p>
            <a:endParaRPr lang="en-GB" dirty="0"/>
          </a:p>
        </p:txBody>
      </p:sp>
    </p:spTree>
    <p:extLst>
      <p:ext uri="{BB962C8B-B14F-4D97-AF65-F5344CB8AC3E}">
        <p14:creationId xmlns:p14="http://schemas.microsoft.com/office/powerpoint/2010/main" val="26629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6286D3-8649-524C-AC90-FF2F69102F70}"/>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EE417B25-3466-4D4E-9932-2BC6E1D868B5}"/>
              </a:ext>
            </a:extLst>
          </p:cNvPr>
          <p:cNvSpPr>
            <a:spLocks noGrp="1"/>
          </p:cNvSpPr>
          <p:nvPr>
            <p:ph type="dt" sz="half" idx="11"/>
          </p:nvPr>
        </p:nvSpPr>
        <p:spPr/>
        <p:txBody>
          <a:bodyPr/>
          <a:lstStyle/>
          <a:p>
            <a:fld id="{C55EB1E9-4E18-5549-8E17-04A05D374244}" type="datetime1">
              <a:rPr lang="sv-SE" smtClean="0"/>
              <a:t>2023-05-23</a:t>
            </a:fld>
            <a:endParaRPr lang="en-GB" dirty="0"/>
          </a:p>
        </p:txBody>
      </p:sp>
      <p:sp>
        <p:nvSpPr>
          <p:cNvPr id="5" name="Platshållare för bildnummer 4">
            <a:extLst>
              <a:ext uri="{FF2B5EF4-FFF2-40B4-BE49-F238E27FC236}">
                <a16:creationId xmlns:a16="http://schemas.microsoft.com/office/drawing/2014/main" id="{31573EF2-0F29-FC4E-8D8C-6C9A6BED7D41}"/>
              </a:ext>
            </a:extLst>
          </p:cNvPr>
          <p:cNvSpPr>
            <a:spLocks noGrp="1"/>
          </p:cNvSpPr>
          <p:nvPr>
            <p:ph type="sldNum" sz="quarter" idx="12"/>
          </p:nvPr>
        </p:nvSpPr>
        <p:spPr/>
        <p:txBody>
          <a:bodyPr/>
          <a:lstStyle/>
          <a:p>
            <a:fld id="{C338348D-F2D3-AB47-AE2A-1D59B1E58D64}" type="slidenum">
              <a:rPr lang="en-GB" smtClean="0"/>
              <a:pPr/>
              <a:t>‹#›</a:t>
            </a:fld>
            <a:endParaRPr lang="en-GB"/>
          </a:p>
        </p:txBody>
      </p:sp>
    </p:spTree>
    <p:extLst>
      <p:ext uri="{BB962C8B-B14F-4D97-AF65-F5344CB8AC3E}">
        <p14:creationId xmlns:p14="http://schemas.microsoft.com/office/powerpoint/2010/main" val="2688199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bild">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528E8603-97F6-448F-AF1B-7D33D8C7567F}"/>
              </a:ext>
            </a:extLst>
          </p:cNvPr>
          <p:cNvSpPr>
            <a:spLocks noGrp="1"/>
          </p:cNvSpPr>
          <p:nvPr>
            <p:ph type="sldNum" sz="quarter" idx="12"/>
          </p:nvPr>
        </p:nvSpPr>
        <p:spPr/>
        <p:txBody>
          <a:bodyPr/>
          <a:lstStyle/>
          <a:p>
            <a:fld id="{7422A9A3-8636-4A04-BD48-3153280FB086}" type="slidenum">
              <a:rPr lang="sv-SE" smtClean="0"/>
              <a:t>‹#›</a:t>
            </a:fld>
            <a:endParaRPr lang="sv-SE"/>
          </a:p>
        </p:txBody>
      </p:sp>
      <p:sp>
        <p:nvSpPr>
          <p:cNvPr id="5" name="Platshållare för sidfot 4">
            <a:extLst>
              <a:ext uri="{FF2B5EF4-FFF2-40B4-BE49-F238E27FC236}">
                <a16:creationId xmlns:a16="http://schemas.microsoft.com/office/drawing/2014/main" id="{9E3CD4D9-900F-4086-81FD-AB6606D8B7D3}"/>
              </a:ext>
            </a:extLst>
          </p:cNvPr>
          <p:cNvSpPr>
            <a:spLocks noGrp="1"/>
          </p:cNvSpPr>
          <p:nvPr>
            <p:ph type="ftr" sz="quarter" idx="11"/>
          </p:nvPr>
        </p:nvSpPr>
        <p:spPr/>
        <p:txBody>
          <a:bodyPr/>
          <a:lstStyle/>
          <a:p>
            <a:endParaRPr lang="sv-SE" dirty="0"/>
          </a:p>
        </p:txBody>
      </p:sp>
      <p:sp>
        <p:nvSpPr>
          <p:cNvPr id="4" name="Platshållare för datum 3">
            <a:extLst>
              <a:ext uri="{FF2B5EF4-FFF2-40B4-BE49-F238E27FC236}">
                <a16:creationId xmlns:a16="http://schemas.microsoft.com/office/drawing/2014/main" id="{D42CF517-9DD4-421C-AE14-6B4A4453B097}"/>
              </a:ext>
            </a:extLst>
          </p:cNvPr>
          <p:cNvSpPr>
            <a:spLocks noGrp="1"/>
          </p:cNvSpPr>
          <p:nvPr>
            <p:ph type="dt" sz="half" idx="10"/>
          </p:nvPr>
        </p:nvSpPr>
        <p:spPr/>
        <p:txBody>
          <a:bodyPr/>
          <a:lstStyle/>
          <a:p>
            <a:fld id="{CD1B926A-213D-3B48-BB0C-19ADA28B3F4D}" type="datetime1">
              <a:rPr lang="sv-SE" smtClean="0"/>
              <a:t>2023-05-23</a:t>
            </a:fld>
            <a:endParaRPr lang="sv-SE"/>
          </a:p>
        </p:txBody>
      </p:sp>
      <p:pic>
        <p:nvPicPr>
          <p:cNvPr id="9" name="Graphic 8">
            <a:extLst>
              <a:ext uri="{FF2B5EF4-FFF2-40B4-BE49-F238E27FC236}">
                <a16:creationId xmlns:a16="http://schemas.microsoft.com/office/drawing/2014/main" id="{383F7B48-BB86-D74E-A1EB-2C3CDBAC7F27}"/>
              </a:ext>
              <a:ext uri="{C183D7F6-B498-43B3-948B-1728B52AA6E4}">
                <adec:decorative xmlns=""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0"/>
          <a:stretch/>
        </p:blipFill>
        <p:spPr>
          <a:xfrm>
            <a:off x="246063" y="2559025"/>
            <a:ext cx="8650292" cy="2443097"/>
          </a:xfrm>
          <a:prstGeom prst="rect">
            <a:avLst/>
          </a:prstGeom>
        </p:spPr>
      </p:pic>
      <p:sp>
        <p:nvSpPr>
          <p:cNvPr id="25" name="Underrubrik 2">
            <a:extLst>
              <a:ext uri="{FF2B5EF4-FFF2-40B4-BE49-F238E27FC236}">
                <a16:creationId xmlns:a16="http://schemas.microsoft.com/office/drawing/2014/main" id="{040AB90C-B2A7-4284-98E0-80DAE0A2CD53}"/>
              </a:ext>
            </a:extLst>
          </p:cNvPr>
          <p:cNvSpPr>
            <a:spLocks noGrp="1"/>
          </p:cNvSpPr>
          <p:nvPr>
            <p:ph type="subTitle" idx="1"/>
          </p:nvPr>
        </p:nvSpPr>
        <p:spPr>
          <a:xfrm>
            <a:off x="567928" y="1974952"/>
            <a:ext cx="8090297" cy="596798"/>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sv-SE" dirty="0"/>
          </a:p>
        </p:txBody>
      </p:sp>
      <p:sp>
        <p:nvSpPr>
          <p:cNvPr id="24" name="Rubrik 1">
            <a:extLst>
              <a:ext uri="{FF2B5EF4-FFF2-40B4-BE49-F238E27FC236}">
                <a16:creationId xmlns:a16="http://schemas.microsoft.com/office/drawing/2014/main" id="{2973C368-F8A4-41B1-9D52-4D79988138D8}"/>
              </a:ext>
            </a:extLst>
          </p:cNvPr>
          <p:cNvSpPr>
            <a:spLocks noGrp="1"/>
          </p:cNvSpPr>
          <p:nvPr>
            <p:ph type="ctrTitle"/>
          </p:nvPr>
        </p:nvSpPr>
        <p:spPr>
          <a:xfrm>
            <a:off x="567928" y="1390867"/>
            <a:ext cx="8090297" cy="566641"/>
          </a:xfrm>
        </p:spPr>
        <p:txBody>
          <a:bodyPr anchor="t"/>
          <a:lstStyle>
            <a:lvl1pPr algn="l">
              <a:defRPr sz="2700"/>
            </a:lvl1pPr>
          </a:lstStyle>
          <a:p>
            <a:r>
              <a:rPr lang="en-US"/>
              <a:t>Click to edit Master title style</a:t>
            </a:r>
            <a:endParaRPr lang="sv-SE" dirty="0"/>
          </a:p>
        </p:txBody>
      </p:sp>
    </p:spTree>
    <p:extLst>
      <p:ext uri="{BB962C8B-B14F-4D97-AF65-F5344CB8AC3E}">
        <p14:creationId xmlns:p14="http://schemas.microsoft.com/office/powerpoint/2010/main" val="32271248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_en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42CF517-9DD4-421C-AE14-6B4A4453B097}"/>
              </a:ext>
            </a:extLst>
          </p:cNvPr>
          <p:cNvSpPr>
            <a:spLocks noGrp="1"/>
          </p:cNvSpPr>
          <p:nvPr>
            <p:ph type="dt" sz="half" idx="10"/>
          </p:nvPr>
        </p:nvSpPr>
        <p:spPr/>
        <p:txBody>
          <a:bodyPr/>
          <a:lstStyle/>
          <a:p>
            <a:fld id="{79CEF508-B04A-E34A-80DD-59A12C5D1039}" type="datetime1">
              <a:rPr lang="sv-SE" smtClean="0"/>
              <a:t>2023-05-23</a:t>
            </a:fld>
            <a:endParaRPr lang="sv-SE"/>
          </a:p>
        </p:txBody>
      </p:sp>
      <p:sp>
        <p:nvSpPr>
          <p:cNvPr id="5" name="Platshållare för sidfot 4">
            <a:extLst>
              <a:ext uri="{FF2B5EF4-FFF2-40B4-BE49-F238E27FC236}">
                <a16:creationId xmlns:a16="http://schemas.microsoft.com/office/drawing/2014/main" id="{9E3CD4D9-900F-4086-81FD-AB6606D8B7D3}"/>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528E8603-97F6-448F-AF1B-7D33D8C7567F}"/>
              </a:ext>
            </a:extLst>
          </p:cNvPr>
          <p:cNvSpPr>
            <a:spLocks noGrp="1"/>
          </p:cNvSpPr>
          <p:nvPr>
            <p:ph type="sldNum" sz="quarter" idx="12"/>
          </p:nvPr>
        </p:nvSpPr>
        <p:spPr/>
        <p:txBody>
          <a:bodyPr/>
          <a:lstStyle/>
          <a:p>
            <a:fld id="{7422A9A3-8636-4A04-BD48-3153280FB086}" type="slidenum">
              <a:rPr lang="sv-SE" smtClean="0"/>
              <a:t>‹#›</a:t>
            </a:fld>
            <a:endParaRPr lang="sv-SE"/>
          </a:p>
        </p:txBody>
      </p:sp>
      <p:pic>
        <p:nvPicPr>
          <p:cNvPr id="10" name="Graphic 9">
            <a:extLst>
              <a:ext uri="{FF2B5EF4-FFF2-40B4-BE49-F238E27FC236}">
                <a16:creationId xmlns:a16="http://schemas.microsoft.com/office/drawing/2014/main" id="{E50A1F01-262A-6542-96F8-9345B6213D97}"/>
              </a:ext>
              <a:ext uri="{C183D7F6-B498-43B3-948B-1728B52AA6E4}">
                <adec:decorative xmlns=""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0"/>
          <a:stretch/>
        </p:blipFill>
        <p:spPr>
          <a:xfrm>
            <a:off x="246063" y="2559025"/>
            <a:ext cx="8650292" cy="2443097"/>
          </a:xfrm>
          <a:prstGeom prst="rect">
            <a:avLst/>
          </a:prstGeom>
        </p:spPr>
      </p:pic>
      <p:sp>
        <p:nvSpPr>
          <p:cNvPr id="3" name="Underrubrik 2">
            <a:extLst>
              <a:ext uri="{FF2B5EF4-FFF2-40B4-BE49-F238E27FC236}">
                <a16:creationId xmlns:a16="http://schemas.microsoft.com/office/drawing/2014/main" id="{FF22D944-0354-4DCD-8334-3FC7C9FFC904}"/>
              </a:ext>
            </a:extLst>
          </p:cNvPr>
          <p:cNvSpPr>
            <a:spLocks noGrp="1"/>
          </p:cNvSpPr>
          <p:nvPr>
            <p:ph type="subTitle" idx="1"/>
          </p:nvPr>
        </p:nvSpPr>
        <p:spPr>
          <a:xfrm>
            <a:off x="567928" y="1974952"/>
            <a:ext cx="8090297" cy="596798"/>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sv-SE" dirty="0"/>
          </a:p>
        </p:txBody>
      </p:sp>
      <p:sp>
        <p:nvSpPr>
          <p:cNvPr id="2" name="Rubrik 1">
            <a:extLst>
              <a:ext uri="{FF2B5EF4-FFF2-40B4-BE49-F238E27FC236}">
                <a16:creationId xmlns:a16="http://schemas.microsoft.com/office/drawing/2014/main" id="{918E66E3-BED5-4C6D-B465-40B84B88DB31}"/>
              </a:ext>
            </a:extLst>
          </p:cNvPr>
          <p:cNvSpPr>
            <a:spLocks noGrp="1"/>
          </p:cNvSpPr>
          <p:nvPr>
            <p:ph type="ctrTitle"/>
          </p:nvPr>
        </p:nvSpPr>
        <p:spPr>
          <a:xfrm>
            <a:off x="567928" y="1390867"/>
            <a:ext cx="8090297" cy="566641"/>
          </a:xfrm>
        </p:spPr>
        <p:txBody>
          <a:bodyPr anchor="t"/>
          <a:lstStyle>
            <a:lvl1pPr algn="l">
              <a:defRPr sz="2700"/>
            </a:lvl1pPr>
          </a:lstStyle>
          <a:p>
            <a:r>
              <a:rPr lang="en-US"/>
              <a:t>Click to edit Master title style</a:t>
            </a:r>
            <a:endParaRPr lang="sv-SE" dirty="0"/>
          </a:p>
        </p:txBody>
      </p:sp>
      <p:pic>
        <p:nvPicPr>
          <p:cNvPr id="9" name="Bildobjekt 19">
            <a:extLst>
              <a:ext uri="{FF2B5EF4-FFF2-40B4-BE49-F238E27FC236}">
                <a16:creationId xmlns:a16="http://schemas.microsoft.com/office/drawing/2014/main" id="{D08EEA80-13E5-4697-A9DA-21277742FA79}"/>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526476" y="333641"/>
            <a:ext cx="1287722" cy="20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26110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3155F99B-B767-4EF4-BDED-E7E361EB3F4F}"/>
              </a:ext>
            </a:extLst>
          </p:cNvPr>
          <p:cNvSpPr>
            <a:spLocks noGrp="1"/>
          </p:cNvSpPr>
          <p:nvPr>
            <p:ph type="sldNum" sz="quarter" idx="12"/>
          </p:nvPr>
        </p:nvSpPr>
        <p:spPr/>
        <p:txBody>
          <a:bodyPr/>
          <a:lstStyle/>
          <a:p>
            <a:fld id="{7422A9A3-8636-4A04-BD48-3153280FB086}" type="slidenum">
              <a:rPr lang="sv-SE" smtClean="0"/>
              <a:pPr/>
              <a:t>‹#›</a:t>
            </a:fld>
            <a:endParaRPr lang="sv-SE"/>
          </a:p>
        </p:txBody>
      </p:sp>
      <p:sp>
        <p:nvSpPr>
          <p:cNvPr id="4" name="Platshållare för sidfot 3">
            <a:extLst>
              <a:ext uri="{FF2B5EF4-FFF2-40B4-BE49-F238E27FC236}">
                <a16:creationId xmlns:a16="http://schemas.microsoft.com/office/drawing/2014/main" id="{21B72178-9B2F-45A7-A31E-7710591B0F38}"/>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69A48BD2-8B5B-44E1-8F6C-9B0D41A68E8D}"/>
              </a:ext>
            </a:extLst>
          </p:cNvPr>
          <p:cNvSpPr>
            <a:spLocks noGrp="1"/>
          </p:cNvSpPr>
          <p:nvPr>
            <p:ph type="dt" sz="half" idx="10"/>
          </p:nvPr>
        </p:nvSpPr>
        <p:spPr/>
        <p:txBody>
          <a:bodyPr/>
          <a:lstStyle/>
          <a:p>
            <a:fld id="{95D3F4D8-4BE6-D743-AE27-D14757A6F270}" type="datetime1">
              <a:rPr lang="sv-SE" smtClean="0"/>
              <a:t>2023-05-23</a:t>
            </a:fld>
            <a:endParaRPr lang="sv-SE"/>
          </a:p>
        </p:txBody>
      </p:sp>
      <p:sp>
        <p:nvSpPr>
          <p:cNvPr id="7" name="Platshållare för innehåll 6">
            <a:extLst>
              <a:ext uri="{FF2B5EF4-FFF2-40B4-BE49-F238E27FC236}">
                <a16:creationId xmlns:a16="http://schemas.microsoft.com/office/drawing/2014/main" id="{FA474A84-82A6-4747-B64B-83217A0CB54B}"/>
              </a:ext>
            </a:extLst>
          </p:cNvPr>
          <p:cNvSpPr>
            <a:spLocks noGrp="1"/>
          </p:cNvSpPr>
          <p:nvPr>
            <p:ph sz="quarter" idx="13"/>
          </p:nvPr>
        </p:nvSpPr>
        <p:spPr>
          <a:xfrm>
            <a:off x="1131888" y="1194198"/>
            <a:ext cx="7765653" cy="3540919"/>
          </a:xfrm>
        </p:spPr>
        <p:txBody>
          <a:bodyPr>
            <a:normAutofit/>
          </a:bodyPr>
          <a:lstStyle>
            <a:lvl1pPr>
              <a:defRPr sz="1500"/>
            </a:lvl1pPr>
            <a:lvl2pPr marL="514350" indent="-171450">
              <a:buFont typeface="Arial" panose="020B0604020202020204" pitchFamily="34" charset="0"/>
              <a:buChar char="‒"/>
              <a:defRPr sz="1350"/>
            </a:lvl2pPr>
            <a:lvl3pPr marL="857250" indent="-171450">
              <a:buFont typeface="Arial" panose="020B0604020202020204" pitchFamily="34" charset="0"/>
              <a:buChar char="˃"/>
              <a:defRPr sz="1200"/>
            </a:lvl3pPr>
            <a:lvl4pPr>
              <a:defRPr sz="1050"/>
            </a:lvl4pPr>
            <a:lvl5pPr marL="1543050" indent="-171450">
              <a:buFont typeface="Arial" panose="020B0604020202020204" pitchFamily="34" charset="0"/>
              <a:buChar cha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2" name="Rubrik 1">
            <a:extLst>
              <a:ext uri="{FF2B5EF4-FFF2-40B4-BE49-F238E27FC236}">
                <a16:creationId xmlns:a16="http://schemas.microsoft.com/office/drawing/2014/main" id="{4EB0B6BB-AC5F-485A-85BA-F56E433C7DFA}"/>
              </a:ext>
            </a:extLst>
          </p:cNvPr>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13750971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och två innehåll">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2579ABBA-285A-4BDD-A8DE-D7E232663AD4}"/>
              </a:ext>
            </a:extLst>
          </p:cNvPr>
          <p:cNvSpPr>
            <a:spLocks noGrp="1"/>
          </p:cNvSpPr>
          <p:nvPr>
            <p:ph type="sldNum" sz="quarter" idx="12"/>
          </p:nvPr>
        </p:nvSpPr>
        <p:spPr/>
        <p:txBody>
          <a:bodyPr/>
          <a:lstStyle/>
          <a:p>
            <a:fld id="{7422A9A3-8636-4A04-BD48-3153280FB086}" type="slidenum">
              <a:rPr lang="sv-SE" smtClean="0"/>
              <a:pPr/>
              <a:t>‹#›</a:t>
            </a:fld>
            <a:endParaRPr lang="sv-SE"/>
          </a:p>
        </p:txBody>
      </p:sp>
      <p:sp>
        <p:nvSpPr>
          <p:cNvPr id="4" name="Platshållare för sidfot 3">
            <a:extLst>
              <a:ext uri="{FF2B5EF4-FFF2-40B4-BE49-F238E27FC236}">
                <a16:creationId xmlns:a16="http://schemas.microsoft.com/office/drawing/2014/main" id="{5C0D5306-1C16-4D96-8016-0B45E724AEEC}"/>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8C966D54-57EE-458D-979F-B857F3483E34}"/>
              </a:ext>
            </a:extLst>
          </p:cNvPr>
          <p:cNvSpPr>
            <a:spLocks noGrp="1"/>
          </p:cNvSpPr>
          <p:nvPr>
            <p:ph type="dt" sz="half" idx="10"/>
          </p:nvPr>
        </p:nvSpPr>
        <p:spPr/>
        <p:txBody>
          <a:bodyPr/>
          <a:lstStyle/>
          <a:p>
            <a:fld id="{A9663559-229D-724F-BBD5-623E582CF5C1}" type="datetime1">
              <a:rPr lang="sv-SE" smtClean="0"/>
              <a:t>2023-05-23</a:t>
            </a:fld>
            <a:endParaRPr lang="sv-SE"/>
          </a:p>
        </p:txBody>
      </p:sp>
      <p:sp>
        <p:nvSpPr>
          <p:cNvPr id="11" name="Platshållare för innehåll 6">
            <a:extLst>
              <a:ext uri="{FF2B5EF4-FFF2-40B4-BE49-F238E27FC236}">
                <a16:creationId xmlns:a16="http://schemas.microsoft.com/office/drawing/2014/main" id="{C23E0C61-4086-4E9E-9765-C96613FBE58E}"/>
              </a:ext>
            </a:extLst>
          </p:cNvPr>
          <p:cNvSpPr>
            <a:spLocks noGrp="1"/>
          </p:cNvSpPr>
          <p:nvPr>
            <p:ph sz="quarter" idx="14"/>
          </p:nvPr>
        </p:nvSpPr>
        <p:spPr>
          <a:xfrm>
            <a:off x="5103244" y="1193800"/>
            <a:ext cx="3794694" cy="3540919"/>
          </a:xfrm>
        </p:spPr>
        <p:txBody>
          <a:bodyPr>
            <a:normAutofit/>
          </a:bodyPr>
          <a:lstStyle>
            <a:lvl1pPr>
              <a:defRPr sz="1500"/>
            </a:lvl1pPr>
            <a:lvl2pPr>
              <a:defRPr sz="1350"/>
            </a:lvl2pPr>
            <a:lvl3pPr>
              <a:defRPr sz="120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innehåll 6">
            <a:extLst>
              <a:ext uri="{FF2B5EF4-FFF2-40B4-BE49-F238E27FC236}">
                <a16:creationId xmlns:a16="http://schemas.microsoft.com/office/drawing/2014/main" id="{F4B1B781-8A23-4309-9884-DD6E3CE0EF21}"/>
              </a:ext>
            </a:extLst>
          </p:cNvPr>
          <p:cNvSpPr>
            <a:spLocks noGrp="1"/>
          </p:cNvSpPr>
          <p:nvPr>
            <p:ph sz="quarter" idx="17"/>
          </p:nvPr>
        </p:nvSpPr>
        <p:spPr>
          <a:xfrm>
            <a:off x="1131888" y="1194594"/>
            <a:ext cx="3794694" cy="3540919"/>
          </a:xfrm>
        </p:spPr>
        <p:txBody>
          <a:bodyPr>
            <a:normAutofit/>
          </a:bodyPr>
          <a:lstStyle>
            <a:lvl1pPr>
              <a:defRPr sz="1500"/>
            </a:lvl1pPr>
            <a:lvl2pPr>
              <a:defRPr sz="1350"/>
            </a:lvl2pPr>
            <a:lvl3pPr>
              <a:defRPr sz="120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Rubrik 5">
            <a:extLst>
              <a:ext uri="{FF2B5EF4-FFF2-40B4-BE49-F238E27FC236}">
                <a16:creationId xmlns:a16="http://schemas.microsoft.com/office/drawing/2014/main" id="{41903042-6CE8-4286-847C-7E810AF58487}"/>
              </a:ext>
            </a:extLst>
          </p:cNvPr>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27521894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ubrik, underrubriker och två innehåll">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2579ABBA-285A-4BDD-A8DE-D7E232663AD4}"/>
              </a:ext>
            </a:extLst>
          </p:cNvPr>
          <p:cNvSpPr>
            <a:spLocks noGrp="1"/>
          </p:cNvSpPr>
          <p:nvPr>
            <p:ph type="sldNum" sz="quarter" idx="12"/>
          </p:nvPr>
        </p:nvSpPr>
        <p:spPr/>
        <p:txBody>
          <a:bodyPr/>
          <a:lstStyle/>
          <a:p>
            <a:fld id="{7422A9A3-8636-4A04-BD48-3153280FB086}" type="slidenum">
              <a:rPr lang="sv-SE" smtClean="0"/>
              <a:pPr/>
              <a:t>‹#›</a:t>
            </a:fld>
            <a:endParaRPr lang="sv-SE"/>
          </a:p>
        </p:txBody>
      </p:sp>
      <p:sp>
        <p:nvSpPr>
          <p:cNvPr id="4" name="Platshållare för sidfot 3">
            <a:extLst>
              <a:ext uri="{FF2B5EF4-FFF2-40B4-BE49-F238E27FC236}">
                <a16:creationId xmlns:a16="http://schemas.microsoft.com/office/drawing/2014/main" id="{5C0D5306-1C16-4D96-8016-0B45E724AEEC}"/>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8C966D54-57EE-458D-979F-B857F3483E34}"/>
              </a:ext>
            </a:extLst>
          </p:cNvPr>
          <p:cNvSpPr>
            <a:spLocks noGrp="1"/>
          </p:cNvSpPr>
          <p:nvPr>
            <p:ph type="dt" sz="half" idx="10"/>
          </p:nvPr>
        </p:nvSpPr>
        <p:spPr/>
        <p:txBody>
          <a:bodyPr/>
          <a:lstStyle/>
          <a:p>
            <a:fld id="{F4AF60D0-FE42-A248-8A54-F26FEA948759}" type="datetime1">
              <a:rPr lang="sv-SE" smtClean="0"/>
              <a:t>2023-05-23</a:t>
            </a:fld>
            <a:endParaRPr lang="sv-SE"/>
          </a:p>
        </p:txBody>
      </p:sp>
      <p:sp>
        <p:nvSpPr>
          <p:cNvPr id="8" name="Platshållare för innehåll 6">
            <a:extLst>
              <a:ext uri="{FF2B5EF4-FFF2-40B4-BE49-F238E27FC236}">
                <a16:creationId xmlns:a16="http://schemas.microsoft.com/office/drawing/2014/main" id="{6304BE55-467D-4CE2-9B8D-EC038C989AF6}"/>
              </a:ext>
            </a:extLst>
          </p:cNvPr>
          <p:cNvSpPr>
            <a:spLocks noGrp="1"/>
          </p:cNvSpPr>
          <p:nvPr>
            <p:ph sz="quarter" idx="14"/>
          </p:nvPr>
        </p:nvSpPr>
        <p:spPr>
          <a:xfrm>
            <a:off x="5103244" y="1664494"/>
            <a:ext cx="3794297" cy="3070622"/>
          </a:xfrm>
        </p:spPr>
        <p:txBody>
          <a:bodyPr>
            <a:normAutofit/>
          </a:bodyPr>
          <a:lstStyle>
            <a:lvl1pPr>
              <a:defRPr sz="1500"/>
            </a:lvl1pPr>
            <a:lvl2pPr>
              <a:defRPr sz="1350"/>
            </a:lvl2pPr>
            <a:lvl3pPr>
              <a:defRPr sz="120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text 10">
            <a:extLst>
              <a:ext uri="{FF2B5EF4-FFF2-40B4-BE49-F238E27FC236}">
                <a16:creationId xmlns:a16="http://schemas.microsoft.com/office/drawing/2014/main" id="{4D066E04-C797-4C85-AD05-F6EFD42AED3C}"/>
              </a:ext>
            </a:extLst>
          </p:cNvPr>
          <p:cNvSpPr>
            <a:spLocks noGrp="1"/>
          </p:cNvSpPr>
          <p:nvPr>
            <p:ph type="body" sz="quarter" idx="16"/>
          </p:nvPr>
        </p:nvSpPr>
        <p:spPr>
          <a:xfrm>
            <a:off x="5103244" y="1194197"/>
            <a:ext cx="3794297" cy="398859"/>
          </a:xfrm>
        </p:spPr>
        <p:txBody>
          <a:bodyPr>
            <a:noAutofit/>
          </a:bodyPr>
          <a:lstStyle>
            <a:lvl1pPr marL="0" indent="0">
              <a:buNone/>
              <a:defRPr sz="1500"/>
            </a:lvl1pPr>
          </a:lstStyle>
          <a:p>
            <a:pPr lvl="0"/>
            <a:r>
              <a:rPr lang="en-US"/>
              <a:t>Edit Master text styles</a:t>
            </a:r>
          </a:p>
        </p:txBody>
      </p:sp>
      <p:sp>
        <p:nvSpPr>
          <p:cNvPr id="13" name="Platshållare för innehåll 6">
            <a:extLst>
              <a:ext uri="{FF2B5EF4-FFF2-40B4-BE49-F238E27FC236}">
                <a16:creationId xmlns:a16="http://schemas.microsoft.com/office/drawing/2014/main" id="{20A69851-5F12-40D3-A417-2DCD7530A5F4}"/>
              </a:ext>
            </a:extLst>
          </p:cNvPr>
          <p:cNvSpPr>
            <a:spLocks noGrp="1"/>
          </p:cNvSpPr>
          <p:nvPr>
            <p:ph sz="quarter" idx="17"/>
          </p:nvPr>
        </p:nvSpPr>
        <p:spPr>
          <a:xfrm>
            <a:off x="1136220" y="1664494"/>
            <a:ext cx="3792153" cy="3070622"/>
          </a:xfrm>
        </p:spPr>
        <p:txBody>
          <a:bodyPr>
            <a:normAutofit/>
          </a:bodyPr>
          <a:lstStyle>
            <a:lvl1pPr>
              <a:defRPr sz="1500"/>
            </a:lvl1pPr>
            <a:lvl2pPr>
              <a:defRPr sz="1350"/>
            </a:lvl2pPr>
            <a:lvl3pPr>
              <a:defRPr sz="120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0">
            <a:extLst>
              <a:ext uri="{FF2B5EF4-FFF2-40B4-BE49-F238E27FC236}">
                <a16:creationId xmlns:a16="http://schemas.microsoft.com/office/drawing/2014/main" id="{9472B11D-1B06-4AB9-A788-CEFECBDC8E16}"/>
              </a:ext>
            </a:extLst>
          </p:cNvPr>
          <p:cNvSpPr>
            <a:spLocks noGrp="1"/>
          </p:cNvSpPr>
          <p:nvPr>
            <p:ph type="body" sz="quarter" idx="18"/>
          </p:nvPr>
        </p:nvSpPr>
        <p:spPr>
          <a:xfrm>
            <a:off x="1136220" y="1194197"/>
            <a:ext cx="3792153" cy="398859"/>
          </a:xfrm>
        </p:spPr>
        <p:txBody>
          <a:bodyPr>
            <a:noAutofit/>
          </a:bodyPr>
          <a:lstStyle>
            <a:lvl1pPr marL="0" indent="0">
              <a:buNone/>
              <a:defRPr sz="1500"/>
            </a:lvl1pPr>
          </a:lstStyle>
          <a:p>
            <a:pPr lvl="0"/>
            <a:r>
              <a:rPr lang="en-US"/>
              <a:t>Edit Master text styles</a:t>
            </a:r>
          </a:p>
        </p:txBody>
      </p:sp>
      <p:sp>
        <p:nvSpPr>
          <p:cNvPr id="2" name="Rubrik 1">
            <a:extLst>
              <a:ext uri="{FF2B5EF4-FFF2-40B4-BE49-F238E27FC236}">
                <a16:creationId xmlns:a16="http://schemas.microsoft.com/office/drawing/2014/main" id="{6945529D-785A-43B8-8CB0-BF49CF7DDB58}"/>
              </a:ext>
            </a:extLst>
          </p:cNvPr>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303909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89E1C101-21B3-4DE8-ACC8-96D836B902F7}"/>
              </a:ext>
            </a:extLst>
          </p:cNvPr>
          <p:cNvSpPr>
            <a:spLocks noGrp="1"/>
          </p:cNvSpPr>
          <p:nvPr>
            <p:ph type="sldNum" sz="quarter" idx="12"/>
          </p:nvPr>
        </p:nvSpPr>
        <p:spPr/>
        <p:txBody>
          <a:bodyPr/>
          <a:lstStyle/>
          <a:p>
            <a:fld id="{7422A9A3-8636-4A04-BD48-3153280FB086}" type="slidenum">
              <a:rPr lang="sv-SE" smtClean="0"/>
              <a:pPr/>
              <a:t>‹#›</a:t>
            </a:fld>
            <a:endParaRPr lang="sv-SE"/>
          </a:p>
        </p:txBody>
      </p:sp>
      <p:sp>
        <p:nvSpPr>
          <p:cNvPr id="4" name="Platshållare för sidfot 3">
            <a:extLst>
              <a:ext uri="{FF2B5EF4-FFF2-40B4-BE49-F238E27FC236}">
                <a16:creationId xmlns:a16="http://schemas.microsoft.com/office/drawing/2014/main" id="{698402AB-3C0D-47F3-B526-AEE8B976CD47}"/>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C91421C8-A909-4498-9C65-2C4F1875E586}"/>
              </a:ext>
            </a:extLst>
          </p:cNvPr>
          <p:cNvSpPr>
            <a:spLocks noGrp="1"/>
          </p:cNvSpPr>
          <p:nvPr>
            <p:ph type="dt" sz="half" idx="10"/>
          </p:nvPr>
        </p:nvSpPr>
        <p:spPr/>
        <p:txBody>
          <a:bodyPr/>
          <a:lstStyle/>
          <a:p>
            <a:fld id="{11BA7D9E-CD1D-F144-88A8-27D2C4D672B1}" type="datetime1">
              <a:rPr lang="sv-SE" smtClean="0"/>
              <a:t>2023-05-23</a:t>
            </a:fld>
            <a:endParaRPr lang="sv-SE"/>
          </a:p>
        </p:txBody>
      </p:sp>
      <p:sp>
        <p:nvSpPr>
          <p:cNvPr id="7" name="Platshållare för bild 6">
            <a:extLst>
              <a:ext uri="{FF2B5EF4-FFF2-40B4-BE49-F238E27FC236}">
                <a16:creationId xmlns:a16="http://schemas.microsoft.com/office/drawing/2014/main" id="{FECDBECF-4709-417A-8783-E9CAB0603AC3}"/>
              </a:ext>
            </a:extLst>
          </p:cNvPr>
          <p:cNvSpPr>
            <a:spLocks noGrp="1"/>
          </p:cNvSpPr>
          <p:nvPr>
            <p:ph type="pic" sz="quarter" idx="13"/>
          </p:nvPr>
        </p:nvSpPr>
        <p:spPr>
          <a:xfrm>
            <a:off x="246460" y="1194198"/>
            <a:ext cx="8651081" cy="3540919"/>
          </a:xfrm>
        </p:spPr>
        <p:txBody>
          <a:bodyPr/>
          <a:lstStyle/>
          <a:p>
            <a:r>
              <a:rPr lang="en-US"/>
              <a:t>Click icon to add picture</a:t>
            </a:r>
            <a:endParaRPr lang="sv-SE"/>
          </a:p>
        </p:txBody>
      </p:sp>
      <p:sp>
        <p:nvSpPr>
          <p:cNvPr id="2" name="Rubrik 1">
            <a:extLst>
              <a:ext uri="{FF2B5EF4-FFF2-40B4-BE49-F238E27FC236}">
                <a16:creationId xmlns:a16="http://schemas.microsoft.com/office/drawing/2014/main" id="{08A04EEF-7713-4918-A58B-127EED1C377F}"/>
              </a:ext>
            </a:extLst>
          </p:cNvPr>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98981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47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 och två bilder">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89E1C101-21B3-4DE8-ACC8-96D836B902F7}"/>
              </a:ext>
            </a:extLst>
          </p:cNvPr>
          <p:cNvSpPr>
            <a:spLocks noGrp="1"/>
          </p:cNvSpPr>
          <p:nvPr>
            <p:ph type="sldNum" sz="quarter" idx="12"/>
          </p:nvPr>
        </p:nvSpPr>
        <p:spPr/>
        <p:txBody>
          <a:bodyPr/>
          <a:lstStyle/>
          <a:p>
            <a:fld id="{7422A9A3-8636-4A04-BD48-3153280FB086}" type="slidenum">
              <a:rPr lang="sv-SE" smtClean="0"/>
              <a:pPr/>
              <a:t>‹#›</a:t>
            </a:fld>
            <a:endParaRPr lang="sv-SE"/>
          </a:p>
        </p:txBody>
      </p:sp>
      <p:sp>
        <p:nvSpPr>
          <p:cNvPr id="4" name="Platshållare för sidfot 3">
            <a:extLst>
              <a:ext uri="{FF2B5EF4-FFF2-40B4-BE49-F238E27FC236}">
                <a16:creationId xmlns:a16="http://schemas.microsoft.com/office/drawing/2014/main" id="{698402AB-3C0D-47F3-B526-AEE8B976CD47}"/>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C91421C8-A909-4498-9C65-2C4F1875E586}"/>
              </a:ext>
            </a:extLst>
          </p:cNvPr>
          <p:cNvSpPr>
            <a:spLocks noGrp="1"/>
          </p:cNvSpPr>
          <p:nvPr>
            <p:ph type="dt" sz="half" idx="10"/>
          </p:nvPr>
        </p:nvSpPr>
        <p:spPr/>
        <p:txBody>
          <a:bodyPr/>
          <a:lstStyle/>
          <a:p>
            <a:fld id="{091585DF-A6DF-A54D-9960-BE991B45200F}" type="datetime1">
              <a:rPr lang="sv-SE" smtClean="0"/>
              <a:t>2023-05-23</a:t>
            </a:fld>
            <a:endParaRPr lang="sv-SE"/>
          </a:p>
        </p:txBody>
      </p:sp>
      <p:sp>
        <p:nvSpPr>
          <p:cNvPr id="9" name="Platshållare för bild 6">
            <a:extLst>
              <a:ext uri="{FF2B5EF4-FFF2-40B4-BE49-F238E27FC236}">
                <a16:creationId xmlns:a16="http://schemas.microsoft.com/office/drawing/2014/main" id="{3747F699-0360-4395-8415-6E5114D6C6C0}"/>
              </a:ext>
            </a:extLst>
          </p:cNvPr>
          <p:cNvSpPr>
            <a:spLocks noGrp="1"/>
          </p:cNvSpPr>
          <p:nvPr>
            <p:ph type="pic" sz="quarter" idx="14"/>
          </p:nvPr>
        </p:nvSpPr>
        <p:spPr>
          <a:xfrm>
            <a:off x="4660332" y="1194198"/>
            <a:ext cx="4237210" cy="3540919"/>
          </a:xfrm>
        </p:spPr>
        <p:txBody>
          <a:bodyPr/>
          <a:lstStyle/>
          <a:p>
            <a:r>
              <a:rPr lang="en-US"/>
              <a:t>Click icon to add picture</a:t>
            </a:r>
            <a:endParaRPr lang="sv-SE"/>
          </a:p>
        </p:txBody>
      </p:sp>
      <p:sp>
        <p:nvSpPr>
          <p:cNvPr id="7" name="Platshållare för bild 6">
            <a:extLst>
              <a:ext uri="{FF2B5EF4-FFF2-40B4-BE49-F238E27FC236}">
                <a16:creationId xmlns:a16="http://schemas.microsoft.com/office/drawing/2014/main" id="{FECDBECF-4709-417A-8783-E9CAB0603AC3}"/>
              </a:ext>
            </a:extLst>
          </p:cNvPr>
          <p:cNvSpPr>
            <a:spLocks noGrp="1"/>
          </p:cNvSpPr>
          <p:nvPr>
            <p:ph type="pic" sz="quarter" idx="13"/>
          </p:nvPr>
        </p:nvSpPr>
        <p:spPr>
          <a:xfrm>
            <a:off x="246460" y="1194594"/>
            <a:ext cx="4237209" cy="3540919"/>
          </a:xfrm>
        </p:spPr>
        <p:txBody>
          <a:bodyPr/>
          <a:lstStyle/>
          <a:p>
            <a:r>
              <a:rPr lang="en-US"/>
              <a:t>Click icon to add picture</a:t>
            </a:r>
            <a:endParaRPr lang="sv-SE"/>
          </a:p>
        </p:txBody>
      </p:sp>
      <p:sp>
        <p:nvSpPr>
          <p:cNvPr id="2" name="Rubrik 1">
            <a:extLst>
              <a:ext uri="{FF2B5EF4-FFF2-40B4-BE49-F238E27FC236}">
                <a16:creationId xmlns:a16="http://schemas.microsoft.com/office/drawing/2014/main" id="{08A04EEF-7713-4918-A58B-127EED1C377F}"/>
              </a:ext>
            </a:extLst>
          </p:cNvPr>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11626310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BDE0A226-9A3A-4E94-A386-D753C79EAEC4}"/>
              </a:ext>
            </a:extLst>
          </p:cNvPr>
          <p:cNvSpPr>
            <a:spLocks noGrp="1"/>
          </p:cNvSpPr>
          <p:nvPr>
            <p:ph type="sldNum" sz="quarter" idx="12"/>
          </p:nvPr>
        </p:nvSpPr>
        <p:spPr/>
        <p:txBody>
          <a:bodyPr/>
          <a:lstStyle/>
          <a:p>
            <a:fld id="{7422A9A3-8636-4A04-BD48-3153280FB086}" type="slidenum">
              <a:rPr lang="sv-SE" smtClean="0"/>
              <a:pPr/>
              <a:t>‹#›</a:t>
            </a:fld>
            <a:endParaRPr lang="sv-SE"/>
          </a:p>
        </p:txBody>
      </p:sp>
      <p:sp>
        <p:nvSpPr>
          <p:cNvPr id="4" name="Platshållare för sidfot 3">
            <a:extLst>
              <a:ext uri="{FF2B5EF4-FFF2-40B4-BE49-F238E27FC236}">
                <a16:creationId xmlns:a16="http://schemas.microsoft.com/office/drawing/2014/main" id="{32D627AA-4087-4599-9513-63987ED83459}"/>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892B391E-9C84-4E0D-898B-8454343BE6E0}"/>
              </a:ext>
            </a:extLst>
          </p:cNvPr>
          <p:cNvSpPr>
            <a:spLocks noGrp="1"/>
          </p:cNvSpPr>
          <p:nvPr>
            <p:ph type="dt" sz="half" idx="10"/>
          </p:nvPr>
        </p:nvSpPr>
        <p:spPr/>
        <p:txBody>
          <a:bodyPr/>
          <a:lstStyle/>
          <a:p>
            <a:fld id="{CCE91D87-1285-6843-BFFA-E098C31F828A}" type="datetime1">
              <a:rPr lang="sv-SE" smtClean="0"/>
              <a:t>2023-05-23</a:t>
            </a:fld>
            <a:endParaRPr lang="sv-SE"/>
          </a:p>
        </p:txBody>
      </p:sp>
      <p:sp>
        <p:nvSpPr>
          <p:cNvPr id="2" name="Rubrik 1">
            <a:extLst>
              <a:ext uri="{FF2B5EF4-FFF2-40B4-BE49-F238E27FC236}">
                <a16:creationId xmlns:a16="http://schemas.microsoft.com/office/drawing/2014/main" id="{2F4B5727-3AF8-4023-B42B-839E8695AB99}"/>
              </a:ext>
            </a:extLst>
          </p:cNvPr>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1822932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rtplatta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7D0BFB-914D-9642-AB70-585D2A2E6F10}"/>
              </a:ext>
            </a:extLst>
          </p:cNvPr>
          <p:cNvSpPr/>
          <p:nvPr userDrawn="1"/>
        </p:nvSpPr>
        <p:spPr>
          <a:xfrm>
            <a:off x="139849" y="4389120"/>
            <a:ext cx="8864302" cy="656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 name="Picture Placeholder 7">
            <a:extLst>
              <a:ext uri="{FF2B5EF4-FFF2-40B4-BE49-F238E27FC236}">
                <a16:creationId xmlns:a16="http://schemas.microsoft.com/office/drawing/2014/main" id="{404E6325-9929-CF46-A1F2-B4F39A0656A7}"/>
              </a:ext>
            </a:extLst>
          </p:cNvPr>
          <p:cNvSpPr>
            <a:spLocks noGrp="1"/>
          </p:cNvSpPr>
          <p:nvPr>
            <p:ph type="pic" sz="quarter" idx="10"/>
          </p:nvPr>
        </p:nvSpPr>
        <p:spPr>
          <a:xfrm>
            <a:off x="278607" y="3453868"/>
            <a:ext cx="2802524" cy="1413407"/>
          </a:xfrm>
          <a:solidFill>
            <a:schemeClr val="bg2"/>
          </a:solidFill>
        </p:spPr>
        <p:txBody>
          <a:bodyPr anchor="ctr" anchorCtr="0"/>
          <a:lstStyle>
            <a:lvl1pPr algn="ctr">
              <a:defRPr/>
            </a:lvl1pPr>
          </a:lstStyle>
          <a:p>
            <a:r>
              <a:rPr lang="en-GB"/>
              <a:t>Click icon to add picture</a:t>
            </a:r>
            <a:endParaRPr lang="en-SE"/>
          </a:p>
        </p:txBody>
      </p:sp>
      <p:sp>
        <p:nvSpPr>
          <p:cNvPr id="9" name="Picture Placeholder 7">
            <a:extLst>
              <a:ext uri="{FF2B5EF4-FFF2-40B4-BE49-F238E27FC236}">
                <a16:creationId xmlns:a16="http://schemas.microsoft.com/office/drawing/2014/main" id="{738EA521-6603-1C4A-AC4D-29169F07AA5D}"/>
              </a:ext>
            </a:extLst>
          </p:cNvPr>
          <p:cNvSpPr>
            <a:spLocks noGrp="1"/>
          </p:cNvSpPr>
          <p:nvPr>
            <p:ph type="pic" sz="quarter" idx="11"/>
          </p:nvPr>
        </p:nvSpPr>
        <p:spPr>
          <a:xfrm>
            <a:off x="3260347" y="3453869"/>
            <a:ext cx="5605047" cy="1411594"/>
          </a:xfrm>
          <a:solidFill>
            <a:schemeClr val="bg2"/>
          </a:solidFill>
        </p:spPr>
        <p:txBody>
          <a:bodyPr anchor="ctr" anchorCtr="0"/>
          <a:lstStyle>
            <a:lvl1pPr algn="ctr">
              <a:defRPr/>
            </a:lvl1pPr>
          </a:lstStyle>
          <a:p>
            <a:r>
              <a:rPr lang="en-GB"/>
              <a:t>Click icon to add picture</a:t>
            </a:r>
            <a:endParaRPr lang="en-SE"/>
          </a:p>
        </p:txBody>
      </p:sp>
      <p:sp>
        <p:nvSpPr>
          <p:cNvPr id="10" name="Picture Placeholder 7">
            <a:extLst>
              <a:ext uri="{FF2B5EF4-FFF2-40B4-BE49-F238E27FC236}">
                <a16:creationId xmlns:a16="http://schemas.microsoft.com/office/drawing/2014/main" id="{77B9CB2B-A9FD-7448-800D-BD366F64D4FF}"/>
              </a:ext>
            </a:extLst>
          </p:cNvPr>
          <p:cNvSpPr>
            <a:spLocks noGrp="1"/>
          </p:cNvSpPr>
          <p:nvPr>
            <p:ph type="pic" sz="quarter" idx="12"/>
          </p:nvPr>
        </p:nvSpPr>
        <p:spPr>
          <a:xfrm>
            <a:off x="5213609" y="1872258"/>
            <a:ext cx="3651785" cy="1398984"/>
          </a:xfrm>
          <a:solidFill>
            <a:schemeClr val="bg2"/>
          </a:solidFill>
        </p:spPr>
        <p:txBody>
          <a:bodyPr anchor="ctr" anchorCtr="0"/>
          <a:lstStyle>
            <a:lvl1pPr algn="ctr">
              <a:defRPr/>
            </a:lvl1pPr>
          </a:lstStyle>
          <a:p>
            <a:r>
              <a:rPr lang="en-GB"/>
              <a:t>Click icon to add picture</a:t>
            </a:r>
            <a:endParaRPr lang="en-SE"/>
          </a:p>
        </p:txBody>
      </p:sp>
      <p:sp>
        <p:nvSpPr>
          <p:cNvPr id="11" name="Picture Placeholder 7">
            <a:extLst>
              <a:ext uri="{FF2B5EF4-FFF2-40B4-BE49-F238E27FC236}">
                <a16:creationId xmlns:a16="http://schemas.microsoft.com/office/drawing/2014/main" id="{AE9830D3-FE11-4B4D-83A5-D6AD1F119071}"/>
              </a:ext>
            </a:extLst>
          </p:cNvPr>
          <p:cNvSpPr>
            <a:spLocks noGrp="1"/>
          </p:cNvSpPr>
          <p:nvPr>
            <p:ph type="pic" sz="quarter" idx="13"/>
          </p:nvPr>
        </p:nvSpPr>
        <p:spPr>
          <a:xfrm>
            <a:off x="4346627" y="247426"/>
            <a:ext cx="4518767" cy="1436550"/>
          </a:xfrm>
          <a:solidFill>
            <a:schemeClr val="bg2"/>
          </a:solidFill>
        </p:spPr>
        <p:txBody>
          <a:bodyPr anchor="ctr" anchorCtr="0"/>
          <a:lstStyle>
            <a:lvl1pPr algn="ctr">
              <a:defRPr/>
            </a:lvl1pPr>
          </a:lstStyle>
          <a:p>
            <a:r>
              <a:rPr lang="en-GB"/>
              <a:t>Click icon to add picture</a:t>
            </a:r>
            <a:endParaRPr lang="en-SE"/>
          </a:p>
        </p:txBody>
      </p:sp>
      <p:sp>
        <p:nvSpPr>
          <p:cNvPr id="12" name="Rectangle 11">
            <a:extLst>
              <a:ext uri="{FF2B5EF4-FFF2-40B4-BE49-F238E27FC236}">
                <a16:creationId xmlns:a16="http://schemas.microsoft.com/office/drawing/2014/main" id="{36ABABAB-EE00-6147-9604-E3C7EC999D70}"/>
              </a:ext>
            </a:extLst>
          </p:cNvPr>
          <p:cNvSpPr/>
          <p:nvPr userDrawn="1"/>
        </p:nvSpPr>
        <p:spPr>
          <a:xfrm>
            <a:off x="258184" y="1866741"/>
            <a:ext cx="4776219" cy="140468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500" dirty="0"/>
          </a:p>
        </p:txBody>
      </p:sp>
      <p:sp>
        <p:nvSpPr>
          <p:cNvPr id="2" name="Rubrik 1">
            <a:extLst>
              <a:ext uri="{FF2B5EF4-FFF2-40B4-BE49-F238E27FC236}">
                <a16:creationId xmlns:a16="http://schemas.microsoft.com/office/drawing/2014/main" id="{2F4B5727-3AF8-4023-B42B-839E8695AB99}"/>
              </a:ext>
            </a:extLst>
          </p:cNvPr>
          <p:cNvSpPr>
            <a:spLocks noGrp="1"/>
          </p:cNvSpPr>
          <p:nvPr>
            <p:ph type="title"/>
          </p:nvPr>
        </p:nvSpPr>
        <p:spPr>
          <a:xfrm>
            <a:off x="656035" y="2046165"/>
            <a:ext cx="4095712" cy="294918"/>
          </a:xfrm>
          <a:prstGeom prst="rect">
            <a:avLst/>
          </a:prstGeom>
        </p:spPr>
        <p:txBody>
          <a:bodyPr/>
          <a:lstStyle>
            <a:lvl1pPr>
              <a:defRPr sz="2100">
                <a:latin typeface="TheSansOsF SemiBold" panose="020B0602050302020203" pitchFamily="34" charset="77"/>
              </a:defRPr>
            </a:lvl1pPr>
          </a:lstStyle>
          <a:p>
            <a:r>
              <a:rPr lang="en-GB"/>
              <a:t>Click to edit Master title style</a:t>
            </a:r>
            <a:endParaRPr lang="sv-SE" dirty="0"/>
          </a:p>
        </p:txBody>
      </p:sp>
      <p:sp>
        <p:nvSpPr>
          <p:cNvPr id="25" name="Picture Placeholder 24">
            <a:extLst>
              <a:ext uri="{FF2B5EF4-FFF2-40B4-BE49-F238E27FC236}">
                <a16:creationId xmlns:a16="http://schemas.microsoft.com/office/drawing/2014/main" id="{663CEF2C-9521-F149-ABB5-F15731B04B3E}"/>
              </a:ext>
            </a:extLst>
          </p:cNvPr>
          <p:cNvSpPr>
            <a:spLocks noGrp="1"/>
          </p:cNvSpPr>
          <p:nvPr>
            <p:ph type="pic" sz="quarter" idx="15"/>
          </p:nvPr>
        </p:nvSpPr>
        <p:spPr>
          <a:xfrm>
            <a:off x="258184" y="247426"/>
            <a:ext cx="3904293" cy="1436550"/>
          </a:xfrm>
          <a:custGeom>
            <a:avLst/>
            <a:gdLst>
              <a:gd name="connsiteX0" fmla="*/ 1251412 w 5178493"/>
              <a:gd name="connsiteY0" fmla="*/ 0 h 1865312"/>
              <a:gd name="connsiteX1" fmla="*/ 5178493 w 5178493"/>
              <a:gd name="connsiteY1" fmla="*/ 0 h 1865312"/>
              <a:gd name="connsiteX2" fmla="*/ 5178493 w 5178493"/>
              <a:gd name="connsiteY2" fmla="*/ 1865312 h 1865312"/>
              <a:gd name="connsiteX3" fmla="*/ 0 w 5178493"/>
              <a:gd name="connsiteY3" fmla="*/ 1865312 h 1865312"/>
              <a:gd name="connsiteX4" fmla="*/ 0 w 5178493"/>
              <a:gd name="connsiteY4" fmla="*/ 1239723 h 1865312"/>
              <a:gd name="connsiteX5" fmla="*/ 1251412 w 5178493"/>
              <a:gd name="connsiteY5" fmla="*/ 1239723 h 18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8493" h="1865312">
                <a:moveTo>
                  <a:pt x="1251412" y="0"/>
                </a:moveTo>
                <a:lnTo>
                  <a:pt x="5178493" y="0"/>
                </a:lnTo>
                <a:lnTo>
                  <a:pt x="5178493" y="1865312"/>
                </a:lnTo>
                <a:lnTo>
                  <a:pt x="0" y="1865312"/>
                </a:lnTo>
                <a:lnTo>
                  <a:pt x="0" y="1239723"/>
                </a:lnTo>
                <a:lnTo>
                  <a:pt x="1251412" y="1239723"/>
                </a:lnTo>
                <a:close/>
              </a:path>
            </a:pathLst>
          </a:custGeom>
          <a:solidFill>
            <a:schemeClr val="bg2"/>
          </a:solidFill>
        </p:spPr>
        <p:txBody>
          <a:bodyPr wrap="square" anchor="ctr" anchorCtr="0">
            <a:noAutofit/>
          </a:bodyPr>
          <a:lstStyle>
            <a:lvl1pPr algn="ctr">
              <a:defRPr/>
            </a:lvl1pPr>
          </a:lstStyle>
          <a:p>
            <a:r>
              <a:rPr lang="en-GB"/>
              <a:t>Click icon to add picture</a:t>
            </a:r>
            <a:endParaRPr lang="en-SE"/>
          </a:p>
        </p:txBody>
      </p:sp>
      <p:sp>
        <p:nvSpPr>
          <p:cNvPr id="5" name="Text Placeholder 4">
            <a:extLst>
              <a:ext uri="{FF2B5EF4-FFF2-40B4-BE49-F238E27FC236}">
                <a16:creationId xmlns:a16="http://schemas.microsoft.com/office/drawing/2014/main" id="{00FA736C-B6AE-FE41-A5F8-A45CF4E557C2}"/>
              </a:ext>
            </a:extLst>
          </p:cNvPr>
          <p:cNvSpPr>
            <a:spLocks noGrp="1"/>
          </p:cNvSpPr>
          <p:nvPr>
            <p:ph type="body" sz="quarter" idx="16"/>
          </p:nvPr>
        </p:nvSpPr>
        <p:spPr>
          <a:xfrm>
            <a:off x="656035" y="2451498"/>
            <a:ext cx="4095750" cy="637998"/>
          </a:xfrm>
        </p:spPr>
        <p:txBody>
          <a:bodyPr/>
          <a:lstStyle>
            <a:lvl1pPr>
              <a:defRPr sz="1050">
                <a:latin typeface="TheSansOsF SemiBold" panose="020B0602050302020203" pitchFamily="34" charset="77"/>
              </a:defRPr>
            </a:lvl1pPr>
            <a:lvl2pPr marL="341710" indent="-335756">
              <a:spcBef>
                <a:spcPts val="825"/>
              </a:spcBef>
              <a:buNone/>
              <a:tabLst/>
              <a:defRPr sz="825">
                <a:latin typeface="TheSansOsF SemiBold" panose="020B0602050302020203" pitchFamily="34" charset="77"/>
              </a:defRPr>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46960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rtplatta_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2CFA527-BA28-6F4A-A950-FBFAE04C5927}"/>
              </a:ext>
            </a:extLst>
          </p:cNvPr>
          <p:cNvSpPr/>
          <p:nvPr userDrawn="1"/>
        </p:nvSpPr>
        <p:spPr>
          <a:xfrm>
            <a:off x="139849" y="4389120"/>
            <a:ext cx="8864302" cy="656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 name="Picture Placeholder 7">
            <a:extLst>
              <a:ext uri="{FF2B5EF4-FFF2-40B4-BE49-F238E27FC236}">
                <a16:creationId xmlns:a16="http://schemas.microsoft.com/office/drawing/2014/main" id="{404E6325-9929-CF46-A1F2-B4F39A0656A7}"/>
              </a:ext>
            </a:extLst>
          </p:cNvPr>
          <p:cNvSpPr>
            <a:spLocks noGrp="1"/>
          </p:cNvSpPr>
          <p:nvPr>
            <p:ph type="pic" sz="quarter" idx="10"/>
          </p:nvPr>
        </p:nvSpPr>
        <p:spPr>
          <a:xfrm>
            <a:off x="278606" y="3446914"/>
            <a:ext cx="2272865" cy="1420361"/>
          </a:xfrm>
          <a:solidFill>
            <a:schemeClr val="bg2"/>
          </a:solidFill>
        </p:spPr>
        <p:txBody>
          <a:bodyPr anchor="ctr" anchorCtr="0"/>
          <a:lstStyle>
            <a:lvl1pPr algn="ctr">
              <a:defRPr/>
            </a:lvl1pPr>
          </a:lstStyle>
          <a:p>
            <a:r>
              <a:rPr lang="en-GB"/>
              <a:t>Click icon to add picture</a:t>
            </a:r>
            <a:endParaRPr lang="en-SE"/>
          </a:p>
        </p:txBody>
      </p:sp>
      <p:sp>
        <p:nvSpPr>
          <p:cNvPr id="9" name="Picture Placeholder 7">
            <a:extLst>
              <a:ext uri="{FF2B5EF4-FFF2-40B4-BE49-F238E27FC236}">
                <a16:creationId xmlns:a16="http://schemas.microsoft.com/office/drawing/2014/main" id="{738EA521-6603-1C4A-AC4D-29169F07AA5D}"/>
              </a:ext>
            </a:extLst>
          </p:cNvPr>
          <p:cNvSpPr>
            <a:spLocks noGrp="1"/>
          </p:cNvSpPr>
          <p:nvPr>
            <p:ph type="pic" sz="quarter" idx="11"/>
          </p:nvPr>
        </p:nvSpPr>
        <p:spPr>
          <a:xfrm>
            <a:off x="2746108" y="3446914"/>
            <a:ext cx="2272865" cy="1411594"/>
          </a:xfrm>
          <a:solidFill>
            <a:schemeClr val="bg2"/>
          </a:solidFill>
        </p:spPr>
        <p:txBody>
          <a:bodyPr anchor="ctr" anchorCtr="0"/>
          <a:lstStyle>
            <a:lvl1pPr algn="ctr">
              <a:defRPr/>
            </a:lvl1pPr>
          </a:lstStyle>
          <a:p>
            <a:r>
              <a:rPr lang="en-GB"/>
              <a:t>Click icon to add picture</a:t>
            </a:r>
            <a:endParaRPr lang="en-SE"/>
          </a:p>
        </p:txBody>
      </p:sp>
      <p:sp>
        <p:nvSpPr>
          <p:cNvPr id="10" name="Picture Placeholder 7">
            <a:extLst>
              <a:ext uri="{FF2B5EF4-FFF2-40B4-BE49-F238E27FC236}">
                <a16:creationId xmlns:a16="http://schemas.microsoft.com/office/drawing/2014/main" id="{77B9CB2B-A9FD-7448-800D-BD366F64D4FF}"/>
              </a:ext>
            </a:extLst>
          </p:cNvPr>
          <p:cNvSpPr>
            <a:spLocks noGrp="1"/>
          </p:cNvSpPr>
          <p:nvPr>
            <p:ph type="pic" sz="quarter" idx="12"/>
          </p:nvPr>
        </p:nvSpPr>
        <p:spPr>
          <a:xfrm>
            <a:off x="5213609" y="1872258"/>
            <a:ext cx="3651785" cy="2986250"/>
          </a:xfrm>
          <a:solidFill>
            <a:schemeClr val="bg2"/>
          </a:solidFill>
        </p:spPr>
        <p:txBody>
          <a:bodyPr anchor="ctr" anchorCtr="0"/>
          <a:lstStyle>
            <a:lvl1pPr algn="ctr">
              <a:defRPr/>
            </a:lvl1pPr>
          </a:lstStyle>
          <a:p>
            <a:r>
              <a:rPr lang="en-GB"/>
              <a:t>Click icon to add picture</a:t>
            </a:r>
            <a:endParaRPr lang="en-SE"/>
          </a:p>
        </p:txBody>
      </p:sp>
      <p:sp>
        <p:nvSpPr>
          <p:cNvPr id="11" name="Picture Placeholder 7">
            <a:extLst>
              <a:ext uri="{FF2B5EF4-FFF2-40B4-BE49-F238E27FC236}">
                <a16:creationId xmlns:a16="http://schemas.microsoft.com/office/drawing/2014/main" id="{AE9830D3-FE11-4B4D-83A5-D6AD1F119071}"/>
              </a:ext>
            </a:extLst>
          </p:cNvPr>
          <p:cNvSpPr>
            <a:spLocks noGrp="1"/>
          </p:cNvSpPr>
          <p:nvPr>
            <p:ph type="pic" sz="quarter" idx="13"/>
          </p:nvPr>
        </p:nvSpPr>
        <p:spPr>
          <a:xfrm>
            <a:off x="4346627" y="284992"/>
            <a:ext cx="4518767" cy="1398984"/>
          </a:xfrm>
          <a:solidFill>
            <a:schemeClr val="bg2"/>
          </a:solidFill>
        </p:spPr>
        <p:txBody>
          <a:bodyPr anchor="ctr" anchorCtr="0"/>
          <a:lstStyle>
            <a:lvl1pPr algn="ctr">
              <a:defRPr/>
            </a:lvl1pPr>
          </a:lstStyle>
          <a:p>
            <a:r>
              <a:rPr lang="en-GB"/>
              <a:t>Click icon to add picture</a:t>
            </a:r>
            <a:endParaRPr lang="en-SE"/>
          </a:p>
        </p:txBody>
      </p:sp>
      <p:sp>
        <p:nvSpPr>
          <p:cNvPr id="12" name="Rectangle 11">
            <a:extLst>
              <a:ext uri="{FF2B5EF4-FFF2-40B4-BE49-F238E27FC236}">
                <a16:creationId xmlns:a16="http://schemas.microsoft.com/office/drawing/2014/main" id="{36ABABAB-EE00-6147-9604-E3C7EC999D70}"/>
              </a:ext>
            </a:extLst>
          </p:cNvPr>
          <p:cNvSpPr/>
          <p:nvPr userDrawn="1"/>
        </p:nvSpPr>
        <p:spPr>
          <a:xfrm>
            <a:off x="278606" y="1866741"/>
            <a:ext cx="4755797" cy="140468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500" dirty="0"/>
          </a:p>
        </p:txBody>
      </p:sp>
      <p:sp>
        <p:nvSpPr>
          <p:cNvPr id="2" name="Rubrik 1">
            <a:extLst>
              <a:ext uri="{FF2B5EF4-FFF2-40B4-BE49-F238E27FC236}">
                <a16:creationId xmlns:a16="http://schemas.microsoft.com/office/drawing/2014/main" id="{2F4B5727-3AF8-4023-B42B-839E8695AB99}"/>
              </a:ext>
            </a:extLst>
          </p:cNvPr>
          <p:cNvSpPr>
            <a:spLocks noGrp="1"/>
          </p:cNvSpPr>
          <p:nvPr>
            <p:ph type="title"/>
          </p:nvPr>
        </p:nvSpPr>
        <p:spPr>
          <a:xfrm>
            <a:off x="656035" y="2046165"/>
            <a:ext cx="4095712" cy="294918"/>
          </a:xfrm>
          <a:prstGeom prst="rect">
            <a:avLst/>
          </a:prstGeom>
        </p:spPr>
        <p:txBody>
          <a:bodyPr/>
          <a:lstStyle>
            <a:lvl1pPr>
              <a:defRPr sz="2100">
                <a:latin typeface="TheSansOsF SemiBold" panose="020B0602050302020203" pitchFamily="34" charset="77"/>
              </a:defRPr>
            </a:lvl1pPr>
          </a:lstStyle>
          <a:p>
            <a:r>
              <a:rPr lang="en-GB"/>
              <a:t>Click to edit Master title style</a:t>
            </a:r>
            <a:endParaRPr lang="sv-SE" dirty="0"/>
          </a:p>
        </p:txBody>
      </p:sp>
      <p:sp>
        <p:nvSpPr>
          <p:cNvPr id="25" name="Picture Placeholder 24">
            <a:extLst>
              <a:ext uri="{FF2B5EF4-FFF2-40B4-BE49-F238E27FC236}">
                <a16:creationId xmlns:a16="http://schemas.microsoft.com/office/drawing/2014/main" id="{663CEF2C-9521-F149-ABB5-F15731B04B3E}"/>
              </a:ext>
            </a:extLst>
          </p:cNvPr>
          <p:cNvSpPr>
            <a:spLocks noGrp="1"/>
          </p:cNvSpPr>
          <p:nvPr>
            <p:ph type="pic" sz="quarter" idx="15"/>
          </p:nvPr>
        </p:nvSpPr>
        <p:spPr>
          <a:xfrm>
            <a:off x="278607" y="284992"/>
            <a:ext cx="3883870" cy="1398984"/>
          </a:xfrm>
          <a:custGeom>
            <a:avLst/>
            <a:gdLst>
              <a:gd name="connsiteX0" fmla="*/ 1251412 w 5178493"/>
              <a:gd name="connsiteY0" fmla="*/ 0 h 1865312"/>
              <a:gd name="connsiteX1" fmla="*/ 5178493 w 5178493"/>
              <a:gd name="connsiteY1" fmla="*/ 0 h 1865312"/>
              <a:gd name="connsiteX2" fmla="*/ 5178493 w 5178493"/>
              <a:gd name="connsiteY2" fmla="*/ 1865312 h 1865312"/>
              <a:gd name="connsiteX3" fmla="*/ 0 w 5178493"/>
              <a:gd name="connsiteY3" fmla="*/ 1865312 h 1865312"/>
              <a:gd name="connsiteX4" fmla="*/ 0 w 5178493"/>
              <a:gd name="connsiteY4" fmla="*/ 1239723 h 1865312"/>
              <a:gd name="connsiteX5" fmla="*/ 1251412 w 5178493"/>
              <a:gd name="connsiteY5" fmla="*/ 1239723 h 18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8493" h="1865312">
                <a:moveTo>
                  <a:pt x="1251412" y="0"/>
                </a:moveTo>
                <a:lnTo>
                  <a:pt x="5178493" y="0"/>
                </a:lnTo>
                <a:lnTo>
                  <a:pt x="5178493" y="1865312"/>
                </a:lnTo>
                <a:lnTo>
                  <a:pt x="0" y="1865312"/>
                </a:lnTo>
                <a:lnTo>
                  <a:pt x="0" y="1239723"/>
                </a:lnTo>
                <a:lnTo>
                  <a:pt x="1251412" y="1239723"/>
                </a:lnTo>
                <a:close/>
              </a:path>
            </a:pathLst>
          </a:custGeom>
          <a:solidFill>
            <a:schemeClr val="bg2"/>
          </a:solidFill>
        </p:spPr>
        <p:txBody>
          <a:bodyPr wrap="square" anchor="ctr" anchorCtr="0">
            <a:noAutofit/>
          </a:bodyPr>
          <a:lstStyle>
            <a:lvl1pPr algn="ctr">
              <a:defRPr/>
            </a:lvl1pPr>
          </a:lstStyle>
          <a:p>
            <a:r>
              <a:rPr lang="en-GB"/>
              <a:t>Click icon to add picture</a:t>
            </a:r>
            <a:endParaRPr lang="en-SE"/>
          </a:p>
        </p:txBody>
      </p:sp>
      <p:sp>
        <p:nvSpPr>
          <p:cNvPr id="17" name="Text Placeholder 4">
            <a:extLst>
              <a:ext uri="{FF2B5EF4-FFF2-40B4-BE49-F238E27FC236}">
                <a16:creationId xmlns:a16="http://schemas.microsoft.com/office/drawing/2014/main" id="{CE416873-95A1-674A-9541-47C72997E89F}"/>
              </a:ext>
            </a:extLst>
          </p:cNvPr>
          <p:cNvSpPr>
            <a:spLocks noGrp="1"/>
          </p:cNvSpPr>
          <p:nvPr>
            <p:ph type="body" sz="quarter" idx="16"/>
          </p:nvPr>
        </p:nvSpPr>
        <p:spPr>
          <a:xfrm>
            <a:off x="656035" y="2451498"/>
            <a:ext cx="4095750" cy="637998"/>
          </a:xfrm>
        </p:spPr>
        <p:txBody>
          <a:bodyPr/>
          <a:lstStyle>
            <a:lvl1pPr>
              <a:defRPr sz="1050">
                <a:latin typeface="TheSansOsF SemiBold" panose="020B0602050302020203" pitchFamily="34" charset="77"/>
              </a:defRPr>
            </a:lvl1pPr>
            <a:lvl2pPr marL="341710" indent="-335756">
              <a:spcBef>
                <a:spcPts val="825"/>
              </a:spcBef>
              <a:buNone/>
              <a:tabLst/>
              <a:defRPr sz="825">
                <a:latin typeface="TheSansOsF SemiBold" panose="020B0602050302020203" pitchFamily="34" charset="77"/>
              </a:defRPr>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299954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rtplatta_3">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D49A81F-598B-4E4E-84CD-0D53760D995D}"/>
              </a:ext>
            </a:extLst>
          </p:cNvPr>
          <p:cNvSpPr/>
          <p:nvPr userDrawn="1"/>
        </p:nvSpPr>
        <p:spPr>
          <a:xfrm>
            <a:off x="139849" y="4389120"/>
            <a:ext cx="8864302" cy="656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0" name="Picture Placeholder 7">
            <a:extLst>
              <a:ext uri="{FF2B5EF4-FFF2-40B4-BE49-F238E27FC236}">
                <a16:creationId xmlns:a16="http://schemas.microsoft.com/office/drawing/2014/main" id="{77B9CB2B-A9FD-7448-800D-BD366F64D4FF}"/>
              </a:ext>
            </a:extLst>
          </p:cNvPr>
          <p:cNvSpPr>
            <a:spLocks noGrp="1"/>
          </p:cNvSpPr>
          <p:nvPr>
            <p:ph type="pic" sz="quarter" idx="12"/>
          </p:nvPr>
        </p:nvSpPr>
        <p:spPr>
          <a:xfrm>
            <a:off x="5213609" y="254056"/>
            <a:ext cx="3651785" cy="4604452"/>
          </a:xfrm>
          <a:solidFill>
            <a:schemeClr val="bg2"/>
          </a:solidFill>
          <a:ln>
            <a:noFill/>
          </a:ln>
        </p:spPr>
        <p:txBody>
          <a:bodyPr anchor="ctr" anchorCtr="0"/>
          <a:lstStyle>
            <a:lvl1pPr algn="ctr">
              <a:defRPr/>
            </a:lvl1pPr>
          </a:lstStyle>
          <a:p>
            <a:r>
              <a:rPr lang="en-GB"/>
              <a:t>Click icon to add picture</a:t>
            </a:r>
            <a:endParaRPr lang="en-SE"/>
          </a:p>
        </p:txBody>
      </p:sp>
      <p:sp>
        <p:nvSpPr>
          <p:cNvPr id="12" name="Rectangle 11">
            <a:extLst>
              <a:ext uri="{FF2B5EF4-FFF2-40B4-BE49-F238E27FC236}">
                <a16:creationId xmlns:a16="http://schemas.microsoft.com/office/drawing/2014/main" id="{36ABABAB-EE00-6147-9604-E3C7EC999D70}"/>
              </a:ext>
            </a:extLst>
          </p:cNvPr>
          <p:cNvSpPr/>
          <p:nvPr userDrawn="1"/>
        </p:nvSpPr>
        <p:spPr>
          <a:xfrm>
            <a:off x="261980" y="1866741"/>
            <a:ext cx="4788218" cy="140468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500" dirty="0"/>
          </a:p>
        </p:txBody>
      </p:sp>
      <p:sp>
        <p:nvSpPr>
          <p:cNvPr id="2" name="Rubrik 1">
            <a:extLst>
              <a:ext uri="{FF2B5EF4-FFF2-40B4-BE49-F238E27FC236}">
                <a16:creationId xmlns:a16="http://schemas.microsoft.com/office/drawing/2014/main" id="{2F4B5727-3AF8-4023-B42B-839E8695AB99}"/>
              </a:ext>
            </a:extLst>
          </p:cNvPr>
          <p:cNvSpPr>
            <a:spLocks noGrp="1"/>
          </p:cNvSpPr>
          <p:nvPr>
            <p:ph type="title"/>
          </p:nvPr>
        </p:nvSpPr>
        <p:spPr>
          <a:xfrm>
            <a:off x="656035" y="2046165"/>
            <a:ext cx="4095712" cy="294918"/>
          </a:xfrm>
          <a:prstGeom prst="rect">
            <a:avLst/>
          </a:prstGeom>
        </p:spPr>
        <p:txBody>
          <a:bodyPr/>
          <a:lstStyle>
            <a:lvl1pPr>
              <a:defRPr sz="2100">
                <a:latin typeface="TheSansOsF SemiBold" panose="020B0602050302020203" pitchFamily="34" charset="77"/>
              </a:defRPr>
            </a:lvl1pPr>
          </a:lstStyle>
          <a:p>
            <a:r>
              <a:rPr lang="en-GB"/>
              <a:t>Click to edit Master title style</a:t>
            </a:r>
            <a:endParaRPr lang="sv-SE" dirty="0"/>
          </a:p>
        </p:txBody>
      </p:sp>
      <p:sp>
        <p:nvSpPr>
          <p:cNvPr id="28" name="Picture Placeholder 27">
            <a:extLst>
              <a:ext uri="{FF2B5EF4-FFF2-40B4-BE49-F238E27FC236}">
                <a16:creationId xmlns:a16="http://schemas.microsoft.com/office/drawing/2014/main" id="{BFFD87B6-3ADD-DB4C-91B1-8576856C694C}"/>
              </a:ext>
            </a:extLst>
          </p:cNvPr>
          <p:cNvSpPr>
            <a:spLocks noGrp="1"/>
          </p:cNvSpPr>
          <p:nvPr>
            <p:ph type="pic" sz="quarter" idx="16"/>
          </p:nvPr>
        </p:nvSpPr>
        <p:spPr>
          <a:xfrm>
            <a:off x="261980" y="254056"/>
            <a:ext cx="4788218" cy="1434624"/>
          </a:xfrm>
          <a:custGeom>
            <a:avLst/>
            <a:gdLst>
              <a:gd name="connsiteX0" fmla="*/ 1251412 w 6384290"/>
              <a:gd name="connsiteY0" fmla="*/ 0 h 1865312"/>
              <a:gd name="connsiteX1" fmla="*/ 3353804 w 6384290"/>
              <a:gd name="connsiteY1" fmla="*/ 0 h 1865312"/>
              <a:gd name="connsiteX2" fmla="*/ 5178493 w 6384290"/>
              <a:gd name="connsiteY2" fmla="*/ 0 h 1865312"/>
              <a:gd name="connsiteX3" fmla="*/ 6384290 w 6384290"/>
              <a:gd name="connsiteY3" fmla="*/ 0 h 1865312"/>
              <a:gd name="connsiteX4" fmla="*/ 6384290 w 6384290"/>
              <a:gd name="connsiteY4" fmla="*/ 1863328 h 1865312"/>
              <a:gd name="connsiteX5" fmla="*/ 5178493 w 6384290"/>
              <a:gd name="connsiteY5" fmla="*/ 1863328 h 1865312"/>
              <a:gd name="connsiteX6" fmla="*/ 5178493 w 6384290"/>
              <a:gd name="connsiteY6" fmla="*/ 1865312 h 1865312"/>
              <a:gd name="connsiteX7" fmla="*/ 0 w 6384290"/>
              <a:gd name="connsiteY7" fmla="*/ 1865312 h 1865312"/>
              <a:gd name="connsiteX8" fmla="*/ 0 w 6384290"/>
              <a:gd name="connsiteY8" fmla="*/ 1239723 h 1865312"/>
              <a:gd name="connsiteX9" fmla="*/ 1251412 w 6384290"/>
              <a:gd name="connsiteY9" fmla="*/ 1239723 h 18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4290" h="1865312">
                <a:moveTo>
                  <a:pt x="1251412" y="0"/>
                </a:moveTo>
                <a:lnTo>
                  <a:pt x="3353804" y="0"/>
                </a:lnTo>
                <a:lnTo>
                  <a:pt x="5178493" y="0"/>
                </a:lnTo>
                <a:lnTo>
                  <a:pt x="6384290" y="0"/>
                </a:lnTo>
                <a:lnTo>
                  <a:pt x="6384290" y="1863328"/>
                </a:lnTo>
                <a:lnTo>
                  <a:pt x="5178493" y="1863328"/>
                </a:lnTo>
                <a:lnTo>
                  <a:pt x="5178493" y="1865312"/>
                </a:lnTo>
                <a:lnTo>
                  <a:pt x="0" y="1865312"/>
                </a:lnTo>
                <a:lnTo>
                  <a:pt x="0" y="1239723"/>
                </a:lnTo>
                <a:lnTo>
                  <a:pt x="1251412" y="1239723"/>
                </a:lnTo>
                <a:close/>
              </a:path>
            </a:pathLst>
          </a:custGeom>
          <a:solidFill>
            <a:schemeClr val="bg2"/>
          </a:solidFill>
          <a:ln>
            <a:noFill/>
          </a:ln>
        </p:spPr>
        <p:txBody>
          <a:bodyPr wrap="square" anchor="ctr" anchorCtr="0">
            <a:noAutofit/>
          </a:bodyPr>
          <a:lstStyle>
            <a:lvl1pPr algn="ctr">
              <a:defRPr/>
            </a:lvl1pPr>
          </a:lstStyle>
          <a:p>
            <a:r>
              <a:rPr lang="en-GB"/>
              <a:t>Click icon to add picture</a:t>
            </a:r>
            <a:endParaRPr lang="en-SE"/>
          </a:p>
        </p:txBody>
      </p:sp>
      <p:sp>
        <p:nvSpPr>
          <p:cNvPr id="29" name="Text Placeholder 4">
            <a:extLst>
              <a:ext uri="{FF2B5EF4-FFF2-40B4-BE49-F238E27FC236}">
                <a16:creationId xmlns:a16="http://schemas.microsoft.com/office/drawing/2014/main" id="{222CDFC1-A5A7-7A40-9094-1A8DA2A50A17}"/>
              </a:ext>
            </a:extLst>
          </p:cNvPr>
          <p:cNvSpPr>
            <a:spLocks noGrp="1"/>
          </p:cNvSpPr>
          <p:nvPr>
            <p:ph type="body" sz="quarter" idx="17"/>
          </p:nvPr>
        </p:nvSpPr>
        <p:spPr>
          <a:xfrm>
            <a:off x="656035" y="2451498"/>
            <a:ext cx="4095750" cy="637998"/>
          </a:xfrm>
        </p:spPr>
        <p:txBody>
          <a:bodyPr/>
          <a:lstStyle>
            <a:lvl1pPr>
              <a:defRPr sz="1050">
                <a:latin typeface="TheSansOsF SemiBold" panose="020B0602050302020203" pitchFamily="34" charset="77"/>
              </a:defRPr>
            </a:lvl1pPr>
            <a:lvl2pPr marL="341710" indent="-335756">
              <a:spcBef>
                <a:spcPts val="825"/>
              </a:spcBef>
              <a:buNone/>
              <a:tabLst/>
              <a:defRPr sz="825">
                <a:latin typeface="TheSansOsF SemiBold" panose="020B0602050302020203" pitchFamily="34" charset="77"/>
              </a:defRPr>
            </a:lvl2pPr>
          </a:lstStyle>
          <a:p>
            <a:pPr lvl="0"/>
            <a:r>
              <a:rPr lang="en-GB"/>
              <a:t>Click to edit Master text styles</a:t>
            </a:r>
          </a:p>
          <a:p>
            <a:pPr lvl="1"/>
            <a:r>
              <a:rPr lang="en-GB"/>
              <a:t>Second level</a:t>
            </a:r>
          </a:p>
        </p:txBody>
      </p:sp>
      <p:sp>
        <p:nvSpPr>
          <p:cNvPr id="11" name="Picture Placeholder 7">
            <a:extLst>
              <a:ext uri="{FF2B5EF4-FFF2-40B4-BE49-F238E27FC236}">
                <a16:creationId xmlns:a16="http://schemas.microsoft.com/office/drawing/2014/main" id="{E22E3C63-812B-FB45-B918-A11BC243879A}"/>
              </a:ext>
            </a:extLst>
          </p:cNvPr>
          <p:cNvSpPr>
            <a:spLocks noGrp="1"/>
          </p:cNvSpPr>
          <p:nvPr>
            <p:ph type="pic" sz="quarter" idx="10"/>
          </p:nvPr>
        </p:nvSpPr>
        <p:spPr>
          <a:xfrm>
            <a:off x="261980" y="3446914"/>
            <a:ext cx="2289491" cy="1420361"/>
          </a:xfrm>
          <a:solidFill>
            <a:schemeClr val="bg2"/>
          </a:solidFill>
          <a:ln>
            <a:noFill/>
          </a:ln>
        </p:spPr>
        <p:txBody>
          <a:bodyPr anchor="ctr" anchorCtr="0"/>
          <a:lstStyle>
            <a:lvl1pPr algn="ctr">
              <a:defRPr/>
            </a:lvl1pPr>
          </a:lstStyle>
          <a:p>
            <a:r>
              <a:rPr lang="en-GB" dirty="0"/>
              <a:t>Click icon to add picture</a:t>
            </a:r>
            <a:endParaRPr lang="en-SE" dirty="0"/>
          </a:p>
        </p:txBody>
      </p:sp>
      <p:sp>
        <p:nvSpPr>
          <p:cNvPr id="13" name="Picture Placeholder 7">
            <a:extLst>
              <a:ext uri="{FF2B5EF4-FFF2-40B4-BE49-F238E27FC236}">
                <a16:creationId xmlns:a16="http://schemas.microsoft.com/office/drawing/2014/main" id="{626916C9-70C8-5446-9DD0-5199FC7AC7D1}"/>
              </a:ext>
            </a:extLst>
          </p:cNvPr>
          <p:cNvSpPr>
            <a:spLocks noGrp="1"/>
          </p:cNvSpPr>
          <p:nvPr>
            <p:ph type="pic" sz="quarter" idx="11"/>
          </p:nvPr>
        </p:nvSpPr>
        <p:spPr>
          <a:xfrm>
            <a:off x="2746108" y="3446914"/>
            <a:ext cx="2272865" cy="1411594"/>
          </a:xfrm>
          <a:solidFill>
            <a:schemeClr val="bg2"/>
          </a:solidFill>
          <a:ln>
            <a:noFill/>
          </a:ln>
        </p:spPr>
        <p:txBody>
          <a:bodyPr anchor="ctr" anchorCtr="0"/>
          <a:lstStyle>
            <a:lvl1pPr algn="ctr">
              <a:defRPr/>
            </a:lvl1pPr>
          </a:lstStyle>
          <a:p>
            <a:r>
              <a:rPr lang="en-GB"/>
              <a:t>Click icon to add picture</a:t>
            </a:r>
            <a:endParaRPr lang="en-SE"/>
          </a:p>
        </p:txBody>
      </p:sp>
    </p:spTree>
    <p:extLst>
      <p:ext uri="{BB962C8B-B14F-4D97-AF65-F5344CB8AC3E}">
        <p14:creationId xmlns:p14="http://schemas.microsoft.com/office/powerpoint/2010/main" val="78272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2C2D5F-EA7C-6946-8E8C-7B84A7CCE148}"/>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142A2319-CD13-BE4D-9C63-5A9EBFDCEC17}"/>
              </a:ext>
            </a:extLst>
          </p:cNvPr>
          <p:cNvSpPr>
            <a:spLocks noGrp="1"/>
          </p:cNvSpPr>
          <p:nvPr>
            <p:ph type="dt" sz="half" idx="11"/>
          </p:nvPr>
        </p:nvSpPr>
        <p:spPr/>
        <p:txBody>
          <a:bodyPr/>
          <a:lstStyle/>
          <a:p>
            <a:fld id="{FB2CF90B-63BC-6544-9FB4-A72410329261}" type="datetime1">
              <a:rPr lang="sv-SE" smtClean="0"/>
              <a:t>2023-05-23</a:t>
            </a:fld>
            <a:endParaRPr lang="en-GB" dirty="0"/>
          </a:p>
        </p:txBody>
      </p:sp>
      <p:sp>
        <p:nvSpPr>
          <p:cNvPr id="5" name="Platshållare för bildnummer 4">
            <a:extLst>
              <a:ext uri="{FF2B5EF4-FFF2-40B4-BE49-F238E27FC236}">
                <a16:creationId xmlns:a16="http://schemas.microsoft.com/office/drawing/2014/main" id="{47540BA4-CF98-2846-8D40-8EA647BCD6B5}"/>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11" name="Platshållare för innehåll 10">
            <a:extLst>
              <a:ext uri="{FF2B5EF4-FFF2-40B4-BE49-F238E27FC236}">
                <a16:creationId xmlns:a16="http://schemas.microsoft.com/office/drawing/2014/main" id="{C55E1E5B-E1F9-C645-91AF-7753BF8D8EB5}"/>
              </a:ext>
            </a:extLst>
          </p:cNvPr>
          <p:cNvSpPr>
            <a:spLocks noGrp="1"/>
          </p:cNvSpPr>
          <p:nvPr>
            <p:ph sz="quarter" idx="13"/>
          </p:nvPr>
        </p:nvSpPr>
        <p:spPr>
          <a:xfrm>
            <a:off x="1062000" y="1112400"/>
            <a:ext cx="7559674" cy="3612000"/>
          </a:xfrm>
        </p:spPr>
        <p:txBody>
          <a:bodyPr/>
          <a:lstStyle>
            <a:lvl1pPr>
              <a:defRPr sz="1600"/>
            </a:lvl1pPr>
            <a:lvl2pPr>
              <a:defRPr sz="1400"/>
            </a:lvl2pPr>
            <a:lvl3pPr>
              <a:defRPr sz="1200"/>
            </a:lvl3pPr>
            <a:lvl4pPr>
              <a:defRPr sz="1200"/>
            </a:lvl4pPr>
            <a:lvl5pPr>
              <a:defRPr sz="12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58300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två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EF5597-77F0-434A-A2AB-0ACCE1CD79EB}"/>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D89E2E86-DCB5-5D40-AAC1-7A916712E6F4}"/>
              </a:ext>
            </a:extLst>
          </p:cNvPr>
          <p:cNvSpPr>
            <a:spLocks noGrp="1"/>
          </p:cNvSpPr>
          <p:nvPr>
            <p:ph type="dt" sz="half" idx="11"/>
          </p:nvPr>
        </p:nvSpPr>
        <p:spPr/>
        <p:txBody>
          <a:bodyPr/>
          <a:lstStyle/>
          <a:p>
            <a:fld id="{BAD82F0C-0E2A-5546-8972-AA94798A63F5}" type="datetime1">
              <a:rPr lang="sv-SE" smtClean="0"/>
              <a:t>2023-05-23</a:t>
            </a:fld>
            <a:endParaRPr lang="en-GB" dirty="0"/>
          </a:p>
        </p:txBody>
      </p:sp>
      <p:sp>
        <p:nvSpPr>
          <p:cNvPr id="5" name="Platshållare för bildnummer 4">
            <a:extLst>
              <a:ext uri="{FF2B5EF4-FFF2-40B4-BE49-F238E27FC236}">
                <a16:creationId xmlns:a16="http://schemas.microsoft.com/office/drawing/2014/main" id="{7C89D1DA-CF8E-0D44-9D15-51F737427C71}"/>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innehåll 6">
            <a:extLst>
              <a:ext uri="{FF2B5EF4-FFF2-40B4-BE49-F238E27FC236}">
                <a16:creationId xmlns:a16="http://schemas.microsoft.com/office/drawing/2014/main" id="{6AD6011F-45DB-6648-8334-1B4DC6E8EA92}"/>
              </a:ext>
            </a:extLst>
          </p:cNvPr>
          <p:cNvSpPr>
            <a:spLocks noGrp="1"/>
          </p:cNvSpPr>
          <p:nvPr>
            <p:ph sz="quarter" idx="13"/>
          </p:nvPr>
        </p:nvSpPr>
        <p:spPr>
          <a:xfrm>
            <a:off x="1062000" y="1116000"/>
            <a:ext cx="3427344" cy="3781438"/>
          </a:xfrm>
        </p:spPr>
        <p:txBody>
          <a:bodyPr/>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8" name="Platshållare för innehåll 6">
            <a:extLst>
              <a:ext uri="{FF2B5EF4-FFF2-40B4-BE49-F238E27FC236}">
                <a16:creationId xmlns:a16="http://schemas.microsoft.com/office/drawing/2014/main" id="{E71BD36F-2D19-AD42-B3D6-3BC155EE33A5}"/>
              </a:ext>
            </a:extLst>
          </p:cNvPr>
          <p:cNvSpPr>
            <a:spLocks noGrp="1"/>
          </p:cNvSpPr>
          <p:nvPr>
            <p:ph sz="quarter" idx="14"/>
          </p:nvPr>
        </p:nvSpPr>
        <p:spPr>
          <a:xfrm>
            <a:off x="4572000" y="1116000"/>
            <a:ext cx="3427341" cy="3781438"/>
          </a:xfrm>
        </p:spPr>
        <p:txBody>
          <a:bodyPr/>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159533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1.emf"/><Relationship Id="rId2" Type="http://schemas.openxmlformats.org/officeDocument/2006/relationships/slideLayout" Target="../slideLayouts/slideLayout20.xml"/><Relationship Id="rId16"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5.png"/><Relationship Id="rId4" Type="http://schemas.openxmlformats.org/officeDocument/2006/relationships/slideLayout" Target="../slideLayouts/slideLayout37.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8FC9BCA9-8112-B140-ADE9-6824270029CC}"/>
              </a:ext>
            </a:extLst>
          </p:cNvPr>
          <p:cNvGrpSpPr/>
          <p:nvPr userDrawn="1"/>
        </p:nvGrpSpPr>
        <p:grpSpPr>
          <a:xfrm>
            <a:off x="0" y="0"/>
            <a:ext cx="1172780" cy="1181100"/>
            <a:chOff x="0" y="0"/>
            <a:chExt cx="1118774" cy="1126711"/>
          </a:xfrm>
          <a:noFill/>
        </p:grpSpPr>
        <p:pic>
          <p:nvPicPr>
            <p:cNvPr id="17" name="Picture 2">
              <a:extLst>
                <a:ext uri="{FF2B5EF4-FFF2-40B4-BE49-F238E27FC236}">
                  <a16:creationId xmlns:a16="http://schemas.microsoft.com/office/drawing/2014/main" id="{5CC0A999-4F7B-8C4E-8149-C4EAA0A4A500}"/>
                </a:ext>
              </a:extLst>
            </p:cNvPr>
            <p:cNvPicPr>
              <a:picLocks noChangeArrowheads="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38674" y="237964"/>
              <a:ext cx="641393" cy="6497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8" name="Grupp 17">
              <a:extLst>
                <a:ext uri="{FF2B5EF4-FFF2-40B4-BE49-F238E27FC236}">
                  <a16:creationId xmlns:a16="http://schemas.microsoft.com/office/drawing/2014/main" id="{69D53D63-D667-E84D-A90C-8D11EC9E4B53}"/>
                </a:ext>
              </a:extLst>
            </p:cNvPr>
            <p:cNvGrpSpPr>
              <a:grpSpLocks noChangeAspect="1"/>
            </p:cNvGrpSpPr>
            <p:nvPr/>
          </p:nvGrpSpPr>
          <p:grpSpPr>
            <a:xfrm>
              <a:off x="440017" y="0"/>
              <a:ext cx="238707" cy="238781"/>
              <a:chOff x="2212991" y="4839051"/>
              <a:chExt cx="754419" cy="754653"/>
            </a:xfrm>
            <a:grpFill/>
          </p:grpSpPr>
          <p:sp>
            <p:nvSpPr>
              <p:cNvPr id="55" name="Rektangel 54">
                <a:extLst>
                  <a:ext uri="{FF2B5EF4-FFF2-40B4-BE49-F238E27FC236}">
                    <a16:creationId xmlns:a16="http://schemas.microsoft.com/office/drawing/2014/main" id="{9B6D8BC4-515D-A14B-BF16-35FC559D15C0}"/>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Rektangel 55">
                <a:extLst>
                  <a:ext uri="{FF2B5EF4-FFF2-40B4-BE49-F238E27FC236}">
                    <a16:creationId xmlns:a16="http://schemas.microsoft.com/office/drawing/2014/main" id="{6A8074B4-32D4-7D4D-99B1-C1E5BCA4C294}"/>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7" name="Rektangel 56">
                <a:extLst>
                  <a:ext uri="{FF2B5EF4-FFF2-40B4-BE49-F238E27FC236}">
                    <a16:creationId xmlns:a16="http://schemas.microsoft.com/office/drawing/2014/main" id="{5DF1CC6E-E23D-7846-B935-B6D685DE5D3F}"/>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Rektangel 57">
                <a:extLst>
                  <a:ext uri="{FF2B5EF4-FFF2-40B4-BE49-F238E27FC236}">
                    <a16:creationId xmlns:a16="http://schemas.microsoft.com/office/drawing/2014/main" id="{E0344D03-8FC1-6B4D-BBDE-3DAE45779BC4}"/>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Rektangel 58">
                <a:extLst>
                  <a:ext uri="{FF2B5EF4-FFF2-40B4-BE49-F238E27FC236}">
                    <a16:creationId xmlns:a16="http://schemas.microsoft.com/office/drawing/2014/main" id="{1ADEEFC8-FFFE-B543-9D4F-F5E7FFED0956}"/>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0" name="Rektangel 59">
                <a:extLst>
                  <a:ext uri="{FF2B5EF4-FFF2-40B4-BE49-F238E27FC236}">
                    <a16:creationId xmlns:a16="http://schemas.microsoft.com/office/drawing/2014/main" id="{F8D556CD-9A22-3549-83E4-AC3754C40CA8}"/>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1" name="Rektangel 60">
                <a:extLst>
                  <a:ext uri="{FF2B5EF4-FFF2-40B4-BE49-F238E27FC236}">
                    <a16:creationId xmlns:a16="http://schemas.microsoft.com/office/drawing/2014/main" id="{483B93B1-26EF-844F-BD73-0AB10B74D5DE}"/>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Rektangel 61">
                <a:extLst>
                  <a:ext uri="{FF2B5EF4-FFF2-40B4-BE49-F238E27FC236}">
                    <a16:creationId xmlns:a16="http://schemas.microsoft.com/office/drawing/2014/main" id="{54D47BB5-122C-2748-A219-5604D6DB5EAD}"/>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Rektangel 62">
                <a:extLst>
                  <a:ext uri="{FF2B5EF4-FFF2-40B4-BE49-F238E27FC236}">
                    <a16:creationId xmlns:a16="http://schemas.microsoft.com/office/drawing/2014/main" id="{39F3589B-0BFD-5640-9CF3-FAF5F7063F1A}"/>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9" name="Grupp 18">
              <a:extLst>
                <a:ext uri="{FF2B5EF4-FFF2-40B4-BE49-F238E27FC236}">
                  <a16:creationId xmlns:a16="http://schemas.microsoft.com/office/drawing/2014/main" id="{BFB3C6E5-14B8-784E-8FB1-95AADD256478}"/>
                </a:ext>
              </a:extLst>
            </p:cNvPr>
            <p:cNvGrpSpPr>
              <a:grpSpLocks noChangeAspect="1"/>
            </p:cNvGrpSpPr>
            <p:nvPr/>
          </p:nvGrpSpPr>
          <p:grpSpPr>
            <a:xfrm>
              <a:off x="440017" y="887930"/>
              <a:ext cx="238707" cy="238781"/>
              <a:chOff x="2212991" y="4839051"/>
              <a:chExt cx="754419" cy="754653"/>
            </a:xfrm>
            <a:grpFill/>
          </p:grpSpPr>
          <p:sp>
            <p:nvSpPr>
              <p:cNvPr id="46" name="Rektangel 45">
                <a:extLst>
                  <a:ext uri="{FF2B5EF4-FFF2-40B4-BE49-F238E27FC236}">
                    <a16:creationId xmlns:a16="http://schemas.microsoft.com/office/drawing/2014/main" id="{8FF3B2D3-7968-8841-B69E-C92F6F383163}"/>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a:extLst>
                  <a:ext uri="{FF2B5EF4-FFF2-40B4-BE49-F238E27FC236}">
                    <a16:creationId xmlns:a16="http://schemas.microsoft.com/office/drawing/2014/main" id="{9C6FD4FD-051C-7D44-A009-64B5F0CF97F5}"/>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a:extLst>
                  <a:ext uri="{FF2B5EF4-FFF2-40B4-BE49-F238E27FC236}">
                    <a16:creationId xmlns:a16="http://schemas.microsoft.com/office/drawing/2014/main" id="{D122B4FC-27BC-B84C-9081-BA4D2B8110D6}"/>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Rektangel 48">
                <a:extLst>
                  <a:ext uri="{FF2B5EF4-FFF2-40B4-BE49-F238E27FC236}">
                    <a16:creationId xmlns:a16="http://schemas.microsoft.com/office/drawing/2014/main" id="{C2B70FAB-C9FA-2A44-9029-57E8DB422861}"/>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Rektangel 49">
                <a:extLst>
                  <a:ext uri="{FF2B5EF4-FFF2-40B4-BE49-F238E27FC236}">
                    <a16:creationId xmlns:a16="http://schemas.microsoft.com/office/drawing/2014/main" id="{A5278468-9F40-3949-88D4-236CB2B2ABC3}"/>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Rektangel 50">
                <a:extLst>
                  <a:ext uri="{FF2B5EF4-FFF2-40B4-BE49-F238E27FC236}">
                    <a16:creationId xmlns:a16="http://schemas.microsoft.com/office/drawing/2014/main" id="{14A7F17F-2E72-7B46-9CD0-02CCB8739BB5}"/>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Rektangel 51">
                <a:extLst>
                  <a:ext uri="{FF2B5EF4-FFF2-40B4-BE49-F238E27FC236}">
                    <a16:creationId xmlns:a16="http://schemas.microsoft.com/office/drawing/2014/main" id="{93801361-770D-6F40-89DC-EB545DDB8AFF}"/>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Rektangel 52">
                <a:extLst>
                  <a:ext uri="{FF2B5EF4-FFF2-40B4-BE49-F238E27FC236}">
                    <a16:creationId xmlns:a16="http://schemas.microsoft.com/office/drawing/2014/main" id="{08944139-F9F3-7943-BCEB-BE4B04164A28}"/>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Rektangel 53">
                <a:extLst>
                  <a:ext uri="{FF2B5EF4-FFF2-40B4-BE49-F238E27FC236}">
                    <a16:creationId xmlns:a16="http://schemas.microsoft.com/office/drawing/2014/main" id="{3A4FBAF0-741B-2149-90C7-535640089BF3}"/>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0" name="Grupp 19">
              <a:extLst>
                <a:ext uri="{FF2B5EF4-FFF2-40B4-BE49-F238E27FC236}">
                  <a16:creationId xmlns:a16="http://schemas.microsoft.com/office/drawing/2014/main" id="{58807A2E-9697-D74B-98B0-162AE365508C}"/>
                </a:ext>
              </a:extLst>
            </p:cNvPr>
            <p:cNvGrpSpPr>
              <a:grpSpLocks noChangeAspect="1"/>
            </p:cNvGrpSpPr>
            <p:nvPr/>
          </p:nvGrpSpPr>
          <p:grpSpPr>
            <a:xfrm>
              <a:off x="0" y="443465"/>
              <a:ext cx="238707" cy="238781"/>
              <a:chOff x="2212991" y="4839051"/>
              <a:chExt cx="754419" cy="754653"/>
            </a:xfrm>
            <a:grpFill/>
          </p:grpSpPr>
          <p:sp>
            <p:nvSpPr>
              <p:cNvPr id="37" name="Rektangel 36">
                <a:extLst>
                  <a:ext uri="{FF2B5EF4-FFF2-40B4-BE49-F238E27FC236}">
                    <a16:creationId xmlns:a16="http://schemas.microsoft.com/office/drawing/2014/main" id="{81418C15-36C2-3E44-A14C-7074CE448558}"/>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ktangel 37">
                <a:extLst>
                  <a:ext uri="{FF2B5EF4-FFF2-40B4-BE49-F238E27FC236}">
                    <a16:creationId xmlns:a16="http://schemas.microsoft.com/office/drawing/2014/main" id="{44833AF8-4999-7D4F-AE3B-8B0F9A33DFDF}"/>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ektangel 38">
                <a:extLst>
                  <a:ext uri="{FF2B5EF4-FFF2-40B4-BE49-F238E27FC236}">
                    <a16:creationId xmlns:a16="http://schemas.microsoft.com/office/drawing/2014/main" id="{FF4139E5-A452-9845-824A-43F6502DE50C}"/>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Rektangel 39">
                <a:extLst>
                  <a:ext uri="{FF2B5EF4-FFF2-40B4-BE49-F238E27FC236}">
                    <a16:creationId xmlns:a16="http://schemas.microsoft.com/office/drawing/2014/main" id="{183BB7F3-8509-4B45-9508-7FA6F428C163}"/>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ktangel 40">
                <a:extLst>
                  <a:ext uri="{FF2B5EF4-FFF2-40B4-BE49-F238E27FC236}">
                    <a16:creationId xmlns:a16="http://schemas.microsoft.com/office/drawing/2014/main" id="{DE036BB2-A884-814F-B716-7468FF3E1938}"/>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ktangel 41">
                <a:extLst>
                  <a:ext uri="{FF2B5EF4-FFF2-40B4-BE49-F238E27FC236}">
                    <a16:creationId xmlns:a16="http://schemas.microsoft.com/office/drawing/2014/main" id="{8C10D231-9633-4D40-8745-05CD67ACEB58}"/>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Rektangel 42">
                <a:extLst>
                  <a:ext uri="{FF2B5EF4-FFF2-40B4-BE49-F238E27FC236}">
                    <a16:creationId xmlns:a16="http://schemas.microsoft.com/office/drawing/2014/main" id="{23A536BF-0D41-6E4F-985C-BE1F16D015F7}"/>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a:extLst>
                  <a:ext uri="{FF2B5EF4-FFF2-40B4-BE49-F238E27FC236}">
                    <a16:creationId xmlns:a16="http://schemas.microsoft.com/office/drawing/2014/main" id="{BA63BD33-740B-0441-BEB3-D86ED464D5A4}"/>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ktangel 44">
                <a:extLst>
                  <a:ext uri="{FF2B5EF4-FFF2-40B4-BE49-F238E27FC236}">
                    <a16:creationId xmlns:a16="http://schemas.microsoft.com/office/drawing/2014/main" id="{56D57299-ADB2-AF45-A47F-34F0365988CE}"/>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1" name="Grupp 20">
              <a:extLst>
                <a:ext uri="{FF2B5EF4-FFF2-40B4-BE49-F238E27FC236}">
                  <a16:creationId xmlns:a16="http://schemas.microsoft.com/office/drawing/2014/main" id="{50B193BD-04F2-AD45-A802-45224EFD42DE}"/>
                </a:ext>
              </a:extLst>
            </p:cNvPr>
            <p:cNvGrpSpPr>
              <a:grpSpLocks noChangeAspect="1"/>
            </p:cNvGrpSpPr>
            <p:nvPr/>
          </p:nvGrpSpPr>
          <p:grpSpPr>
            <a:xfrm>
              <a:off x="880067" y="443465"/>
              <a:ext cx="238707" cy="238781"/>
              <a:chOff x="2212991" y="4839051"/>
              <a:chExt cx="754419" cy="754653"/>
            </a:xfrm>
            <a:grpFill/>
          </p:grpSpPr>
          <p:sp>
            <p:nvSpPr>
              <p:cNvPr id="22" name="Rektangel 21">
                <a:extLst>
                  <a:ext uri="{FF2B5EF4-FFF2-40B4-BE49-F238E27FC236}">
                    <a16:creationId xmlns:a16="http://schemas.microsoft.com/office/drawing/2014/main" id="{B412C8AC-CE2A-8848-A20D-226D21F4CB5C}"/>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FC864472-CE46-9A45-8003-AF4F1FF1F46F}"/>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extLst>
                  <a:ext uri="{FF2B5EF4-FFF2-40B4-BE49-F238E27FC236}">
                    <a16:creationId xmlns:a16="http://schemas.microsoft.com/office/drawing/2014/main" id="{A55052CE-8A2D-5242-87E6-5FAE68A5F451}"/>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a:extLst>
                  <a:ext uri="{FF2B5EF4-FFF2-40B4-BE49-F238E27FC236}">
                    <a16:creationId xmlns:a16="http://schemas.microsoft.com/office/drawing/2014/main" id="{C5C802A8-B3EB-504F-B960-8D1EB66A1C5F}"/>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a:extLst>
                  <a:ext uri="{FF2B5EF4-FFF2-40B4-BE49-F238E27FC236}">
                    <a16:creationId xmlns:a16="http://schemas.microsoft.com/office/drawing/2014/main" id="{85EABCF9-7B70-3043-AFE1-619D293FE116}"/>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32">
                <a:extLst>
                  <a:ext uri="{FF2B5EF4-FFF2-40B4-BE49-F238E27FC236}">
                    <a16:creationId xmlns:a16="http://schemas.microsoft.com/office/drawing/2014/main" id="{479CB243-E35B-754D-AE34-43FD1DBAB312}"/>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ktangel 33">
                <a:extLst>
                  <a:ext uri="{FF2B5EF4-FFF2-40B4-BE49-F238E27FC236}">
                    <a16:creationId xmlns:a16="http://schemas.microsoft.com/office/drawing/2014/main" id="{236D23C6-AA93-C048-892B-A29832BC0F45}"/>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ktangel 34">
                <a:extLst>
                  <a:ext uri="{FF2B5EF4-FFF2-40B4-BE49-F238E27FC236}">
                    <a16:creationId xmlns:a16="http://schemas.microsoft.com/office/drawing/2014/main" id="{099F8E46-00A7-9B49-BA0B-443C1B18F619}"/>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Rektangel 35">
                <a:extLst>
                  <a:ext uri="{FF2B5EF4-FFF2-40B4-BE49-F238E27FC236}">
                    <a16:creationId xmlns:a16="http://schemas.microsoft.com/office/drawing/2014/main" id="{1F014AEE-BA9C-5B4F-A52F-FFC2BFC66238}"/>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cxnSp>
        <p:nvCxnSpPr>
          <p:cNvPr id="10" name="Rak 9">
            <a:extLst>
              <a:ext uri="{FF2B5EF4-FFF2-40B4-BE49-F238E27FC236}">
                <a16:creationId xmlns:a16="http://schemas.microsoft.com/office/drawing/2014/main" id="{F42879D5-222F-0640-AA87-3AC584B52044}"/>
              </a:ext>
            </a:extLst>
          </p:cNvPr>
          <p:cNvCxnSpPr>
            <a:cxnSpLocks/>
          </p:cNvCxnSpPr>
          <p:nvPr/>
        </p:nvCxnSpPr>
        <p:spPr>
          <a:xfrm>
            <a:off x="1625600" y="27255788"/>
            <a:ext cx="3957796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35A3ADBA-25A7-C947-B502-691111D0D9E5}"/>
              </a:ext>
            </a:extLst>
          </p:cNvPr>
          <p:cNvCxnSpPr>
            <a:cxnSpLocks/>
          </p:cNvCxnSpPr>
          <p:nvPr/>
        </p:nvCxnSpPr>
        <p:spPr>
          <a:xfrm>
            <a:off x="247666" y="4891747"/>
            <a:ext cx="864550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Platshållare för rubrik 1">
            <a:extLst>
              <a:ext uri="{FF2B5EF4-FFF2-40B4-BE49-F238E27FC236}">
                <a16:creationId xmlns:a16="http://schemas.microsoft.com/office/drawing/2014/main" id="{785D31C7-D918-594B-BEA4-908A2623180A}"/>
              </a:ext>
            </a:extLst>
          </p:cNvPr>
          <p:cNvSpPr>
            <a:spLocks noGrp="1"/>
          </p:cNvSpPr>
          <p:nvPr>
            <p:ph type="title"/>
          </p:nvPr>
        </p:nvSpPr>
        <p:spPr>
          <a:xfrm>
            <a:off x="1060463" y="251752"/>
            <a:ext cx="7552857" cy="673874"/>
          </a:xfrm>
          <a:prstGeom prst="rect">
            <a:avLst/>
          </a:prstGeom>
        </p:spPr>
        <p:txBody>
          <a:bodyPr vert="horz" lIns="91440" tIns="45720" rIns="91440" bIns="45720" rtlCol="0" anchor="ctr">
            <a:noAutofit/>
          </a:bodyPr>
          <a:lstStyle/>
          <a:p>
            <a:r>
              <a:rPr lang="sv-SE" dirty="0"/>
              <a:t>Klicka här för att ändra mall för rubrikformat</a:t>
            </a:r>
            <a:endParaRPr lang="en-GB" dirty="0"/>
          </a:p>
        </p:txBody>
      </p:sp>
      <p:sp>
        <p:nvSpPr>
          <p:cNvPr id="3" name="Platshållare för text 2">
            <a:extLst>
              <a:ext uri="{FF2B5EF4-FFF2-40B4-BE49-F238E27FC236}">
                <a16:creationId xmlns:a16="http://schemas.microsoft.com/office/drawing/2014/main" id="{376CF093-1E8D-FF4F-B3C9-72A2B0815CB3}"/>
              </a:ext>
            </a:extLst>
          </p:cNvPr>
          <p:cNvSpPr>
            <a:spLocks noGrp="1"/>
          </p:cNvSpPr>
          <p:nvPr>
            <p:ph type="body" idx="1"/>
          </p:nvPr>
        </p:nvSpPr>
        <p:spPr>
          <a:xfrm>
            <a:off x="1062000" y="1112400"/>
            <a:ext cx="7572358" cy="3609046"/>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5" name="Platshållare för datum 4">
            <a:extLst>
              <a:ext uri="{FF2B5EF4-FFF2-40B4-BE49-F238E27FC236}">
                <a16:creationId xmlns:a16="http://schemas.microsoft.com/office/drawing/2014/main" id="{97E4CD63-A723-E743-A7FA-6B31200F61CF}"/>
              </a:ext>
            </a:extLst>
          </p:cNvPr>
          <p:cNvSpPr>
            <a:spLocks noGrp="1"/>
          </p:cNvSpPr>
          <p:nvPr>
            <p:ph type="dt" sz="half" idx="2"/>
          </p:nvPr>
        </p:nvSpPr>
        <p:spPr>
          <a:xfrm>
            <a:off x="250825" y="4949520"/>
            <a:ext cx="2057400" cy="117474"/>
          </a:xfrm>
          <a:prstGeom prst="rect">
            <a:avLst/>
          </a:prstGeom>
        </p:spPr>
        <p:txBody>
          <a:bodyPr vert="horz" wrap="none" lIns="0" tIns="0" rIns="0" bIns="0" rtlCol="0" anchor="ctr"/>
          <a:lstStyle>
            <a:lvl1pPr algn="l">
              <a:defRPr sz="700">
                <a:solidFill>
                  <a:srgbClr val="848489"/>
                </a:solidFill>
              </a:defRPr>
            </a:lvl1pPr>
          </a:lstStyle>
          <a:p>
            <a:fld id="{832A3DEB-92BA-404E-9210-96F4218B7138}" type="datetime1">
              <a:rPr lang="sv-SE" smtClean="0"/>
              <a:t>2023-05-23</a:t>
            </a:fld>
            <a:endParaRPr lang="en-GB" dirty="0"/>
          </a:p>
        </p:txBody>
      </p:sp>
      <p:sp>
        <p:nvSpPr>
          <p:cNvPr id="6" name="Platshållare för bildnummer 5">
            <a:extLst>
              <a:ext uri="{FF2B5EF4-FFF2-40B4-BE49-F238E27FC236}">
                <a16:creationId xmlns:a16="http://schemas.microsoft.com/office/drawing/2014/main" id="{3844A7B9-8441-734E-B26B-9C9C5C04B442}"/>
              </a:ext>
            </a:extLst>
          </p:cNvPr>
          <p:cNvSpPr>
            <a:spLocks noGrp="1"/>
          </p:cNvSpPr>
          <p:nvPr>
            <p:ph type="sldNum" sz="quarter" idx="4"/>
          </p:nvPr>
        </p:nvSpPr>
        <p:spPr>
          <a:xfrm>
            <a:off x="6835775" y="4949520"/>
            <a:ext cx="2057400" cy="117474"/>
          </a:xfrm>
          <a:prstGeom prst="rect">
            <a:avLst/>
          </a:prstGeom>
        </p:spPr>
        <p:txBody>
          <a:bodyPr vert="horz" wrap="none" lIns="0" tIns="0" rIns="0" bIns="0" rtlCol="0" anchor="ctr"/>
          <a:lstStyle>
            <a:lvl1pPr algn="r">
              <a:defRPr sz="700">
                <a:solidFill>
                  <a:srgbClr val="848489"/>
                </a:solidFill>
              </a:defRPr>
            </a:lvl1pPr>
          </a:lstStyle>
          <a:p>
            <a:fld id="{C338348D-F2D3-AB47-AE2A-1D59B1E58D6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804" r:id="rId3"/>
    <p:sldLayoutId id="2147483810" r:id="rId4"/>
    <p:sldLayoutId id="2147483815" r:id="rId5"/>
    <p:sldLayoutId id="2147483816" r:id="rId6"/>
    <p:sldLayoutId id="2147483817" r:id="rId7"/>
    <p:sldLayoutId id="2147483786" r:id="rId8"/>
    <p:sldLayoutId id="2147483800" r:id="rId9"/>
    <p:sldLayoutId id="2147483818" r:id="rId10"/>
    <p:sldLayoutId id="2147483819" r:id="rId11"/>
    <p:sldLayoutId id="2147483801" r:id="rId12"/>
    <p:sldLayoutId id="2147483803" r:id="rId13"/>
    <p:sldLayoutId id="2147483802" r:id="rId14"/>
    <p:sldLayoutId id="2147483799"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1" fontAlgn="base" hangingPunct="1">
        <a:lnSpc>
          <a:spcPts val="3000"/>
        </a:lnSpc>
        <a:spcBef>
          <a:spcPct val="0"/>
        </a:spcBef>
        <a:spcAft>
          <a:spcPct val="0"/>
        </a:spcAft>
        <a:defRPr sz="2600" b="1" kern="1200">
          <a:solidFill>
            <a:schemeClr val="tx1"/>
          </a:solidFill>
          <a:latin typeface="+mj-lt"/>
          <a:ea typeface="+mj-ea"/>
          <a:cs typeface="+mj-cs"/>
        </a:defRPr>
      </a:lvl1pPr>
      <a:lvl2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2pPr>
      <a:lvl3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3pPr>
      <a:lvl4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4pPr>
      <a:lvl5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5pPr>
      <a:lvl6pPr marL="457200" algn="l" rtl="0" eaLnBrk="1" fontAlgn="base" hangingPunct="1">
        <a:lnSpc>
          <a:spcPts val="3000"/>
        </a:lnSpc>
        <a:spcBef>
          <a:spcPct val="0"/>
        </a:spcBef>
        <a:spcAft>
          <a:spcPct val="0"/>
        </a:spcAft>
        <a:defRPr sz="2600" b="1">
          <a:solidFill>
            <a:schemeClr val="tx1"/>
          </a:solidFill>
          <a:latin typeface="Arial" panose="020B0604020202020204" pitchFamily="34" charset="0"/>
        </a:defRPr>
      </a:lvl6pPr>
      <a:lvl7pPr marL="914400" algn="l" rtl="0" eaLnBrk="1" fontAlgn="base" hangingPunct="1">
        <a:lnSpc>
          <a:spcPts val="3000"/>
        </a:lnSpc>
        <a:spcBef>
          <a:spcPct val="0"/>
        </a:spcBef>
        <a:spcAft>
          <a:spcPct val="0"/>
        </a:spcAft>
        <a:defRPr sz="2600" b="1">
          <a:solidFill>
            <a:schemeClr val="tx1"/>
          </a:solidFill>
          <a:latin typeface="Arial" panose="020B0604020202020204" pitchFamily="34" charset="0"/>
        </a:defRPr>
      </a:lvl7pPr>
      <a:lvl8pPr marL="1371600" algn="l" rtl="0" eaLnBrk="1" fontAlgn="base" hangingPunct="1">
        <a:lnSpc>
          <a:spcPts val="3000"/>
        </a:lnSpc>
        <a:spcBef>
          <a:spcPct val="0"/>
        </a:spcBef>
        <a:spcAft>
          <a:spcPct val="0"/>
        </a:spcAft>
        <a:defRPr sz="2600" b="1">
          <a:solidFill>
            <a:schemeClr val="tx1"/>
          </a:solidFill>
          <a:latin typeface="Arial" panose="020B0604020202020204" pitchFamily="34" charset="0"/>
        </a:defRPr>
      </a:lvl8pPr>
      <a:lvl9pPr marL="1828800" algn="l" rtl="0" eaLnBrk="1" fontAlgn="base" hangingPunct="1">
        <a:lnSpc>
          <a:spcPts val="3000"/>
        </a:lnSpc>
        <a:spcBef>
          <a:spcPct val="0"/>
        </a:spcBef>
        <a:spcAft>
          <a:spcPct val="0"/>
        </a:spcAft>
        <a:defRPr sz="2600" b="1">
          <a:solidFill>
            <a:schemeClr val="tx1"/>
          </a:solidFill>
          <a:latin typeface="Arial" panose="020B0604020202020204" pitchFamily="34" charset="0"/>
        </a:defRPr>
      </a:lvl9pPr>
    </p:titleStyle>
    <p:bodyStyle>
      <a:lvl1pPr marL="222250" indent="-222250" algn="l" rtl="0" eaLnBrk="1" fontAlgn="base" hangingPunct="1">
        <a:lnSpc>
          <a:spcPct val="90000"/>
        </a:lnSpc>
        <a:spcBef>
          <a:spcPts val="1000"/>
        </a:spcBef>
        <a:spcAft>
          <a:spcPts val="200"/>
        </a:spcAft>
        <a:buClr>
          <a:schemeClr val="tx1"/>
        </a:buClr>
        <a:buFont typeface="Arial" panose="020B0604020202020204" pitchFamily="34" charset="0"/>
        <a:buChar char="•"/>
        <a:tabLst/>
        <a:defRPr sz="1800" kern="1200">
          <a:solidFill>
            <a:schemeClr val="tx1"/>
          </a:solidFill>
          <a:latin typeface="+mn-lt"/>
          <a:ea typeface="+mn-ea"/>
          <a:cs typeface="+mn-cs"/>
        </a:defRPr>
      </a:lvl1pPr>
      <a:lvl2pPr marL="446088" indent="-223838" algn="l" rtl="0" eaLnBrk="1" fontAlgn="base" hangingPunct="1">
        <a:lnSpc>
          <a:spcPct val="90000"/>
        </a:lnSpc>
        <a:spcBef>
          <a:spcPts val="600"/>
        </a:spcBef>
        <a:spcAft>
          <a:spcPct val="0"/>
        </a:spcAft>
        <a:buFont typeface="Systemtypsnitt"/>
        <a:buChar char="–"/>
        <a:tabLst/>
        <a:defRPr sz="1600" kern="1200">
          <a:solidFill>
            <a:schemeClr val="tx1"/>
          </a:solidFill>
          <a:latin typeface="+mn-lt"/>
          <a:ea typeface="+mn-ea"/>
          <a:cs typeface="+mn-cs"/>
        </a:defRPr>
      </a:lvl2pPr>
      <a:lvl3pPr marL="669925" indent="-223838" algn="l" rtl="0" eaLnBrk="1" fontAlgn="base" hangingPunct="1">
        <a:lnSpc>
          <a:spcPct val="90000"/>
        </a:lnSpc>
        <a:spcBef>
          <a:spcPts val="600"/>
        </a:spcBef>
        <a:spcAft>
          <a:spcPct val="0"/>
        </a:spcAft>
        <a:buFont typeface="Systemtypsnitt"/>
        <a:buChar char="&gt;"/>
        <a:tabLst/>
        <a:defRPr sz="1600" i="1" kern="1200">
          <a:solidFill>
            <a:schemeClr val="tx1"/>
          </a:solidFill>
          <a:latin typeface="+mn-lt"/>
          <a:ea typeface="+mn-ea"/>
          <a:cs typeface="+mn-cs"/>
        </a:defRPr>
      </a:lvl3pPr>
      <a:lvl4pPr marL="846138" indent="-176213" algn="l" rtl="0" eaLnBrk="1" fontAlgn="base" hangingPunct="1">
        <a:lnSpc>
          <a:spcPct val="90000"/>
        </a:lnSpc>
        <a:spcBef>
          <a:spcPts val="600"/>
        </a:spcBef>
        <a:spcAft>
          <a:spcPct val="0"/>
        </a:spcAft>
        <a:buFont typeface="Arial" panose="020B0604020202020204" pitchFamily="34" charset="0"/>
        <a:buChar char="•"/>
        <a:tabLst/>
        <a:defRPr sz="1400" kern="1200">
          <a:solidFill>
            <a:schemeClr val="tx1"/>
          </a:solidFill>
          <a:latin typeface="+mn-lt"/>
          <a:ea typeface="+mn-ea"/>
          <a:cs typeface="+mn-cs"/>
        </a:defRPr>
      </a:lvl4pPr>
      <a:lvl5pPr marL="1112838" indent="-266700" algn="l" rtl="0" eaLnBrk="1" fontAlgn="base" hangingPunct="1">
        <a:lnSpc>
          <a:spcPct val="90000"/>
        </a:lnSpc>
        <a:spcBef>
          <a:spcPts val="600"/>
        </a:spcBef>
        <a:spcAft>
          <a:spcPct val="0"/>
        </a:spcAft>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736" userDrawn="1">
          <p15:clr>
            <a:srgbClr val="F26B43"/>
          </p15:clr>
        </p15:guide>
        <p15:guide id="4" pos="5443" userDrawn="1">
          <p15:clr>
            <a:srgbClr val="F26B43"/>
          </p15:clr>
        </p15:guide>
        <p15:guide id="5" orient="horz" pos="742" userDrawn="1">
          <p15:clr>
            <a:srgbClr val="F26B43"/>
          </p15:clr>
        </p15:guide>
        <p15:guide id="7" pos="158" userDrawn="1">
          <p15:clr>
            <a:srgbClr val="F26B43"/>
          </p15:clr>
        </p15:guide>
        <p15:guide id="9" orient="horz" pos="584" userDrawn="1">
          <p15:clr>
            <a:srgbClr val="F26B43"/>
          </p15:clr>
        </p15:guide>
        <p15:guide id="10" orient="horz" pos="156" userDrawn="1">
          <p15:clr>
            <a:srgbClr val="F26B43"/>
          </p15:clr>
        </p15:guide>
        <p15:guide id="11" pos="5602" userDrawn="1">
          <p15:clr>
            <a:srgbClr val="F26B43"/>
          </p15:clr>
        </p15:guide>
        <p15:guide id="12" pos="667" userDrawn="1">
          <p15:clr>
            <a:srgbClr val="F26B43"/>
          </p15:clr>
        </p15:guide>
        <p15:guide id="13" pos="580" userDrawn="1">
          <p15:clr>
            <a:srgbClr val="F26B43"/>
          </p15:clr>
        </p15:guide>
        <p15:guide id="15" orient="horz" pos="3085" userDrawn="1">
          <p15:clr>
            <a:srgbClr val="F26B43"/>
          </p15:clr>
        </p15:guide>
        <p15:guide id="16" orient="horz" pos="2976" userDrawn="1">
          <p15:clr>
            <a:srgbClr val="F26B43"/>
          </p15:clr>
        </p15:guide>
        <p15:guide id="17" pos="36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CEFDED03-B73B-4057-9667-7B69EF4D719A}"/>
              </a:ext>
            </a:extLst>
          </p:cNvPr>
          <p:cNvSpPr>
            <a:spLocks noGrp="1"/>
          </p:cNvSpPr>
          <p:nvPr>
            <p:ph type="body" idx="1"/>
          </p:nvPr>
        </p:nvSpPr>
        <p:spPr>
          <a:xfrm>
            <a:off x="349599" y="2355727"/>
            <a:ext cx="4438426" cy="918102"/>
          </a:xfrm>
          <a:prstGeom prst="rect">
            <a:avLst/>
          </a:prstGeom>
        </p:spPr>
        <p:txBody>
          <a:bodyPr vert="horz" lIns="0" tIns="0" rIns="0" bIns="0" rtlCol="0">
            <a:noAutofit/>
          </a:bodyPr>
          <a:lstStyle/>
          <a:p>
            <a:pPr lvl="0"/>
            <a:r>
              <a:rPr lang="sv-SE" dirty="0"/>
              <a:t>Klicka här för att ändra format på bakgrundstexten</a:t>
            </a:r>
          </a:p>
        </p:txBody>
      </p:sp>
      <p:sp>
        <p:nvSpPr>
          <p:cNvPr id="2" name="Platshållare för rubrik 1">
            <a:extLst>
              <a:ext uri="{FF2B5EF4-FFF2-40B4-BE49-F238E27FC236}">
                <a16:creationId xmlns:a16="http://schemas.microsoft.com/office/drawing/2014/main" id="{EB551155-ADB6-4713-AD48-92A8C535A26D}"/>
              </a:ext>
            </a:extLst>
          </p:cNvPr>
          <p:cNvSpPr>
            <a:spLocks noGrp="1"/>
          </p:cNvSpPr>
          <p:nvPr>
            <p:ph type="title"/>
          </p:nvPr>
        </p:nvSpPr>
        <p:spPr>
          <a:xfrm>
            <a:off x="359533" y="1977684"/>
            <a:ext cx="4428492" cy="378043"/>
          </a:xfrm>
          <a:prstGeom prst="rect">
            <a:avLst/>
          </a:prstGeom>
        </p:spPr>
        <p:txBody>
          <a:bodyPr vert="horz" lIns="0" tIns="0" rIns="0" bIns="0" rtlCol="0" anchor="t" anchorCtr="0">
            <a:noAutofit/>
          </a:bodyPr>
          <a:lstStyle/>
          <a:p>
            <a:r>
              <a:rPr lang="sv-SE" dirty="0"/>
              <a:t>Klicka här för att ändra mall för rubrikformat</a:t>
            </a:r>
          </a:p>
        </p:txBody>
      </p:sp>
      <p:pic>
        <p:nvPicPr>
          <p:cNvPr id="8" name="Picture 2">
            <a:extLst>
              <a:ext uri="{FF2B5EF4-FFF2-40B4-BE49-F238E27FC236}">
                <a16:creationId xmlns:a16="http://schemas.microsoft.com/office/drawing/2014/main" id="{63C4B2EE-2B48-4379-BBD1-4FA250447FE8}"/>
              </a:ext>
              <a:ext uri="{C183D7F6-B498-43B3-948B-1728B52AA6E4}">
                <adec:decorative xmlns="" xmlns:adec="http://schemas.microsoft.com/office/drawing/2017/decorative" val="1"/>
              </a:ext>
            </a:extLst>
          </p:cNvPr>
          <p:cNvPicPr>
            <a:picLocks noChangeArrowheads="1"/>
          </p:cNvPicPr>
          <p:nvPr userDrawn="1"/>
        </p:nvPicPr>
        <p:blipFill>
          <a:blip r:embed="rId5" cstate="screen">
            <a:extLst>
              <a:ext uri="{28A0092B-C50C-407E-A947-70E740481C1C}">
                <a14:useLocalDpi xmlns:a14="http://schemas.microsoft.com/office/drawing/2010/main"/>
              </a:ext>
            </a:extLst>
          </a:blip>
          <a:srcRect/>
          <a:stretch/>
        </p:blipFill>
        <p:spPr bwMode="auto">
          <a:xfrm>
            <a:off x="278606" y="276226"/>
            <a:ext cx="759353" cy="76907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766254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Lst>
  <p:hf hdr="0"/>
  <p:txStyles>
    <p:titleStyle>
      <a:lvl1pPr algn="l" defTabSz="685783" rtl="0" eaLnBrk="1" latinLnBrk="0" hangingPunct="1">
        <a:lnSpc>
          <a:spcPct val="90000"/>
        </a:lnSpc>
        <a:spcBef>
          <a:spcPct val="0"/>
        </a:spcBef>
        <a:buNone/>
        <a:defRPr sz="1350" b="1" kern="1200">
          <a:solidFill>
            <a:schemeClr val="tx1"/>
          </a:solidFill>
          <a:latin typeface="+mj-lt"/>
          <a:ea typeface="+mj-ea"/>
          <a:cs typeface="+mj-cs"/>
        </a:defRPr>
      </a:lvl1pPr>
    </p:titleStyle>
    <p:bodyStyle>
      <a:lvl1pPr marL="0" indent="0" algn="l" defTabSz="685783"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gt;"/>
        <a:defRPr sz="12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7" orient="horz" pos="232">
          <p15:clr>
            <a:srgbClr val="F26B43"/>
          </p15:clr>
        </p15:guide>
        <p15:guide id="9" pos="7446">
          <p15:clr>
            <a:srgbClr val="F26B43"/>
          </p15:clr>
        </p15:guide>
        <p15:guide id="10" pos="234">
          <p15:clr>
            <a:srgbClr val="F26B43"/>
          </p15:clr>
        </p15:guide>
        <p15:guide id="13" orient="horz" pos="1117">
          <p15:clr>
            <a:srgbClr val="F26B43"/>
          </p15:clr>
        </p15:guide>
        <p15:guide id="14" orient="horz" pos="4088">
          <p15:clr>
            <a:srgbClr val="F26B43"/>
          </p15:clr>
        </p15:guide>
        <p15:guide id="15" pos="1096">
          <p15:clr>
            <a:srgbClr val="F26B43"/>
          </p15:clr>
        </p15:guide>
        <p15:guide id="16" pos="55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8FC9BCA9-8112-B140-ADE9-6824270029CC}"/>
              </a:ext>
            </a:extLst>
          </p:cNvPr>
          <p:cNvGrpSpPr/>
          <p:nvPr userDrawn="1"/>
        </p:nvGrpSpPr>
        <p:grpSpPr>
          <a:xfrm>
            <a:off x="0" y="0"/>
            <a:ext cx="1172780" cy="1181100"/>
            <a:chOff x="0" y="0"/>
            <a:chExt cx="1118774" cy="1126711"/>
          </a:xfrm>
          <a:noFill/>
        </p:grpSpPr>
        <p:pic>
          <p:nvPicPr>
            <p:cNvPr id="17" name="Picture 2">
              <a:extLst>
                <a:ext uri="{FF2B5EF4-FFF2-40B4-BE49-F238E27FC236}">
                  <a16:creationId xmlns:a16="http://schemas.microsoft.com/office/drawing/2014/main" id="{5CC0A999-4F7B-8C4E-8149-C4EAA0A4A500}"/>
                </a:ext>
              </a:extLst>
            </p:cNvPr>
            <p:cNvPicPr>
              <a:picLocks noChangeArrowheads="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38674" y="237964"/>
              <a:ext cx="641393" cy="6497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8" name="Grupp 17">
              <a:extLst>
                <a:ext uri="{FF2B5EF4-FFF2-40B4-BE49-F238E27FC236}">
                  <a16:creationId xmlns:a16="http://schemas.microsoft.com/office/drawing/2014/main" id="{69D53D63-D667-E84D-A90C-8D11EC9E4B53}"/>
                </a:ext>
              </a:extLst>
            </p:cNvPr>
            <p:cNvGrpSpPr>
              <a:grpSpLocks noChangeAspect="1"/>
            </p:cNvGrpSpPr>
            <p:nvPr/>
          </p:nvGrpSpPr>
          <p:grpSpPr>
            <a:xfrm>
              <a:off x="440017" y="0"/>
              <a:ext cx="238707" cy="238781"/>
              <a:chOff x="2212991" y="4839051"/>
              <a:chExt cx="754419" cy="754653"/>
            </a:xfrm>
            <a:grpFill/>
          </p:grpSpPr>
          <p:sp>
            <p:nvSpPr>
              <p:cNvPr id="55" name="Rektangel 54">
                <a:extLst>
                  <a:ext uri="{FF2B5EF4-FFF2-40B4-BE49-F238E27FC236}">
                    <a16:creationId xmlns:a16="http://schemas.microsoft.com/office/drawing/2014/main" id="{9B6D8BC4-515D-A14B-BF16-35FC559D15C0}"/>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Rektangel 55">
                <a:extLst>
                  <a:ext uri="{FF2B5EF4-FFF2-40B4-BE49-F238E27FC236}">
                    <a16:creationId xmlns:a16="http://schemas.microsoft.com/office/drawing/2014/main" id="{6A8074B4-32D4-7D4D-99B1-C1E5BCA4C294}"/>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7" name="Rektangel 56">
                <a:extLst>
                  <a:ext uri="{FF2B5EF4-FFF2-40B4-BE49-F238E27FC236}">
                    <a16:creationId xmlns:a16="http://schemas.microsoft.com/office/drawing/2014/main" id="{5DF1CC6E-E23D-7846-B935-B6D685DE5D3F}"/>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Rektangel 57">
                <a:extLst>
                  <a:ext uri="{FF2B5EF4-FFF2-40B4-BE49-F238E27FC236}">
                    <a16:creationId xmlns:a16="http://schemas.microsoft.com/office/drawing/2014/main" id="{E0344D03-8FC1-6B4D-BBDE-3DAE45779BC4}"/>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Rektangel 58">
                <a:extLst>
                  <a:ext uri="{FF2B5EF4-FFF2-40B4-BE49-F238E27FC236}">
                    <a16:creationId xmlns:a16="http://schemas.microsoft.com/office/drawing/2014/main" id="{1ADEEFC8-FFFE-B543-9D4F-F5E7FFED0956}"/>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0" name="Rektangel 59">
                <a:extLst>
                  <a:ext uri="{FF2B5EF4-FFF2-40B4-BE49-F238E27FC236}">
                    <a16:creationId xmlns:a16="http://schemas.microsoft.com/office/drawing/2014/main" id="{F8D556CD-9A22-3549-83E4-AC3754C40CA8}"/>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1" name="Rektangel 60">
                <a:extLst>
                  <a:ext uri="{FF2B5EF4-FFF2-40B4-BE49-F238E27FC236}">
                    <a16:creationId xmlns:a16="http://schemas.microsoft.com/office/drawing/2014/main" id="{483B93B1-26EF-844F-BD73-0AB10B74D5DE}"/>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Rektangel 61">
                <a:extLst>
                  <a:ext uri="{FF2B5EF4-FFF2-40B4-BE49-F238E27FC236}">
                    <a16:creationId xmlns:a16="http://schemas.microsoft.com/office/drawing/2014/main" id="{54D47BB5-122C-2748-A219-5604D6DB5EAD}"/>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Rektangel 62">
                <a:extLst>
                  <a:ext uri="{FF2B5EF4-FFF2-40B4-BE49-F238E27FC236}">
                    <a16:creationId xmlns:a16="http://schemas.microsoft.com/office/drawing/2014/main" id="{39F3589B-0BFD-5640-9CF3-FAF5F7063F1A}"/>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9" name="Grupp 18">
              <a:extLst>
                <a:ext uri="{FF2B5EF4-FFF2-40B4-BE49-F238E27FC236}">
                  <a16:creationId xmlns:a16="http://schemas.microsoft.com/office/drawing/2014/main" id="{BFB3C6E5-14B8-784E-8FB1-95AADD256478}"/>
                </a:ext>
              </a:extLst>
            </p:cNvPr>
            <p:cNvGrpSpPr>
              <a:grpSpLocks noChangeAspect="1"/>
            </p:cNvGrpSpPr>
            <p:nvPr/>
          </p:nvGrpSpPr>
          <p:grpSpPr>
            <a:xfrm>
              <a:off x="440017" y="887930"/>
              <a:ext cx="238707" cy="238781"/>
              <a:chOff x="2212991" y="4839051"/>
              <a:chExt cx="754419" cy="754653"/>
            </a:xfrm>
            <a:grpFill/>
          </p:grpSpPr>
          <p:sp>
            <p:nvSpPr>
              <p:cNvPr id="46" name="Rektangel 45">
                <a:extLst>
                  <a:ext uri="{FF2B5EF4-FFF2-40B4-BE49-F238E27FC236}">
                    <a16:creationId xmlns:a16="http://schemas.microsoft.com/office/drawing/2014/main" id="{8FF3B2D3-7968-8841-B69E-C92F6F383163}"/>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a:extLst>
                  <a:ext uri="{FF2B5EF4-FFF2-40B4-BE49-F238E27FC236}">
                    <a16:creationId xmlns:a16="http://schemas.microsoft.com/office/drawing/2014/main" id="{9C6FD4FD-051C-7D44-A009-64B5F0CF97F5}"/>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a:extLst>
                  <a:ext uri="{FF2B5EF4-FFF2-40B4-BE49-F238E27FC236}">
                    <a16:creationId xmlns:a16="http://schemas.microsoft.com/office/drawing/2014/main" id="{D122B4FC-27BC-B84C-9081-BA4D2B8110D6}"/>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Rektangel 48">
                <a:extLst>
                  <a:ext uri="{FF2B5EF4-FFF2-40B4-BE49-F238E27FC236}">
                    <a16:creationId xmlns:a16="http://schemas.microsoft.com/office/drawing/2014/main" id="{C2B70FAB-C9FA-2A44-9029-57E8DB422861}"/>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Rektangel 49">
                <a:extLst>
                  <a:ext uri="{FF2B5EF4-FFF2-40B4-BE49-F238E27FC236}">
                    <a16:creationId xmlns:a16="http://schemas.microsoft.com/office/drawing/2014/main" id="{A5278468-9F40-3949-88D4-236CB2B2ABC3}"/>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Rektangel 50">
                <a:extLst>
                  <a:ext uri="{FF2B5EF4-FFF2-40B4-BE49-F238E27FC236}">
                    <a16:creationId xmlns:a16="http://schemas.microsoft.com/office/drawing/2014/main" id="{14A7F17F-2E72-7B46-9CD0-02CCB8739BB5}"/>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Rektangel 51">
                <a:extLst>
                  <a:ext uri="{FF2B5EF4-FFF2-40B4-BE49-F238E27FC236}">
                    <a16:creationId xmlns:a16="http://schemas.microsoft.com/office/drawing/2014/main" id="{93801361-770D-6F40-89DC-EB545DDB8AFF}"/>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Rektangel 52">
                <a:extLst>
                  <a:ext uri="{FF2B5EF4-FFF2-40B4-BE49-F238E27FC236}">
                    <a16:creationId xmlns:a16="http://schemas.microsoft.com/office/drawing/2014/main" id="{08944139-F9F3-7943-BCEB-BE4B04164A28}"/>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Rektangel 53">
                <a:extLst>
                  <a:ext uri="{FF2B5EF4-FFF2-40B4-BE49-F238E27FC236}">
                    <a16:creationId xmlns:a16="http://schemas.microsoft.com/office/drawing/2014/main" id="{3A4FBAF0-741B-2149-90C7-535640089BF3}"/>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0" name="Grupp 19">
              <a:extLst>
                <a:ext uri="{FF2B5EF4-FFF2-40B4-BE49-F238E27FC236}">
                  <a16:creationId xmlns:a16="http://schemas.microsoft.com/office/drawing/2014/main" id="{58807A2E-9697-D74B-98B0-162AE365508C}"/>
                </a:ext>
              </a:extLst>
            </p:cNvPr>
            <p:cNvGrpSpPr>
              <a:grpSpLocks noChangeAspect="1"/>
            </p:cNvGrpSpPr>
            <p:nvPr/>
          </p:nvGrpSpPr>
          <p:grpSpPr>
            <a:xfrm>
              <a:off x="0" y="443465"/>
              <a:ext cx="238707" cy="238781"/>
              <a:chOff x="2212991" y="4839051"/>
              <a:chExt cx="754419" cy="754653"/>
            </a:xfrm>
            <a:grpFill/>
          </p:grpSpPr>
          <p:sp>
            <p:nvSpPr>
              <p:cNvPr id="37" name="Rektangel 36">
                <a:extLst>
                  <a:ext uri="{FF2B5EF4-FFF2-40B4-BE49-F238E27FC236}">
                    <a16:creationId xmlns:a16="http://schemas.microsoft.com/office/drawing/2014/main" id="{81418C15-36C2-3E44-A14C-7074CE448558}"/>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ktangel 37">
                <a:extLst>
                  <a:ext uri="{FF2B5EF4-FFF2-40B4-BE49-F238E27FC236}">
                    <a16:creationId xmlns:a16="http://schemas.microsoft.com/office/drawing/2014/main" id="{44833AF8-4999-7D4F-AE3B-8B0F9A33DFDF}"/>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ektangel 38">
                <a:extLst>
                  <a:ext uri="{FF2B5EF4-FFF2-40B4-BE49-F238E27FC236}">
                    <a16:creationId xmlns:a16="http://schemas.microsoft.com/office/drawing/2014/main" id="{FF4139E5-A452-9845-824A-43F6502DE50C}"/>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Rektangel 39">
                <a:extLst>
                  <a:ext uri="{FF2B5EF4-FFF2-40B4-BE49-F238E27FC236}">
                    <a16:creationId xmlns:a16="http://schemas.microsoft.com/office/drawing/2014/main" id="{183BB7F3-8509-4B45-9508-7FA6F428C163}"/>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ktangel 40">
                <a:extLst>
                  <a:ext uri="{FF2B5EF4-FFF2-40B4-BE49-F238E27FC236}">
                    <a16:creationId xmlns:a16="http://schemas.microsoft.com/office/drawing/2014/main" id="{DE036BB2-A884-814F-B716-7468FF3E1938}"/>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ktangel 41">
                <a:extLst>
                  <a:ext uri="{FF2B5EF4-FFF2-40B4-BE49-F238E27FC236}">
                    <a16:creationId xmlns:a16="http://schemas.microsoft.com/office/drawing/2014/main" id="{8C10D231-9633-4D40-8745-05CD67ACEB58}"/>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Rektangel 42">
                <a:extLst>
                  <a:ext uri="{FF2B5EF4-FFF2-40B4-BE49-F238E27FC236}">
                    <a16:creationId xmlns:a16="http://schemas.microsoft.com/office/drawing/2014/main" id="{23A536BF-0D41-6E4F-985C-BE1F16D015F7}"/>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a:extLst>
                  <a:ext uri="{FF2B5EF4-FFF2-40B4-BE49-F238E27FC236}">
                    <a16:creationId xmlns:a16="http://schemas.microsoft.com/office/drawing/2014/main" id="{BA63BD33-740B-0441-BEB3-D86ED464D5A4}"/>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ktangel 44">
                <a:extLst>
                  <a:ext uri="{FF2B5EF4-FFF2-40B4-BE49-F238E27FC236}">
                    <a16:creationId xmlns:a16="http://schemas.microsoft.com/office/drawing/2014/main" id="{56D57299-ADB2-AF45-A47F-34F0365988CE}"/>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1" name="Grupp 20">
              <a:extLst>
                <a:ext uri="{FF2B5EF4-FFF2-40B4-BE49-F238E27FC236}">
                  <a16:creationId xmlns:a16="http://schemas.microsoft.com/office/drawing/2014/main" id="{50B193BD-04F2-AD45-A802-45224EFD42DE}"/>
                </a:ext>
              </a:extLst>
            </p:cNvPr>
            <p:cNvGrpSpPr>
              <a:grpSpLocks noChangeAspect="1"/>
            </p:cNvGrpSpPr>
            <p:nvPr/>
          </p:nvGrpSpPr>
          <p:grpSpPr>
            <a:xfrm>
              <a:off x="880067" y="443465"/>
              <a:ext cx="238707" cy="238781"/>
              <a:chOff x="2212991" y="4839051"/>
              <a:chExt cx="754419" cy="754653"/>
            </a:xfrm>
            <a:grpFill/>
          </p:grpSpPr>
          <p:sp>
            <p:nvSpPr>
              <p:cNvPr id="22" name="Rektangel 21">
                <a:extLst>
                  <a:ext uri="{FF2B5EF4-FFF2-40B4-BE49-F238E27FC236}">
                    <a16:creationId xmlns:a16="http://schemas.microsoft.com/office/drawing/2014/main" id="{B412C8AC-CE2A-8848-A20D-226D21F4CB5C}"/>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FC864472-CE46-9A45-8003-AF4F1FF1F46F}"/>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extLst>
                  <a:ext uri="{FF2B5EF4-FFF2-40B4-BE49-F238E27FC236}">
                    <a16:creationId xmlns:a16="http://schemas.microsoft.com/office/drawing/2014/main" id="{A55052CE-8A2D-5242-87E6-5FAE68A5F451}"/>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a:extLst>
                  <a:ext uri="{FF2B5EF4-FFF2-40B4-BE49-F238E27FC236}">
                    <a16:creationId xmlns:a16="http://schemas.microsoft.com/office/drawing/2014/main" id="{C5C802A8-B3EB-504F-B960-8D1EB66A1C5F}"/>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a:extLst>
                  <a:ext uri="{FF2B5EF4-FFF2-40B4-BE49-F238E27FC236}">
                    <a16:creationId xmlns:a16="http://schemas.microsoft.com/office/drawing/2014/main" id="{85EABCF9-7B70-3043-AFE1-619D293FE116}"/>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32">
                <a:extLst>
                  <a:ext uri="{FF2B5EF4-FFF2-40B4-BE49-F238E27FC236}">
                    <a16:creationId xmlns:a16="http://schemas.microsoft.com/office/drawing/2014/main" id="{479CB243-E35B-754D-AE34-43FD1DBAB312}"/>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ktangel 33">
                <a:extLst>
                  <a:ext uri="{FF2B5EF4-FFF2-40B4-BE49-F238E27FC236}">
                    <a16:creationId xmlns:a16="http://schemas.microsoft.com/office/drawing/2014/main" id="{236D23C6-AA93-C048-892B-A29832BC0F45}"/>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ktangel 34">
                <a:extLst>
                  <a:ext uri="{FF2B5EF4-FFF2-40B4-BE49-F238E27FC236}">
                    <a16:creationId xmlns:a16="http://schemas.microsoft.com/office/drawing/2014/main" id="{099F8E46-00A7-9B49-BA0B-443C1B18F619}"/>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Rektangel 35">
                <a:extLst>
                  <a:ext uri="{FF2B5EF4-FFF2-40B4-BE49-F238E27FC236}">
                    <a16:creationId xmlns:a16="http://schemas.microsoft.com/office/drawing/2014/main" id="{1F014AEE-BA9C-5B4F-A52F-FFC2BFC66238}"/>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cxnSp>
        <p:nvCxnSpPr>
          <p:cNvPr id="10" name="Rak 9">
            <a:extLst>
              <a:ext uri="{FF2B5EF4-FFF2-40B4-BE49-F238E27FC236}">
                <a16:creationId xmlns:a16="http://schemas.microsoft.com/office/drawing/2014/main" id="{F42879D5-222F-0640-AA87-3AC584B52044}"/>
              </a:ext>
            </a:extLst>
          </p:cNvPr>
          <p:cNvCxnSpPr>
            <a:cxnSpLocks/>
          </p:cNvCxnSpPr>
          <p:nvPr/>
        </p:nvCxnSpPr>
        <p:spPr>
          <a:xfrm>
            <a:off x="1625600" y="27255788"/>
            <a:ext cx="3957796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35A3ADBA-25A7-C947-B502-691111D0D9E5}"/>
              </a:ext>
            </a:extLst>
          </p:cNvPr>
          <p:cNvCxnSpPr>
            <a:cxnSpLocks/>
          </p:cNvCxnSpPr>
          <p:nvPr/>
        </p:nvCxnSpPr>
        <p:spPr>
          <a:xfrm>
            <a:off x="247666" y="4891747"/>
            <a:ext cx="864550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Platshållare för rubrik 1">
            <a:extLst>
              <a:ext uri="{FF2B5EF4-FFF2-40B4-BE49-F238E27FC236}">
                <a16:creationId xmlns:a16="http://schemas.microsoft.com/office/drawing/2014/main" id="{785D31C7-D918-594B-BEA4-908A2623180A}"/>
              </a:ext>
            </a:extLst>
          </p:cNvPr>
          <p:cNvSpPr>
            <a:spLocks noGrp="1"/>
          </p:cNvSpPr>
          <p:nvPr>
            <p:ph type="title"/>
          </p:nvPr>
        </p:nvSpPr>
        <p:spPr>
          <a:xfrm>
            <a:off x="1060463" y="251752"/>
            <a:ext cx="7552857" cy="673874"/>
          </a:xfrm>
          <a:prstGeom prst="rect">
            <a:avLst/>
          </a:prstGeom>
        </p:spPr>
        <p:txBody>
          <a:bodyPr vert="horz" lIns="91440" tIns="45720" rIns="91440" bIns="45720" rtlCol="0" anchor="ctr">
            <a:noAutofit/>
          </a:bodyPr>
          <a:lstStyle/>
          <a:p>
            <a:r>
              <a:rPr lang="sv-SE" dirty="0"/>
              <a:t>Klicka här för att ändra mall för rubrikformat</a:t>
            </a:r>
            <a:endParaRPr lang="en-GB" dirty="0"/>
          </a:p>
        </p:txBody>
      </p:sp>
      <p:sp>
        <p:nvSpPr>
          <p:cNvPr id="3" name="Platshållare för text 2">
            <a:extLst>
              <a:ext uri="{FF2B5EF4-FFF2-40B4-BE49-F238E27FC236}">
                <a16:creationId xmlns:a16="http://schemas.microsoft.com/office/drawing/2014/main" id="{376CF093-1E8D-FF4F-B3C9-72A2B0815CB3}"/>
              </a:ext>
            </a:extLst>
          </p:cNvPr>
          <p:cNvSpPr>
            <a:spLocks noGrp="1"/>
          </p:cNvSpPr>
          <p:nvPr>
            <p:ph type="body" idx="1"/>
          </p:nvPr>
        </p:nvSpPr>
        <p:spPr>
          <a:xfrm>
            <a:off x="1062000" y="1112400"/>
            <a:ext cx="7572358" cy="3609046"/>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5" name="Platshållare för datum 4">
            <a:extLst>
              <a:ext uri="{FF2B5EF4-FFF2-40B4-BE49-F238E27FC236}">
                <a16:creationId xmlns:a16="http://schemas.microsoft.com/office/drawing/2014/main" id="{97E4CD63-A723-E743-A7FA-6B31200F61CF}"/>
              </a:ext>
            </a:extLst>
          </p:cNvPr>
          <p:cNvSpPr>
            <a:spLocks noGrp="1"/>
          </p:cNvSpPr>
          <p:nvPr>
            <p:ph type="dt" sz="half" idx="2"/>
          </p:nvPr>
        </p:nvSpPr>
        <p:spPr>
          <a:xfrm>
            <a:off x="250825" y="4949520"/>
            <a:ext cx="2057400" cy="117474"/>
          </a:xfrm>
          <a:prstGeom prst="rect">
            <a:avLst/>
          </a:prstGeom>
        </p:spPr>
        <p:txBody>
          <a:bodyPr vert="horz" wrap="none" lIns="0" tIns="0" rIns="0" bIns="0" rtlCol="0" anchor="ctr"/>
          <a:lstStyle>
            <a:lvl1pPr algn="l">
              <a:defRPr sz="700">
                <a:solidFill>
                  <a:srgbClr val="848489"/>
                </a:solidFill>
              </a:defRPr>
            </a:lvl1pPr>
          </a:lstStyle>
          <a:p>
            <a:fld id="{832A3DEB-92BA-404E-9210-96F4218B7138}" type="datetime1">
              <a:rPr lang="sv-SE" smtClean="0"/>
              <a:t>2023-05-23</a:t>
            </a:fld>
            <a:endParaRPr lang="en-GB" dirty="0"/>
          </a:p>
        </p:txBody>
      </p:sp>
      <p:sp>
        <p:nvSpPr>
          <p:cNvPr id="6" name="Platshållare för bildnummer 5">
            <a:extLst>
              <a:ext uri="{FF2B5EF4-FFF2-40B4-BE49-F238E27FC236}">
                <a16:creationId xmlns:a16="http://schemas.microsoft.com/office/drawing/2014/main" id="{3844A7B9-8441-734E-B26B-9C9C5C04B442}"/>
              </a:ext>
            </a:extLst>
          </p:cNvPr>
          <p:cNvSpPr>
            <a:spLocks noGrp="1"/>
          </p:cNvSpPr>
          <p:nvPr>
            <p:ph type="sldNum" sz="quarter" idx="4"/>
          </p:nvPr>
        </p:nvSpPr>
        <p:spPr>
          <a:xfrm>
            <a:off x="6835775" y="4949520"/>
            <a:ext cx="2057400" cy="117474"/>
          </a:xfrm>
          <a:prstGeom prst="rect">
            <a:avLst/>
          </a:prstGeom>
        </p:spPr>
        <p:txBody>
          <a:bodyPr vert="horz" wrap="none" lIns="0" tIns="0" rIns="0" bIns="0" rtlCol="0" anchor="ctr"/>
          <a:lstStyle>
            <a:lvl1pPr algn="r">
              <a:defRPr sz="700">
                <a:solidFill>
                  <a:srgbClr val="848489"/>
                </a:solidFill>
              </a:defRPr>
            </a:lvl1pPr>
          </a:lstStyle>
          <a:p>
            <a:fld id="{C338348D-F2D3-AB47-AE2A-1D59B1E58D64}" type="slidenum">
              <a:rPr lang="en-GB" smtClean="0"/>
              <a:pPr/>
              <a:t>‹#›</a:t>
            </a:fld>
            <a:endParaRPr lang="en-GB"/>
          </a:p>
        </p:txBody>
      </p:sp>
    </p:spTree>
    <p:extLst>
      <p:ext uri="{BB962C8B-B14F-4D97-AF65-F5344CB8AC3E}">
        <p14:creationId xmlns:p14="http://schemas.microsoft.com/office/powerpoint/2010/main" val="89599490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1" fontAlgn="base" hangingPunct="1">
        <a:lnSpc>
          <a:spcPts val="3000"/>
        </a:lnSpc>
        <a:spcBef>
          <a:spcPct val="0"/>
        </a:spcBef>
        <a:spcAft>
          <a:spcPct val="0"/>
        </a:spcAft>
        <a:defRPr sz="2600" b="1" kern="1200">
          <a:solidFill>
            <a:schemeClr val="tx1"/>
          </a:solidFill>
          <a:latin typeface="+mj-lt"/>
          <a:ea typeface="+mj-ea"/>
          <a:cs typeface="+mj-cs"/>
        </a:defRPr>
      </a:lvl1pPr>
      <a:lvl2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2pPr>
      <a:lvl3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3pPr>
      <a:lvl4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4pPr>
      <a:lvl5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5pPr>
      <a:lvl6pPr marL="457200" algn="l" rtl="0" eaLnBrk="1" fontAlgn="base" hangingPunct="1">
        <a:lnSpc>
          <a:spcPts val="3000"/>
        </a:lnSpc>
        <a:spcBef>
          <a:spcPct val="0"/>
        </a:spcBef>
        <a:spcAft>
          <a:spcPct val="0"/>
        </a:spcAft>
        <a:defRPr sz="2600" b="1">
          <a:solidFill>
            <a:schemeClr val="tx1"/>
          </a:solidFill>
          <a:latin typeface="Arial" panose="020B0604020202020204" pitchFamily="34" charset="0"/>
        </a:defRPr>
      </a:lvl6pPr>
      <a:lvl7pPr marL="914400" algn="l" rtl="0" eaLnBrk="1" fontAlgn="base" hangingPunct="1">
        <a:lnSpc>
          <a:spcPts val="3000"/>
        </a:lnSpc>
        <a:spcBef>
          <a:spcPct val="0"/>
        </a:spcBef>
        <a:spcAft>
          <a:spcPct val="0"/>
        </a:spcAft>
        <a:defRPr sz="2600" b="1">
          <a:solidFill>
            <a:schemeClr val="tx1"/>
          </a:solidFill>
          <a:latin typeface="Arial" panose="020B0604020202020204" pitchFamily="34" charset="0"/>
        </a:defRPr>
      </a:lvl7pPr>
      <a:lvl8pPr marL="1371600" algn="l" rtl="0" eaLnBrk="1" fontAlgn="base" hangingPunct="1">
        <a:lnSpc>
          <a:spcPts val="3000"/>
        </a:lnSpc>
        <a:spcBef>
          <a:spcPct val="0"/>
        </a:spcBef>
        <a:spcAft>
          <a:spcPct val="0"/>
        </a:spcAft>
        <a:defRPr sz="2600" b="1">
          <a:solidFill>
            <a:schemeClr val="tx1"/>
          </a:solidFill>
          <a:latin typeface="Arial" panose="020B0604020202020204" pitchFamily="34" charset="0"/>
        </a:defRPr>
      </a:lvl8pPr>
      <a:lvl9pPr marL="1828800" algn="l" rtl="0" eaLnBrk="1" fontAlgn="base" hangingPunct="1">
        <a:lnSpc>
          <a:spcPts val="3000"/>
        </a:lnSpc>
        <a:spcBef>
          <a:spcPct val="0"/>
        </a:spcBef>
        <a:spcAft>
          <a:spcPct val="0"/>
        </a:spcAft>
        <a:defRPr sz="2600" b="1">
          <a:solidFill>
            <a:schemeClr val="tx1"/>
          </a:solidFill>
          <a:latin typeface="Arial" panose="020B0604020202020204" pitchFamily="34" charset="0"/>
        </a:defRPr>
      </a:lvl9pPr>
    </p:titleStyle>
    <p:bodyStyle>
      <a:lvl1pPr marL="222250" indent="-222250" algn="l" rtl="0" eaLnBrk="1" fontAlgn="base" hangingPunct="1">
        <a:lnSpc>
          <a:spcPct val="90000"/>
        </a:lnSpc>
        <a:spcBef>
          <a:spcPts val="1000"/>
        </a:spcBef>
        <a:spcAft>
          <a:spcPts val="200"/>
        </a:spcAft>
        <a:buClr>
          <a:schemeClr val="tx1"/>
        </a:buClr>
        <a:buFont typeface="Arial" panose="020B0604020202020204" pitchFamily="34" charset="0"/>
        <a:buChar char="•"/>
        <a:tabLst/>
        <a:defRPr sz="1800" kern="1200">
          <a:solidFill>
            <a:schemeClr val="tx1"/>
          </a:solidFill>
          <a:latin typeface="+mn-lt"/>
          <a:ea typeface="+mn-ea"/>
          <a:cs typeface="+mn-cs"/>
        </a:defRPr>
      </a:lvl1pPr>
      <a:lvl2pPr marL="446088" indent="-223838" algn="l" rtl="0" eaLnBrk="1" fontAlgn="base" hangingPunct="1">
        <a:lnSpc>
          <a:spcPct val="90000"/>
        </a:lnSpc>
        <a:spcBef>
          <a:spcPts val="600"/>
        </a:spcBef>
        <a:spcAft>
          <a:spcPct val="0"/>
        </a:spcAft>
        <a:buFont typeface="Systemtypsnitt"/>
        <a:buChar char="–"/>
        <a:tabLst/>
        <a:defRPr sz="1600" kern="1200">
          <a:solidFill>
            <a:schemeClr val="tx1"/>
          </a:solidFill>
          <a:latin typeface="+mn-lt"/>
          <a:ea typeface="+mn-ea"/>
          <a:cs typeface="+mn-cs"/>
        </a:defRPr>
      </a:lvl2pPr>
      <a:lvl3pPr marL="669925" indent="-223838" algn="l" rtl="0" eaLnBrk="1" fontAlgn="base" hangingPunct="1">
        <a:lnSpc>
          <a:spcPct val="90000"/>
        </a:lnSpc>
        <a:spcBef>
          <a:spcPts val="600"/>
        </a:spcBef>
        <a:spcAft>
          <a:spcPct val="0"/>
        </a:spcAft>
        <a:buFont typeface="Systemtypsnitt"/>
        <a:buChar char="&gt;"/>
        <a:tabLst/>
        <a:defRPr sz="1600" i="1" kern="1200">
          <a:solidFill>
            <a:schemeClr val="tx1"/>
          </a:solidFill>
          <a:latin typeface="+mn-lt"/>
          <a:ea typeface="+mn-ea"/>
          <a:cs typeface="+mn-cs"/>
        </a:defRPr>
      </a:lvl3pPr>
      <a:lvl4pPr marL="846138" indent="-176213" algn="l" rtl="0" eaLnBrk="1" fontAlgn="base" hangingPunct="1">
        <a:lnSpc>
          <a:spcPct val="90000"/>
        </a:lnSpc>
        <a:spcBef>
          <a:spcPts val="600"/>
        </a:spcBef>
        <a:spcAft>
          <a:spcPct val="0"/>
        </a:spcAft>
        <a:buFont typeface="Arial" panose="020B0604020202020204" pitchFamily="34" charset="0"/>
        <a:buChar char="•"/>
        <a:tabLst/>
        <a:defRPr sz="1400" kern="1200">
          <a:solidFill>
            <a:schemeClr val="tx1"/>
          </a:solidFill>
          <a:latin typeface="+mn-lt"/>
          <a:ea typeface="+mn-ea"/>
          <a:cs typeface="+mn-cs"/>
        </a:defRPr>
      </a:lvl4pPr>
      <a:lvl5pPr marL="1112838" indent="-266700" algn="l" rtl="0" eaLnBrk="1" fontAlgn="base" hangingPunct="1">
        <a:lnSpc>
          <a:spcPct val="90000"/>
        </a:lnSpc>
        <a:spcBef>
          <a:spcPts val="600"/>
        </a:spcBef>
        <a:spcAft>
          <a:spcPct val="0"/>
        </a:spcAft>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736">
          <p15:clr>
            <a:srgbClr val="F26B43"/>
          </p15:clr>
        </p15:guide>
        <p15:guide id="4" pos="5443">
          <p15:clr>
            <a:srgbClr val="F26B43"/>
          </p15:clr>
        </p15:guide>
        <p15:guide id="5" orient="horz" pos="742">
          <p15:clr>
            <a:srgbClr val="F26B43"/>
          </p15:clr>
        </p15:guide>
        <p15:guide id="7" pos="158">
          <p15:clr>
            <a:srgbClr val="F26B43"/>
          </p15:clr>
        </p15:guide>
        <p15:guide id="9" orient="horz" pos="584">
          <p15:clr>
            <a:srgbClr val="F26B43"/>
          </p15:clr>
        </p15:guide>
        <p15:guide id="10" orient="horz" pos="156">
          <p15:clr>
            <a:srgbClr val="F26B43"/>
          </p15:clr>
        </p15:guide>
        <p15:guide id="11" pos="5602">
          <p15:clr>
            <a:srgbClr val="F26B43"/>
          </p15:clr>
        </p15:guide>
        <p15:guide id="12" pos="667">
          <p15:clr>
            <a:srgbClr val="F26B43"/>
          </p15:clr>
        </p15:guide>
        <p15:guide id="13" pos="580">
          <p15:clr>
            <a:srgbClr val="F26B43"/>
          </p15:clr>
        </p15:guide>
        <p15:guide id="15" orient="horz" pos="3085">
          <p15:clr>
            <a:srgbClr val="F26B43"/>
          </p15:clr>
        </p15:guide>
        <p15:guide id="16" orient="horz" pos="2976">
          <p15:clr>
            <a:srgbClr val="F26B43"/>
          </p15:clr>
        </p15:guide>
        <p15:guide id="17" pos="3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F9DBF7EF-8E59-4075-A8F0-EF49E121CACE}"/>
              </a:ext>
            </a:extLst>
          </p:cNvPr>
          <p:cNvSpPr>
            <a:spLocks noGrp="1"/>
          </p:cNvSpPr>
          <p:nvPr>
            <p:ph type="sldNum" sz="quarter" idx="4"/>
          </p:nvPr>
        </p:nvSpPr>
        <p:spPr>
          <a:xfrm>
            <a:off x="6835080" y="4902599"/>
            <a:ext cx="2057400" cy="232574"/>
          </a:xfrm>
          <a:prstGeom prst="rect">
            <a:avLst/>
          </a:prstGeom>
        </p:spPr>
        <p:txBody>
          <a:bodyPr vert="horz" lIns="0" tIns="0" rIns="0" bIns="0" rtlCol="0" anchor="ctr"/>
          <a:lstStyle>
            <a:lvl1pPr algn="r">
              <a:defRPr sz="750">
                <a:solidFill>
                  <a:schemeClr val="tx1">
                    <a:tint val="75000"/>
                  </a:schemeClr>
                </a:solidFill>
              </a:defRPr>
            </a:lvl1pPr>
          </a:lstStyle>
          <a:p>
            <a:fld id="{7422A9A3-8636-4A04-BD48-3153280FB086}" type="slidenum">
              <a:rPr lang="sv-SE" smtClean="0"/>
              <a:pPr/>
              <a:t>‹#›</a:t>
            </a:fld>
            <a:endParaRPr lang="sv-SE" dirty="0"/>
          </a:p>
        </p:txBody>
      </p:sp>
      <p:sp>
        <p:nvSpPr>
          <p:cNvPr id="5" name="Platshållare för sidfot 4">
            <a:extLst>
              <a:ext uri="{FF2B5EF4-FFF2-40B4-BE49-F238E27FC236}">
                <a16:creationId xmlns:a16="http://schemas.microsoft.com/office/drawing/2014/main" id="{C9465249-3F3D-4589-A44C-3AA1952E4C60}"/>
              </a:ext>
            </a:extLst>
          </p:cNvPr>
          <p:cNvSpPr>
            <a:spLocks noGrp="1"/>
          </p:cNvSpPr>
          <p:nvPr>
            <p:ph type="ftr" sz="quarter" idx="3"/>
          </p:nvPr>
        </p:nvSpPr>
        <p:spPr>
          <a:xfrm>
            <a:off x="3028950" y="4902599"/>
            <a:ext cx="3086100" cy="232574"/>
          </a:xfrm>
          <a:prstGeom prst="rect">
            <a:avLst/>
          </a:prstGeom>
        </p:spPr>
        <p:txBody>
          <a:bodyPr vert="horz" lIns="91440" tIns="45720" rIns="91440" bIns="45720" rtlCol="0" anchor="ctr"/>
          <a:lstStyle>
            <a:lvl1pPr algn="ctr">
              <a:defRPr sz="750">
                <a:solidFill>
                  <a:schemeClr val="tx1">
                    <a:tint val="75000"/>
                  </a:schemeClr>
                </a:solidFill>
              </a:defRPr>
            </a:lvl1pPr>
          </a:lstStyle>
          <a:p>
            <a:endParaRPr lang="sv-SE" dirty="0"/>
          </a:p>
        </p:txBody>
      </p:sp>
      <p:sp>
        <p:nvSpPr>
          <p:cNvPr id="4" name="Platshållare för datum 3">
            <a:extLst>
              <a:ext uri="{FF2B5EF4-FFF2-40B4-BE49-F238E27FC236}">
                <a16:creationId xmlns:a16="http://schemas.microsoft.com/office/drawing/2014/main" id="{80C11F1C-711C-4AD7-A25F-D2B3F451BB0D}"/>
              </a:ext>
            </a:extLst>
          </p:cNvPr>
          <p:cNvSpPr>
            <a:spLocks noGrp="1"/>
          </p:cNvSpPr>
          <p:nvPr>
            <p:ph type="dt" sz="half" idx="2"/>
          </p:nvPr>
        </p:nvSpPr>
        <p:spPr>
          <a:xfrm>
            <a:off x="251520" y="4902599"/>
            <a:ext cx="2057400" cy="232574"/>
          </a:xfrm>
          <a:prstGeom prst="rect">
            <a:avLst/>
          </a:prstGeom>
        </p:spPr>
        <p:txBody>
          <a:bodyPr vert="horz" lIns="0" tIns="0" rIns="0" bIns="0" rtlCol="0" anchor="ctr"/>
          <a:lstStyle>
            <a:lvl1pPr algn="l">
              <a:defRPr sz="750">
                <a:solidFill>
                  <a:schemeClr val="tx1">
                    <a:tint val="75000"/>
                  </a:schemeClr>
                </a:solidFill>
              </a:defRPr>
            </a:lvl1pPr>
          </a:lstStyle>
          <a:p>
            <a:fld id="{0DBE8303-AD2F-DB4D-B8E2-7368B5FD02EE}" type="datetime1">
              <a:rPr lang="sv-SE" smtClean="0"/>
              <a:t>2023-05-23</a:t>
            </a:fld>
            <a:endParaRPr lang="sv-SE" dirty="0"/>
          </a:p>
        </p:txBody>
      </p:sp>
      <p:sp>
        <p:nvSpPr>
          <p:cNvPr id="54" name="Rektangel 53">
            <a:extLst>
              <a:ext uri="{FF2B5EF4-FFF2-40B4-BE49-F238E27FC236}">
                <a16:creationId xmlns:a16="http://schemas.microsoft.com/office/drawing/2014/main" id="{D263F704-88D1-4479-BA22-2920B7F38621}"/>
              </a:ext>
              <a:ext uri="{C183D7F6-B498-43B3-948B-1728B52AA6E4}">
                <adec:decorative xmlns="" xmlns:adec="http://schemas.microsoft.com/office/drawing/2017/decorative" val="1"/>
              </a:ext>
            </a:extLst>
          </p:cNvPr>
          <p:cNvSpPr/>
          <p:nvPr userDrawn="1"/>
        </p:nvSpPr>
        <p:spPr>
          <a:xfrm>
            <a:off x="250750" y="4889099"/>
            <a:ext cx="8646791" cy="1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sp>
        <p:nvSpPr>
          <p:cNvPr id="3" name="Platshållare för text 2">
            <a:extLst>
              <a:ext uri="{FF2B5EF4-FFF2-40B4-BE49-F238E27FC236}">
                <a16:creationId xmlns:a16="http://schemas.microsoft.com/office/drawing/2014/main" id="{CEFDED03-B73B-4057-9667-7B69EF4D719A}"/>
              </a:ext>
            </a:extLst>
          </p:cNvPr>
          <p:cNvSpPr>
            <a:spLocks noGrp="1"/>
          </p:cNvSpPr>
          <p:nvPr>
            <p:ph type="body" idx="1"/>
          </p:nvPr>
        </p:nvSpPr>
        <p:spPr>
          <a:xfrm>
            <a:off x="1131887" y="1194197"/>
            <a:ext cx="7765653" cy="3438525"/>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EB551155-ADB6-4713-AD48-92A8C535A26D}"/>
              </a:ext>
            </a:extLst>
          </p:cNvPr>
          <p:cNvSpPr>
            <a:spLocks noGrp="1"/>
          </p:cNvSpPr>
          <p:nvPr>
            <p:ph type="title"/>
          </p:nvPr>
        </p:nvSpPr>
        <p:spPr>
          <a:xfrm>
            <a:off x="1133680" y="250032"/>
            <a:ext cx="7763861" cy="647700"/>
          </a:xfrm>
          <a:prstGeom prst="rect">
            <a:avLst/>
          </a:prstGeom>
        </p:spPr>
        <p:txBody>
          <a:bodyPr vert="horz" lIns="0" tIns="0" rIns="0" bIns="0" rtlCol="0" anchor="ctr">
            <a:noAutofit/>
          </a:bodyPr>
          <a:lstStyle/>
          <a:p>
            <a:r>
              <a:rPr lang="sv-SE" dirty="0"/>
              <a:t>Klicka här för att ändra mall för rubrikformat</a:t>
            </a:r>
          </a:p>
        </p:txBody>
      </p:sp>
      <p:pic>
        <p:nvPicPr>
          <p:cNvPr id="8" name="Picture 2">
            <a:extLst>
              <a:ext uri="{FF2B5EF4-FFF2-40B4-BE49-F238E27FC236}">
                <a16:creationId xmlns:a16="http://schemas.microsoft.com/office/drawing/2014/main" id="{63C4B2EE-2B48-4379-BBD1-4FA250447FE8}"/>
              </a:ext>
              <a:ext uri="{C183D7F6-B498-43B3-948B-1728B52AA6E4}">
                <adec:decorative xmlns="" xmlns:adec="http://schemas.microsoft.com/office/drawing/2017/decorative" val="1"/>
              </a:ext>
            </a:extLst>
          </p:cNvPr>
          <p:cNvPicPr>
            <a:picLocks noChangeArrowheads="1"/>
          </p:cNvPicPr>
          <p:nvPr userDrawn="1"/>
        </p:nvPicPr>
        <p:blipFill>
          <a:blip r:embed="rId10" cstate="screen">
            <a:extLst>
              <a:ext uri="{28A0092B-C50C-407E-A947-70E740481C1C}">
                <a14:useLocalDpi xmlns:a14="http://schemas.microsoft.com/office/drawing/2010/main"/>
              </a:ext>
            </a:extLst>
          </a:blip>
          <a:srcRect/>
          <a:stretch/>
        </p:blipFill>
        <p:spPr bwMode="auto">
          <a:xfrm>
            <a:off x="246551" y="250120"/>
            <a:ext cx="644150" cy="65239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0452721"/>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Lst>
  <p:hf hdr="0"/>
  <p:txStyles>
    <p:titleStyle>
      <a:lvl1pPr algn="l" defTabSz="685800" rtl="0" eaLnBrk="1" latinLnBrk="0" hangingPunct="1">
        <a:lnSpc>
          <a:spcPct val="90000"/>
        </a:lnSpc>
        <a:spcBef>
          <a:spcPct val="0"/>
        </a:spcBef>
        <a:buNone/>
        <a:defRPr sz="27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gt;"/>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713">
          <p15:clr>
            <a:srgbClr val="F26B43"/>
          </p15:clr>
        </p15:guide>
        <p15:guide id="4" pos="5454">
          <p15:clr>
            <a:srgbClr val="F26B43"/>
          </p15:clr>
        </p15:guide>
        <p15:guide id="6" pos="358">
          <p15:clr>
            <a:srgbClr val="F26B43"/>
          </p15:clr>
        </p15:guide>
        <p15:guide id="7" orient="horz" pos="158">
          <p15:clr>
            <a:srgbClr val="F26B43"/>
          </p15:clr>
        </p15:guide>
        <p15:guide id="8" orient="horz" pos="3084">
          <p15:clr>
            <a:srgbClr val="F26B43"/>
          </p15:clr>
        </p15:guide>
        <p15:guide id="9" pos="5605">
          <p15:clr>
            <a:srgbClr val="F26B43"/>
          </p15:clr>
        </p15:guide>
        <p15:guide id="10" pos="155">
          <p15:clr>
            <a:srgbClr val="F26B43"/>
          </p15:clr>
        </p15:guide>
        <p15:guide id="11" pos="560">
          <p15:clr>
            <a:srgbClr val="F26B43"/>
          </p15:clr>
        </p15:guide>
        <p15:guide id="12" orient="horz" pos="566">
          <p15:clr>
            <a:srgbClr val="F26B43"/>
          </p15:clr>
        </p15:guide>
        <p15:guide id="13" orient="horz" pos="752">
          <p15:clr>
            <a:srgbClr val="F26B43"/>
          </p15:clr>
        </p15:guide>
        <p15:guide id="14" orient="horz" pos="298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58.svg"/></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31.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image" Target="../media/image64.svg"/></Relationships>
</file>

<file path=ppt/slides/_rels/slide1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Sn2hApKmApI"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7.xml"/><Relationship Id="rId6" Type="http://schemas.openxmlformats.org/officeDocument/2006/relationships/image" Target="../media/image8.svg"/><Relationship Id="rId5" Type="http://schemas.openxmlformats.org/officeDocument/2006/relationships/image" Target="../media/image51.png"/><Relationship Id="rId4" Type="http://schemas.openxmlformats.org/officeDocument/2006/relationships/image" Target="../media/image6.svg"/></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36.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image" Target="../media/image55.jpeg"/><Relationship Id="rId4" Type="http://schemas.openxmlformats.org/officeDocument/2006/relationships/image" Target="../media/image54.jpeg"/></Relationships>
</file>

<file path=ppt/slides/_rels/slide2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4.xml"/><Relationship Id="rId1" Type="http://schemas.openxmlformats.org/officeDocument/2006/relationships/slideLayout" Target="../slideLayouts/slideLayout27.xml"/><Relationship Id="rId6" Type="http://schemas.openxmlformats.org/officeDocument/2006/relationships/image" Target="../media/image60.jpeg"/><Relationship Id="rId5" Type="http://schemas.openxmlformats.org/officeDocument/2006/relationships/image" Target="../media/image59.png"/><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18" Type="http://schemas.openxmlformats.org/officeDocument/2006/relationships/image" Target="../media/image77.png"/><Relationship Id="rId3" Type="http://schemas.openxmlformats.org/officeDocument/2006/relationships/image" Target="../media/image63.png"/><Relationship Id="rId7" Type="http://schemas.openxmlformats.org/officeDocument/2006/relationships/hyperlink" Target="http://www.google.se/url?sa=i&amp;rct=j&amp;q=&amp;source=images&amp;cd=&amp;cad=rja&amp;docid=qMKCJXvurJz8lM&amp;tbnid=W5FrwKoQvU8mDM:&amp;ved=0CAUQjRw&amp;url=http://www.ordbild.se/tag/ny-kund/page/3/&amp;ei=uGHJUa-eGemu0AXFgYGYAg&amp;bvm=bv.48293060,d.bGE&amp;psig=AFQjCNE-lVr4VG26XUNH9fxVsnYTFAB33g&amp;ust=1372238644407253" TargetMode="External"/><Relationship Id="rId12" Type="http://schemas.openxmlformats.org/officeDocument/2006/relationships/image" Target="../media/image71.png"/><Relationship Id="rId17" Type="http://schemas.openxmlformats.org/officeDocument/2006/relationships/image" Target="../media/image76.png"/><Relationship Id="rId2" Type="http://schemas.openxmlformats.org/officeDocument/2006/relationships/notesSlide" Target="../notesSlides/notesSlide28.xml"/><Relationship Id="rId16" Type="http://schemas.openxmlformats.org/officeDocument/2006/relationships/image" Target="../media/image75.png"/><Relationship Id="rId1" Type="http://schemas.openxmlformats.org/officeDocument/2006/relationships/slideLayout" Target="../slideLayouts/slideLayout26.xml"/><Relationship Id="rId6" Type="http://schemas.openxmlformats.org/officeDocument/2006/relationships/image" Target="../media/image66.png"/><Relationship Id="rId11" Type="http://schemas.openxmlformats.org/officeDocument/2006/relationships/image" Target="../media/image70.png"/><Relationship Id="rId5" Type="http://schemas.openxmlformats.org/officeDocument/2006/relationships/image" Target="../media/image65.png"/><Relationship Id="rId15" Type="http://schemas.openxmlformats.org/officeDocument/2006/relationships/image" Target="../media/image74.jpeg"/><Relationship Id="rId10" Type="http://schemas.openxmlformats.org/officeDocument/2006/relationships/image" Target="../media/image69.png"/><Relationship Id="rId4" Type="http://schemas.openxmlformats.org/officeDocument/2006/relationships/image" Target="../media/image64.png"/><Relationship Id="rId9" Type="http://schemas.openxmlformats.org/officeDocument/2006/relationships/image" Target="../media/image68.png"/><Relationship Id="rId14" Type="http://schemas.openxmlformats.org/officeDocument/2006/relationships/image" Target="../media/image73.png"/></Relationships>
</file>

<file path=ppt/slides/_rels/slide31.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29.xml"/><Relationship Id="rId1" Type="http://schemas.openxmlformats.org/officeDocument/2006/relationships/slideLayout" Target="../slideLayouts/slideLayout26.xml"/><Relationship Id="rId6" Type="http://schemas.openxmlformats.org/officeDocument/2006/relationships/image" Target="../media/image81.png"/><Relationship Id="rId5" Type="http://schemas.openxmlformats.org/officeDocument/2006/relationships/image" Target="../media/image80.gif"/><Relationship Id="rId4" Type="http://schemas.openxmlformats.org/officeDocument/2006/relationships/image" Target="../media/image79.png"/></Relationships>
</file>

<file path=ppt/slides/_rels/slide3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0.xml"/><Relationship Id="rId1" Type="http://schemas.openxmlformats.org/officeDocument/2006/relationships/slideLayout" Target="../slideLayouts/slideLayout26.xml"/><Relationship Id="rId4" Type="http://schemas.openxmlformats.org/officeDocument/2006/relationships/image" Target="../media/image85.png"/></Relationships>
</file>

<file path=ppt/slides/_rels/slide3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4.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0.png"/><Relationship Id="rId18" Type="http://schemas.openxmlformats.org/officeDocument/2006/relationships/image" Target="../media/image32.svg"/><Relationship Id="rId26" Type="http://schemas.openxmlformats.org/officeDocument/2006/relationships/image" Target="../media/image40.svg"/><Relationship Id="rId3" Type="http://schemas.openxmlformats.org/officeDocument/2006/relationships/image" Target="../media/image15.png"/><Relationship Id="rId21" Type="http://schemas.openxmlformats.org/officeDocument/2006/relationships/image" Target="../media/image24.png"/><Relationship Id="rId7" Type="http://schemas.openxmlformats.org/officeDocument/2006/relationships/image" Target="../media/image17.png"/><Relationship Id="rId12" Type="http://schemas.openxmlformats.org/officeDocument/2006/relationships/image" Target="../media/image26.svg"/><Relationship Id="rId17" Type="http://schemas.openxmlformats.org/officeDocument/2006/relationships/image" Target="../media/image22.png"/><Relationship Id="rId25" Type="http://schemas.openxmlformats.org/officeDocument/2006/relationships/image" Target="../media/image26.png"/><Relationship Id="rId2" Type="http://schemas.openxmlformats.org/officeDocument/2006/relationships/notesSlide" Target="../notesSlides/notesSlide4.xml"/><Relationship Id="rId16" Type="http://schemas.openxmlformats.org/officeDocument/2006/relationships/image" Target="../media/image30.svg"/><Relationship Id="rId20" Type="http://schemas.openxmlformats.org/officeDocument/2006/relationships/image" Target="../media/image34.svg"/><Relationship Id="rId1" Type="http://schemas.openxmlformats.org/officeDocument/2006/relationships/slideLayout" Target="../slideLayouts/slideLayout36.xml"/><Relationship Id="rId6" Type="http://schemas.openxmlformats.org/officeDocument/2006/relationships/image" Target="../media/image20.svg"/><Relationship Id="rId11" Type="http://schemas.openxmlformats.org/officeDocument/2006/relationships/image" Target="../media/image19.png"/><Relationship Id="rId24" Type="http://schemas.openxmlformats.org/officeDocument/2006/relationships/image" Target="../media/image38.svg"/><Relationship Id="rId5" Type="http://schemas.openxmlformats.org/officeDocument/2006/relationships/image" Target="../media/image16.png"/><Relationship Id="rId15" Type="http://schemas.openxmlformats.org/officeDocument/2006/relationships/image" Target="../media/image21.png"/><Relationship Id="rId23" Type="http://schemas.openxmlformats.org/officeDocument/2006/relationships/image" Target="../media/image25.png"/><Relationship Id="rId28" Type="http://schemas.openxmlformats.org/officeDocument/2006/relationships/image" Target="../media/image42.svg"/><Relationship Id="rId10" Type="http://schemas.openxmlformats.org/officeDocument/2006/relationships/image" Target="../media/image24.svg"/><Relationship Id="rId19" Type="http://schemas.openxmlformats.org/officeDocument/2006/relationships/image" Target="../media/image23.png"/><Relationship Id="rId4" Type="http://schemas.openxmlformats.org/officeDocument/2006/relationships/image" Target="../media/image18.svg"/><Relationship Id="rId9" Type="http://schemas.openxmlformats.org/officeDocument/2006/relationships/image" Target="../media/image18.png"/><Relationship Id="rId14" Type="http://schemas.openxmlformats.org/officeDocument/2006/relationships/image" Target="../media/image28.svg"/><Relationship Id="rId22" Type="http://schemas.openxmlformats.org/officeDocument/2006/relationships/image" Target="../media/image36.svg"/><Relationship Id="rId27"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emf"/><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7.xml"/><Relationship Id="rId5" Type="http://schemas.openxmlformats.org/officeDocument/2006/relationships/image" Target="../media/image36.jpeg"/><Relationship Id="rId4"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41.xml"/><Relationship Id="rId5" Type="http://schemas.openxmlformats.org/officeDocument/2006/relationships/image" Target="../media/image55.sv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Placeholder 39">
            <a:extLst>
              <a:ext uri="{FF2B5EF4-FFF2-40B4-BE49-F238E27FC236}">
                <a16:creationId xmlns:a16="http://schemas.microsoft.com/office/drawing/2014/main" id="{F565CEC0-B7D8-254B-879F-16FDC46B546B}"/>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278607" y="284992"/>
            <a:ext cx="3883870" cy="1398984"/>
          </a:xfrm>
        </p:spPr>
      </p:pic>
      <p:sp>
        <p:nvSpPr>
          <p:cNvPr id="54" name="Text Placeholder 53">
            <a:extLst>
              <a:ext uri="{FF2B5EF4-FFF2-40B4-BE49-F238E27FC236}">
                <a16:creationId xmlns:a16="http://schemas.microsoft.com/office/drawing/2014/main" id="{DB7280D9-A461-5949-B1A2-DB1269B77F93}"/>
              </a:ext>
            </a:extLst>
          </p:cNvPr>
          <p:cNvSpPr>
            <a:spLocks noGrp="1"/>
          </p:cNvSpPr>
          <p:nvPr>
            <p:ph type="body" sz="quarter" idx="16"/>
          </p:nvPr>
        </p:nvSpPr>
        <p:spPr>
          <a:xfrm>
            <a:off x="656035" y="2451497"/>
            <a:ext cx="4095750" cy="638175"/>
          </a:xfrm>
        </p:spPr>
        <p:txBody>
          <a:bodyPr/>
          <a:lstStyle/>
          <a:p>
            <a:endParaRPr lang="sv-SE" dirty="0"/>
          </a:p>
          <a:p>
            <a:endParaRPr lang="en-SE" dirty="0"/>
          </a:p>
        </p:txBody>
      </p:sp>
      <p:pic>
        <p:nvPicPr>
          <p:cNvPr id="15" name="Picture Placeholder 14">
            <a:extLst>
              <a:ext uri="{FF2B5EF4-FFF2-40B4-BE49-F238E27FC236}">
                <a16:creationId xmlns:a16="http://schemas.microsoft.com/office/drawing/2014/main" id="{4B753EB6-8A82-7247-AAE2-34A79D86EF2E}"/>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pic>
        <p:nvPicPr>
          <p:cNvPr id="21" name="Picture Placeholder 20" descr="A picture containing indoor&#10;&#10;Description automatically generated">
            <a:extLst>
              <a:ext uri="{FF2B5EF4-FFF2-40B4-BE49-F238E27FC236}">
                <a16:creationId xmlns:a16="http://schemas.microsoft.com/office/drawing/2014/main" id="{49BF4A00-FD5B-8144-B46F-011F4B51C6F1}"/>
              </a:ext>
            </a:extLst>
          </p:cNvPr>
          <p:cNvPicPr>
            <a:picLocks noGrp="1" noChangeAspect="1"/>
          </p:cNvPicPr>
          <p:nvPr>
            <p:ph type="pic" sz="quarter" idx="13"/>
          </p:nvPr>
        </p:nvPicPr>
        <p:blipFill>
          <a:blip r:embed="rId5" cstate="screen">
            <a:extLst>
              <a:ext uri="{28A0092B-C50C-407E-A947-70E740481C1C}">
                <a14:useLocalDpi xmlns:a14="http://schemas.microsoft.com/office/drawing/2010/main"/>
              </a:ext>
            </a:extLst>
          </a:blip>
          <a:srcRect/>
          <a:stretch>
            <a:fillRect/>
          </a:stretch>
        </p:blipFill>
        <p:spPr/>
      </p:pic>
      <p:pic>
        <p:nvPicPr>
          <p:cNvPr id="18" name="Picture Placeholder 17" descr="A picture containing outdoor, city, crowded&#10;&#10;Description automatically generated">
            <a:extLst>
              <a:ext uri="{FF2B5EF4-FFF2-40B4-BE49-F238E27FC236}">
                <a16:creationId xmlns:a16="http://schemas.microsoft.com/office/drawing/2014/main" id="{1D93096D-FCB0-1D43-99FD-391C349DB675}"/>
              </a:ext>
            </a:extLst>
          </p:cNvPr>
          <p:cNvPicPr>
            <a:picLocks noGrp="1" noChangeAspect="1"/>
          </p:cNvPicPr>
          <p:nvPr>
            <p:ph type="pic" sz="quarter" idx="11"/>
          </p:nvPr>
        </p:nvPicPr>
        <p:blipFill rotWithShape="1">
          <a:blip r:embed="rId6" cstate="screen">
            <a:extLst>
              <a:ext uri="{28A0092B-C50C-407E-A947-70E740481C1C}">
                <a14:useLocalDpi xmlns:a14="http://schemas.microsoft.com/office/drawing/2010/main"/>
              </a:ext>
            </a:extLst>
          </a:blip>
          <a:srcRect/>
          <a:stretch/>
        </p:blipFill>
        <p:spPr>
          <a:xfrm>
            <a:off x="3260347" y="3453869"/>
            <a:ext cx="5605047" cy="1411594"/>
          </a:xfrm>
        </p:spPr>
      </p:pic>
      <p:pic>
        <p:nvPicPr>
          <p:cNvPr id="9" name="Picture Placeholder 8" descr="A person holding a bouquet of flowers&#10;&#10;Description automatically generated with low confidence">
            <a:extLst>
              <a:ext uri="{FF2B5EF4-FFF2-40B4-BE49-F238E27FC236}">
                <a16:creationId xmlns:a16="http://schemas.microsoft.com/office/drawing/2014/main" id="{74EA64A1-41A2-BB46-9EEA-8E3DC0026761}"/>
              </a:ext>
            </a:extLst>
          </p:cNvPr>
          <p:cNvPicPr>
            <a:picLocks noGrp="1" noChangeAspect="1"/>
          </p:cNvPicPr>
          <p:nvPr>
            <p:ph type="pic" sz="quarter" idx="10"/>
          </p:nvPr>
        </p:nvPicPr>
        <p:blipFill rotWithShape="1">
          <a:blip r:embed="rId7" cstate="screen">
            <a:extLst>
              <a:ext uri="{28A0092B-C50C-407E-A947-70E740481C1C}">
                <a14:useLocalDpi xmlns:a14="http://schemas.microsoft.com/office/drawing/2010/main"/>
              </a:ext>
            </a:extLst>
          </a:blip>
          <a:srcRect r="-177"/>
          <a:stretch/>
        </p:blipFill>
        <p:spPr>
          <a:xfrm>
            <a:off x="278607" y="3453868"/>
            <a:ext cx="2802524" cy="1413407"/>
          </a:xfrm>
        </p:spPr>
      </p:pic>
      <p:sp>
        <p:nvSpPr>
          <p:cNvPr id="3" name="Rectangle 2"/>
          <p:cNvSpPr/>
          <p:nvPr/>
        </p:nvSpPr>
        <p:spPr>
          <a:xfrm>
            <a:off x="614177" y="2074009"/>
            <a:ext cx="4572000" cy="1015663"/>
          </a:xfrm>
          <a:prstGeom prst="rect">
            <a:avLst/>
          </a:prstGeom>
        </p:spPr>
        <p:txBody>
          <a:bodyPr>
            <a:spAutoFit/>
          </a:bodyPr>
          <a:lstStyle/>
          <a:p>
            <a:r>
              <a:rPr lang="sv-SE" sz="2100" dirty="0">
                <a:solidFill>
                  <a:srgbClr val="000000"/>
                </a:solidFill>
                <a:latin typeface="TheSansOsF Bold" panose="020B0702050302020203" pitchFamily="34" charset="0"/>
                <a:ea typeface="Open Sans" panose="020B0606030504020204" pitchFamily="34" charset="0"/>
                <a:cs typeface="Open Sans" panose="020B0606030504020204" pitchFamily="34" charset="0"/>
              </a:rPr>
              <a:t>Research and </a:t>
            </a:r>
            <a:r>
              <a:rPr lang="sv-SE" sz="2100" dirty="0" err="1">
                <a:solidFill>
                  <a:srgbClr val="000000"/>
                </a:solidFill>
                <a:latin typeface="TheSansOsF Bold" panose="020B0702050302020203" pitchFamily="34" charset="0"/>
                <a:ea typeface="Open Sans" panose="020B0606030504020204" pitchFamily="34" charset="0"/>
                <a:cs typeface="Open Sans" panose="020B0606030504020204" pitchFamily="34" charset="0"/>
              </a:rPr>
              <a:t>education</a:t>
            </a:r>
            <a:r>
              <a:rPr lang="sv-SE" sz="2100" dirty="0">
                <a:solidFill>
                  <a:srgbClr val="000000"/>
                </a:solidFill>
                <a:latin typeface="TheSansOsF Bold" panose="020B0702050302020203" pitchFamily="34" charset="0"/>
                <a:ea typeface="Open Sans" panose="020B0606030504020204" pitchFamily="34" charset="0"/>
                <a:cs typeface="Open Sans" panose="020B0606030504020204" pitchFamily="34" charset="0"/>
              </a:rPr>
              <a:t> </a:t>
            </a:r>
          </a:p>
          <a:p>
            <a:r>
              <a:rPr lang="sv-SE" sz="2100" dirty="0">
                <a:solidFill>
                  <a:srgbClr val="000000"/>
                </a:solidFill>
                <a:latin typeface="TheSansOsF Bold" panose="020B0702050302020203" pitchFamily="34" charset="0"/>
                <a:ea typeface="Open Sans" panose="020B0606030504020204" pitchFamily="34" charset="0"/>
                <a:cs typeface="Open Sans" panose="020B0606030504020204" pitchFamily="34" charset="0"/>
              </a:rPr>
              <a:t>for a </a:t>
            </a:r>
            <a:r>
              <a:rPr lang="sv-SE" sz="2100" dirty="0" err="1">
                <a:solidFill>
                  <a:srgbClr val="000000"/>
                </a:solidFill>
                <a:latin typeface="TheSansOsF Bold" panose="020B0702050302020203" pitchFamily="34" charset="0"/>
                <a:ea typeface="Open Sans" panose="020B0606030504020204" pitchFamily="34" charset="0"/>
                <a:cs typeface="Open Sans" panose="020B0606030504020204" pitchFamily="34" charset="0"/>
              </a:rPr>
              <a:t>brighter</a:t>
            </a:r>
            <a:r>
              <a:rPr lang="sv-SE" sz="2100" dirty="0">
                <a:solidFill>
                  <a:srgbClr val="000000"/>
                </a:solidFill>
                <a:latin typeface="TheSansOsF Bold" panose="020B0702050302020203" pitchFamily="34" charset="0"/>
                <a:ea typeface="Open Sans" panose="020B0606030504020204" pitchFamily="34" charset="0"/>
                <a:cs typeface="Open Sans" panose="020B0606030504020204" pitchFamily="34" charset="0"/>
              </a:rPr>
              <a:t> </a:t>
            </a:r>
            <a:r>
              <a:rPr lang="sv-SE" sz="2100" dirty="0" err="1">
                <a:solidFill>
                  <a:srgbClr val="000000"/>
                </a:solidFill>
                <a:latin typeface="TheSansOsF Bold" panose="020B0702050302020203" pitchFamily="34" charset="0"/>
                <a:ea typeface="Open Sans" panose="020B0606030504020204" pitchFamily="34" charset="0"/>
                <a:cs typeface="Open Sans" panose="020B0606030504020204" pitchFamily="34" charset="0"/>
              </a:rPr>
              <a:t>tomorrow</a:t>
            </a:r>
            <a:r>
              <a:rPr lang="sv-SE" sz="2100" b="1" dirty="0">
                <a:solidFill>
                  <a:srgbClr val="000000"/>
                </a:solidFill>
                <a:latin typeface="TheSansOsF SemiBold" panose="020B0602050302020203" pitchFamily="34" charset="77"/>
                <a:ea typeface="+mj-ea"/>
                <a:cs typeface="+mj-cs"/>
              </a:rPr>
              <a:t/>
            </a:r>
            <a:br>
              <a:rPr lang="sv-SE" sz="2100" b="1" dirty="0">
                <a:solidFill>
                  <a:srgbClr val="000000"/>
                </a:solidFill>
                <a:latin typeface="TheSansOsF SemiBold" panose="020B0602050302020203" pitchFamily="34" charset="77"/>
                <a:ea typeface="+mj-ea"/>
                <a:cs typeface="+mj-cs"/>
              </a:rPr>
            </a:br>
            <a:endParaRPr lang="sv-SE" dirty="0"/>
          </a:p>
        </p:txBody>
      </p:sp>
    </p:spTree>
    <p:extLst>
      <p:ext uri="{BB962C8B-B14F-4D97-AF65-F5344CB8AC3E}">
        <p14:creationId xmlns:p14="http://schemas.microsoft.com/office/powerpoint/2010/main" val="1085660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D137FBB1-2CF8-DC42-AF7B-28C21A52B951}"/>
              </a:ext>
            </a:extLst>
          </p:cNvPr>
          <p:cNvSpPr>
            <a:spLocks noGrp="1"/>
          </p:cNvSpPr>
          <p:nvPr>
            <p:ph type="title"/>
          </p:nvPr>
        </p:nvSpPr>
        <p:spPr/>
        <p:txBody>
          <a:bodyPr/>
          <a:lstStyle/>
          <a:p>
            <a:r>
              <a:rPr lang="sv-SE" dirty="0"/>
              <a:t>Education at KTH</a:t>
            </a:r>
            <a:endParaRPr lang="en-GB" dirty="0"/>
          </a:p>
        </p:txBody>
      </p:sp>
      <p:sp>
        <p:nvSpPr>
          <p:cNvPr id="3" name="Platshållare för datum 2">
            <a:extLst>
              <a:ext uri="{FF2B5EF4-FFF2-40B4-BE49-F238E27FC236}">
                <a16:creationId xmlns:a16="http://schemas.microsoft.com/office/drawing/2014/main" id="{C9D9A0CA-3DFF-E14B-955C-91D3537F0167}"/>
              </a:ext>
            </a:extLst>
          </p:cNvPr>
          <p:cNvSpPr>
            <a:spLocks noGrp="1"/>
          </p:cNvSpPr>
          <p:nvPr>
            <p:ph type="dt" sz="half" idx="11"/>
          </p:nvPr>
        </p:nvSpPr>
        <p:spPr/>
        <p:txBody>
          <a:bodyPr/>
          <a:lstStyle/>
          <a:p>
            <a:fld id="{0D45677C-6021-4B4B-8D00-4AA6DB0D4902}" type="datetime1">
              <a:rPr lang="sv-SE" smtClean="0"/>
              <a:pPr/>
              <a:t>2023-05-23</a:t>
            </a:fld>
            <a:endParaRPr lang="en-GB" dirty="0"/>
          </a:p>
        </p:txBody>
      </p:sp>
      <p:sp>
        <p:nvSpPr>
          <p:cNvPr id="4" name="Platshållare för bildnummer 3">
            <a:extLst>
              <a:ext uri="{FF2B5EF4-FFF2-40B4-BE49-F238E27FC236}">
                <a16:creationId xmlns:a16="http://schemas.microsoft.com/office/drawing/2014/main" id="{8AFF2BC0-9FEF-9C45-9CE0-40DC8A6BD12D}"/>
              </a:ext>
            </a:extLst>
          </p:cNvPr>
          <p:cNvSpPr>
            <a:spLocks noGrp="1"/>
          </p:cNvSpPr>
          <p:nvPr>
            <p:ph type="sldNum" sz="quarter" idx="12"/>
          </p:nvPr>
        </p:nvSpPr>
        <p:spPr/>
        <p:txBody>
          <a:bodyPr/>
          <a:lstStyle/>
          <a:p>
            <a:fld id="{C338348D-F2D3-AB47-AE2A-1D59B1E58D64}" type="slidenum">
              <a:rPr lang="en-GB" smtClean="0"/>
              <a:pPr/>
              <a:t>10</a:t>
            </a:fld>
            <a:endParaRPr lang="en-GB"/>
          </a:p>
        </p:txBody>
      </p:sp>
      <p:pic>
        <p:nvPicPr>
          <p:cNvPr id="9" name="Picture Placeholder 8">
            <a:extLst>
              <a:ext uri="{FF2B5EF4-FFF2-40B4-BE49-F238E27FC236}">
                <a16:creationId xmlns:a16="http://schemas.microsoft.com/office/drawing/2014/main" id="{3FDA94F6-1208-6E48-AF88-A7F1C8F8102E}"/>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r="-731"/>
          <a:stretch/>
        </p:blipFill>
        <p:spPr>
          <a:xfrm>
            <a:off x="250825" y="1242392"/>
            <a:ext cx="8722228" cy="3559886"/>
          </a:xfrm>
        </p:spPr>
      </p:pic>
    </p:spTree>
    <p:extLst>
      <p:ext uri="{BB962C8B-B14F-4D97-AF65-F5344CB8AC3E}">
        <p14:creationId xmlns:p14="http://schemas.microsoft.com/office/powerpoint/2010/main" val="162740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7BBEDAB-7969-A743-A1F9-B91C85C7F311}"/>
              </a:ext>
            </a:extLst>
          </p:cNvPr>
          <p:cNvSpPr/>
          <p:nvPr/>
        </p:nvSpPr>
        <p:spPr>
          <a:xfrm>
            <a:off x="2675626" y="1577460"/>
            <a:ext cx="4999564" cy="121571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ts val="180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A wonderful university one inch close to radical innovation</a:t>
            </a: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Anonymous</a:t>
            </a:r>
            <a:b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Studied from Aug/19 to Aug/21</a:t>
            </a:r>
          </a:p>
        </p:txBody>
      </p:sp>
      <p:pic>
        <p:nvPicPr>
          <p:cNvPr id="6" name="Graphic 5">
            <a:extLst>
              <a:ext uri="{FF2B5EF4-FFF2-40B4-BE49-F238E27FC236}">
                <a16:creationId xmlns:a16="http://schemas.microsoft.com/office/drawing/2014/main" id="{7C198869-F125-CA43-8571-A9D95C096D8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418750" y="1356971"/>
            <a:ext cx="1994173" cy="1656697"/>
          </a:xfrm>
          <a:prstGeom prst="rect">
            <a:avLst/>
          </a:prstGeom>
        </p:spPr>
      </p:pic>
      <p:sp>
        <p:nvSpPr>
          <p:cNvPr id="19" name="Rectangle 18">
            <a:extLst>
              <a:ext uri="{FF2B5EF4-FFF2-40B4-BE49-F238E27FC236}">
                <a16:creationId xmlns:a16="http://schemas.microsoft.com/office/drawing/2014/main" id="{98FDCA15-967F-C14A-87CC-A924AEAFA545}"/>
              </a:ext>
            </a:extLst>
          </p:cNvPr>
          <p:cNvSpPr/>
          <p:nvPr/>
        </p:nvSpPr>
        <p:spPr>
          <a:xfrm>
            <a:off x="2669680" y="1577971"/>
            <a:ext cx="6036710" cy="176971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ts val="180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KTH is an excellent place for studying engineering and technology. It's a place that promotes and encourage innovation in technology and support new ideas that can help to make the world a better place.</a:t>
            </a: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sz="11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Firoza</a:t>
            </a: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Akhter</a:t>
            </a:r>
            <a:b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Bangladesh </a:t>
            </a:r>
          </a:p>
        </p:txBody>
      </p:sp>
      <p:sp>
        <p:nvSpPr>
          <p:cNvPr id="20" name="Rectangle 19">
            <a:extLst>
              <a:ext uri="{FF2B5EF4-FFF2-40B4-BE49-F238E27FC236}">
                <a16:creationId xmlns:a16="http://schemas.microsoft.com/office/drawing/2014/main" id="{DC9C0431-1B7D-7B49-B740-8DE7803D3995}"/>
              </a:ext>
            </a:extLst>
          </p:cNvPr>
          <p:cNvSpPr/>
          <p:nvPr/>
        </p:nvSpPr>
        <p:spPr>
          <a:xfrm>
            <a:off x="2675626" y="1574350"/>
            <a:ext cx="5745240" cy="2185214"/>
          </a:xfrm>
          <a:prstGeom prst="rect">
            <a:avLst/>
          </a:prstGeom>
        </p:spPr>
        <p:txBody>
          <a:bodyPr wrap="square">
            <a:spAutoFit/>
          </a:bodyPr>
          <a:lstStyle/>
          <a:p>
            <a:pPr marL="0" marR="0" lvl="0" indent="0" algn="l" defTabSz="914400" rtl="0" eaLnBrk="0" fontAlgn="base" latinLnBrk="0" hangingPunct="0">
              <a:lnSpc>
                <a:spcPct val="110000"/>
              </a:lnSpc>
              <a:spcBef>
                <a:spcPct val="0"/>
              </a:spcBef>
              <a:spcAft>
                <a:spcPts val="180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I started my study at KTH university a few months ago. Everything about courses and the method of teaching is really in a modern way of studying with a lot of practical experiments. A lot of workshops with professional designers and companies as well.</a:t>
            </a: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Anonymous</a:t>
            </a:r>
            <a:b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Studied from May/18 to May/19</a:t>
            </a:r>
          </a:p>
        </p:txBody>
      </p:sp>
      <p:sp>
        <p:nvSpPr>
          <p:cNvPr id="21" name="Rectangle 20">
            <a:extLst>
              <a:ext uri="{FF2B5EF4-FFF2-40B4-BE49-F238E27FC236}">
                <a16:creationId xmlns:a16="http://schemas.microsoft.com/office/drawing/2014/main" id="{52629CB6-C064-C441-BB2B-9B9D601E0974}"/>
              </a:ext>
            </a:extLst>
          </p:cNvPr>
          <p:cNvSpPr/>
          <p:nvPr/>
        </p:nvSpPr>
        <p:spPr>
          <a:xfrm>
            <a:off x="2669680" y="1565063"/>
            <a:ext cx="6036710" cy="193899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ts val="180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Everything about KTH and Stockholm is awesome. In particular, the teaching at KTH is interactive: seminars, workshops &amp; presentations. The teachers and professors are super supportive. International environment.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Michael </a:t>
            </a:r>
            <a:r>
              <a:rPr kumimoji="0" lang="sv-SE" sz="11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Samsu</a:t>
            </a:r>
            <a:r>
              <a:rPr kumimoji="0" lang="sv-SE"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sv-SE" sz="11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Koroma</a:t>
            </a:r>
            <a:r>
              <a:rPr kumimoji="0" lang="sv-SE"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r>
            <a:br>
              <a:rPr kumimoji="0" lang="sv-SE"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sv-SE"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Sierra Leone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Studied from </a:t>
            </a:r>
            <a:r>
              <a:rPr kumimoji="0" lang="sv-SE"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Aug/16 to Jun/18</a:t>
            </a:r>
            <a:endParaRPr kumimoji="0" lang="en-US" sz="11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endParaRPr>
          </a:p>
        </p:txBody>
      </p:sp>
      <p:sp>
        <p:nvSpPr>
          <p:cNvPr id="22" name="Rectangle 21">
            <a:extLst>
              <a:ext uri="{FF2B5EF4-FFF2-40B4-BE49-F238E27FC236}">
                <a16:creationId xmlns:a16="http://schemas.microsoft.com/office/drawing/2014/main" id="{E936705B-4467-F448-8062-B380652DB626}"/>
              </a:ext>
            </a:extLst>
          </p:cNvPr>
          <p:cNvSpPr/>
          <p:nvPr/>
        </p:nvSpPr>
        <p:spPr>
          <a:xfrm>
            <a:off x="2669680" y="1613751"/>
            <a:ext cx="6036710" cy="291336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ts val="180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KTH provided a background understanding and cutting-edge expertise in computers and the internet and made me good at attacking various problems in terms of engineering.</a:t>
            </a:r>
          </a:p>
          <a:p>
            <a:pPr marL="0" marR="0" lvl="0" indent="0" algn="l" defTabSz="914400" rtl="0" eaLnBrk="0" fontAlgn="base" latinLnBrk="0" hangingPunct="0">
              <a:lnSpc>
                <a:spcPct val="100000"/>
              </a:lnSpc>
              <a:spcBef>
                <a:spcPct val="0"/>
              </a:spcBef>
              <a:spcAft>
                <a:spcPts val="180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Martin Sandberg</a:t>
            </a:r>
            <a:br>
              <a:rPr kumimoji="0" lang="en-US" sz="1333"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sz="1333"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Director of Conversion - Spotify</a:t>
            </a:r>
          </a:p>
          <a:p>
            <a:pPr marL="0" marR="0" lvl="0" indent="0" algn="l" defTabSz="914400" rtl="0" eaLnBrk="0" fontAlgn="base" latinLnBrk="0" hangingPunct="0">
              <a:lnSpc>
                <a:spcPct val="100000"/>
              </a:lnSpc>
              <a:spcBef>
                <a:spcPct val="0"/>
              </a:spcBef>
              <a:spcAft>
                <a:spcPts val="600"/>
              </a:spcAft>
              <a:buClrTx/>
              <a:buSzTx/>
              <a:buFontTx/>
              <a:buNone/>
              <a:tabLst/>
              <a:defRPr/>
            </a:pPr>
            <a:endParaRPr kumimoji="0" lang="en-US" sz="1333"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ts val="600"/>
              </a:spcAft>
              <a:buClrTx/>
              <a:buSzTx/>
              <a:buFontTx/>
              <a:buNone/>
              <a:tabLst/>
              <a:defRPr/>
            </a:pPr>
            <a:endParaRPr kumimoji="0" lang="en-US" sz="1333"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endParaRPr>
          </a:p>
        </p:txBody>
      </p:sp>
      <p:sp>
        <p:nvSpPr>
          <p:cNvPr id="23" name="Rectangle 22">
            <a:extLst>
              <a:ext uri="{FF2B5EF4-FFF2-40B4-BE49-F238E27FC236}">
                <a16:creationId xmlns:a16="http://schemas.microsoft.com/office/drawing/2014/main" id="{C3418BD4-6E6F-A446-8C55-B812D611051F}"/>
              </a:ext>
            </a:extLst>
          </p:cNvPr>
          <p:cNvSpPr/>
          <p:nvPr/>
        </p:nvSpPr>
        <p:spPr>
          <a:xfrm>
            <a:off x="2669680" y="1613751"/>
            <a:ext cx="6299413" cy="204517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quality of the studies is high. The academic environment is international and there is high connection between the university and the industry.</a:t>
            </a:r>
          </a:p>
          <a:p>
            <a:pPr marL="0" marR="0" lvl="0" indent="0" algn="l" defTabSz="914400" rtl="0" eaLnBrk="0" fontAlgn="base" latinLnBrk="0" hangingPunct="0">
              <a:lnSpc>
                <a:spcPct val="100000"/>
              </a:lnSpc>
              <a:spcBef>
                <a:spcPct val="0"/>
              </a:spcBef>
              <a:spcAft>
                <a:spcPts val="600"/>
              </a:spcAft>
              <a:buClrTx/>
              <a:buSzTx/>
              <a:buFontTx/>
              <a:buNone/>
              <a:tabLst/>
              <a:defRPr/>
            </a:pPr>
            <a:endParaRPr kumimoji="0" lang="en-US" sz="133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Anonymous</a:t>
            </a:r>
            <a:b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Studied from May/18 to May/19</a:t>
            </a:r>
          </a:p>
          <a:p>
            <a:pPr marL="0" marR="0" lvl="0" indent="0" algn="l" defTabSz="914400" rtl="0" eaLnBrk="0" fontAlgn="base" latinLnBrk="0" hangingPunct="0">
              <a:lnSpc>
                <a:spcPct val="100000"/>
              </a:lnSpc>
              <a:spcBef>
                <a:spcPct val="0"/>
              </a:spcBef>
              <a:spcAft>
                <a:spcPts val="60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4595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19"/>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0"/>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21"/>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2"/>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19" grpId="1"/>
      <p:bldP spid="20" grpId="0"/>
      <p:bldP spid="20" grpId="1"/>
      <p:bldP spid="21" grpId="0"/>
      <p:bldP spid="21" grpId="1"/>
      <p:bldP spid="22" grpId="0"/>
      <p:bldP spid="22" grpId="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EE033DED-CA8C-154F-8159-927AA1BC2A69}"/>
              </a:ext>
            </a:extLst>
          </p:cNvPr>
          <p:cNvSpPr>
            <a:spLocks noGrp="1"/>
          </p:cNvSpPr>
          <p:nvPr>
            <p:ph type="title"/>
          </p:nvPr>
        </p:nvSpPr>
        <p:spPr>
          <a:xfrm>
            <a:off x="1060463" y="251752"/>
            <a:ext cx="7552857" cy="673874"/>
          </a:xfrm>
        </p:spPr>
        <p:txBody>
          <a:bodyPr/>
          <a:lstStyle/>
          <a:p>
            <a:r>
              <a:rPr lang="en-GB" dirty="0"/>
              <a:t>Education for the future</a:t>
            </a:r>
          </a:p>
        </p:txBody>
      </p:sp>
      <p:sp>
        <p:nvSpPr>
          <p:cNvPr id="3" name="Date Placeholder 2">
            <a:extLst>
              <a:ext uri="{FF2B5EF4-FFF2-40B4-BE49-F238E27FC236}">
                <a16:creationId xmlns:a16="http://schemas.microsoft.com/office/drawing/2014/main" id="{5EFA08CF-B9A7-1840-9414-3EC40593CE77}"/>
              </a:ext>
            </a:extLst>
          </p:cNvPr>
          <p:cNvSpPr>
            <a:spLocks noGrp="1"/>
          </p:cNvSpPr>
          <p:nvPr>
            <p:ph type="dt" sz="half" idx="11"/>
          </p:nvPr>
        </p:nvSpPr>
        <p:spPr>
          <a:xfrm>
            <a:off x="250825" y="4949520"/>
            <a:ext cx="2057400" cy="117474"/>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FB2CF90B-63BC-6544-9FB4-A72410329261}" type="datetime1">
              <a:rPr kumimoji="0" lang="sv-SE" sz="700" b="0" i="0" u="none" strike="noStrike" kern="1200" cap="none" spc="0" normalizeH="0" baseline="0" noProof="0" smtClean="0">
                <a:ln>
                  <a:noFill/>
                </a:ln>
                <a:solidFill>
                  <a:srgbClr val="848489"/>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2023-05-23</a:t>
            </a:fld>
            <a:endParaRPr kumimoji="0" lang="en-GB" sz="700" b="0" i="0" u="none" strike="noStrike" kern="1200" cap="none" spc="0" normalizeH="0" baseline="0" noProof="0" dirty="0">
              <a:ln>
                <a:noFill/>
              </a:ln>
              <a:solidFill>
                <a:srgbClr val="848489"/>
              </a:solidFill>
              <a:effectLst/>
              <a:uLnTx/>
              <a:uFillTx/>
              <a:latin typeface="Arial"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id="{3E74C2E4-E5B8-694E-B078-111540F40CC9}"/>
              </a:ext>
            </a:extLst>
          </p:cNvPr>
          <p:cNvSpPr>
            <a:spLocks noGrp="1"/>
          </p:cNvSpPr>
          <p:nvPr>
            <p:ph type="sldNum" sz="quarter" idx="12"/>
          </p:nvPr>
        </p:nvSpPr>
        <p:spPr>
          <a:xfrm>
            <a:off x="6835775" y="4949520"/>
            <a:ext cx="2057400" cy="117474"/>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338348D-F2D3-AB47-AE2A-1D59B1E58D64}" type="slidenum">
              <a:rPr kumimoji="0" lang="en-GB" sz="700" b="0" i="0" u="none" strike="noStrike" kern="1200" cap="none" spc="0" normalizeH="0" baseline="0" noProof="0" smtClean="0">
                <a:ln>
                  <a:noFill/>
                </a:ln>
                <a:solidFill>
                  <a:srgbClr val="8484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GB" sz="700" b="0" i="0" u="none" strike="noStrike" kern="1200" cap="none" spc="0" normalizeH="0" baseline="0" noProof="0">
              <a:ln>
                <a:noFill/>
              </a:ln>
              <a:solidFill>
                <a:srgbClr val="848489"/>
              </a:solidFill>
              <a:effectLst/>
              <a:uLnTx/>
              <a:uFillTx/>
              <a:latin typeface="Arial" panose="020B0604020202020204" pitchFamily="34" charset="0"/>
              <a:ea typeface="+mn-ea"/>
              <a:cs typeface="+mn-cs"/>
            </a:endParaRPr>
          </a:p>
        </p:txBody>
      </p:sp>
      <p:sp>
        <p:nvSpPr>
          <p:cNvPr id="7" name="Content Placeholder 6">
            <a:extLst>
              <a:ext uri="{FF2B5EF4-FFF2-40B4-BE49-F238E27FC236}">
                <a16:creationId xmlns:a16="http://schemas.microsoft.com/office/drawing/2014/main" id="{BA9E6445-729E-654C-9542-0E81B650A425}"/>
              </a:ext>
            </a:extLst>
          </p:cNvPr>
          <p:cNvSpPr>
            <a:spLocks noGrp="1"/>
          </p:cNvSpPr>
          <p:nvPr>
            <p:ph sz="quarter" idx="13"/>
          </p:nvPr>
        </p:nvSpPr>
        <p:spPr>
          <a:xfrm>
            <a:off x="554477" y="1441136"/>
            <a:ext cx="3735422" cy="3456301"/>
          </a:xfrm>
        </p:spPr>
        <p:txBody>
          <a:bodyPr/>
          <a:lstStyle/>
          <a:p>
            <a:pPr lvl="0"/>
            <a:r>
              <a:rPr lang="en-GB" dirty="0"/>
              <a:t>Over 100 degree programmes from qualifying courses to lifelong learning</a:t>
            </a:r>
            <a:endParaRPr lang="en-SE" dirty="0"/>
          </a:p>
          <a:p>
            <a:pPr lvl="0"/>
            <a:r>
              <a:rPr lang="en-GB" dirty="0"/>
              <a:t>Innovation and entrepreneurship</a:t>
            </a:r>
            <a:endParaRPr lang="en-SE" dirty="0"/>
          </a:p>
          <a:p>
            <a:pPr lvl="0"/>
            <a:r>
              <a:rPr lang="en-GB" dirty="0"/>
              <a:t>Challenge driven education</a:t>
            </a:r>
            <a:endParaRPr lang="en-SE" dirty="0"/>
          </a:p>
          <a:p>
            <a:pPr lvl="0"/>
            <a:r>
              <a:rPr lang="en-GB" dirty="0"/>
              <a:t>Gender equality and diversity </a:t>
            </a:r>
            <a:endParaRPr lang="en-SE" dirty="0"/>
          </a:p>
          <a:p>
            <a:pPr lvl="0"/>
            <a:r>
              <a:rPr lang="en-GB" dirty="0"/>
              <a:t>Sustainability/global goals for sustainable development</a:t>
            </a:r>
            <a:endParaRPr lang="en-SE" dirty="0"/>
          </a:p>
          <a:p>
            <a:pPr lvl="0"/>
            <a:r>
              <a:rPr lang="en-GB" dirty="0"/>
              <a:t>Education abroad</a:t>
            </a:r>
            <a:endParaRPr lang="en-SE" dirty="0"/>
          </a:p>
          <a:p>
            <a:pPr lvl="0"/>
            <a:r>
              <a:rPr lang="en-GB" dirty="0"/>
              <a:t>Attractive degree</a:t>
            </a:r>
            <a:endParaRPr lang="en-SE" dirty="0"/>
          </a:p>
          <a:p>
            <a:pPr marL="0" indent="0">
              <a:buNone/>
            </a:pPr>
            <a:endParaRPr lang="en-SE" dirty="0"/>
          </a:p>
        </p:txBody>
      </p:sp>
      <p:pic>
        <p:nvPicPr>
          <p:cNvPr id="14" name="Picture Placeholder 13">
            <a:extLst>
              <a:ext uri="{FF2B5EF4-FFF2-40B4-BE49-F238E27FC236}">
                <a16:creationId xmlns:a16="http://schemas.microsoft.com/office/drawing/2014/main" id="{417E5775-9B4D-8243-9318-66EB47C4264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4643369" y="1178988"/>
            <a:ext cx="4246498" cy="3544874"/>
          </a:xfrm>
        </p:spPr>
      </p:pic>
    </p:spTree>
    <p:extLst>
      <p:ext uri="{BB962C8B-B14F-4D97-AF65-F5344CB8AC3E}">
        <p14:creationId xmlns:p14="http://schemas.microsoft.com/office/powerpoint/2010/main" val="1657537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1"/>
          </p:nvPr>
        </p:nvSpPr>
        <p:spPr>
          <a:xfrm>
            <a:off x="250825" y="4949520"/>
            <a:ext cx="2057400" cy="117474"/>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BAD82F0C-0E2A-5546-8972-AA94798A63F5}" type="datetime1">
              <a:rPr kumimoji="0" lang="sv-SE" sz="700" b="0" i="0" u="none" strike="noStrike" kern="1200" cap="none" spc="0" normalizeH="0" baseline="0" noProof="0" smtClean="0">
                <a:ln>
                  <a:noFill/>
                </a:ln>
                <a:solidFill>
                  <a:srgbClr val="848489"/>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2023-05-23</a:t>
            </a:fld>
            <a:endParaRPr kumimoji="0" lang="en-GB" sz="700" b="0" i="0" u="none" strike="noStrike" kern="1200" cap="none" spc="0" normalizeH="0" baseline="0" noProof="0" dirty="0">
              <a:ln>
                <a:noFill/>
              </a:ln>
              <a:solidFill>
                <a:srgbClr val="848489"/>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a:xfrm>
            <a:off x="6835775" y="4949520"/>
            <a:ext cx="2057400" cy="117474"/>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338348D-F2D3-AB47-AE2A-1D59B1E58D64}" type="slidenum">
              <a:rPr kumimoji="0" lang="en-GB" sz="700" b="0" i="0" u="none" strike="noStrike" kern="1200" cap="none" spc="0" normalizeH="0" baseline="0" noProof="0" smtClean="0">
                <a:ln>
                  <a:noFill/>
                </a:ln>
                <a:solidFill>
                  <a:srgbClr val="8484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GB" sz="700" b="0" i="0" u="none" strike="noStrike" kern="1200" cap="none" spc="0" normalizeH="0" baseline="0" noProof="0">
              <a:ln>
                <a:noFill/>
              </a:ln>
              <a:solidFill>
                <a:srgbClr val="848489"/>
              </a:solidFill>
              <a:effectLst/>
              <a:uLnTx/>
              <a:uFillTx/>
              <a:latin typeface="Arial" panose="020B0604020202020204" pitchFamily="34" charset="0"/>
              <a:ea typeface="+mn-ea"/>
              <a:cs typeface="+mn-cs"/>
            </a:endParaRPr>
          </a:p>
        </p:txBody>
      </p:sp>
      <p:sp>
        <p:nvSpPr>
          <p:cNvPr id="2" name="Content Placeholder 1">
            <a:extLst>
              <a:ext uri="{FF2B5EF4-FFF2-40B4-BE49-F238E27FC236}">
                <a16:creationId xmlns:a16="http://schemas.microsoft.com/office/drawing/2014/main" id="{C92D9B6F-5E1B-E541-8E4A-7090D212FF65}"/>
              </a:ext>
            </a:extLst>
          </p:cNvPr>
          <p:cNvSpPr>
            <a:spLocks noGrp="1"/>
          </p:cNvSpPr>
          <p:nvPr>
            <p:ph sz="quarter" idx="13"/>
          </p:nvPr>
        </p:nvSpPr>
        <p:spPr>
          <a:xfrm>
            <a:off x="4851400" y="1220099"/>
            <a:ext cx="3789363" cy="6045408"/>
          </a:xfrm>
        </p:spPr>
        <p:txBody>
          <a:bodyPr/>
          <a:lstStyle/>
          <a:p>
            <a:pPr marL="0" indent="0">
              <a:buNone/>
            </a:pPr>
            <a:r>
              <a:rPr lang="en-GB" sz="1200" b="1" dirty="0"/>
              <a:t>Circa 30 </a:t>
            </a:r>
            <a:r>
              <a:rPr lang="en-GB" b="1" dirty="0"/>
              <a:t>programmes</a:t>
            </a:r>
            <a:r>
              <a:rPr lang="en-GB" sz="1200" b="1" dirty="0"/>
              <a:t> at first cycle and circa 60 master’s programmes within: </a:t>
            </a:r>
          </a:p>
          <a:p>
            <a:r>
              <a:rPr lang="en-US" dirty="0"/>
              <a:t>Architecture and Built Environment</a:t>
            </a:r>
          </a:p>
          <a:p>
            <a:r>
              <a:rPr lang="en-US" dirty="0"/>
              <a:t>Engineering Sciences in Chemistry, Biotechnology and Health</a:t>
            </a:r>
          </a:p>
          <a:p>
            <a:r>
              <a:rPr lang="en-US" dirty="0"/>
              <a:t>Energy and Environment</a:t>
            </a:r>
          </a:p>
          <a:p>
            <a:r>
              <a:rPr lang="en-US" dirty="0"/>
              <a:t>Industrial Engineering and Management</a:t>
            </a:r>
          </a:p>
          <a:p>
            <a:r>
              <a:rPr lang="en-US" dirty="0"/>
              <a:t>Electrical Engineering and Computer Science</a:t>
            </a:r>
          </a:p>
          <a:p>
            <a:r>
              <a:rPr lang="en-US" dirty="0"/>
              <a:t>Engineering Sciences, Mechanical and Vehicle Engineering </a:t>
            </a:r>
          </a:p>
          <a:p>
            <a:r>
              <a:rPr lang="en-US" dirty="0"/>
              <a:t>Engineering Physics and Applied and Computational Mathematics</a:t>
            </a:r>
          </a:p>
          <a:p>
            <a:r>
              <a:rPr lang="en-US" dirty="0"/>
              <a:t>Design and Product </a:t>
            </a:r>
            <a:r>
              <a:rPr lang="en-GB" dirty="0"/>
              <a:t>Realisation</a:t>
            </a:r>
            <a:r>
              <a:rPr lang="en-US" dirty="0"/>
              <a:t>, Engineering Materials Science</a:t>
            </a:r>
          </a:p>
          <a:p>
            <a:r>
              <a:rPr lang="en-US" dirty="0"/>
              <a:t>Technology and Learning</a:t>
            </a:r>
          </a:p>
          <a:p>
            <a:r>
              <a:rPr lang="en-US" dirty="0"/>
              <a:t>Open Entrance and Qualifying Educations</a:t>
            </a:r>
          </a:p>
        </p:txBody>
      </p:sp>
      <p:pic>
        <p:nvPicPr>
          <p:cNvPr id="19" name="Picture Placeholder 18">
            <a:extLst>
              <a:ext uri="{FF2B5EF4-FFF2-40B4-BE49-F238E27FC236}">
                <a16:creationId xmlns:a16="http://schemas.microsoft.com/office/drawing/2014/main" id="{1DFA8F22-7CF5-734E-AB3B-9AF8B9A23912}"/>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prstGeom prst="rect">
            <a:avLst/>
          </a:prstGeom>
        </p:spPr>
      </p:pic>
      <p:sp>
        <p:nvSpPr>
          <p:cNvPr id="5" name="Title 4"/>
          <p:cNvSpPr>
            <a:spLocks noGrp="1"/>
          </p:cNvSpPr>
          <p:nvPr>
            <p:ph type="title"/>
          </p:nvPr>
        </p:nvSpPr>
        <p:spPr/>
        <p:txBody>
          <a:bodyPr/>
          <a:lstStyle/>
          <a:p>
            <a:r>
              <a:rPr lang="en-GB" dirty="0"/>
              <a:t>Education at first cycle and advanced level</a:t>
            </a:r>
          </a:p>
        </p:txBody>
      </p:sp>
    </p:spTree>
    <p:extLst>
      <p:ext uri="{BB962C8B-B14F-4D97-AF65-F5344CB8AC3E}">
        <p14:creationId xmlns:p14="http://schemas.microsoft.com/office/powerpoint/2010/main" val="2821713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Student exchange – most popular </a:t>
            </a:r>
            <a:br>
              <a:rPr lang="en-GB" dirty="0"/>
            </a:br>
            <a:r>
              <a:rPr lang="en-GB" dirty="0"/>
              <a:t>countries </a:t>
            </a:r>
            <a:r>
              <a:rPr lang="en-GB" dirty="0" smtClean="0"/>
              <a:t>2021</a:t>
            </a:r>
            <a:endParaRPr lang="en-GB" dirty="0"/>
          </a:p>
        </p:txBody>
      </p:sp>
      <p:sp>
        <p:nvSpPr>
          <p:cNvPr id="3" name="Date Placeholder 2"/>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D45677C-6021-4B4B-8D00-4AA6DB0D4902}" type="datetime1">
              <a:rPr kumimoji="0" lang="sv-SE" sz="700" b="0" i="0" u="none" strike="noStrike" kern="1200" cap="none" spc="0" normalizeH="0" baseline="0" noProof="0" smtClean="0">
                <a:ln>
                  <a:noFill/>
                </a:ln>
                <a:solidFill>
                  <a:srgbClr val="848489"/>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2023-05-23</a:t>
            </a:fld>
            <a:endParaRPr kumimoji="0" lang="en-GB" sz="700" b="0" i="0" u="none" strike="noStrike" kern="1200" cap="none" spc="0" normalizeH="0" baseline="0" noProof="0" dirty="0">
              <a:ln>
                <a:noFill/>
              </a:ln>
              <a:solidFill>
                <a:srgbClr val="848489"/>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338348D-F2D3-AB47-AE2A-1D59B1E58D64}" type="slidenum">
              <a:rPr kumimoji="0" lang="en-GB" sz="700" b="0" i="0" u="none" strike="noStrike" kern="1200" cap="none" spc="0" normalizeH="0" baseline="0" noProof="0" smtClean="0">
                <a:ln>
                  <a:noFill/>
                </a:ln>
                <a:solidFill>
                  <a:srgbClr val="8484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GB" sz="700" b="0" i="0" u="none" strike="noStrike" kern="1200" cap="none" spc="0" normalizeH="0" baseline="0" noProof="0">
              <a:ln>
                <a:noFill/>
              </a:ln>
              <a:solidFill>
                <a:srgbClr val="848489"/>
              </a:solidFill>
              <a:effectLst/>
              <a:uLnTx/>
              <a:uFillTx/>
              <a:latin typeface="Arial" panose="020B0604020202020204" pitchFamily="34" charset="0"/>
              <a:ea typeface="+mn-ea"/>
              <a:cs typeface="+mn-cs"/>
            </a:endParaRPr>
          </a:p>
        </p:txBody>
      </p:sp>
      <p:sp>
        <p:nvSpPr>
          <p:cNvPr id="15" name="Rectangle 14">
            <a:extLst>
              <a:ext uri="{FF2B5EF4-FFF2-40B4-BE49-F238E27FC236}">
                <a16:creationId xmlns:a16="http://schemas.microsoft.com/office/drawing/2014/main" id="{A637BDC4-E1A2-D845-8CE3-DCE009592EF4}"/>
              </a:ext>
            </a:extLst>
          </p:cNvPr>
          <p:cNvSpPr/>
          <p:nvPr/>
        </p:nvSpPr>
        <p:spPr>
          <a:xfrm>
            <a:off x="250825" y="1303638"/>
            <a:ext cx="4255545" cy="504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a:ea typeface="+mn-ea"/>
                <a:cs typeface="+mn-cs"/>
              </a:rPr>
              <a:t>Number of students who began student exchange during the year: the most popular countries KTH students travel to</a:t>
            </a:r>
          </a:p>
        </p:txBody>
      </p:sp>
      <p:sp>
        <p:nvSpPr>
          <p:cNvPr id="16" name="Rectangle 15">
            <a:extLst>
              <a:ext uri="{FF2B5EF4-FFF2-40B4-BE49-F238E27FC236}">
                <a16:creationId xmlns:a16="http://schemas.microsoft.com/office/drawing/2014/main" id="{5FBABFDD-8FD5-7E45-8EE9-F27B0058649C}"/>
              </a:ext>
            </a:extLst>
          </p:cNvPr>
          <p:cNvSpPr/>
          <p:nvPr/>
        </p:nvSpPr>
        <p:spPr>
          <a:xfrm>
            <a:off x="4637630" y="1294469"/>
            <a:ext cx="4255545" cy="504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a:ea typeface="+mn-ea"/>
                <a:cs typeface="+mn-cs"/>
              </a:rPr>
              <a:t>Number of students who began student exchange during the year: the most popular countries exchange students originate from</a:t>
            </a:r>
          </a:p>
        </p:txBody>
      </p:sp>
      <p:sp>
        <p:nvSpPr>
          <p:cNvPr id="19" name="Rectangle 18">
            <a:extLst>
              <a:ext uri="{FF2B5EF4-FFF2-40B4-BE49-F238E27FC236}">
                <a16:creationId xmlns:a16="http://schemas.microsoft.com/office/drawing/2014/main" id="{D74BED16-BDBE-A646-B673-0803C7C30157}"/>
              </a:ext>
            </a:extLst>
          </p:cNvPr>
          <p:cNvSpPr/>
          <p:nvPr/>
        </p:nvSpPr>
        <p:spPr>
          <a:xfrm>
            <a:off x="5318514" y="4437910"/>
            <a:ext cx="113494" cy="1134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TextBox 19">
            <a:extLst>
              <a:ext uri="{FF2B5EF4-FFF2-40B4-BE49-F238E27FC236}">
                <a16:creationId xmlns:a16="http://schemas.microsoft.com/office/drawing/2014/main" id="{3F908352-340D-DC4B-A003-15E8B11A5D51}"/>
              </a:ext>
            </a:extLst>
          </p:cNvPr>
          <p:cNvSpPr txBox="1"/>
          <p:nvPr/>
        </p:nvSpPr>
        <p:spPr>
          <a:xfrm>
            <a:off x="5455777" y="4369935"/>
            <a:ext cx="2684884" cy="21544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800" dirty="0">
                <a:solidFill>
                  <a:srgbClr val="000000"/>
                </a:solidFill>
              </a:rPr>
              <a:t>Inbound</a:t>
            </a:r>
            <a:r>
              <a:rPr kumimoji="0" lang="en-SE"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woman</a:t>
            </a:r>
          </a:p>
        </p:txBody>
      </p:sp>
      <p:sp>
        <p:nvSpPr>
          <p:cNvPr id="21" name="Rectangle 20">
            <a:extLst>
              <a:ext uri="{FF2B5EF4-FFF2-40B4-BE49-F238E27FC236}">
                <a16:creationId xmlns:a16="http://schemas.microsoft.com/office/drawing/2014/main" id="{81560BC5-CE1C-8440-9B79-5DD5B5213018}"/>
              </a:ext>
            </a:extLst>
          </p:cNvPr>
          <p:cNvSpPr/>
          <p:nvPr/>
        </p:nvSpPr>
        <p:spPr>
          <a:xfrm>
            <a:off x="6847995" y="4422263"/>
            <a:ext cx="113494" cy="1134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AE0A6686-D4C6-D54D-A213-8A9F2F60D310}"/>
              </a:ext>
            </a:extLst>
          </p:cNvPr>
          <p:cNvSpPr txBox="1"/>
          <p:nvPr/>
        </p:nvSpPr>
        <p:spPr>
          <a:xfrm>
            <a:off x="6989451" y="4376773"/>
            <a:ext cx="2684884" cy="21544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mn-cs"/>
              </a:rPr>
              <a:t>Inbound men</a:t>
            </a:r>
          </a:p>
        </p:txBody>
      </p:sp>
      <p:sp>
        <p:nvSpPr>
          <p:cNvPr id="25" name="Rectangle 24">
            <a:extLst>
              <a:ext uri="{FF2B5EF4-FFF2-40B4-BE49-F238E27FC236}">
                <a16:creationId xmlns:a16="http://schemas.microsoft.com/office/drawing/2014/main" id="{249A9DF9-D3D3-404B-B398-43CFB87A30B2}"/>
              </a:ext>
            </a:extLst>
          </p:cNvPr>
          <p:cNvSpPr/>
          <p:nvPr/>
        </p:nvSpPr>
        <p:spPr>
          <a:xfrm>
            <a:off x="615558" y="4395272"/>
            <a:ext cx="113494" cy="1134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TextBox 25">
            <a:extLst>
              <a:ext uri="{FF2B5EF4-FFF2-40B4-BE49-F238E27FC236}">
                <a16:creationId xmlns:a16="http://schemas.microsoft.com/office/drawing/2014/main" id="{CB9FED87-62AA-AC4F-B147-AEA33F191582}"/>
              </a:ext>
            </a:extLst>
          </p:cNvPr>
          <p:cNvSpPr txBox="1"/>
          <p:nvPr/>
        </p:nvSpPr>
        <p:spPr>
          <a:xfrm>
            <a:off x="729052" y="4339489"/>
            <a:ext cx="2684884"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800" dirty="0">
                <a:solidFill>
                  <a:srgbClr val="000000"/>
                </a:solidFill>
              </a:rPr>
              <a:t>Outbound women</a:t>
            </a:r>
            <a:endPar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E"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7" name="Rectangle 26">
            <a:extLst>
              <a:ext uri="{FF2B5EF4-FFF2-40B4-BE49-F238E27FC236}">
                <a16:creationId xmlns:a16="http://schemas.microsoft.com/office/drawing/2014/main" id="{4A6598BF-CE23-DE47-9225-28F7DF8C6817}"/>
              </a:ext>
            </a:extLst>
          </p:cNvPr>
          <p:cNvSpPr/>
          <p:nvPr/>
        </p:nvSpPr>
        <p:spPr>
          <a:xfrm>
            <a:off x="2651463" y="4398784"/>
            <a:ext cx="113494" cy="1134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TextBox 27">
            <a:extLst>
              <a:ext uri="{FF2B5EF4-FFF2-40B4-BE49-F238E27FC236}">
                <a16:creationId xmlns:a16="http://schemas.microsoft.com/office/drawing/2014/main" id="{1068A43F-B470-0643-A563-03BE9A311419}"/>
              </a:ext>
            </a:extLst>
          </p:cNvPr>
          <p:cNvSpPr txBox="1"/>
          <p:nvPr/>
        </p:nvSpPr>
        <p:spPr>
          <a:xfrm>
            <a:off x="2763344" y="4357723"/>
            <a:ext cx="2684884" cy="215444"/>
          </a:xfrm>
          <a:prstGeom prst="rect">
            <a:avLst/>
          </a:prstGeom>
          <a:noFill/>
        </p:spPr>
        <p:txBody>
          <a:bodyPr wrap="square" rtlCol="0">
            <a:spAutoFit/>
          </a:bodyPr>
          <a:lstStyle/>
          <a:p>
            <a:pPr lvl="0">
              <a:defRPr/>
            </a:pPr>
            <a:r>
              <a:rPr lang="en-GB" sz="800" dirty="0">
                <a:solidFill>
                  <a:srgbClr val="000000"/>
                </a:solidFill>
              </a:rPr>
              <a:t>Outbound men</a:t>
            </a:r>
          </a:p>
        </p:txBody>
      </p:sp>
      <p:sp>
        <p:nvSpPr>
          <p:cNvPr id="29" name="Rectangle 28">
            <a:extLst>
              <a:ext uri="{FF2B5EF4-FFF2-40B4-BE49-F238E27FC236}">
                <a16:creationId xmlns:a16="http://schemas.microsoft.com/office/drawing/2014/main" id="{12EBFA1D-10C2-E14E-9039-CC04F8E8D87E}"/>
              </a:ext>
            </a:extLst>
          </p:cNvPr>
          <p:cNvSpPr/>
          <p:nvPr/>
        </p:nvSpPr>
        <p:spPr>
          <a:xfrm>
            <a:off x="4661375" y="1177925"/>
            <a:ext cx="4231800" cy="3546475"/>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9B675C21-3F72-674C-B10C-4C0BA09C227E}"/>
              </a:ext>
            </a:extLst>
          </p:cNvPr>
          <p:cNvSpPr/>
          <p:nvPr/>
        </p:nvSpPr>
        <p:spPr>
          <a:xfrm>
            <a:off x="262695" y="1177925"/>
            <a:ext cx="4231801" cy="3546475"/>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pic>
        <p:nvPicPr>
          <p:cNvPr id="6" name="Picture 5"/>
          <p:cNvPicPr>
            <a:picLocks noChangeAspect="1"/>
          </p:cNvPicPr>
          <p:nvPr/>
        </p:nvPicPr>
        <p:blipFill>
          <a:blip r:embed="rId3"/>
          <a:stretch>
            <a:fillRect/>
          </a:stretch>
        </p:blipFill>
        <p:spPr>
          <a:xfrm>
            <a:off x="729052" y="1814118"/>
            <a:ext cx="3323398" cy="2519462"/>
          </a:xfrm>
          <a:prstGeom prst="rect">
            <a:avLst/>
          </a:prstGeom>
        </p:spPr>
      </p:pic>
      <p:pic>
        <p:nvPicPr>
          <p:cNvPr id="7" name="Picture 6"/>
          <p:cNvPicPr>
            <a:picLocks noChangeAspect="1"/>
          </p:cNvPicPr>
          <p:nvPr/>
        </p:nvPicPr>
        <p:blipFill>
          <a:blip r:embed="rId4"/>
          <a:stretch>
            <a:fillRect/>
          </a:stretch>
        </p:blipFill>
        <p:spPr>
          <a:xfrm>
            <a:off x="4947610" y="1749984"/>
            <a:ext cx="3321045" cy="2619951"/>
          </a:xfrm>
          <a:prstGeom prst="rect">
            <a:avLst/>
          </a:prstGeom>
        </p:spPr>
      </p:pic>
    </p:spTree>
    <p:extLst>
      <p:ext uri="{BB962C8B-B14F-4D97-AF65-F5344CB8AC3E}">
        <p14:creationId xmlns:p14="http://schemas.microsoft.com/office/powerpoint/2010/main" val="3042514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0463" y="251752"/>
            <a:ext cx="7552857" cy="673874"/>
          </a:xfrm>
        </p:spPr>
        <p:txBody>
          <a:bodyPr/>
          <a:lstStyle/>
          <a:p>
            <a:r>
              <a:rPr lang="en-GB" dirty="0">
                <a:solidFill>
                  <a:srgbClr val="000000"/>
                </a:solidFill>
              </a:rPr>
              <a:t>Number of fee paying students 2018-2020 per country of previous education</a:t>
            </a:r>
            <a:endParaRPr lang="sv-SE" dirty="0"/>
          </a:p>
        </p:txBody>
      </p:sp>
      <p:sp>
        <p:nvSpPr>
          <p:cNvPr id="4" name="Date Placeholder 3"/>
          <p:cNvSpPr>
            <a:spLocks noGrp="1"/>
          </p:cNvSpPr>
          <p:nvPr>
            <p:ph type="dt" sz="half" idx="11"/>
          </p:nvPr>
        </p:nvSpPr>
        <p:spPr>
          <a:xfrm>
            <a:off x="250825" y="4949520"/>
            <a:ext cx="2057400" cy="117474"/>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A5C3802A-66F7-914C-9FA1-EAF541BD00EC}" type="datetime1">
              <a:rPr kumimoji="0" lang="sv-SE" sz="700" b="0" i="0" u="none" strike="noStrike" kern="1200" cap="none" spc="0" normalizeH="0" baseline="0" noProof="0" smtClean="0">
                <a:ln>
                  <a:noFill/>
                </a:ln>
                <a:solidFill>
                  <a:srgbClr val="848489"/>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2023-05-23</a:t>
            </a:fld>
            <a:endParaRPr kumimoji="0" lang="sv-SE" sz="700" b="0" i="0" u="none" strike="noStrike" kern="1200" cap="none" spc="0" normalizeH="0" baseline="0" noProof="0">
              <a:ln>
                <a:noFill/>
              </a:ln>
              <a:solidFill>
                <a:srgbClr val="848489"/>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a:xfrm>
            <a:off x="6835775" y="4949520"/>
            <a:ext cx="2057400" cy="117474"/>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527FB4B-7893-4946-9C41-FB1EB79145A0}" type="slidenum">
              <a:rPr kumimoji="0" lang="sv-SE" sz="700" b="0" i="0" u="none" strike="noStrike" kern="1200" cap="none" spc="0" normalizeH="0" baseline="0" noProof="0" smtClean="0">
                <a:ln>
                  <a:noFill/>
                </a:ln>
                <a:solidFill>
                  <a:srgbClr val="8484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sv-SE" sz="700" b="0" i="0" u="none" strike="noStrike" kern="1200" cap="none" spc="0" normalizeH="0" baseline="0" noProof="0">
              <a:ln>
                <a:noFill/>
              </a:ln>
              <a:solidFill>
                <a:srgbClr val="848489"/>
              </a:solidFill>
              <a:effectLst/>
              <a:uLnTx/>
              <a:uFillTx/>
              <a:latin typeface="Arial" panose="020B0604020202020204" pitchFamily="34" charset="0"/>
              <a:ea typeface="+mn-ea"/>
              <a:cs typeface="+mn-cs"/>
            </a:endParaRPr>
          </a:p>
        </p:txBody>
      </p:sp>
      <p:graphicFrame>
        <p:nvGraphicFramePr>
          <p:cNvPr id="8" name="Chart 7">
            <a:extLst>
              <a:ext uri="{FF2B5EF4-FFF2-40B4-BE49-F238E27FC236}">
                <a16:creationId xmlns:a16="http://schemas.microsoft.com/office/drawing/2014/main" id="{992F7FA9-C1D3-2249-9110-65BF9ADA8A61}"/>
              </a:ext>
            </a:extLst>
          </p:cNvPr>
          <p:cNvGraphicFramePr>
            <a:graphicFrameLocks/>
          </p:cNvGraphicFramePr>
          <p:nvPr/>
        </p:nvGraphicFramePr>
        <p:xfrm>
          <a:off x="1139728" y="1453386"/>
          <a:ext cx="7394326" cy="31500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5348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Total number of students per previous education country </a:t>
            </a:r>
            <a:endParaRPr lang="sv-SE" dirty="0"/>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A5C3802A-66F7-914C-9FA1-EAF541BD00EC}" type="datetime1">
              <a:rPr kumimoji="0" lang="sv-SE" sz="700" b="0" i="0" u="none" strike="noStrike" kern="1200" cap="none" spc="0" normalizeH="0" baseline="0" noProof="0" smtClean="0">
                <a:ln>
                  <a:noFill/>
                </a:ln>
                <a:solidFill>
                  <a:srgbClr val="848489"/>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2023-05-23</a:t>
            </a:fld>
            <a:endParaRPr kumimoji="0" lang="sv-SE" sz="700" b="0" i="0" u="none" strike="noStrike" kern="1200" cap="none" spc="0" normalizeH="0" baseline="0" noProof="0">
              <a:ln>
                <a:noFill/>
              </a:ln>
              <a:solidFill>
                <a:srgbClr val="848489"/>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527FB4B-7893-4946-9C41-FB1EB79145A0}" type="slidenum">
              <a:rPr kumimoji="0" lang="sv-SE" sz="700" b="0" i="0" u="none" strike="noStrike" kern="1200" cap="none" spc="0" normalizeH="0" baseline="0" noProof="0" smtClean="0">
                <a:ln>
                  <a:noFill/>
                </a:ln>
                <a:solidFill>
                  <a:srgbClr val="8484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sv-SE" sz="700" b="0" i="0" u="none" strike="noStrike" kern="1200" cap="none" spc="0" normalizeH="0" baseline="0" noProof="0">
              <a:ln>
                <a:noFill/>
              </a:ln>
              <a:solidFill>
                <a:srgbClr val="848489"/>
              </a:solidFill>
              <a:effectLst/>
              <a:uLnTx/>
              <a:uFillTx/>
              <a:latin typeface="Arial" panose="020B0604020202020204" pitchFamily="34" charset="0"/>
              <a:ea typeface="+mn-ea"/>
              <a:cs typeface="+mn-cs"/>
            </a:endParaRPr>
          </a:p>
        </p:txBody>
      </p:sp>
      <p:graphicFrame>
        <p:nvGraphicFramePr>
          <p:cNvPr id="7" name="Chart 6">
            <a:extLst>
              <a:ext uri="{FF2B5EF4-FFF2-40B4-BE49-F238E27FC236}">
                <a16:creationId xmlns:a16="http://schemas.microsoft.com/office/drawing/2014/main" id="{00000000-0008-0000-0300-000002000000}"/>
              </a:ext>
            </a:extLst>
          </p:cNvPr>
          <p:cNvGraphicFramePr>
            <a:graphicFrameLocks/>
          </p:cNvGraphicFramePr>
          <p:nvPr/>
        </p:nvGraphicFramePr>
        <p:xfrm>
          <a:off x="1060463" y="1403594"/>
          <a:ext cx="7832712" cy="3321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9739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387555E4-1462-704B-824D-672352429B62}"/>
              </a:ext>
            </a:extLst>
          </p:cNvPr>
          <p:cNvSpPr>
            <a:spLocks noGrp="1"/>
          </p:cNvSpPr>
          <p:nvPr>
            <p:ph type="title"/>
          </p:nvPr>
        </p:nvSpPr>
        <p:spPr/>
        <p:txBody>
          <a:bodyPr/>
          <a:lstStyle/>
          <a:p>
            <a:r>
              <a:rPr lang="en-GB" sz="2800" dirty="0"/>
              <a:t>Strategic partnerships with international universities</a:t>
            </a:r>
            <a:endParaRPr lang="en-GB" dirty="0"/>
          </a:p>
        </p:txBody>
      </p:sp>
      <p:sp>
        <p:nvSpPr>
          <p:cNvPr id="3" name="Platshållare för datum 2">
            <a:extLst>
              <a:ext uri="{FF2B5EF4-FFF2-40B4-BE49-F238E27FC236}">
                <a16:creationId xmlns:a16="http://schemas.microsoft.com/office/drawing/2014/main" id="{B5DC37C1-D8A0-DA41-9721-23DD355AF2E9}"/>
              </a:ext>
            </a:extLst>
          </p:cNvPr>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FB2CF90B-63BC-6544-9FB4-A72410329261}" type="datetime1">
              <a:rPr kumimoji="0" lang="sv-SE" sz="700" b="0" i="0" u="none" strike="noStrike" kern="1200" cap="none" spc="0" normalizeH="0" baseline="0" noProof="0" smtClean="0">
                <a:ln>
                  <a:noFill/>
                </a:ln>
                <a:solidFill>
                  <a:srgbClr val="848489"/>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2023-05-23</a:t>
            </a:fld>
            <a:endParaRPr kumimoji="0" lang="en-GB" sz="700" b="0" i="0" u="none" strike="noStrike" kern="1200" cap="none" spc="0" normalizeH="0" baseline="0" noProof="0" dirty="0">
              <a:ln>
                <a:noFill/>
              </a:ln>
              <a:solidFill>
                <a:srgbClr val="848489"/>
              </a:solidFill>
              <a:effectLst/>
              <a:uLnTx/>
              <a:uFillTx/>
              <a:latin typeface="Arial" panose="020B0604020202020204" pitchFamily="34" charset="0"/>
              <a:ea typeface="+mn-ea"/>
              <a:cs typeface="+mn-cs"/>
            </a:endParaRPr>
          </a:p>
        </p:txBody>
      </p:sp>
      <p:sp>
        <p:nvSpPr>
          <p:cNvPr id="4" name="Platshållare för bildnummer 3">
            <a:extLst>
              <a:ext uri="{FF2B5EF4-FFF2-40B4-BE49-F238E27FC236}">
                <a16:creationId xmlns:a16="http://schemas.microsoft.com/office/drawing/2014/main" id="{41042904-6C12-3C45-8180-36DC2B5311F9}"/>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338348D-F2D3-AB47-AE2A-1D59B1E58D64}" type="slidenum">
              <a:rPr kumimoji="0" lang="en-GB" sz="700" b="0" i="0" u="none" strike="noStrike" kern="1200" cap="none" spc="0" normalizeH="0" baseline="0" noProof="0" smtClean="0">
                <a:ln>
                  <a:noFill/>
                </a:ln>
                <a:solidFill>
                  <a:srgbClr val="8484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GB" sz="700" b="0" i="0" u="none" strike="noStrike" kern="1200" cap="none" spc="0" normalizeH="0" baseline="0" noProof="0">
              <a:ln>
                <a:noFill/>
              </a:ln>
              <a:solidFill>
                <a:srgbClr val="848489"/>
              </a:solidFill>
              <a:effectLst/>
              <a:uLnTx/>
              <a:uFillTx/>
              <a:latin typeface="Arial" panose="020B0604020202020204" pitchFamily="34" charset="0"/>
              <a:ea typeface="+mn-ea"/>
              <a:cs typeface="+mn-cs"/>
            </a:endParaRPr>
          </a:p>
        </p:txBody>
      </p:sp>
      <p:pic>
        <p:nvPicPr>
          <p:cNvPr id="9" name="Graphic 8">
            <a:extLst>
              <a:ext uri="{FF2B5EF4-FFF2-40B4-BE49-F238E27FC236}">
                <a16:creationId xmlns:a16="http://schemas.microsoft.com/office/drawing/2014/main" id="{89C8A402-7D66-4F48-8E89-055E3747C2B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368601" y="1270000"/>
            <a:ext cx="7303846" cy="3378485"/>
          </a:xfrm>
          <a:prstGeom prst="rect">
            <a:avLst/>
          </a:prstGeom>
        </p:spPr>
      </p:pic>
      <p:sp>
        <p:nvSpPr>
          <p:cNvPr id="10" name="Pentagon 9">
            <a:extLst>
              <a:ext uri="{FF2B5EF4-FFF2-40B4-BE49-F238E27FC236}">
                <a16:creationId xmlns:a16="http://schemas.microsoft.com/office/drawing/2014/main" id="{15A91308-99F6-D246-AEDA-C19959C10D53}"/>
              </a:ext>
            </a:extLst>
          </p:cNvPr>
          <p:cNvSpPr/>
          <p:nvPr/>
        </p:nvSpPr>
        <p:spPr>
          <a:xfrm flipH="1">
            <a:off x="6190914" y="2213962"/>
            <a:ext cx="1410327" cy="20583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a:ea typeface="+mn-ea"/>
                <a:cs typeface="+mn-cs"/>
              </a:rPr>
              <a:t>University of Tokyo </a:t>
            </a:r>
          </a:p>
        </p:txBody>
      </p:sp>
      <p:sp>
        <p:nvSpPr>
          <p:cNvPr id="11" name="Pentagon 10">
            <a:extLst>
              <a:ext uri="{FF2B5EF4-FFF2-40B4-BE49-F238E27FC236}">
                <a16:creationId xmlns:a16="http://schemas.microsoft.com/office/drawing/2014/main" id="{AB037007-E0B0-164C-B2F1-8E03D263BF97}"/>
              </a:ext>
            </a:extLst>
          </p:cNvPr>
          <p:cNvSpPr/>
          <p:nvPr/>
        </p:nvSpPr>
        <p:spPr>
          <a:xfrm>
            <a:off x="860311" y="2195462"/>
            <a:ext cx="1552119" cy="24537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a:ea typeface="+mn-ea"/>
                <a:cs typeface="+mn-cs"/>
              </a:rPr>
              <a:t>University of Illinois </a:t>
            </a:r>
          </a:p>
        </p:txBody>
      </p:sp>
      <p:sp>
        <p:nvSpPr>
          <p:cNvPr id="12" name="Pentagon 11">
            <a:extLst>
              <a:ext uri="{FF2B5EF4-FFF2-40B4-BE49-F238E27FC236}">
                <a16:creationId xmlns:a16="http://schemas.microsoft.com/office/drawing/2014/main" id="{73A909A4-D1C2-5F4F-9517-31FB45C73A67}"/>
              </a:ext>
            </a:extLst>
          </p:cNvPr>
          <p:cNvSpPr/>
          <p:nvPr/>
        </p:nvSpPr>
        <p:spPr>
          <a:xfrm>
            <a:off x="5813052" y="2582759"/>
            <a:ext cx="3094890" cy="191322"/>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Arial"/>
                <a:ea typeface="+mn-ea"/>
                <a:cs typeface="+mn-cs"/>
              </a:rPr>
              <a:t>Hong Kong </a:t>
            </a:r>
            <a:r>
              <a:rPr kumimoji="0" lang="en-US" sz="1000" b="0" i="0" u="none" strike="noStrike" kern="1200" cap="none" spc="0" normalizeH="0" baseline="0" noProof="0" dirty="0">
                <a:ln>
                  <a:noFill/>
                </a:ln>
                <a:solidFill>
                  <a:srgbClr val="000000"/>
                </a:solidFill>
                <a:effectLst/>
                <a:uLnTx/>
                <a:uFillTx/>
                <a:latin typeface="Arial"/>
                <a:ea typeface="+mn-ea"/>
                <a:cs typeface="+mn-cs"/>
              </a:rPr>
              <a:t>University of Science and Technology </a:t>
            </a:r>
            <a:endParaRPr kumimoji="0" lang="en-SE"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Pentagon 12">
            <a:extLst>
              <a:ext uri="{FF2B5EF4-FFF2-40B4-BE49-F238E27FC236}">
                <a16:creationId xmlns:a16="http://schemas.microsoft.com/office/drawing/2014/main" id="{3FC90662-BDF2-7547-81D1-391448FBCF29}"/>
              </a:ext>
            </a:extLst>
          </p:cNvPr>
          <p:cNvSpPr/>
          <p:nvPr/>
        </p:nvSpPr>
        <p:spPr>
          <a:xfrm>
            <a:off x="2830931" y="2766876"/>
            <a:ext cx="2556986" cy="19236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Arial"/>
                <a:ea typeface="+mn-ea"/>
                <a:cs typeface="+mn-cs"/>
              </a:rPr>
              <a:t>Indian Institute of Technology Madras</a:t>
            </a:r>
          </a:p>
        </p:txBody>
      </p:sp>
      <p:sp>
        <p:nvSpPr>
          <p:cNvPr id="14" name="Pentagon 13">
            <a:extLst>
              <a:ext uri="{FF2B5EF4-FFF2-40B4-BE49-F238E27FC236}">
                <a16:creationId xmlns:a16="http://schemas.microsoft.com/office/drawing/2014/main" id="{EFFCCAF1-B98C-454C-A808-D6CDE077DB71}"/>
              </a:ext>
            </a:extLst>
          </p:cNvPr>
          <p:cNvSpPr/>
          <p:nvPr/>
        </p:nvSpPr>
        <p:spPr>
          <a:xfrm flipH="1">
            <a:off x="5562514" y="3092166"/>
            <a:ext cx="2977654" cy="15141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a:ea typeface="+mn-ea"/>
                <a:cs typeface="+mn-cs"/>
              </a:rPr>
              <a:t>Nanyang Technological University, Singapore</a:t>
            </a:r>
          </a:p>
        </p:txBody>
      </p:sp>
      <p:sp>
        <p:nvSpPr>
          <p:cNvPr id="16" name="Pentagon 15">
            <a:extLst>
              <a:ext uri="{FF2B5EF4-FFF2-40B4-BE49-F238E27FC236}">
                <a16:creationId xmlns:a16="http://schemas.microsoft.com/office/drawing/2014/main" id="{3BAB1CA8-66EE-5C41-8E1F-9DEB9784319A}"/>
              </a:ext>
            </a:extLst>
          </p:cNvPr>
          <p:cNvSpPr/>
          <p:nvPr/>
        </p:nvSpPr>
        <p:spPr>
          <a:xfrm>
            <a:off x="3932506" y="2324391"/>
            <a:ext cx="2178926" cy="20596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a:ea typeface="+mn-ea"/>
                <a:cs typeface="+mn-cs"/>
              </a:rPr>
              <a:t>Shanghai Jiao Tong University </a:t>
            </a:r>
          </a:p>
        </p:txBody>
      </p:sp>
      <p:sp>
        <p:nvSpPr>
          <p:cNvPr id="17" name="Oval 16">
            <a:extLst>
              <a:ext uri="{FF2B5EF4-FFF2-40B4-BE49-F238E27FC236}">
                <a16:creationId xmlns:a16="http://schemas.microsoft.com/office/drawing/2014/main" id="{26FE7A5D-125F-724D-9DC1-32B2841EC7CE}"/>
              </a:ext>
            </a:extLst>
          </p:cNvPr>
          <p:cNvSpPr/>
          <p:nvPr/>
        </p:nvSpPr>
        <p:spPr>
          <a:xfrm>
            <a:off x="6251874" y="2275897"/>
            <a:ext cx="105035" cy="1050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Oval 17">
            <a:extLst>
              <a:ext uri="{FF2B5EF4-FFF2-40B4-BE49-F238E27FC236}">
                <a16:creationId xmlns:a16="http://schemas.microsoft.com/office/drawing/2014/main" id="{CD19D04E-53E6-C44D-B04F-66653408B4EA}"/>
              </a:ext>
            </a:extLst>
          </p:cNvPr>
          <p:cNvSpPr/>
          <p:nvPr/>
        </p:nvSpPr>
        <p:spPr>
          <a:xfrm>
            <a:off x="5905888" y="2393700"/>
            <a:ext cx="105035" cy="1050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Oval 18">
            <a:extLst>
              <a:ext uri="{FF2B5EF4-FFF2-40B4-BE49-F238E27FC236}">
                <a16:creationId xmlns:a16="http://schemas.microsoft.com/office/drawing/2014/main" id="{1EB336FD-427A-AC4A-BDC6-B21ADBEF2EB1}"/>
              </a:ext>
            </a:extLst>
          </p:cNvPr>
          <p:cNvSpPr/>
          <p:nvPr/>
        </p:nvSpPr>
        <p:spPr>
          <a:xfrm>
            <a:off x="5635666" y="3138544"/>
            <a:ext cx="105035" cy="1050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Oval 19">
            <a:extLst>
              <a:ext uri="{FF2B5EF4-FFF2-40B4-BE49-F238E27FC236}">
                <a16:creationId xmlns:a16="http://schemas.microsoft.com/office/drawing/2014/main" id="{61897E55-A07B-2F47-9461-EBCE2ADDD9E3}"/>
              </a:ext>
            </a:extLst>
          </p:cNvPr>
          <p:cNvSpPr/>
          <p:nvPr/>
        </p:nvSpPr>
        <p:spPr>
          <a:xfrm>
            <a:off x="5813591" y="2619484"/>
            <a:ext cx="105035" cy="1050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Oval 20">
            <a:extLst>
              <a:ext uri="{FF2B5EF4-FFF2-40B4-BE49-F238E27FC236}">
                <a16:creationId xmlns:a16="http://schemas.microsoft.com/office/drawing/2014/main" id="{8C8B8C43-87D9-194A-AC8B-387339A54659}"/>
              </a:ext>
            </a:extLst>
          </p:cNvPr>
          <p:cNvSpPr/>
          <p:nvPr/>
        </p:nvSpPr>
        <p:spPr>
          <a:xfrm>
            <a:off x="5125126" y="2811850"/>
            <a:ext cx="105035" cy="1050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Oval 21">
            <a:extLst>
              <a:ext uri="{FF2B5EF4-FFF2-40B4-BE49-F238E27FC236}">
                <a16:creationId xmlns:a16="http://schemas.microsoft.com/office/drawing/2014/main" id="{7A6DD7BA-2FA9-C54C-BE17-61EB79D5ECBC}"/>
              </a:ext>
            </a:extLst>
          </p:cNvPr>
          <p:cNvSpPr/>
          <p:nvPr/>
        </p:nvSpPr>
        <p:spPr>
          <a:xfrm>
            <a:off x="1531336" y="2139195"/>
            <a:ext cx="105035" cy="1050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902019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D137FBB1-2CF8-DC42-AF7B-28C21A52B951}"/>
              </a:ext>
            </a:extLst>
          </p:cNvPr>
          <p:cNvSpPr>
            <a:spLocks noGrp="1"/>
          </p:cNvSpPr>
          <p:nvPr>
            <p:ph type="title"/>
          </p:nvPr>
        </p:nvSpPr>
        <p:spPr/>
        <p:txBody>
          <a:bodyPr/>
          <a:lstStyle/>
          <a:p>
            <a:r>
              <a:rPr lang="sv-SE" dirty="0"/>
              <a:t>Research at KTH</a:t>
            </a:r>
            <a:endParaRPr lang="en-GB" dirty="0"/>
          </a:p>
        </p:txBody>
      </p:sp>
      <p:sp>
        <p:nvSpPr>
          <p:cNvPr id="3" name="Platshållare för datum 2">
            <a:extLst>
              <a:ext uri="{FF2B5EF4-FFF2-40B4-BE49-F238E27FC236}">
                <a16:creationId xmlns:a16="http://schemas.microsoft.com/office/drawing/2014/main" id="{C9D9A0CA-3DFF-E14B-955C-91D3537F0167}"/>
              </a:ext>
            </a:extLst>
          </p:cNvPr>
          <p:cNvSpPr>
            <a:spLocks noGrp="1"/>
          </p:cNvSpPr>
          <p:nvPr>
            <p:ph type="dt" sz="half" idx="11"/>
          </p:nvPr>
        </p:nvSpPr>
        <p:spPr/>
        <p:txBody>
          <a:bodyPr/>
          <a:lstStyle/>
          <a:p>
            <a:fld id="{0D45677C-6021-4B4B-8D00-4AA6DB0D4902}" type="datetime1">
              <a:rPr lang="sv-SE" smtClean="0"/>
              <a:pPr/>
              <a:t>2023-05-23</a:t>
            </a:fld>
            <a:endParaRPr lang="en-GB" dirty="0"/>
          </a:p>
        </p:txBody>
      </p:sp>
      <p:sp>
        <p:nvSpPr>
          <p:cNvPr id="4" name="Platshållare för bildnummer 3">
            <a:extLst>
              <a:ext uri="{FF2B5EF4-FFF2-40B4-BE49-F238E27FC236}">
                <a16:creationId xmlns:a16="http://schemas.microsoft.com/office/drawing/2014/main" id="{8AFF2BC0-9FEF-9C45-9CE0-40DC8A6BD12D}"/>
              </a:ext>
            </a:extLst>
          </p:cNvPr>
          <p:cNvSpPr>
            <a:spLocks noGrp="1"/>
          </p:cNvSpPr>
          <p:nvPr>
            <p:ph type="sldNum" sz="quarter" idx="12"/>
          </p:nvPr>
        </p:nvSpPr>
        <p:spPr/>
        <p:txBody>
          <a:bodyPr/>
          <a:lstStyle/>
          <a:p>
            <a:fld id="{C338348D-F2D3-AB47-AE2A-1D59B1E58D64}" type="slidenum">
              <a:rPr lang="en-GB" smtClean="0"/>
              <a:pPr/>
              <a:t>18</a:t>
            </a:fld>
            <a:endParaRPr lang="en-GB"/>
          </a:p>
        </p:txBody>
      </p:sp>
      <p:pic>
        <p:nvPicPr>
          <p:cNvPr id="24" name="Picture Placeholder 23" descr="A picture containing toy&#10;&#10;Description automatically generated">
            <a:extLst>
              <a:ext uri="{FF2B5EF4-FFF2-40B4-BE49-F238E27FC236}">
                <a16:creationId xmlns:a16="http://schemas.microsoft.com/office/drawing/2014/main" id="{3AD5AE04-A4E9-3241-B4EE-65E6E2FC37D7}"/>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418830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8EC9D23-1E50-D342-BBA4-7EFBE0F7F2F8}"/>
              </a:ext>
            </a:extLst>
          </p:cNvPr>
          <p:cNvSpPr/>
          <p:nvPr/>
        </p:nvSpPr>
        <p:spPr>
          <a:xfrm>
            <a:off x="287569" y="1177926"/>
            <a:ext cx="3321046" cy="3546474"/>
          </a:xfrm>
          <a:prstGeom prst="rect">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ubrik 8">
            <a:extLst>
              <a:ext uri="{FF2B5EF4-FFF2-40B4-BE49-F238E27FC236}">
                <a16:creationId xmlns:a16="http://schemas.microsoft.com/office/drawing/2014/main" id="{620A2E57-BC3E-D844-9964-DB4F1615B4F2}"/>
              </a:ext>
            </a:extLst>
          </p:cNvPr>
          <p:cNvSpPr>
            <a:spLocks noGrp="1"/>
          </p:cNvSpPr>
          <p:nvPr>
            <p:ph type="title"/>
          </p:nvPr>
        </p:nvSpPr>
        <p:spPr/>
        <p:txBody>
          <a:bodyPr/>
          <a:lstStyle/>
          <a:p>
            <a:r>
              <a:rPr lang="en-GB" dirty="0"/>
              <a:t>Excellent research</a:t>
            </a:r>
            <a:endParaRPr lang="en-SE" dirty="0"/>
          </a:p>
        </p:txBody>
      </p:sp>
      <p:sp>
        <p:nvSpPr>
          <p:cNvPr id="3" name="Platshållare för datum 2">
            <a:extLst>
              <a:ext uri="{FF2B5EF4-FFF2-40B4-BE49-F238E27FC236}">
                <a16:creationId xmlns:a16="http://schemas.microsoft.com/office/drawing/2014/main" id="{A92D5815-6AFC-734B-9E0C-0F2FEA63A4B4}"/>
              </a:ext>
            </a:extLst>
          </p:cNvPr>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BAD82F0C-0E2A-5546-8972-AA94798A63F5}" type="datetime1">
              <a:rPr kumimoji="0" lang="sv-SE" sz="700" b="0" i="0" u="none" strike="noStrike" kern="1200" cap="none" spc="0" normalizeH="0" baseline="0" noProof="0" smtClean="0">
                <a:ln>
                  <a:noFill/>
                </a:ln>
                <a:solidFill>
                  <a:srgbClr val="848489"/>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2023-05-23</a:t>
            </a:fld>
            <a:endParaRPr kumimoji="0" lang="en-GB" sz="700" b="0" i="0" u="none" strike="noStrike" kern="1200" cap="none" spc="0" normalizeH="0" baseline="0" noProof="0" dirty="0">
              <a:ln>
                <a:noFill/>
              </a:ln>
              <a:solidFill>
                <a:srgbClr val="848489"/>
              </a:solidFill>
              <a:effectLst/>
              <a:uLnTx/>
              <a:uFillTx/>
              <a:latin typeface="Arial" panose="020B0604020202020204" pitchFamily="34" charset="0"/>
              <a:ea typeface="+mn-ea"/>
              <a:cs typeface="+mn-cs"/>
            </a:endParaRPr>
          </a:p>
        </p:txBody>
      </p:sp>
      <p:sp>
        <p:nvSpPr>
          <p:cNvPr id="4" name="Platshållare för bildnummer 3">
            <a:extLst>
              <a:ext uri="{FF2B5EF4-FFF2-40B4-BE49-F238E27FC236}">
                <a16:creationId xmlns:a16="http://schemas.microsoft.com/office/drawing/2014/main" id="{C87C319B-AA08-4D41-9648-6D635ED45949}"/>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338348D-F2D3-AB47-AE2A-1D59B1E58D64}" type="slidenum">
              <a:rPr kumimoji="0" lang="en-GB" sz="700" b="0" i="0" u="none" strike="noStrike" kern="1200" cap="none" spc="0" normalizeH="0" baseline="0" noProof="0" smtClean="0">
                <a:ln>
                  <a:noFill/>
                </a:ln>
                <a:solidFill>
                  <a:srgbClr val="8484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GB" sz="700" b="0" i="0" u="none" strike="noStrike" kern="1200" cap="none" spc="0" normalizeH="0" baseline="0" noProof="0">
              <a:ln>
                <a:noFill/>
              </a:ln>
              <a:solidFill>
                <a:srgbClr val="848489"/>
              </a:solidFill>
              <a:effectLst/>
              <a:uLnTx/>
              <a:uFillTx/>
              <a:latin typeface="Arial" panose="020B0604020202020204" pitchFamily="34" charset="0"/>
              <a:ea typeface="+mn-ea"/>
              <a:cs typeface="+mn-cs"/>
            </a:endParaRPr>
          </a:p>
        </p:txBody>
      </p:sp>
      <p:sp>
        <p:nvSpPr>
          <p:cNvPr id="11" name="Rectangle 10">
            <a:extLst>
              <a:ext uri="{FF2B5EF4-FFF2-40B4-BE49-F238E27FC236}">
                <a16:creationId xmlns:a16="http://schemas.microsoft.com/office/drawing/2014/main" id="{EEA210FC-D90A-9B4A-ABE8-8E302FDCE8D1}"/>
              </a:ext>
            </a:extLst>
          </p:cNvPr>
          <p:cNvSpPr/>
          <p:nvPr/>
        </p:nvSpPr>
        <p:spPr>
          <a:xfrm>
            <a:off x="455910" y="1401713"/>
            <a:ext cx="3492635" cy="3294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marL="0" marR="0" lvl="0" indent="0" algn="l" defTabSz="914400" rtl="0" eaLnBrk="0" fontAlgn="base" latinLnBrk="0" hangingPunct="0">
              <a:lnSpc>
                <a:spcPct val="100000"/>
              </a:lnSpc>
              <a:spcBef>
                <a:spcPts val="500"/>
              </a:spcBef>
              <a:spcAft>
                <a:spcPts val="500"/>
              </a:spcAft>
              <a:buClrTx/>
              <a:buSzTx/>
              <a:buFontTx/>
              <a:buNone/>
              <a:tabLst/>
              <a:defRPr/>
            </a:pPr>
            <a:endParaRPr kumimoji="0" lang="sv-SE" sz="12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ts val="500"/>
              </a:spcBef>
              <a:spcAft>
                <a:spcPts val="50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a:t>
            </a:r>
          </a:p>
        </p:txBody>
      </p:sp>
      <p:sp>
        <p:nvSpPr>
          <p:cNvPr id="2" name="Rectangle 1"/>
          <p:cNvSpPr/>
          <p:nvPr/>
        </p:nvSpPr>
        <p:spPr>
          <a:xfrm>
            <a:off x="576263" y="1472987"/>
            <a:ext cx="4572000" cy="2460674"/>
          </a:xfrm>
          <a:prstGeom prst="rect">
            <a:avLst/>
          </a:prstGeom>
        </p:spPr>
        <p:txBody>
          <a:bodyPr>
            <a:spAutoFit/>
          </a:bodyPr>
          <a:lstStyle/>
          <a:p>
            <a:pPr lvl="0">
              <a:spcBef>
                <a:spcPct val="30000"/>
              </a:spcBef>
            </a:pPr>
            <a:r>
              <a:rPr lang="en-GB" sz="1350" b="1" dirty="0">
                <a:solidFill>
                  <a:prstClr val="black"/>
                </a:solidFill>
                <a:latin typeface="Calibri"/>
              </a:rPr>
              <a:t>KTH’s research and education spans: </a:t>
            </a:r>
            <a:endParaRPr lang="en-SE" sz="1350" b="1" dirty="0">
              <a:solidFill>
                <a:prstClr val="black"/>
              </a:solidFill>
              <a:latin typeface="Calibri"/>
            </a:endParaRPr>
          </a:p>
          <a:p>
            <a:pPr marL="171450" lvl="0" indent="-171450">
              <a:spcBef>
                <a:spcPct val="30000"/>
              </a:spcBef>
              <a:buFont typeface="Arial" panose="020B0604020202020204" pitchFamily="34" charset="0"/>
              <a:buChar char="•"/>
            </a:pPr>
            <a:r>
              <a:rPr lang="sv-SE" sz="1350" dirty="0">
                <a:solidFill>
                  <a:prstClr val="black"/>
                </a:solidFill>
                <a:latin typeface="Calibri"/>
              </a:rPr>
              <a:t>Engineering Sciences</a:t>
            </a:r>
            <a:endParaRPr lang="en-SE" sz="1350" dirty="0">
              <a:solidFill>
                <a:prstClr val="black"/>
              </a:solidFill>
              <a:latin typeface="Calibri"/>
            </a:endParaRPr>
          </a:p>
          <a:p>
            <a:pPr marL="171450" lvl="0" indent="-171450">
              <a:spcBef>
                <a:spcPct val="30000"/>
              </a:spcBef>
              <a:buFont typeface="Arial" panose="020B0604020202020204" pitchFamily="34" charset="0"/>
              <a:buChar char="•"/>
            </a:pPr>
            <a:r>
              <a:rPr lang="en-GB" sz="1350" dirty="0">
                <a:solidFill>
                  <a:prstClr val="black"/>
                </a:solidFill>
                <a:latin typeface="Calibri"/>
              </a:rPr>
              <a:t>Natural Science</a:t>
            </a:r>
            <a:endParaRPr lang="en-SE" sz="1350" dirty="0">
              <a:solidFill>
                <a:prstClr val="black"/>
              </a:solidFill>
              <a:latin typeface="Calibri"/>
            </a:endParaRPr>
          </a:p>
          <a:p>
            <a:pPr marL="171450" lvl="0" indent="-171450">
              <a:spcBef>
                <a:spcPct val="30000"/>
              </a:spcBef>
              <a:buFont typeface="Arial" panose="020B0604020202020204" pitchFamily="34" charset="0"/>
              <a:buChar char="•"/>
            </a:pPr>
            <a:r>
              <a:rPr lang="en-GB" sz="1350" dirty="0">
                <a:solidFill>
                  <a:prstClr val="black"/>
                </a:solidFill>
                <a:latin typeface="Calibri"/>
              </a:rPr>
              <a:t>Architecture</a:t>
            </a:r>
            <a:endParaRPr lang="en-SE" sz="1350" dirty="0">
              <a:solidFill>
                <a:prstClr val="black"/>
              </a:solidFill>
              <a:latin typeface="Calibri"/>
            </a:endParaRPr>
          </a:p>
          <a:p>
            <a:pPr marL="171450" lvl="0" indent="-171450">
              <a:spcBef>
                <a:spcPct val="30000"/>
              </a:spcBef>
              <a:buFont typeface="Arial" panose="020B0604020202020204" pitchFamily="34" charset="0"/>
              <a:buChar char="•"/>
            </a:pPr>
            <a:r>
              <a:rPr lang="en-GB" sz="1350" dirty="0">
                <a:solidFill>
                  <a:prstClr val="black"/>
                </a:solidFill>
                <a:latin typeface="Calibri"/>
              </a:rPr>
              <a:t>Industrial Economics</a:t>
            </a:r>
            <a:endParaRPr lang="en-SE" sz="1350" dirty="0">
              <a:solidFill>
                <a:prstClr val="black"/>
              </a:solidFill>
              <a:latin typeface="Calibri"/>
            </a:endParaRPr>
          </a:p>
          <a:p>
            <a:pPr marL="171450" lvl="0" indent="-171450">
              <a:spcBef>
                <a:spcPct val="30000"/>
              </a:spcBef>
              <a:buFont typeface="Arial" panose="020B0604020202020204" pitchFamily="34" charset="0"/>
              <a:buChar char="•"/>
            </a:pPr>
            <a:r>
              <a:rPr lang="en-GB" sz="1350" dirty="0">
                <a:solidFill>
                  <a:prstClr val="black"/>
                </a:solidFill>
                <a:latin typeface="Calibri"/>
              </a:rPr>
              <a:t>Urban Planning</a:t>
            </a:r>
            <a:endParaRPr lang="en-SE" sz="1350" dirty="0">
              <a:solidFill>
                <a:prstClr val="black"/>
              </a:solidFill>
              <a:latin typeface="Calibri"/>
            </a:endParaRPr>
          </a:p>
          <a:p>
            <a:pPr marL="171450" lvl="0" indent="-171450">
              <a:spcBef>
                <a:spcPct val="30000"/>
              </a:spcBef>
              <a:buFont typeface="Arial" panose="020B0604020202020204" pitchFamily="34" charset="0"/>
              <a:buChar char="•"/>
            </a:pPr>
            <a:r>
              <a:rPr lang="en-GB" sz="1350" dirty="0">
                <a:solidFill>
                  <a:prstClr val="black"/>
                </a:solidFill>
                <a:latin typeface="Calibri"/>
              </a:rPr>
              <a:t>History of Technology</a:t>
            </a:r>
            <a:endParaRPr lang="en-SE" sz="1350" dirty="0">
              <a:solidFill>
                <a:prstClr val="black"/>
              </a:solidFill>
              <a:latin typeface="Calibri"/>
            </a:endParaRPr>
          </a:p>
          <a:p>
            <a:pPr marL="171450" lvl="0" indent="-171450">
              <a:spcBef>
                <a:spcPct val="30000"/>
              </a:spcBef>
              <a:buFont typeface="Arial" panose="020B0604020202020204" pitchFamily="34" charset="0"/>
              <a:buChar char="•"/>
            </a:pPr>
            <a:r>
              <a:rPr lang="en-GB" sz="1350" dirty="0">
                <a:solidFill>
                  <a:prstClr val="black"/>
                </a:solidFill>
                <a:latin typeface="Calibri"/>
              </a:rPr>
              <a:t>Philosophy </a:t>
            </a:r>
            <a:endParaRPr lang="en-SE" sz="1350" dirty="0">
              <a:solidFill>
                <a:prstClr val="black"/>
              </a:solidFill>
              <a:latin typeface="Calibri"/>
            </a:endParaRPr>
          </a:p>
          <a:p>
            <a:pPr marL="171450" lvl="0" indent="-171450">
              <a:spcBef>
                <a:spcPct val="30000"/>
              </a:spcBef>
              <a:buFont typeface="Arial" panose="020B0604020202020204" pitchFamily="34" charset="0"/>
              <a:buChar char="•"/>
            </a:pPr>
            <a:r>
              <a:rPr lang="en-GB" sz="1350" dirty="0">
                <a:solidFill>
                  <a:prstClr val="black"/>
                </a:solidFill>
                <a:latin typeface="Calibri"/>
              </a:rPr>
              <a:t>Learning</a:t>
            </a:r>
          </a:p>
        </p:txBody>
      </p:sp>
      <p:pic>
        <p:nvPicPr>
          <p:cNvPr id="10" name="Picture 9">
            <a:extLst>
              <a:ext uri="{FF2B5EF4-FFF2-40B4-BE49-F238E27FC236}">
                <a16:creationId xmlns:a16="http://schemas.microsoft.com/office/drawing/2014/main" id="{34CCD535-1FF6-9443-8B12-DB523C277B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38222" y="1180578"/>
            <a:ext cx="4802541" cy="3543822"/>
          </a:xfrm>
          <a:prstGeom prst="rect">
            <a:avLst/>
          </a:prstGeom>
        </p:spPr>
      </p:pic>
    </p:spTree>
    <p:extLst>
      <p:ext uri="{BB962C8B-B14F-4D97-AF65-F5344CB8AC3E}">
        <p14:creationId xmlns:p14="http://schemas.microsoft.com/office/powerpoint/2010/main" val="2065873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C9D9A0CA-3DFF-E14B-955C-91D3537F0167}"/>
              </a:ext>
            </a:extLst>
          </p:cNvPr>
          <p:cNvSpPr>
            <a:spLocks noGrp="1"/>
          </p:cNvSpPr>
          <p:nvPr>
            <p:ph type="dt" sz="half" idx="11"/>
          </p:nvPr>
        </p:nvSpPr>
        <p:spPr/>
        <p:txBody>
          <a:bodyPr/>
          <a:lstStyle/>
          <a:p>
            <a:fld id="{0D45677C-6021-4B4B-8D00-4AA6DB0D4902}" type="datetime1">
              <a:rPr lang="sv-SE" smtClean="0"/>
              <a:pPr/>
              <a:t>2023-05-23</a:t>
            </a:fld>
            <a:endParaRPr lang="en-GB" dirty="0"/>
          </a:p>
        </p:txBody>
      </p:sp>
      <p:sp>
        <p:nvSpPr>
          <p:cNvPr id="4" name="Platshållare för bildnummer 3">
            <a:extLst>
              <a:ext uri="{FF2B5EF4-FFF2-40B4-BE49-F238E27FC236}">
                <a16:creationId xmlns:a16="http://schemas.microsoft.com/office/drawing/2014/main" id="{8AFF2BC0-9FEF-9C45-9CE0-40DC8A6BD12D}"/>
              </a:ext>
            </a:extLst>
          </p:cNvPr>
          <p:cNvSpPr>
            <a:spLocks noGrp="1"/>
          </p:cNvSpPr>
          <p:nvPr>
            <p:ph type="sldNum" sz="quarter" idx="12"/>
          </p:nvPr>
        </p:nvSpPr>
        <p:spPr/>
        <p:txBody>
          <a:bodyPr/>
          <a:lstStyle/>
          <a:p>
            <a:fld id="{C338348D-F2D3-AB47-AE2A-1D59B1E58D64}" type="slidenum">
              <a:rPr lang="en-GB" smtClean="0"/>
              <a:pPr/>
              <a:t>2</a:t>
            </a:fld>
            <a:endParaRPr lang="en-GB" dirty="0"/>
          </a:p>
        </p:txBody>
      </p:sp>
      <p:pic>
        <p:nvPicPr>
          <p:cNvPr id="6" name="Picture Placeholder 5">
            <a:hlinkClick r:id="rId3"/>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a:ext>
            </a:extLst>
          </a:blip>
          <a:srcRect b="-1"/>
          <a:stretch/>
        </p:blipFill>
        <p:spPr>
          <a:xfrm>
            <a:off x="0" y="0"/>
            <a:ext cx="9144000" cy="5143500"/>
          </a:xfrm>
          <a:prstGeom prst="rect">
            <a:avLst/>
          </a:prstGeom>
        </p:spPr>
      </p:pic>
      <p:grpSp>
        <p:nvGrpSpPr>
          <p:cNvPr id="10" name="Group 9">
            <a:extLst>
              <a:ext uri="{FF2B5EF4-FFF2-40B4-BE49-F238E27FC236}">
                <a16:creationId xmlns:a16="http://schemas.microsoft.com/office/drawing/2014/main" id="{FD4575A9-D3E1-024A-BFD8-195DD5EC6B9D}"/>
              </a:ext>
            </a:extLst>
          </p:cNvPr>
          <p:cNvGrpSpPr/>
          <p:nvPr/>
        </p:nvGrpSpPr>
        <p:grpSpPr>
          <a:xfrm>
            <a:off x="4186991" y="2415942"/>
            <a:ext cx="635266" cy="596767"/>
            <a:chOff x="3878982" y="1982805"/>
            <a:chExt cx="1193533" cy="1193533"/>
          </a:xfrm>
          <a:solidFill>
            <a:schemeClr val="bg1">
              <a:alpha val="83000"/>
            </a:schemeClr>
          </a:solidFill>
        </p:grpSpPr>
        <p:pic>
          <p:nvPicPr>
            <p:cNvPr id="5" name="Graphic 4" descr="Play with solid fill">
              <a:extLst>
                <a:ext uri="{FF2B5EF4-FFF2-40B4-BE49-F238E27FC236}">
                  <a16:creationId xmlns:a16="http://schemas.microsoft.com/office/drawing/2014/main" id="{9ED7AAE6-B8CE-7741-9BFF-DADA496EC38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4114800" y="2114550"/>
              <a:ext cx="914400" cy="914400"/>
            </a:xfrm>
            <a:prstGeom prst="rect">
              <a:avLst/>
            </a:prstGeom>
          </p:spPr>
        </p:pic>
        <p:sp>
          <p:nvSpPr>
            <p:cNvPr id="9" name="Oval 8">
              <a:extLst>
                <a:ext uri="{FF2B5EF4-FFF2-40B4-BE49-F238E27FC236}">
                  <a16:creationId xmlns:a16="http://schemas.microsoft.com/office/drawing/2014/main" id="{55FDD989-AF19-674A-9990-D96AF84B86AF}"/>
                </a:ext>
              </a:extLst>
            </p:cNvPr>
            <p:cNvSpPr/>
            <p:nvPr/>
          </p:nvSpPr>
          <p:spPr>
            <a:xfrm>
              <a:off x="3878982" y="1982805"/>
              <a:ext cx="1193533" cy="119353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grpSp>
    </p:spTree>
    <p:extLst>
      <p:ext uri="{BB962C8B-B14F-4D97-AF65-F5344CB8AC3E}">
        <p14:creationId xmlns:p14="http://schemas.microsoft.com/office/powerpoint/2010/main" val="324189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620A2E57-BC3E-D844-9964-DB4F1615B4F2}"/>
              </a:ext>
            </a:extLst>
          </p:cNvPr>
          <p:cNvSpPr>
            <a:spLocks noGrp="1"/>
          </p:cNvSpPr>
          <p:nvPr>
            <p:ph type="title"/>
          </p:nvPr>
        </p:nvSpPr>
        <p:spPr/>
        <p:txBody>
          <a:bodyPr/>
          <a:lstStyle/>
          <a:p>
            <a:r>
              <a:rPr lang="en-US" dirty="0"/>
              <a:t>Research platforms for </a:t>
            </a:r>
            <a:br>
              <a:rPr lang="en-US" dirty="0"/>
            </a:br>
            <a:r>
              <a:rPr lang="en-US" dirty="0"/>
              <a:t>interdisciplinary collaboration</a:t>
            </a:r>
            <a:r>
              <a:rPr lang="en-US" b="0" dirty="0"/>
              <a:t> </a:t>
            </a:r>
          </a:p>
        </p:txBody>
      </p:sp>
      <p:sp>
        <p:nvSpPr>
          <p:cNvPr id="3" name="Platshållare för datum 2">
            <a:extLst>
              <a:ext uri="{FF2B5EF4-FFF2-40B4-BE49-F238E27FC236}">
                <a16:creationId xmlns:a16="http://schemas.microsoft.com/office/drawing/2014/main" id="{A92D5815-6AFC-734B-9E0C-0F2FEA63A4B4}"/>
              </a:ext>
            </a:extLst>
          </p:cNvPr>
          <p:cNvSpPr>
            <a:spLocks noGrp="1"/>
          </p:cNvSpPr>
          <p:nvPr>
            <p:ph type="dt" sz="half" idx="11"/>
          </p:nvPr>
        </p:nvSpPr>
        <p:spPr/>
        <p:txBody>
          <a:bodyPr/>
          <a:lstStyle/>
          <a:p>
            <a:pPr defTabSz="914378">
              <a:defRPr/>
            </a:pPr>
            <a:fld id="{BAD82F0C-0E2A-5546-8972-AA94798A63F5}" type="datetime1">
              <a:rPr lang="sv-SE">
                <a:latin typeface="Arial" panose="020B0604020202020204" pitchFamily="34" charset="0"/>
              </a:rPr>
              <a:pPr defTabSz="914378">
                <a:defRPr/>
              </a:pPr>
              <a:t>2023-05-23</a:t>
            </a:fld>
            <a:endParaRPr lang="en-GB" dirty="0">
              <a:latin typeface="Arial" panose="020B0604020202020204" pitchFamily="34" charset="0"/>
            </a:endParaRPr>
          </a:p>
        </p:txBody>
      </p:sp>
      <p:sp>
        <p:nvSpPr>
          <p:cNvPr id="4" name="Platshållare för bildnummer 3">
            <a:extLst>
              <a:ext uri="{FF2B5EF4-FFF2-40B4-BE49-F238E27FC236}">
                <a16:creationId xmlns:a16="http://schemas.microsoft.com/office/drawing/2014/main" id="{C87C319B-AA08-4D41-9648-6D635ED45949}"/>
              </a:ext>
            </a:extLst>
          </p:cNvPr>
          <p:cNvSpPr>
            <a:spLocks noGrp="1"/>
          </p:cNvSpPr>
          <p:nvPr>
            <p:ph type="sldNum" sz="quarter" idx="12"/>
          </p:nvPr>
        </p:nvSpPr>
        <p:spPr/>
        <p:txBody>
          <a:bodyPr/>
          <a:lstStyle/>
          <a:p>
            <a:pPr defTabSz="914378">
              <a:defRPr/>
            </a:pPr>
            <a:fld id="{C338348D-F2D3-AB47-AE2A-1D59B1E58D64}" type="slidenum">
              <a:rPr lang="en-GB">
                <a:latin typeface="Arial" panose="020B0604020202020204" pitchFamily="34" charset="0"/>
              </a:rPr>
              <a:pPr defTabSz="914378">
                <a:defRPr/>
              </a:pPr>
              <a:t>20</a:t>
            </a:fld>
            <a:endParaRPr lang="en-GB">
              <a:latin typeface="Arial" panose="020B0604020202020204" pitchFamily="34" charset="0"/>
            </a:endParaRPr>
          </a:p>
        </p:txBody>
      </p:sp>
      <p:sp>
        <p:nvSpPr>
          <p:cNvPr id="14" name="Sexhörning 13">
            <a:extLst>
              <a:ext uri="{FF2B5EF4-FFF2-40B4-BE49-F238E27FC236}">
                <a16:creationId xmlns:a16="http://schemas.microsoft.com/office/drawing/2014/main" id="{052EFCAC-E44D-5E49-E692-03D6522AA88D}"/>
              </a:ext>
            </a:extLst>
          </p:cNvPr>
          <p:cNvSpPr/>
          <p:nvPr/>
        </p:nvSpPr>
        <p:spPr>
          <a:xfrm rot="5400000">
            <a:off x="1319969" y="3460828"/>
            <a:ext cx="1226868" cy="1057645"/>
          </a:xfrm>
          <a:prstGeom prst="hexagon">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9" name="Sexhörning 18">
            <a:extLst>
              <a:ext uri="{FF2B5EF4-FFF2-40B4-BE49-F238E27FC236}">
                <a16:creationId xmlns:a16="http://schemas.microsoft.com/office/drawing/2014/main" id="{13EF0677-44E2-AD11-EFA4-46BCDCB06831}"/>
              </a:ext>
            </a:extLst>
          </p:cNvPr>
          <p:cNvSpPr/>
          <p:nvPr/>
        </p:nvSpPr>
        <p:spPr>
          <a:xfrm rot="5400000">
            <a:off x="7164857" y="3460832"/>
            <a:ext cx="1226868" cy="1057645"/>
          </a:xfrm>
          <a:prstGeom prst="hexagon">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2" name="Sexhörning 21">
            <a:extLst>
              <a:ext uri="{FF2B5EF4-FFF2-40B4-BE49-F238E27FC236}">
                <a16:creationId xmlns:a16="http://schemas.microsoft.com/office/drawing/2014/main" id="{F26EF636-9566-5BB1-E4EE-0A0C08463BCB}"/>
              </a:ext>
            </a:extLst>
          </p:cNvPr>
          <p:cNvSpPr/>
          <p:nvPr/>
        </p:nvSpPr>
        <p:spPr>
          <a:xfrm rot="5400000">
            <a:off x="735479" y="2408749"/>
            <a:ext cx="1226868" cy="1057645"/>
          </a:xfrm>
          <a:prstGeom prst="hexagon">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3" name="Sexhörning 22">
            <a:extLst>
              <a:ext uri="{FF2B5EF4-FFF2-40B4-BE49-F238E27FC236}">
                <a16:creationId xmlns:a16="http://schemas.microsoft.com/office/drawing/2014/main" id="{22257C07-113C-4D31-AF23-A47140787B6B}"/>
              </a:ext>
            </a:extLst>
          </p:cNvPr>
          <p:cNvSpPr/>
          <p:nvPr/>
        </p:nvSpPr>
        <p:spPr>
          <a:xfrm rot="5400000">
            <a:off x="1904456" y="2408750"/>
            <a:ext cx="1226868" cy="1057645"/>
          </a:xfrm>
          <a:prstGeom prst="hexagon">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7" name="Sexhörning 26">
            <a:extLst>
              <a:ext uri="{FF2B5EF4-FFF2-40B4-BE49-F238E27FC236}">
                <a16:creationId xmlns:a16="http://schemas.microsoft.com/office/drawing/2014/main" id="{701DF9B9-7B28-4D2A-CA54-BE99356026E6}"/>
              </a:ext>
            </a:extLst>
          </p:cNvPr>
          <p:cNvSpPr/>
          <p:nvPr/>
        </p:nvSpPr>
        <p:spPr>
          <a:xfrm rot="5400000">
            <a:off x="6580367" y="2408753"/>
            <a:ext cx="1226868" cy="1057645"/>
          </a:xfrm>
          <a:prstGeom prst="hexagon">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8" name="Sexhörning 27">
            <a:extLst>
              <a:ext uri="{FF2B5EF4-FFF2-40B4-BE49-F238E27FC236}">
                <a16:creationId xmlns:a16="http://schemas.microsoft.com/office/drawing/2014/main" id="{FAFAC05D-6A94-1867-D9CE-9CDCD530A24B}"/>
              </a:ext>
            </a:extLst>
          </p:cNvPr>
          <p:cNvSpPr/>
          <p:nvPr/>
        </p:nvSpPr>
        <p:spPr>
          <a:xfrm rot="5400000">
            <a:off x="7749345" y="2408754"/>
            <a:ext cx="1226868" cy="1057645"/>
          </a:xfrm>
          <a:prstGeom prst="hexagon">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30" name="Sexhörning 29">
            <a:extLst>
              <a:ext uri="{FF2B5EF4-FFF2-40B4-BE49-F238E27FC236}">
                <a16:creationId xmlns:a16="http://schemas.microsoft.com/office/drawing/2014/main" id="{48F8E2EB-97AB-17F7-050D-CA69AA6F1A12}"/>
              </a:ext>
            </a:extLst>
          </p:cNvPr>
          <p:cNvSpPr/>
          <p:nvPr/>
        </p:nvSpPr>
        <p:spPr>
          <a:xfrm rot="5400000">
            <a:off x="150989" y="1356671"/>
            <a:ext cx="1226868" cy="1057645"/>
          </a:xfrm>
          <a:prstGeom prst="hexagon">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31" name="Sexhörning 30">
            <a:extLst>
              <a:ext uri="{FF2B5EF4-FFF2-40B4-BE49-F238E27FC236}">
                <a16:creationId xmlns:a16="http://schemas.microsoft.com/office/drawing/2014/main" id="{F06CC16D-1DFB-FAE6-E10C-5B3099284FF4}"/>
              </a:ext>
            </a:extLst>
          </p:cNvPr>
          <p:cNvSpPr/>
          <p:nvPr/>
        </p:nvSpPr>
        <p:spPr>
          <a:xfrm rot="5400000">
            <a:off x="1319966" y="1356672"/>
            <a:ext cx="1226868" cy="1057645"/>
          </a:xfrm>
          <a:prstGeom prst="hexagon">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35" name="Sexhörning 34">
            <a:extLst>
              <a:ext uri="{FF2B5EF4-FFF2-40B4-BE49-F238E27FC236}">
                <a16:creationId xmlns:a16="http://schemas.microsoft.com/office/drawing/2014/main" id="{C2ED1528-B86E-94CA-1DAD-D341FA17F9E4}"/>
              </a:ext>
            </a:extLst>
          </p:cNvPr>
          <p:cNvSpPr/>
          <p:nvPr/>
        </p:nvSpPr>
        <p:spPr>
          <a:xfrm rot="5400000">
            <a:off x="5995878" y="1356675"/>
            <a:ext cx="1226868" cy="1057645"/>
          </a:xfrm>
          <a:prstGeom prst="hexagon">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36" name="Sexhörning 35">
            <a:extLst>
              <a:ext uri="{FF2B5EF4-FFF2-40B4-BE49-F238E27FC236}">
                <a16:creationId xmlns:a16="http://schemas.microsoft.com/office/drawing/2014/main" id="{291635C5-E932-CA8D-D8EA-1B74A8BB96D5}"/>
              </a:ext>
            </a:extLst>
          </p:cNvPr>
          <p:cNvSpPr/>
          <p:nvPr/>
        </p:nvSpPr>
        <p:spPr>
          <a:xfrm rot="5400000">
            <a:off x="7164855" y="1356676"/>
            <a:ext cx="1226868" cy="1057645"/>
          </a:xfrm>
          <a:prstGeom prst="hexagon">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nvGrpSpPr>
          <p:cNvPr id="74" name="Grupp 73">
            <a:extLst>
              <a:ext uri="{FF2B5EF4-FFF2-40B4-BE49-F238E27FC236}">
                <a16:creationId xmlns:a16="http://schemas.microsoft.com/office/drawing/2014/main" id="{C60FED27-7BB4-F2D1-4BDB-A42763F02F0E}"/>
              </a:ext>
            </a:extLst>
          </p:cNvPr>
          <p:cNvGrpSpPr/>
          <p:nvPr/>
        </p:nvGrpSpPr>
        <p:grpSpPr>
          <a:xfrm>
            <a:off x="4327023" y="2324141"/>
            <a:ext cx="1057645" cy="1226868"/>
            <a:chOff x="5135040" y="3807982"/>
            <a:chExt cx="1240971" cy="1439526"/>
          </a:xfrm>
        </p:grpSpPr>
        <p:sp>
          <p:nvSpPr>
            <p:cNvPr id="25" name="Sexhörning 24">
              <a:extLst>
                <a:ext uri="{FF2B5EF4-FFF2-40B4-BE49-F238E27FC236}">
                  <a16:creationId xmlns:a16="http://schemas.microsoft.com/office/drawing/2014/main" id="{115BFBB1-494B-1ACD-71AC-328EDBE30433}"/>
                </a:ext>
              </a:extLst>
            </p:cNvPr>
            <p:cNvSpPr/>
            <p:nvPr/>
          </p:nvSpPr>
          <p:spPr>
            <a:xfrm rot="5400000">
              <a:off x="5035763" y="3907259"/>
              <a:ext cx="1439526" cy="1240971"/>
            </a:xfrm>
            <a:prstGeom prst="hexagon">
              <a:avLst/>
            </a:prstGeom>
            <a:solidFill>
              <a:schemeClr val="accent1"/>
            </a:solidFill>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64" name="textruta 63">
              <a:extLst>
                <a:ext uri="{FF2B5EF4-FFF2-40B4-BE49-F238E27FC236}">
                  <a16:creationId xmlns:a16="http://schemas.microsoft.com/office/drawing/2014/main" id="{78F15355-ACAE-B9EA-4D61-BAC23C8EAAAA}"/>
                </a:ext>
              </a:extLst>
            </p:cNvPr>
            <p:cNvSpPr txBox="1"/>
            <p:nvPr/>
          </p:nvSpPr>
          <p:spPr>
            <a:xfrm>
              <a:off x="5376343" y="4311069"/>
              <a:ext cx="758363" cy="433350"/>
            </a:xfrm>
            <a:prstGeom prst="rect">
              <a:avLst/>
            </a:prstGeom>
            <a:noFill/>
          </p:spPr>
          <p:txBody>
            <a:bodyPr wrap="none" rtlCol="0" anchor="ctr">
              <a:spAutoFit/>
            </a:bodyPr>
            <a:lstStyle/>
            <a:p>
              <a:pPr algn="ctr"/>
              <a:r>
                <a:rPr lang="en-US" dirty="0">
                  <a:solidFill>
                    <a:schemeClr val="bg1"/>
                  </a:solidFill>
                </a:rPr>
                <a:t>KTH</a:t>
              </a:r>
            </a:p>
          </p:txBody>
        </p:sp>
      </p:grpSp>
      <p:grpSp>
        <p:nvGrpSpPr>
          <p:cNvPr id="77" name="Grupp 76">
            <a:extLst>
              <a:ext uri="{FF2B5EF4-FFF2-40B4-BE49-F238E27FC236}">
                <a16:creationId xmlns:a16="http://schemas.microsoft.com/office/drawing/2014/main" id="{3E6AE25F-D657-D2D0-FDA0-37FB11D2B9D6}"/>
              </a:ext>
            </a:extLst>
          </p:cNvPr>
          <p:cNvGrpSpPr/>
          <p:nvPr/>
        </p:nvGrpSpPr>
        <p:grpSpPr>
          <a:xfrm>
            <a:off x="4911511" y="1272062"/>
            <a:ext cx="1057645" cy="1226868"/>
            <a:chOff x="5820840" y="2573543"/>
            <a:chExt cx="1240971" cy="1439526"/>
          </a:xfrm>
        </p:grpSpPr>
        <p:sp>
          <p:nvSpPr>
            <p:cNvPr id="34" name="Sexhörning 33">
              <a:extLst>
                <a:ext uri="{FF2B5EF4-FFF2-40B4-BE49-F238E27FC236}">
                  <a16:creationId xmlns:a16="http://schemas.microsoft.com/office/drawing/2014/main" id="{DD156B9A-2DA2-6078-FECD-7FDAEA75B80B}"/>
                </a:ext>
              </a:extLst>
            </p:cNvPr>
            <p:cNvSpPr/>
            <p:nvPr/>
          </p:nvSpPr>
          <p:spPr>
            <a:xfrm rot="5400000">
              <a:off x="5721563" y="2672820"/>
              <a:ext cx="1439526" cy="1240971"/>
            </a:xfrm>
            <a:prstGeom prst="hexagon">
              <a:avLst/>
            </a:prstGeom>
            <a:solidFill>
              <a:schemeClr val="accent1"/>
            </a:solidFill>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65" name="textruta 64">
              <a:extLst>
                <a:ext uri="{FF2B5EF4-FFF2-40B4-BE49-F238E27FC236}">
                  <a16:creationId xmlns:a16="http://schemas.microsoft.com/office/drawing/2014/main" id="{8B6BA56B-758D-3ABE-2F68-2D9CFA2E31C3}"/>
                </a:ext>
              </a:extLst>
            </p:cNvPr>
            <p:cNvSpPr txBox="1"/>
            <p:nvPr/>
          </p:nvSpPr>
          <p:spPr>
            <a:xfrm>
              <a:off x="5870974" y="3137567"/>
              <a:ext cx="1156429" cy="311470"/>
            </a:xfrm>
            <a:prstGeom prst="rect">
              <a:avLst/>
            </a:prstGeom>
            <a:noFill/>
          </p:spPr>
          <p:txBody>
            <a:bodyPr wrap="square" rtlCol="0" anchor="ctr">
              <a:spAutoFit/>
            </a:bodyPr>
            <a:lstStyle/>
            <a:p>
              <a:pPr algn="ctr"/>
              <a:r>
                <a:rPr lang="en-US" sz="1125" dirty="0">
                  <a:solidFill>
                    <a:schemeClr val="bg1"/>
                  </a:solidFill>
                </a:rPr>
                <a:t>Materials</a:t>
              </a:r>
            </a:p>
          </p:txBody>
        </p:sp>
      </p:grpSp>
      <p:grpSp>
        <p:nvGrpSpPr>
          <p:cNvPr id="73" name="Grupp 72">
            <a:extLst>
              <a:ext uri="{FF2B5EF4-FFF2-40B4-BE49-F238E27FC236}">
                <a16:creationId xmlns:a16="http://schemas.microsoft.com/office/drawing/2014/main" id="{B0261379-DB71-2854-A24C-A4FBEE4E0757}"/>
              </a:ext>
            </a:extLst>
          </p:cNvPr>
          <p:cNvGrpSpPr/>
          <p:nvPr/>
        </p:nvGrpSpPr>
        <p:grpSpPr>
          <a:xfrm>
            <a:off x="5496001" y="2324141"/>
            <a:ext cx="1057645" cy="1226868"/>
            <a:chOff x="6506642" y="3807983"/>
            <a:chExt cx="1240971" cy="1439526"/>
          </a:xfrm>
        </p:grpSpPr>
        <p:sp>
          <p:nvSpPr>
            <p:cNvPr id="26" name="Sexhörning 25">
              <a:extLst>
                <a:ext uri="{FF2B5EF4-FFF2-40B4-BE49-F238E27FC236}">
                  <a16:creationId xmlns:a16="http://schemas.microsoft.com/office/drawing/2014/main" id="{88D9CFA6-0C08-4548-D8EA-079BA91882A8}"/>
                </a:ext>
              </a:extLst>
            </p:cNvPr>
            <p:cNvSpPr/>
            <p:nvPr/>
          </p:nvSpPr>
          <p:spPr>
            <a:xfrm rot="5400000">
              <a:off x="6407365" y="3907260"/>
              <a:ext cx="1439526" cy="1240971"/>
            </a:xfrm>
            <a:prstGeom prst="hexagon">
              <a:avLst/>
            </a:prstGeom>
            <a:solidFill>
              <a:schemeClr val="accent1"/>
            </a:solidFill>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66" name="textruta 65">
              <a:extLst>
                <a:ext uri="{FF2B5EF4-FFF2-40B4-BE49-F238E27FC236}">
                  <a16:creationId xmlns:a16="http://schemas.microsoft.com/office/drawing/2014/main" id="{21F470C1-6D3A-6056-BDEA-389EDACDCA60}"/>
                </a:ext>
              </a:extLst>
            </p:cNvPr>
            <p:cNvSpPr txBox="1"/>
            <p:nvPr/>
          </p:nvSpPr>
          <p:spPr>
            <a:xfrm>
              <a:off x="6548911" y="4372004"/>
              <a:ext cx="1156429" cy="311470"/>
            </a:xfrm>
            <a:prstGeom prst="rect">
              <a:avLst/>
            </a:prstGeom>
            <a:noFill/>
          </p:spPr>
          <p:txBody>
            <a:bodyPr wrap="square" rtlCol="0" anchor="ctr">
              <a:spAutoFit/>
            </a:bodyPr>
            <a:lstStyle/>
            <a:p>
              <a:pPr algn="ctr"/>
              <a:r>
                <a:rPr lang="en-US" sz="1125" dirty="0">
                  <a:solidFill>
                    <a:schemeClr val="bg1"/>
                  </a:solidFill>
                </a:rPr>
                <a:t>Transport</a:t>
              </a:r>
            </a:p>
          </p:txBody>
        </p:sp>
      </p:grpSp>
      <p:grpSp>
        <p:nvGrpSpPr>
          <p:cNvPr id="72" name="Grupp 71">
            <a:extLst>
              <a:ext uri="{FF2B5EF4-FFF2-40B4-BE49-F238E27FC236}">
                <a16:creationId xmlns:a16="http://schemas.microsoft.com/office/drawing/2014/main" id="{5C97A966-565D-E5B6-71A7-3372D53E8C79}"/>
              </a:ext>
            </a:extLst>
          </p:cNvPr>
          <p:cNvGrpSpPr/>
          <p:nvPr/>
        </p:nvGrpSpPr>
        <p:grpSpPr>
          <a:xfrm>
            <a:off x="4911513" y="3376219"/>
            <a:ext cx="1057645" cy="1226868"/>
            <a:chOff x="5820842" y="5042422"/>
            <a:chExt cx="1240971" cy="1439526"/>
          </a:xfrm>
        </p:grpSpPr>
        <p:sp>
          <p:nvSpPr>
            <p:cNvPr id="17" name="Sexhörning 16">
              <a:extLst>
                <a:ext uri="{FF2B5EF4-FFF2-40B4-BE49-F238E27FC236}">
                  <a16:creationId xmlns:a16="http://schemas.microsoft.com/office/drawing/2014/main" id="{E30DA488-B300-1160-C7AC-42305204BE15}"/>
                </a:ext>
              </a:extLst>
            </p:cNvPr>
            <p:cNvSpPr/>
            <p:nvPr/>
          </p:nvSpPr>
          <p:spPr>
            <a:xfrm rot="5400000">
              <a:off x="5721565" y="5141699"/>
              <a:ext cx="1439526" cy="1240971"/>
            </a:xfrm>
            <a:prstGeom prst="hexagon">
              <a:avLst/>
            </a:prstGeom>
            <a:solidFill>
              <a:schemeClr val="accent1"/>
            </a:solidFill>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67" name="textruta 66">
              <a:extLst>
                <a:ext uri="{FF2B5EF4-FFF2-40B4-BE49-F238E27FC236}">
                  <a16:creationId xmlns:a16="http://schemas.microsoft.com/office/drawing/2014/main" id="{92F3B47E-4D4E-9F41-372D-00A00E3AA1DC}"/>
                </a:ext>
              </a:extLst>
            </p:cNvPr>
            <p:cNvSpPr txBox="1"/>
            <p:nvPr/>
          </p:nvSpPr>
          <p:spPr>
            <a:xfrm>
              <a:off x="5870974" y="5457482"/>
              <a:ext cx="1156429" cy="609398"/>
            </a:xfrm>
            <a:prstGeom prst="rect">
              <a:avLst/>
            </a:prstGeom>
            <a:noFill/>
          </p:spPr>
          <p:txBody>
            <a:bodyPr wrap="square" lIns="0" tIns="0" rIns="0" bIns="0" rtlCol="0" anchor="ctr">
              <a:spAutoFit/>
            </a:bodyPr>
            <a:lstStyle/>
            <a:p>
              <a:pPr algn="ctr"/>
              <a:r>
                <a:rPr lang="en-US" sz="1125" dirty="0">
                  <a:solidFill>
                    <a:schemeClr val="bg1"/>
                  </a:solidFill>
                </a:rPr>
                <a:t>Life </a:t>
              </a:r>
              <a:br>
                <a:rPr lang="en-US" sz="1125" dirty="0">
                  <a:solidFill>
                    <a:schemeClr val="bg1"/>
                  </a:solidFill>
                </a:rPr>
              </a:br>
              <a:r>
                <a:rPr lang="en-US" sz="1125" dirty="0">
                  <a:solidFill>
                    <a:schemeClr val="bg1"/>
                  </a:solidFill>
                </a:rPr>
                <a:t>Science Technology</a:t>
              </a:r>
            </a:p>
          </p:txBody>
        </p:sp>
      </p:grpSp>
      <p:grpSp>
        <p:nvGrpSpPr>
          <p:cNvPr id="71" name="Grupp 70">
            <a:extLst>
              <a:ext uri="{FF2B5EF4-FFF2-40B4-BE49-F238E27FC236}">
                <a16:creationId xmlns:a16="http://schemas.microsoft.com/office/drawing/2014/main" id="{14D00FEB-3B98-3A56-7A58-37E4323CF7F1}"/>
              </a:ext>
            </a:extLst>
          </p:cNvPr>
          <p:cNvGrpSpPr/>
          <p:nvPr/>
        </p:nvGrpSpPr>
        <p:grpSpPr>
          <a:xfrm>
            <a:off x="3742533" y="3376218"/>
            <a:ext cx="1057646" cy="1226868"/>
            <a:chOff x="4449238" y="5042421"/>
            <a:chExt cx="1240973" cy="1439526"/>
          </a:xfrm>
        </p:grpSpPr>
        <p:sp>
          <p:nvSpPr>
            <p:cNvPr id="16" name="Sexhörning 15">
              <a:extLst>
                <a:ext uri="{FF2B5EF4-FFF2-40B4-BE49-F238E27FC236}">
                  <a16:creationId xmlns:a16="http://schemas.microsoft.com/office/drawing/2014/main" id="{5F1A6FED-A961-3DF4-FB58-E8B737A73479}"/>
                </a:ext>
              </a:extLst>
            </p:cNvPr>
            <p:cNvSpPr/>
            <p:nvPr/>
          </p:nvSpPr>
          <p:spPr>
            <a:xfrm rot="5400000">
              <a:off x="4349963" y="5141698"/>
              <a:ext cx="1439526" cy="1240971"/>
            </a:xfrm>
            <a:prstGeom prst="hexagon">
              <a:avLst/>
            </a:prstGeom>
            <a:solidFill>
              <a:schemeClr val="accent1"/>
            </a:solidFill>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68" name="textruta 67">
              <a:extLst>
                <a:ext uri="{FF2B5EF4-FFF2-40B4-BE49-F238E27FC236}">
                  <a16:creationId xmlns:a16="http://schemas.microsoft.com/office/drawing/2014/main" id="{4F4C5EC9-8C3E-8DFC-2DDC-9B48DF30F1D6}"/>
                </a:ext>
              </a:extLst>
            </p:cNvPr>
            <p:cNvSpPr txBox="1"/>
            <p:nvPr/>
          </p:nvSpPr>
          <p:spPr>
            <a:xfrm>
              <a:off x="4449238" y="5559047"/>
              <a:ext cx="1240972" cy="406266"/>
            </a:xfrm>
            <a:prstGeom prst="rect">
              <a:avLst/>
            </a:prstGeom>
            <a:noFill/>
          </p:spPr>
          <p:txBody>
            <a:bodyPr wrap="square" lIns="0" tIns="0" rIns="0" bIns="0" rtlCol="0" anchor="ctr">
              <a:spAutoFit/>
            </a:bodyPr>
            <a:lstStyle/>
            <a:p>
              <a:pPr algn="ctr"/>
              <a:r>
                <a:rPr lang="en-US" sz="1125" dirty="0">
                  <a:solidFill>
                    <a:schemeClr val="bg1"/>
                  </a:solidFill>
                </a:rPr>
                <a:t>Industrial Transformation</a:t>
              </a:r>
            </a:p>
          </p:txBody>
        </p:sp>
      </p:grpSp>
      <p:grpSp>
        <p:nvGrpSpPr>
          <p:cNvPr id="75" name="Grupp 74">
            <a:extLst>
              <a:ext uri="{FF2B5EF4-FFF2-40B4-BE49-F238E27FC236}">
                <a16:creationId xmlns:a16="http://schemas.microsoft.com/office/drawing/2014/main" id="{AB224428-45FC-5393-B3F9-1D46FB7E1B77}"/>
              </a:ext>
            </a:extLst>
          </p:cNvPr>
          <p:cNvGrpSpPr/>
          <p:nvPr/>
        </p:nvGrpSpPr>
        <p:grpSpPr>
          <a:xfrm>
            <a:off x="3158046" y="2324140"/>
            <a:ext cx="1057646" cy="1226868"/>
            <a:chOff x="3763438" y="3807981"/>
            <a:chExt cx="1240973" cy="1439526"/>
          </a:xfrm>
        </p:grpSpPr>
        <p:sp>
          <p:nvSpPr>
            <p:cNvPr id="24" name="Sexhörning 23">
              <a:extLst>
                <a:ext uri="{FF2B5EF4-FFF2-40B4-BE49-F238E27FC236}">
                  <a16:creationId xmlns:a16="http://schemas.microsoft.com/office/drawing/2014/main" id="{7C4D910D-44FE-24C7-702D-7525586AE489}"/>
                </a:ext>
              </a:extLst>
            </p:cNvPr>
            <p:cNvSpPr/>
            <p:nvPr/>
          </p:nvSpPr>
          <p:spPr>
            <a:xfrm rot="5400000">
              <a:off x="3664161" y="3907258"/>
              <a:ext cx="1439526" cy="1240971"/>
            </a:xfrm>
            <a:prstGeom prst="hexagon">
              <a:avLst/>
            </a:prstGeom>
            <a:solidFill>
              <a:schemeClr val="accent1"/>
            </a:solidFill>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69" name="textruta 68">
              <a:extLst>
                <a:ext uri="{FF2B5EF4-FFF2-40B4-BE49-F238E27FC236}">
                  <a16:creationId xmlns:a16="http://schemas.microsoft.com/office/drawing/2014/main" id="{C7113F19-C25E-CB71-EFC4-F14475B8A6F0}"/>
                </a:ext>
              </a:extLst>
            </p:cNvPr>
            <p:cNvSpPr txBox="1"/>
            <p:nvPr/>
          </p:nvSpPr>
          <p:spPr>
            <a:xfrm>
              <a:off x="3763439" y="4372004"/>
              <a:ext cx="1240972" cy="311470"/>
            </a:xfrm>
            <a:prstGeom prst="rect">
              <a:avLst/>
            </a:prstGeom>
            <a:noFill/>
          </p:spPr>
          <p:txBody>
            <a:bodyPr wrap="square" rtlCol="0" anchor="ctr">
              <a:spAutoFit/>
            </a:bodyPr>
            <a:lstStyle/>
            <a:p>
              <a:pPr algn="ctr"/>
              <a:r>
                <a:rPr lang="en-US" sz="1125" dirty="0" err="1">
                  <a:solidFill>
                    <a:schemeClr val="bg1"/>
                  </a:solidFill>
                </a:rPr>
                <a:t>Digitalisation</a:t>
              </a:r>
              <a:endParaRPr lang="en-US" sz="1125" dirty="0">
                <a:solidFill>
                  <a:schemeClr val="bg1"/>
                </a:solidFill>
              </a:endParaRPr>
            </a:p>
          </p:txBody>
        </p:sp>
      </p:grpSp>
      <p:grpSp>
        <p:nvGrpSpPr>
          <p:cNvPr id="76" name="Grupp 75">
            <a:extLst>
              <a:ext uri="{FF2B5EF4-FFF2-40B4-BE49-F238E27FC236}">
                <a16:creationId xmlns:a16="http://schemas.microsoft.com/office/drawing/2014/main" id="{28354B31-0F1E-D9C3-7018-BDC8CF99DC01}"/>
              </a:ext>
            </a:extLst>
          </p:cNvPr>
          <p:cNvGrpSpPr/>
          <p:nvPr/>
        </p:nvGrpSpPr>
        <p:grpSpPr>
          <a:xfrm>
            <a:off x="3742533" y="1272062"/>
            <a:ext cx="1057645" cy="1226868"/>
            <a:chOff x="4449238" y="2573542"/>
            <a:chExt cx="1240971" cy="1439526"/>
          </a:xfrm>
        </p:grpSpPr>
        <p:sp>
          <p:nvSpPr>
            <p:cNvPr id="33" name="Sexhörning 32">
              <a:extLst>
                <a:ext uri="{FF2B5EF4-FFF2-40B4-BE49-F238E27FC236}">
                  <a16:creationId xmlns:a16="http://schemas.microsoft.com/office/drawing/2014/main" id="{F5F25E4E-E775-454E-0842-166995C0745B}"/>
                </a:ext>
              </a:extLst>
            </p:cNvPr>
            <p:cNvSpPr/>
            <p:nvPr/>
          </p:nvSpPr>
          <p:spPr>
            <a:xfrm rot="5400000">
              <a:off x="4349961" y="2672819"/>
              <a:ext cx="1439526" cy="1240971"/>
            </a:xfrm>
            <a:prstGeom prst="hexagon">
              <a:avLst/>
            </a:prstGeom>
            <a:solidFill>
              <a:schemeClr val="accent1"/>
            </a:solidFill>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70" name="textruta 69">
              <a:extLst>
                <a:ext uri="{FF2B5EF4-FFF2-40B4-BE49-F238E27FC236}">
                  <a16:creationId xmlns:a16="http://schemas.microsoft.com/office/drawing/2014/main" id="{5F3DD5DB-8197-E8CE-69A2-04961C7F6189}"/>
                </a:ext>
              </a:extLst>
            </p:cNvPr>
            <p:cNvSpPr txBox="1"/>
            <p:nvPr/>
          </p:nvSpPr>
          <p:spPr>
            <a:xfrm>
              <a:off x="4491509" y="3137567"/>
              <a:ext cx="1156429" cy="311470"/>
            </a:xfrm>
            <a:prstGeom prst="rect">
              <a:avLst/>
            </a:prstGeom>
            <a:noFill/>
          </p:spPr>
          <p:txBody>
            <a:bodyPr wrap="square" rtlCol="0" anchor="ctr">
              <a:spAutoFit/>
            </a:bodyPr>
            <a:lstStyle/>
            <a:p>
              <a:pPr algn="ctr"/>
              <a:r>
                <a:rPr lang="en-US" sz="1125" dirty="0">
                  <a:solidFill>
                    <a:schemeClr val="bg1"/>
                  </a:solidFill>
                </a:rPr>
                <a:t>Energy</a:t>
              </a:r>
            </a:p>
          </p:txBody>
        </p:sp>
      </p:grpSp>
      <p:sp>
        <p:nvSpPr>
          <p:cNvPr id="6" name="Sexhörning 5">
            <a:extLst>
              <a:ext uri="{FF2B5EF4-FFF2-40B4-BE49-F238E27FC236}">
                <a16:creationId xmlns:a16="http://schemas.microsoft.com/office/drawing/2014/main" id="{20760E52-6FEA-13C9-C573-6604AAB10EB6}"/>
              </a:ext>
            </a:extLst>
          </p:cNvPr>
          <p:cNvSpPr/>
          <p:nvPr/>
        </p:nvSpPr>
        <p:spPr>
          <a:xfrm rot="5400000">
            <a:off x="2488943" y="3460830"/>
            <a:ext cx="1226868" cy="1057645"/>
          </a:xfrm>
          <a:prstGeom prst="hexagon">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1771199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250"/>
                                        <p:tgtEl>
                                          <p:spTgt spid="74"/>
                                        </p:tgtEl>
                                      </p:cBhvr>
                                    </p:animEffect>
                                  </p:childTnLst>
                                </p:cTn>
                              </p:par>
                            </p:childTnLst>
                          </p:cTn>
                        </p:par>
                        <p:par>
                          <p:cTn id="8" fill="hold">
                            <p:stCondLst>
                              <p:cond delay="250"/>
                            </p:stCondLst>
                            <p:childTnLst>
                              <p:par>
                                <p:cTn id="9" presetID="10" presetClass="entr" presetSubtype="0" fill="hold" nodeType="afterEffect">
                                  <p:stCondLst>
                                    <p:cond delay="25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250"/>
                                        <p:tgtEl>
                                          <p:spTgt spid="77"/>
                                        </p:tgtEl>
                                      </p:cBhvr>
                                    </p:animEffect>
                                  </p:childTnLst>
                                </p:cTn>
                              </p:par>
                            </p:childTnLst>
                          </p:cTn>
                        </p:par>
                        <p:par>
                          <p:cTn id="12" fill="hold">
                            <p:stCondLst>
                              <p:cond delay="750"/>
                            </p:stCondLst>
                            <p:childTnLst>
                              <p:par>
                                <p:cTn id="13" presetID="10" presetClass="entr" presetSubtype="0" fill="hold" nodeType="afterEffect">
                                  <p:stCondLst>
                                    <p:cond delay="250"/>
                                  </p:stCondLst>
                                  <p:childTnLst>
                                    <p:set>
                                      <p:cBhvr>
                                        <p:cTn id="14" dur="1" fill="hold">
                                          <p:stCondLst>
                                            <p:cond delay="0"/>
                                          </p:stCondLst>
                                        </p:cTn>
                                        <p:tgtEl>
                                          <p:spTgt spid="73"/>
                                        </p:tgtEl>
                                        <p:attrNameLst>
                                          <p:attrName>style.visibility</p:attrName>
                                        </p:attrNameLst>
                                      </p:cBhvr>
                                      <p:to>
                                        <p:strVal val="visible"/>
                                      </p:to>
                                    </p:set>
                                    <p:animEffect transition="in" filter="fade">
                                      <p:cBhvr>
                                        <p:cTn id="15" dur="250"/>
                                        <p:tgtEl>
                                          <p:spTgt spid="73"/>
                                        </p:tgtEl>
                                      </p:cBhvr>
                                    </p:animEffect>
                                  </p:childTnLst>
                                </p:cTn>
                              </p:par>
                            </p:childTnLst>
                          </p:cTn>
                        </p:par>
                        <p:par>
                          <p:cTn id="16" fill="hold">
                            <p:stCondLst>
                              <p:cond delay="1250"/>
                            </p:stCondLst>
                            <p:childTnLst>
                              <p:par>
                                <p:cTn id="17" presetID="10" presetClass="entr" presetSubtype="0" fill="hold" nodeType="afterEffect">
                                  <p:stCondLst>
                                    <p:cond delay="25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250"/>
                                        <p:tgtEl>
                                          <p:spTgt spid="71"/>
                                        </p:tgtEl>
                                      </p:cBhvr>
                                    </p:animEffect>
                                  </p:childTnLst>
                                </p:cTn>
                              </p:par>
                            </p:childTnLst>
                          </p:cTn>
                        </p:par>
                        <p:par>
                          <p:cTn id="20" fill="hold">
                            <p:stCondLst>
                              <p:cond delay="1750"/>
                            </p:stCondLst>
                            <p:childTnLst>
                              <p:par>
                                <p:cTn id="21" presetID="10" presetClass="entr" presetSubtype="0" fill="hold" nodeType="afterEffect">
                                  <p:stCondLst>
                                    <p:cond delay="25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250"/>
                                        <p:tgtEl>
                                          <p:spTgt spid="75"/>
                                        </p:tgtEl>
                                      </p:cBhvr>
                                    </p:animEffect>
                                  </p:childTnLst>
                                </p:cTn>
                              </p:par>
                            </p:childTnLst>
                          </p:cTn>
                        </p:par>
                        <p:par>
                          <p:cTn id="24" fill="hold">
                            <p:stCondLst>
                              <p:cond delay="2250"/>
                            </p:stCondLst>
                            <p:childTnLst>
                              <p:par>
                                <p:cTn id="25" presetID="10" presetClass="entr" presetSubtype="0" fill="hold" nodeType="afterEffect">
                                  <p:stCondLst>
                                    <p:cond delay="25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250"/>
                                        <p:tgtEl>
                                          <p:spTgt spid="72"/>
                                        </p:tgtEl>
                                      </p:cBhvr>
                                    </p:animEffect>
                                  </p:childTnLst>
                                </p:cTn>
                              </p:par>
                            </p:childTnLst>
                          </p:cTn>
                        </p:par>
                        <p:par>
                          <p:cTn id="28" fill="hold">
                            <p:stCondLst>
                              <p:cond delay="2750"/>
                            </p:stCondLst>
                            <p:childTnLst>
                              <p:par>
                                <p:cTn id="29" presetID="10" presetClass="entr" presetSubtype="0" fill="hold" nodeType="afterEffect">
                                  <p:stCondLst>
                                    <p:cond delay="250"/>
                                  </p:stCondLst>
                                  <p:childTnLst>
                                    <p:set>
                                      <p:cBhvr>
                                        <p:cTn id="30" dur="1" fill="hold">
                                          <p:stCondLst>
                                            <p:cond delay="0"/>
                                          </p:stCondLst>
                                        </p:cTn>
                                        <p:tgtEl>
                                          <p:spTgt spid="76"/>
                                        </p:tgtEl>
                                        <p:attrNameLst>
                                          <p:attrName>style.visibility</p:attrName>
                                        </p:attrNameLst>
                                      </p:cBhvr>
                                      <p:to>
                                        <p:strVal val="visible"/>
                                      </p:to>
                                    </p:set>
                                    <p:animEffect transition="in" filter="fade">
                                      <p:cBhvr>
                                        <p:cTn id="31" dur="250"/>
                                        <p:tgtEl>
                                          <p:spTgt spid="76"/>
                                        </p:tgtEl>
                                      </p:cBhvr>
                                    </p:animEffect>
                                  </p:childTnLst>
                                </p:cTn>
                              </p:par>
                            </p:childTnLst>
                          </p:cTn>
                        </p:par>
                        <p:par>
                          <p:cTn id="32" fill="hold">
                            <p:stCondLst>
                              <p:cond delay="3250"/>
                            </p:stCondLst>
                            <p:childTnLst>
                              <p:par>
                                <p:cTn id="33" presetID="10" presetClass="entr" presetSubtype="0" fill="hold" grpId="0" nodeType="afterEffect">
                                  <p:stCondLst>
                                    <p:cond delay="25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250"/>
                                        <p:tgtEl>
                                          <p:spTgt spid="23"/>
                                        </p:tgtEl>
                                      </p:cBhvr>
                                    </p:animEffect>
                                  </p:childTnLst>
                                </p:cTn>
                              </p:par>
                            </p:childTnLst>
                          </p:cTn>
                        </p:par>
                        <p:par>
                          <p:cTn id="36" fill="hold">
                            <p:stCondLst>
                              <p:cond delay="3750"/>
                            </p:stCondLst>
                            <p:childTnLst>
                              <p:par>
                                <p:cTn id="37" presetID="10" presetClass="entr" presetSubtype="0" fill="hold" grpId="0" nodeType="afterEffect">
                                  <p:stCondLst>
                                    <p:cond delay="25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250"/>
                                        <p:tgtEl>
                                          <p:spTgt spid="6"/>
                                        </p:tgtEl>
                                      </p:cBhvr>
                                    </p:animEffect>
                                  </p:childTnLst>
                                </p:cTn>
                              </p:par>
                            </p:childTnLst>
                          </p:cTn>
                        </p:par>
                        <p:par>
                          <p:cTn id="40" fill="hold">
                            <p:stCondLst>
                              <p:cond delay="4250"/>
                            </p:stCondLst>
                            <p:childTnLst>
                              <p:par>
                                <p:cTn id="41" presetID="10" presetClass="entr" presetSubtype="0" fill="hold" grpId="0" nodeType="afterEffect">
                                  <p:stCondLst>
                                    <p:cond delay="25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250"/>
                                        <p:tgtEl>
                                          <p:spTgt spid="14"/>
                                        </p:tgtEl>
                                      </p:cBhvr>
                                    </p:animEffect>
                                  </p:childTnLst>
                                </p:cTn>
                              </p:par>
                            </p:childTnLst>
                          </p:cTn>
                        </p:par>
                        <p:par>
                          <p:cTn id="44" fill="hold">
                            <p:stCondLst>
                              <p:cond delay="4750"/>
                            </p:stCondLst>
                            <p:childTnLst>
                              <p:par>
                                <p:cTn id="45" presetID="10" presetClass="entr" presetSubtype="0" fill="hold" grpId="0" nodeType="afterEffect">
                                  <p:stCondLst>
                                    <p:cond delay="25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250"/>
                                        <p:tgtEl>
                                          <p:spTgt spid="22"/>
                                        </p:tgtEl>
                                      </p:cBhvr>
                                    </p:animEffect>
                                  </p:childTnLst>
                                </p:cTn>
                              </p:par>
                            </p:childTnLst>
                          </p:cTn>
                        </p:par>
                        <p:par>
                          <p:cTn id="48" fill="hold">
                            <p:stCondLst>
                              <p:cond delay="5250"/>
                            </p:stCondLst>
                            <p:childTnLst>
                              <p:par>
                                <p:cTn id="49" presetID="10" presetClass="entr" presetSubtype="0" fill="hold" grpId="0" nodeType="afterEffect">
                                  <p:stCondLst>
                                    <p:cond delay="25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250"/>
                                        <p:tgtEl>
                                          <p:spTgt spid="30"/>
                                        </p:tgtEl>
                                      </p:cBhvr>
                                    </p:animEffect>
                                  </p:childTnLst>
                                </p:cTn>
                              </p:par>
                            </p:childTnLst>
                          </p:cTn>
                        </p:par>
                        <p:par>
                          <p:cTn id="52" fill="hold">
                            <p:stCondLst>
                              <p:cond delay="5750"/>
                            </p:stCondLst>
                            <p:childTnLst>
                              <p:par>
                                <p:cTn id="53" presetID="10" presetClass="entr" presetSubtype="0" fill="hold" grpId="0" nodeType="afterEffect">
                                  <p:stCondLst>
                                    <p:cond delay="25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250"/>
                                        <p:tgtEl>
                                          <p:spTgt spid="31"/>
                                        </p:tgtEl>
                                      </p:cBhvr>
                                    </p:animEffect>
                                  </p:childTnLst>
                                </p:cTn>
                              </p:par>
                            </p:childTnLst>
                          </p:cTn>
                        </p:par>
                        <p:par>
                          <p:cTn id="56" fill="hold">
                            <p:stCondLst>
                              <p:cond delay="6250"/>
                            </p:stCondLst>
                            <p:childTnLst>
                              <p:par>
                                <p:cTn id="57" presetID="10" presetClass="entr" presetSubtype="0" fill="hold" grpId="0" nodeType="afterEffect">
                                  <p:stCondLst>
                                    <p:cond delay="25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250"/>
                                        <p:tgtEl>
                                          <p:spTgt spid="19"/>
                                        </p:tgtEl>
                                      </p:cBhvr>
                                    </p:animEffect>
                                  </p:childTnLst>
                                </p:cTn>
                              </p:par>
                            </p:childTnLst>
                          </p:cTn>
                        </p:par>
                        <p:par>
                          <p:cTn id="60" fill="hold">
                            <p:stCondLst>
                              <p:cond delay="6750"/>
                            </p:stCondLst>
                            <p:childTnLst>
                              <p:par>
                                <p:cTn id="61" presetID="10" presetClass="entr" presetSubtype="0"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250"/>
                                        <p:tgtEl>
                                          <p:spTgt spid="27"/>
                                        </p:tgtEl>
                                      </p:cBhvr>
                                    </p:animEffect>
                                  </p:childTnLst>
                                </p:cTn>
                              </p:par>
                            </p:childTnLst>
                          </p:cTn>
                        </p:par>
                        <p:par>
                          <p:cTn id="64" fill="hold">
                            <p:stCondLst>
                              <p:cond delay="7250"/>
                            </p:stCondLst>
                            <p:childTnLst>
                              <p:par>
                                <p:cTn id="65" presetID="10" presetClass="entr" presetSubtype="0" fill="hold" grpId="0" nodeType="afterEffect">
                                  <p:stCondLst>
                                    <p:cond delay="25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250"/>
                                        <p:tgtEl>
                                          <p:spTgt spid="28"/>
                                        </p:tgtEl>
                                      </p:cBhvr>
                                    </p:animEffect>
                                  </p:childTnLst>
                                </p:cTn>
                              </p:par>
                            </p:childTnLst>
                          </p:cTn>
                        </p:par>
                        <p:par>
                          <p:cTn id="68" fill="hold">
                            <p:stCondLst>
                              <p:cond delay="7750"/>
                            </p:stCondLst>
                            <p:childTnLst>
                              <p:par>
                                <p:cTn id="69" presetID="10" presetClass="entr" presetSubtype="0" fill="hold" grpId="0" nodeType="afterEffect">
                                  <p:stCondLst>
                                    <p:cond delay="25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250"/>
                                        <p:tgtEl>
                                          <p:spTgt spid="35"/>
                                        </p:tgtEl>
                                      </p:cBhvr>
                                    </p:animEffect>
                                  </p:childTnLst>
                                </p:cTn>
                              </p:par>
                            </p:childTnLst>
                          </p:cTn>
                        </p:par>
                        <p:par>
                          <p:cTn id="72" fill="hold">
                            <p:stCondLst>
                              <p:cond delay="8250"/>
                            </p:stCondLst>
                            <p:childTnLst>
                              <p:par>
                                <p:cTn id="73" presetID="10" presetClass="entr" presetSubtype="0" fill="hold" grpId="0" nodeType="afterEffect">
                                  <p:stCondLst>
                                    <p:cond delay="25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2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22" grpId="0" animBg="1"/>
      <p:bldP spid="23" grpId="0" animBg="1"/>
      <p:bldP spid="27" grpId="0" animBg="1"/>
      <p:bldP spid="28" grpId="0" animBg="1"/>
      <p:bldP spid="30" grpId="0" animBg="1"/>
      <p:bldP spid="31" grpId="0" animBg="1"/>
      <p:bldP spid="35" grpId="0" animBg="1"/>
      <p:bldP spid="36"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81877" y="1268954"/>
            <a:ext cx="5718905" cy="3311211"/>
          </a:xfrm>
          <a:prstGeom prst="rect">
            <a:avLst/>
          </a:prstGeom>
        </p:spPr>
      </p:pic>
      <p:sp>
        <p:nvSpPr>
          <p:cNvPr id="9" name="Rubrik 8">
            <a:extLst>
              <a:ext uri="{FF2B5EF4-FFF2-40B4-BE49-F238E27FC236}">
                <a16:creationId xmlns:a16="http://schemas.microsoft.com/office/drawing/2014/main" id="{620A2E57-BC3E-D844-9964-DB4F1615B4F2}"/>
              </a:ext>
            </a:extLst>
          </p:cNvPr>
          <p:cNvSpPr>
            <a:spLocks noGrp="1"/>
          </p:cNvSpPr>
          <p:nvPr>
            <p:ph type="title"/>
          </p:nvPr>
        </p:nvSpPr>
        <p:spPr/>
        <p:txBody>
          <a:bodyPr/>
          <a:lstStyle/>
          <a:p>
            <a:r>
              <a:rPr lang="en-GB" dirty="0"/>
              <a:t>Research centres</a:t>
            </a:r>
          </a:p>
        </p:txBody>
      </p:sp>
      <p:sp>
        <p:nvSpPr>
          <p:cNvPr id="3" name="Platshållare för datum 2">
            <a:extLst>
              <a:ext uri="{FF2B5EF4-FFF2-40B4-BE49-F238E27FC236}">
                <a16:creationId xmlns:a16="http://schemas.microsoft.com/office/drawing/2014/main" id="{A92D5815-6AFC-734B-9E0C-0F2FEA63A4B4}"/>
              </a:ext>
            </a:extLst>
          </p:cNvPr>
          <p:cNvSpPr>
            <a:spLocks noGrp="1"/>
          </p:cNvSpPr>
          <p:nvPr>
            <p:ph type="dt" sz="half" idx="11"/>
          </p:nvPr>
        </p:nvSpPr>
        <p:spPr/>
        <p:txBody>
          <a:bodyPr/>
          <a:lstStyle/>
          <a:p>
            <a:pPr defTabSz="914378">
              <a:defRPr/>
            </a:pPr>
            <a:fld id="{BAD82F0C-0E2A-5546-8972-AA94798A63F5}" type="datetime1">
              <a:rPr lang="sv-SE">
                <a:latin typeface="Arial" panose="020B0604020202020204" pitchFamily="34" charset="0"/>
              </a:rPr>
              <a:pPr defTabSz="914378">
                <a:defRPr/>
              </a:pPr>
              <a:t>2023-05-23</a:t>
            </a:fld>
            <a:endParaRPr lang="en-GB" dirty="0">
              <a:latin typeface="Arial" panose="020B0604020202020204" pitchFamily="34" charset="0"/>
            </a:endParaRPr>
          </a:p>
        </p:txBody>
      </p:sp>
      <p:sp>
        <p:nvSpPr>
          <p:cNvPr id="4" name="Platshållare för bildnummer 3">
            <a:extLst>
              <a:ext uri="{FF2B5EF4-FFF2-40B4-BE49-F238E27FC236}">
                <a16:creationId xmlns:a16="http://schemas.microsoft.com/office/drawing/2014/main" id="{C87C319B-AA08-4D41-9648-6D635ED45949}"/>
              </a:ext>
            </a:extLst>
          </p:cNvPr>
          <p:cNvSpPr>
            <a:spLocks noGrp="1"/>
          </p:cNvSpPr>
          <p:nvPr>
            <p:ph type="sldNum" sz="quarter" idx="12"/>
          </p:nvPr>
        </p:nvSpPr>
        <p:spPr/>
        <p:txBody>
          <a:bodyPr/>
          <a:lstStyle/>
          <a:p>
            <a:pPr defTabSz="914378">
              <a:defRPr/>
            </a:pPr>
            <a:fld id="{C338348D-F2D3-AB47-AE2A-1D59B1E58D64}" type="slidenum">
              <a:rPr lang="en-GB">
                <a:latin typeface="Arial" panose="020B0604020202020204" pitchFamily="34" charset="0"/>
              </a:rPr>
              <a:pPr defTabSz="914378">
                <a:defRPr/>
              </a:pPr>
              <a:t>21</a:t>
            </a:fld>
            <a:endParaRPr lang="en-GB">
              <a:latin typeface="Arial" panose="020B0604020202020204" pitchFamily="34" charset="0"/>
            </a:endParaRPr>
          </a:p>
        </p:txBody>
      </p:sp>
      <p:sp>
        <p:nvSpPr>
          <p:cNvPr id="5" name="Content Placeholder 4">
            <a:extLst>
              <a:ext uri="{FF2B5EF4-FFF2-40B4-BE49-F238E27FC236}">
                <a16:creationId xmlns:a16="http://schemas.microsoft.com/office/drawing/2014/main" id="{56D5BFBC-B19B-E249-ABE0-33643E01CA04}"/>
              </a:ext>
            </a:extLst>
          </p:cNvPr>
          <p:cNvSpPr>
            <a:spLocks noGrp="1"/>
          </p:cNvSpPr>
          <p:nvPr>
            <p:ph sz="quarter" idx="13"/>
          </p:nvPr>
        </p:nvSpPr>
        <p:spPr>
          <a:xfrm>
            <a:off x="244703" y="1201599"/>
            <a:ext cx="2620962" cy="3538712"/>
          </a:xfrm>
          <a:solidFill>
            <a:schemeClr val="accent2">
              <a:lumMod val="20000"/>
              <a:lumOff val="80000"/>
            </a:schemeClr>
          </a:solidFill>
        </p:spPr>
        <p:txBody>
          <a:bodyPr vert="horz" lIns="216000" tIns="297000" rIns="216000" bIns="45720" rtlCol="0">
            <a:noAutofit/>
          </a:bodyPr>
          <a:lstStyle/>
          <a:p>
            <a:pPr marL="135000" indent="-135000">
              <a:spcBef>
                <a:spcPts val="1200"/>
              </a:spcBef>
              <a:spcAft>
                <a:spcPts val="0"/>
              </a:spcAft>
              <a:buClr>
                <a:schemeClr val="accent1"/>
              </a:buClr>
            </a:pPr>
            <a:r>
              <a:rPr lang="en-US" sz="1350" dirty="0"/>
              <a:t>Interdisciplinary collaborations </a:t>
            </a:r>
          </a:p>
          <a:p>
            <a:pPr marL="135000" indent="-135000">
              <a:spcBef>
                <a:spcPts val="1200"/>
              </a:spcBef>
              <a:spcAft>
                <a:spcPts val="0"/>
              </a:spcAft>
              <a:buClr>
                <a:schemeClr val="accent1"/>
              </a:buClr>
            </a:pPr>
            <a:r>
              <a:rPr lang="en-US" sz="1350" dirty="0"/>
              <a:t>Specific problem areas</a:t>
            </a:r>
          </a:p>
          <a:p>
            <a:pPr marL="135000" indent="-135000">
              <a:spcBef>
                <a:spcPts val="1200"/>
              </a:spcBef>
              <a:spcAft>
                <a:spcPts val="0"/>
              </a:spcAft>
              <a:buClr>
                <a:schemeClr val="accent1"/>
              </a:buClr>
            </a:pPr>
            <a:r>
              <a:rPr lang="en-US" sz="1350" dirty="0"/>
              <a:t>More than 50 research centers at KTH</a:t>
            </a:r>
          </a:p>
          <a:p>
            <a:pPr marL="135000" indent="-135000">
              <a:spcBef>
                <a:spcPts val="1200"/>
              </a:spcBef>
              <a:spcAft>
                <a:spcPts val="0"/>
              </a:spcAft>
              <a:buClr>
                <a:schemeClr val="accent1"/>
              </a:buClr>
            </a:pPr>
            <a:r>
              <a:rPr lang="en-US" sz="1350" dirty="0"/>
              <a:t>Can include both pure </a:t>
            </a:r>
            <a:br>
              <a:rPr lang="en-US" sz="1350" dirty="0"/>
            </a:br>
            <a:r>
              <a:rPr lang="en-US" sz="1350" dirty="0"/>
              <a:t>and applied research</a:t>
            </a:r>
          </a:p>
          <a:p>
            <a:pPr marL="135000" indent="-135000">
              <a:spcBef>
                <a:spcPts val="1200"/>
              </a:spcBef>
              <a:spcAft>
                <a:spcPts val="0"/>
              </a:spcAft>
              <a:buClr>
                <a:schemeClr val="accent1"/>
              </a:buClr>
            </a:pPr>
            <a:r>
              <a:rPr lang="en-US" sz="1350" dirty="0"/>
              <a:t>Competence building </a:t>
            </a:r>
            <a:br>
              <a:rPr lang="en-US" sz="1350" dirty="0"/>
            </a:br>
            <a:r>
              <a:rPr lang="en-US" sz="1350" dirty="0"/>
              <a:t>and critical mass</a:t>
            </a:r>
          </a:p>
          <a:p>
            <a:pPr marL="135000" indent="-135000">
              <a:spcBef>
                <a:spcPts val="1200"/>
              </a:spcBef>
              <a:spcAft>
                <a:spcPts val="0"/>
              </a:spcAft>
              <a:buClr>
                <a:schemeClr val="accent1"/>
              </a:buClr>
            </a:pPr>
            <a:r>
              <a:rPr lang="en-US" sz="1350" dirty="0"/>
              <a:t>A meeting place to catalyze innovations</a:t>
            </a:r>
            <a:endParaRPr lang="sv-SE" sz="1350" dirty="0"/>
          </a:p>
          <a:p>
            <a:pPr marL="135000" indent="-135000">
              <a:spcBef>
                <a:spcPts val="1200"/>
              </a:spcBef>
              <a:spcAft>
                <a:spcPts val="0"/>
              </a:spcAft>
              <a:buClr>
                <a:schemeClr val="accent1"/>
              </a:buClr>
            </a:pPr>
            <a:endParaRPr lang="sv-SE" sz="1350" dirty="0"/>
          </a:p>
          <a:p>
            <a:pPr marL="135000" indent="-135000">
              <a:spcBef>
                <a:spcPts val="1200"/>
              </a:spcBef>
              <a:spcAft>
                <a:spcPts val="0"/>
              </a:spcAft>
              <a:buClr>
                <a:schemeClr val="accent1"/>
              </a:buClr>
            </a:pPr>
            <a:endParaRPr lang="en-SE" sz="1350" dirty="0"/>
          </a:p>
        </p:txBody>
      </p:sp>
    </p:spTree>
    <p:extLst>
      <p:ext uri="{BB962C8B-B14F-4D97-AF65-F5344CB8AC3E}">
        <p14:creationId xmlns:p14="http://schemas.microsoft.com/office/powerpoint/2010/main" val="636844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p 26">
            <a:extLst>
              <a:ext uri="{FF2B5EF4-FFF2-40B4-BE49-F238E27FC236}">
                <a16:creationId xmlns:a16="http://schemas.microsoft.com/office/drawing/2014/main" id="{DFC22CE6-BDDD-36D4-E7EA-BCC96D706BBE}"/>
              </a:ext>
            </a:extLst>
          </p:cNvPr>
          <p:cNvGrpSpPr/>
          <p:nvPr/>
        </p:nvGrpSpPr>
        <p:grpSpPr>
          <a:xfrm>
            <a:off x="2808514" y="1209763"/>
            <a:ext cx="6084661" cy="1097154"/>
            <a:chOff x="3744685" y="1613017"/>
            <a:chExt cx="8112881" cy="1462872"/>
          </a:xfrm>
        </p:grpSpPr>
        <p:sp>
          <p:nvSpPr>
            <p:cNvPr id="21" name="Rektangel med rundade hörn på samma sida 20">
              <a:extLst>
                <a:ext uri="{FF2B5EF4-FFF2-40B4-BE49-F238E27FC236}">
                  <a16:creationId xmlns:a16="http://schemas.microsoft.com/office/drawing/2014/main" id="{C5202E65-AC3C-02E5-D82D-55A65D43EE6C}"/>
                </a:ext>
              </a:extLst>
            </p:cNvPr>
            <p:cNvSpPr/>
            <p:nvPr/>
          </p:nvSpPr>
          <p:spPr>
            <a:xfrm rot="5400000">
              <a:off x="7069690" y="-1711988"/>
              <a:ext cx="1462872" cy="8112881"/>
            </a:xfrm>
            <a:prstGeom prst="round2SameRect">
              <a:avLst>
                <a:gd name="adj1" fmla="val 50000"/>
                <a:gd name="adj2" fmla="val 0"/>
              </a:avLst>
            </a:prstGeom>
            <a:solidFill>
              <a:schemeClr val="bg1"/>
            </a:solidFill>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pic>
          <p:nvPicPr>
            <p:cNvPr id="10" name="Bild 9" descr="Glödlampa och kugghjul kontur">
              <a:extLst>
                <a:ext uri="{FF2B5EF4-FFF2-40B4-BE49-F238E27FC236}">
                  <a16:creationId xmlns:a16="http://schemas.microsoft.com/office/drawing/2014/main" id="{92F17257-C42A-283D-B5DF-CD6483AE0CB3}"/>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268415" y="1966602"/>
              <a:ext cx="755703" cy="755703"/>
            </a:xfrm>
            <a:prstGeom prst="rect">
              <a:avLst/>
            </a:prstGeom>
          </p:spPr>
        </p:pic>
        <p:sp>
          <p:nvSpPr>
            <p:cNvPr id="13" name="TextBox 4">
              <a:extLst>
                <a:ext uri="{FF2B5EF4-FFF2-40B4-BE49-F238E27FC236}">
                  <a16:creationId xmlns:a16="http://schemas.microsoft.com/office/drawing/2014/main" id="{1FBE5CA8-F746-C2D7-00D7-01A01004563F}"/>
                </a:ext>
              </a:extLst>
            </p:cNvPr>
            <p:cNvSpPr txBox="1"/>
            <p:nvPr/>
          </p:nvSpPr>
          <p:spPr>
            <a:xfrm>
              <a:off x="5431972" y="1963152"/>
              <a:ext cx="5500100" cy="762601"/>
            </a:xfrm>
            <a:prstGeom prst="rect">
              <a:avLst/>
            </a:prstGeom>
            <a:noFill/>
          </p:spPr>
          <p:txBody>
            <a:bodyPr wrap="square" rtlCol="0" anchor="ctr">
              <a:spAutoFit/>
            </a:bodyPr>
            <a:lstStyle/>
            <a:p>
              <a:pPr>
                <a:spcAft>
                  <a:spcPts val="450"/>
                </a:spcAft>
              </a:pPr>
              <a:r>
                <a:rPr lang="en-US" sz="1500" b="1" dirty="0" smtClean="0">
                  <a:solidFill>
                    <a:schemeClr val="accent1"/>
                  </a:solidFill>
                </a:rPr>
                <a:t>KTH research infrastructures</a:t>
              </a:r>
              <a:endParaRPr lang="en-US" sz="1500" b="1" dirty="0">
                <a:solidFill>
                  <a:schemeClr val="accent1"/>
                </a:solidFill>
              </a:endParaRPr>
            </a:p>
            <a:p>
              <a:r>
                <a:rPr lang="en-US" sz="1200" dirty="0">
                  <a:solidFill>
                    <a:schemeClr val="accent1"/>
                  </a:solidFill>
                </a:rPr>
                <a:t>12 infrastructures within four main areas</a:t>
              </a:r>
            </a:p>
          </p:txBody>
        </p:sp>
      </p:grpSp>
      <p:grpSp>
        <p:nvGrpSpPr>
          <p:cNvPr id="28" name="Grupp 27">
            <a:extLst>
              <a:ext uri="{FF2B5EF4-FFF2-40B4-BE49-F238E27FC236}">
                <a16:creationId xmlns:a16="http://schemas.microsoft.com/office/drawing/2014/main" id="{024F1BDC-8551-EB2A-C99E-236895010964}"/>
              </a:ext>
            </a:extLst>
          </p:cNvPr>
          <p:cNvGrpSpPr/>
          <p:nvPr/>
        </p:nvGrpSpPr>
        <p:grpSpPr>
          <a:xfrm>
            <a:off x="2808515" y="2422378"/>
            <a:ext cx="6084661" cy="1097154"/>
            <a:chOff x="3744686" y="3229837"/>
            <a:chExt cx="8112881" cy="1462872"/>
          </a:xfrm>
        </p:grpSpPr>
        <p:sp>
          <p:nvSpPr>
            <p:cNvPr id="22" name="Rektangel med rundade hörn på samma sida 21">
              <a:extLst>
                <a:ext uri="{FF2B5EF4-FFF2-40B4-BE49-F238E27FC236}">
                  <a16:creationId xmlns:a16="http://schemas.microsoft.com/office/drawing/2014/main" id="{0F340928-549D-287D-EE29-05B6F85EB18B}"/>
                </a:ext>
              </a:extLst>
            </p:cNvPr>
            <p:cNvSpPr/>
            <p:nvPr/>
          </p:nvSpPr>
          <p:spPr>
            <a:xfrm rot="5400000">
              <a:off x="7069691" y="-95168"/>
              <a:ext cx="1462872" cy="8112881"/>
            </a:xfrm>
            <a:prstGeom prst="round2SameRect">
              <a:avLst>
                <a:gd name="adj1" fmla="val 50000"/>
                <a:gd name="adj2" fmla="val 0"/>
              </a:avLst>
            </a:prstGeom>
            <a:solidFill>
              <a:schemeClr val="bg1"/>
            </a:solidFill>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dirty="0"/>
            </a:p>
          </p:txBody>
        </p:sp>
        <p:pic>
          <p:nvPicPr>
            <p:cNvPr id="20" name="Bild 19" descr="Nätverk kontur">
              <a:extLst>
                <a:ext uri="{FF2B5EF4-FFF2-40B4-BE49-F238E27FC236}">
                  <a16:creationId xmlns:a16="http://schemas.microsoft.com/office/drawing/2014/main" id="{C43E9C9D-508A-AB89-225B-6AD65450DD8C}"/>
                </a:ext>
              </a:extLst>
            </p:cNvPr>
            <p:cNvPicPr>
              <a:picLocks noChangeAspect="1"/>
            </p:cNvPicPr>
            <p:nvPr/>
          </p:nvPicPr>
          <p:blipFill>
            <a:blip r:embed="rId5" cstate="screen">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268415" y="3583421"/>
              <a:ext cx="755703" cy="755703"/>
            </a:xfrm>
            <a:prstGeom prst="rect">
              <a:avLst/>
            </a:prstGeom>
          </p:spPr>
        </p:pic>
        <p:sp>
          <p:nvSpPr>
            <p:cNvPr id="25" name="TextBox 4">
              <a:extLst>
                <a:ext uri="{FF2B5EF4-FFF2-40B4-BE49-F238E27FC236}">
                  <a16:creationId xmlns:a16="http://schemas.microsoft.com/office/drawing/2014/main" id="{77DA233F-DD56-9BBF-8D7C-3FD3F3C695B4}"/>
                </a:ext>
              </a:extLst>
            </p:cNvPr>
            <p:cNvSpPr txBox="1"/>
            <p:nvPr/>
          </p:nvSpPr>
          <p:spPr>
            <a:xfrm>
              <a:off x="5431971" y="3456860"/>
              <a:ext cx="5500100" cy="1008823"/>
            </a:xfrm>
            <a:prstGeom prst="rect">
              <a:avLst/>
            </a:prstGeom>
            <a:noFill/>
          </p:spPr>
          <p:txBody>
            <a:bodyPr wrap="square" rtlCol="0" anchor="ctr">
              <a:spAutoFit/>
            </a:bodyPr>
            <a:lstStyle/>
            <a:p>
              <a:pPr>
                <a:spcAft>
                  <a:spcPts val="450"/>
                </a:spcAft>
              </a:pPr>
              <a:r>
                <a:rPr lang="en-US" sz="1500" b="1" dirty="0">
                  <a:solidFill>
                    <a:schemeClr val="accent1"/>
                  </a:solidFill>
                </a:rPr>
                <a:t>National infrastructures</a:t>
              </a:r>
            </a:p>
            <a:p>
              <a:r>
                <a:rPr lang="en-US" sz="1200" dirty="0">
                  <a:solidFill>
                    <a:schemeClr val="accent1"/>
                  </a:solidFill>
                </a:rPr>
                <a:t>KTH hosts six national infrastructures and </a:t>
              </a:r>
              <a:br>
                <a:rPr lang="en-US" sz="1200" dirty="0">
                  <a:solidFill>
                    <a:schemeClr val="accent1"/>
                  </a:solidFill>
                </a:rPr>
              </a:br>
              <a:r>
                <a:rPr lang="en-US" sz="1200" dirty="0">
                  <a:solidFill>
                    <a:schemeClr val="accent1"/>
                  </a:solidFill>
                </a:rPr>
                <a:t>is a partner in another eight</a:t>
              </a:r>
            </a:p>
          </p:txBody>
        </p:sp>
      </p:grpSp>
      <p:grpSp>
        <p:nvGrpSpPr>
          <p:cNvPr id="29" name="Grupp 28">
            <a:extLst>
              <a:ext uri="{FF2B5EF4-FFF2-40B4-BE49-F238E27FC236}">
                <a16:creationId xmlns:a16="http://schemas.microsoft.com/office/drawing/2014/main" id="{AAB76E70-1CE1-4055-E5F1-B6EB6ED260F1}"/>
              </a:ext>
            </a:extLst>
          </p:cNvPr>
          <p:cNvGrpSpPr/>
          <p:nvPr/>
        </p:nvGrpSpPr>
        <p:grpSpPr>
          <a:xfrm>
            <a:off x="2808516" y="3634993"/>
            <a:ext cx="6084661" cy="1097154"/>
            <a:chOff x="3744687" y="4846657"/>
            <a:chExt cx="8112881" cy="1462872"/>
          </a:xfrm>
        </p:grpSpPr>
        <p:sp>
          <p:nvSpPr>
            <p:cNvPr id="23" name="Rektangel med rundade hörn på samma sida 22">
              <a:extLst>
                <a:ext uri="{FF2B5EF4-FFF2-40B4-BE49-F238E27FC236}">
                  <a16:creationId xmlns:a16="http://schemas.microsoft.com/office/drawing/2014/main" id="{72858DA2-AF03-A2C8-5DD4-C0A07702CFFE}"/>
                </a:ext>
              </a:extLst>
            </p:cNvPr>
            <p:cNvSpPr/>
            <p:nvPr/>
          </p:nvSpPr>
          <p:spPr>
            <a:xfrm rot="5400000">
              <a:off x="7069692" y="1521652"/>
              <a:ext cx="1462872" cy="8112881"/>
            </a:xfrm>
            <a:prstGeom prst="round2SameRect">
              <a:avLst>
                <a:gd name="adj1" fmla="val 50000"/>
                <a:gd name="adj2" fmla="val 0"/>
              </a:avLst>
            </a:prstGeom>
            <a:solidFill>
              <a:schemeClr val="bg1"/>
            </a:solidFill>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pic>
          <p:nvPicPr>
            <p:cNvPr id="17" name="Bild 16" descr="Mikroskop kontur">
              <a:extLst>
                <a:ext uri="{FF2B5EF4-FFF2-40B4-BE49-F238E27FC236}">
                  <a16:creationId xmlns:a16="http://schemas.microsoft.com/office/drawing/2014/main" id="{328E7484-DD03-3BAB-6470-1EFEA81AE710}"/>
                </a:ext>
              </a:extLst>
            </p:cNvPr>
            <p:cNvPicPr>
              <a:picLocks noChangeAspect="1"/>
            </p:cNvPicPr>
            <p:nvPr/>
          </p:nvPicPr>
          <p:blipFill>
            <a:blip r:embed="rId7" cstate="screen">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4268415" y="5199592"/>
              <a:ext cx="755703" cy="755703"/>
            </a:xfrm>
            <a:prstGeom prst="rect">
              <a:avLst/>
            </a:prstGeom>
          </p:spPr>
        </p:pic>
        <p:sp>
          <p:nvSpPr>
            <p:cNvPr id="26" name="TextBox 4">
              <a:extLst>
                <a:ext uri="{FF2B5EF4-FFF2-40B4-BE49-F238E27FC236}">
                  <a16:creationId xmlns:a16="http://schemas.microsoft.com/office/drawing/2014/main" id="{FEB55278-07FE-200D-E9A4-BA90B2BA8D7B}"/>
                </a:ext>
              </a:extLst>
            </p:cNvPr>
            <p:cNvSpPr txBox="1"/>
            <p:nvPr/>
          </p:nvSpPr>
          <p:spPr>
            <a:xfrm>
              <a:off x="5431971" y="5196142"/>
              <a:ext cx="5500100" cy="762601"/>
            </a:xfrm>
            <a:prstGeom prst="rect">
              <a:avLst/>
            </a:prstGeom>
            <a:noFill/>
          </p:spPr>
          <p:txBody>
            <a:bodyPr wrap="square" rtlCol="0" anchor="ctr">
              <a:spAutoFit/>
            </a:bodyPr>
            <a:lstStyle/>
            <a:p>
              <a:pPr>
                <a:spcAft>
                  <a:spcPts val="450"/>
                </a:spcAft>
              </a:pPr>
              <a:r>
                <a:rPr lang="en-US" sz="1500" b="1" dirty="0" smtClean="0">
                  <a:solidFill>
                    <a:schemeClr val="accent1"/>
                  </a:solidFill>
                </a:rPr>
                <a:t>KTH </a:t>
              </a:r>
              <a:r>
                <a:rPr lang="en-US" sz="1500" b="1" dirty="0">
                  <a:solidFill>
                    <a:schemeClr val="accent1"/>
                  </a:solidFill>
                </a:rPr>
                <a:t>research </a:t>
              </a:r>
              <a:r>
                <a:rPr lang="en-US" sz="1500" b="1" dirty="0" smtClean="0">
                  <a:solidFill>
                    <a:schemeClr val="accent1"/>
                  </a:solidFill>
                </a:rPr>
                <a:t>facilities</a:t>
              </a:r>
              <a:endParaRPr lang="en-US" sz="1500" b="1" dirty="0">
                <a:solidFill>
                  <a:schemeClr val="accent1"/>
                </a:solidFill>
              </a:endParaRPr>
            </a:p>
            <a:p>
              <a:r>
                <a:rPr lang="en-US" sz="1200" dirty="0">
                  <a:solidFill>
                    <a:schemeClr val="accent1"/>
                  </a:solidFill>
                </a:rPr>
                <a:t>Different labs and test beds</a:t>
              </a:r>
            </a:p>
          </p:txBody>
        </p:sp>
      </p:grpSp>
      <p:sp>
        <p:nvSpPr>
          <p:cNvPr id="9" name="Rubrik 8">
            <a:extLst>
              <a:ext uri="{FF2B5EF4-FFF2-40B4-BE49-F238E27FC236}">
                <a16:creationId xmlns:a16="http://schemas.microsoft.com/office/drawing/2014/main" id="{620A2E57-BC3E-D844-9964-DB4F1615B4F2}"/>
              </a:ext>
            </a:extLst>
          </p:cNvPr>
          <p:cNvSpPr>
            <a:spLocks noGrp="1"/>
          </p:cNvSpPr>
          <p:nvPr>
            <p:ph type="title"/>
          </p:nvPr>
        </p:nvSpPr>
        <p:spPr/>
        <p:txBody>
          <a:bodyPr/>
          <a:lstStyle/>
          <a:p>
            <a:r>
              <a:rPr lang="en-GB" dirty="0"/>
              <a:t>Research </a:t>
            </a:r>
            <a:r>
              <a:rPr lang="sv-SE" dirty="0" err="1"/>
              <a:t>infrastructures</a:t>
            </a:r>
            <a:endParaRPr lang="en-GB" dirty="0"/>
          </a:p>
        </p:txBody>
      </p:sp>
      <p:sp>
        <p:nvSpPr>
          <p:cNvPr id="3" name="Platshållare för datum 2">
            <a:extLst>
              <a:ext uri="{FF2B5EF4-FFF2-40B4-BE49-F238E27FC236}">
                <a16:creationId xmlns:a16="http://schemas.microsoft.com/office/drawing/2014/main" id="{A92D5815-6AFC-734B-9E0C-0F2FEA63A4B4}"/>
              </a:ext>
            </a:extLst>
          </p:cNvPr>
          <p:cNvSpPr>
            <a:spLocks noGrp="1"/>
          </p:cNvSpPr>
          <p:nvPr>
            <p:ph type="dt" sz="half" idx="11"/>
          </p:nvPr>
        </p:nvSpPr>
        <p:spPr/>
        <p:txBody>
          <a:bodyPr/>
          <a:lstStyle/>
          <a:p>
            <a:pPr defTabSz="914378">
              <a:defRPr/>
            </a:pPr>
            <a:fld id="{BAD82F0C-0E2A-5546-8972-AA94798A63F5}" type="datetime1">
              <a:rPr lang="sv-SE" smtClean="0">
                <a:latin typeface="Arial" panose="020B0604020202020204" pitchFamily="34" charset="0"/>
              </a:rPr>
              <a:pPr defTabSz="914378">
                <a:defRPr/>
              </a:pPr>
              <a:t>2023-05-23</a:t>
            </a:fld>
            <a:endParaRPr lang="en-GB" dirty="0">
              <a:latin typeface="Arial" panose="020B0604020202020204" pitchFamily="34" charset="0"/>
            </a:endParaRPr>
          </a:p>
        </p:txBody>
      </p:sp>
      <p:sp>
        <p:nvSpPr>
          <p:cNvPr id="4" name="Platshållare för bildnummer 3">
            <a:extLst>
              <a:ext uri="{FF2B5EF4-FFF2-40B4-BE49-F238E27FC236}">
                <a16:creationId xmlns:a16="http://schemas.microsoft.com/office/drawing/2014/main" id="{C87C319B-AA08-4D41-9648-6D635ED45949}"/>
              </a:ext>
            </a:extLst>
          </p:cNvPr>
          <p:cNvSpPr>
            <a:spLocks noGrp="1"/>
          </p:cNvSpPr>
          <p:nvPr>
            <p:ph type="sldNum" sz="quarter" idx="12"/>
          </p:nvPr>
        </p:nvSpPr>
        <p:spPr/>
        <p:txBody>
          <a:bodyPr/>
          <a:lstStyle/>
          <a:p>
            <a:pPr defTabSz="914378">
              <a:defRPr/>
            </a:pPr>
            <a:fld id="{C338348D-F2D3-AB47-AE2A-1D59B1E58D64}" type="slidenum">
              <a:rPr lang="en-GB" smtClean="0">
                <a:latin typeface="Arial" panose="020B0604020202020204" pitchFamily="34" charset="0"/>
              </a:rPr>
              <a:pPr defTabSz="914378">
                <a:defRPr/>
              </a:pPr>
              <a:t>22</a:t>
            </a:fld>
            <a:endParaRPr lang="en-GB">
              <a:latin typeface="Arial" panose="020B0604020202020204" pitchFamily="34" charset="0"/>
            </a:endParaRPr>
          </a:p>
        </p:txBody>
      </p:sp>
      <p:sp>
        <p:nvSpPr>
          <p:cNvPr id="30" name="Rektangel 29">
            <a:extLst>
              <a:ext uri="{FF2B5EF4-FFF2-40B4-BE49-F238E27FC236}">
                <a16:creationId xmlns:a16="http://schemas.microsoft.com/office/drawing/2014/main" id="{B60F9C55-2783-752C-F863-21AEB729ACC7}"/>
              </a:ext>
            </a:extLst>
          </p:cNvPr>
          <p:cNvSpPr/>
          <p:nvPr/>
        </p:nvSpPr>
        <p:spPr>
          <a:xfrm>
            <a:off x="0" y="1026339"/>
            <a:ext cx="383722" cy="3823247"/>
          </a:xfrm>
          <a:prstGeom prst="rect">
            <a:avLst/>
          </a:prstGeom>
          <a:solidFill>
            <a:schemeClr val="bg1"/>
          </a:solidFill>
          <a:ln w="254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5" name="Content Placeholder 4">
            <a:extLst>
              <a:ext uri="{FF2B5EF4-FFF2-40B4-BE49-F238E27FC236}">
                <a16:creationId xmlns:a16="http://schemas.microsoft.com/office/drawing/2014/main" id="{56D5BFBC-B19B-E249-ABE0-33643E01CA04}"/>
              </a:ext>
            </a:extLst>
          </p:cNvPr>
          <p:cNvSpPr>
            <a:spLocks noGrp="1"/>
          </p:cNvSpPr>
          <p:nvPr>
            <p:ph sz="quarter" idx="13"/>
          </p:nvPr>
        </p:nvSpPr>
        <p:spPr>
          <a:xfrm>
            <a:off x="244703" y="1201599"/>
            <a:ext cx="2620962" cy="3538712"/>
          </a:xfrm>
          <a:solidFill>
            <a:schemeClr val="accent2">
              <a:lumMod val="20000"/>
              <a:lumOff val="80000"/>
            </a:schemeClr>
          </a:solidFill>
        </p:spPr>
        <p:txBody>
          <a:bodyPr vert="horz" lIns="216000" tIns="297000" rIns="216000" bIns="45720" rtlCol="0">
            <a:noAutofit/>
          </a:bodyPr>
          <a:lstStyle/>
          <a:p>
            <a:pPr marL="135000" indent="-135000">
              <a:spcBef>
                <a:spcPts val="1200"/>
              </a:spcBef>
              <a:spcAft>
                <a:spcPts val="0"/>
              </a:spcAft>
              <a:buClr>
                <a:schemeClr val="accent1"/>
              </a:buClr>
            </a:pPr>
            <a:r>
              <a:rPr lang="en-US" sz="1350" dirty="0"/>
              <a:t>Support advanced research</a:t>
            </a:r>
          </a:p>
          <a:p>
            <a:pPr marL="135000" indent="-135000">
              <a:spcBef>
                <a:spcPts val="1200"/>
              </a:spcBef>
              <a:spcAft>
                <a:spcPts val="0"/>
              </a:spcAft>
              <a:buClr>
                <a:schemeClr val="accent1"/>
              </a:buClr>
            </a:pPr>
            <a:r>
              <a:rPr lang="en-US" sz="1350" dirty="0"/>
              <a:t>Meeting places for academia, industry and other societal </a:t>
            </a:r>
            <a:r>
              <a:rPr lang="en-US" sz="1350" dirty="0" err="1"/>
              <a:t>organisations</a:t>
            </a:r>
            <a:r>
              <a:rPr lang="en-US" sz="1350" dirty="0"/>
              <a:t> </a:t>
            </a:r>
          </a:p>
          <a:p>
            <a:pPr marL="135000" indent="-135000">
              <a:spcBef>
                <a:spcPts val="1200"/>
              </a:spcBef>
              <a:spcAft>
                <a:spcPts val="0"/>
              </a:spcAft>
              <a:buClr>
                <a:schemeClr val="accent1"/>
              </a:buClr>
            </a:pPr>
            <a:r>
              <a:rPr lang="en-US" sz="1350" dirty="0"/>
              <a:t>Open to external parties</a:t>
            </a:r>
          </a:p>
          <a:p>
            <a:pPr marL="135000" indent="-135000">
              <a:spcBef>
                <a:spcPts val="1200"/>
              </a:spcBef>
              <a:spcAft>
                <a:spcPts val="0"/>
              </a:spcAft>
              <a:buClr>
                <a:schemeClr val="accent1"/>
              </a:buClr>
            </a:pPr>
            <a:r>
              <a:rPr lang="en-US" sz="1350" dirty="0"/>
              <a:t>Range from national </a:t>
            </a:r>
            <a:br>
              <a:rPr lang="en-US" sz="1350" dirty="0"/>
            </a:br>
            <a:r>
              <a:rPr lang="en-US" sz="1350" dirty="0"/>
              <a:t>to small labs</a:t>
            </a:r>
          </a:p>
        </p:txBody>
      </p:sp>
    </p:spTree>
    <p:extLst>
      <p:ext uri="{BB962C8B-B14F-4D97-AF65-F5344CB8AC3E}">
        <p14:creationId xmlns:p14="http://schemas.microsoft.com/office/powerpoint/2010/main" val="2333573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0-#ppt_w/2"/>
                                          </p:val>
                                        </p:tav>
                                        <p:tav tm="100000">
                                          <p:val>
                                            <p:strVal val="#ppt_x"/>
                                          </p:val>
                                        </p:tav>
                                      </p:tavLst>
                                    </p:anim>
                                    <p:anim calcmode="lin" valueType="num">
                                      <p:cBhvr additive="base">
                                        <p:cTn id="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1000" fill="hold"/>
                                        <p:tgtEl>
                                          <p:spTgt spid="28"/>
                                        </p:tgtEl>
                                        <p:attrNameLst>
                                          <p:attrName>ppt_x</p:attrName>
                                        </p:attrNameLst>
                                      </p:cBhvr>
                                      <p:tavLst>
                                        <p:tav tm="0">
                                          <p:val>
                                            <p:strVal val="0-#ppt_w/2"/>
                                          </p:val>
                                        </p:tav>
                                        <p:tav tm="100000">
                                          <p:val>
                                            <p:strVal val="#ppt_x"/>
                                          </p:val>
                                        </p:tav>
                                      </p:tavLst>
                                    </p:anim>
                                    <p:anim calcmode="lin" valueType="num">
                                      <p:cBhvr additive="base">
                                        <p:cTn id="14" dur="10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000" fill="hold"/>
                                        <p:tgtEl>
                                          <p:spTgt spid="29"/>
                                        </p:tgtEl>
                                        <p:attrNameLst>
                                          <p:attrName>ppt_x</p:attrName>
                                        </p:attrNameLst>
                                      </p:cBhvr>
                                      <p:tavLst>
                                        <p:tav tm="0">
                                          <p:val>
                                            <p:strVal val="0-#ppt_w/2"/>
                                          </p:val>
                                        </p:tav>
                                        <p:tav tm="100000">
                                          <p:val>
                                            <p:strVal val="#ppt_x"/>
                                          </p:val>
                                        </p:tav>
                                      </p:tavLst>
                                    </p:anim>
                                    <p:anim calcmode="lin" valueType="num">
                                      <p:cBhvr additive="base">
                                        <p:cTn id="20"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AC6565EF-F11A-9F48-A986-77D9C2006439}"/>
              </a:ext>
            </a:extLst>
          </p:cNvPr>
          <p:cNvCxnSpPr>
            <a:cxnSpLocks/>
          </p:cNvCxnSpPr>
          <p:nvPr/>
        </p:nvCxnSpPr>
        <p:spPr>
          <a:xfrm flipH="1">
            <a:off x="4990748" y="3787574"/>
            <a:ext cx="1530089" cy="3105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8FB0F7C-A2F4-F648-98D6-86EB732D83B7}"/>
              </a:ext>
            </a:extLst>
          </p:cNvPr>
          <p:cNvCxnSpPr>
            <a:cxnSpLocks/>
          </p:cNvCxnSpPr>
          <p:nvPr/>
        </p:nvCxnSpPr>
        <p:spPr>
          <a:xfrm flipH="1" flipV="1">
            <a:off x="4990748" y="3818634"/>
            <a:ext cx="1374747" cy="67572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96F1360-EE43-844F-997C-472E3D41156B}"/>
              </a:ext>
            </a:extLst>
          </p:cNvPr>
          <p:cNvCxnSpPr>
            <a:cxnSpLocks/>
          </p:cNvCxnSpPr>
          <p:nvPr/>
        </p:nvCxnSpPr>
        <p:spPr>
          <a:xfrm flipV="1">
            <a:off x="2182858" y="2416714"/>
            <a:ext cx="1943454" cy="2287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6542034-0E62-5548-8F93-DCAD8C74E756}"/>
              </a:ext>
            </a:extLst>
          </p:cNvPr>
          <p:cNvCxnSpPr>
            <a:cxnSpLocks/>
          </p:cNvCxnSpPr>
          <p:nvPr/>
        </p:nvCxnSpPr>
        <p:spPr>
          <a:xfrm>
            <a:off x="2182858" y="1823634"/>
            <a:ext cx="1925032" cy="59308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F38993E-C322-8847-AF65-F22DE9DC19E3}"/>
              </a:ext>
            </a:extLst>
          </p:cNvPr>
          <p:cNvCxnSpPr>
            <a:cxnSpLocks/>
          </p:cNvCxnSpPr>
          <p:nvPr/>
        </p:nvCxnSpPr>
        <p:spPr>
          <a:xfrm flipH="1" flipV="1">
            <a:off x="5730875" y="2114060"/>
            <a:ext cx="685800" cy="38771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7F08A02-AC66-AD4C-AACA-00732E41C413}"/>
              </a:ext>
            </a:extLst>
          </p:cNvPr>
          <p:cNvCxnSpPr>
            <a:cxnSpLocks/>
          </p:cNvCxnSpPr>
          <p:nvPr/>
        </p:nvCxnSpPr>
        <p:spPr>
          <a:xfrm flipH="1">
            <a:off x="5707907" y="1805880"/>
            <a:ext cx="774485" cy="30817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26" name="Chart 25">
            <a:extLst>
              <a:ext uri="{FF2B5EF4-FFF2-40B4-BE49-F238E27FC236}">
                <a16:creationId xmlns:a16="http://schemas.microsoft.com/office/drawing/2014/main" id="{00000000-0008-0000-0100-000002000000}"/>
              </a:ext>
            </a:extLst>
          </p:cNvPr>
          <p:cNvGraphicFramePr>
            <a:graphicFrameLocks/>
          </p:cNvGraphicFramePr>
          <p:nvPr/>
        </p:nvGraphicFramePr>
        <p:xfrm>
          <a:off x="3187198" y="1653057"/>
          <a:ext cx="3646701" cy="23054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00000000-0008-0000-0100-000004000000}"/>
              </a:ext>
            </a:extLst>
          </p:cNvPr>
          <p:cNvGraphicFramePr>
            <a:graphicFrameLocks/>
          </p:cNvGraphicFramePr>
          <p:nvPr/>
        </p:nvGraphicFramePr>
        <p:xfrm>
          <a:off x="5437068" y="1536277"/>
          <a:ext cx="3744000" cy="12658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00000000-0008-0000-0100-000007000000}"/>
              </a:ext>
            </a:extLst>
          </p:cNvPr>
          <p:cNvGraphicFramePr>
            <a:graphicFrameLocks/>
          </p:cNvGraphicFramePr>
          <p:nvPr/>
        </p:nvGraphicFramePr>
        <p:xfrm>
          <a:off x="5296676" y="3553536"/>
          <a:ext cx="3950647" cy="1215000"/>
        </p:xfrm>
        <a:graphic>
          <a:graphicData uri="http://schemas.openxmlformats.org/drawingml/2006/chart">
            <c:chart xmlns:c="http://schemas.openxmlformats.org/drawingml/2006/chart" xmlns:r="http://schemas.openxmlformats.org/officeDocument/2006/relationships" r:id="rId5"/>
          </a:graphicData>
        </a:graphic>
      </p:graphicFrame>
      <p:cxnSp>
        <p:nvCxnSpPr>
          <p:cNvPr id="34" name="Straight Connector 33">
            <a:extLst>
              <a:ext uri="{FF2B5EF4-FFF2-40B4-BE49-F238E27FC236}">
                <a16:creationId xmlns:a16="http://schemas.microsoft.com/office/drawing/2014/main" id="{50F822B0-3DFA-5249-9791-299A9D30289C}"/>
              </a:ext>
            </a:extLst>
          </p:cNvPr>
          <p:cNvCxnSpPr>
            <a:cxnSpLocks/>
          </p:cNvCxnSpPr>
          <p:nvPr/>
        </p:nvCxnSpPr>
        <p:spPr>
          <a:xfrm flipV="1">
            <a:off x="2960557" y="3398852"/>
            <a:ext cx="1168092" cy="115066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DF6129C-10CC-FE4D-A486-710D4E855803}"/>
              </a:ext>
            </a:extLst>
          </p:cNvPr>
          <p:cNvCxnSpPr>
            <a:cxnSpLocks/>
          </p:cNvCxnSpPr>
          <p:nvPr/>
        </p:nvCxnSpPr>
        <p:spPr>
          <a:xfrm flipV="1">
            <a:off x="2678710" y="3386546"/>
            <a:ext cx="1449815" cy="36617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E5991E3-545C-AF40-8BBD-E345916E711A}"/>
              </a:ext>
            </a:extLst>
          </p:cNvPr>
          <p:cNvSpPr txBox="1"/>
          <p:nvPr/>
        </p:nvSpPr>
        <p:spPr>
          <a:xfrm>
            <a:off x="4607840" y="3989527"/>
            <a:ext cx="928743" cy="584775"/>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a:ea typeface="+mn-ea"/>
                <a:cs typeface="+mn-cs"/>
              </a:rPr>
              <a:t>Other</a:t>
            </a:r>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rPr>
              <a:t/>
            </a:r>
            <a:b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rPr>
            </a:br>
            <a:fld id="{9C429882-61DE-F648-8F55-6A5409380241}" type="VALUE">
              <a:rPr kumimoji="0" 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  13,2</a:t>
            </a:fld>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rPr>
              <a:t>. </a:t>
            </a:r>
            <a:b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rPr>
              <a:t> </a:t>
            </a:r>
            <a:fld id="{7928C5F4-F523-074E-BCFC-A3E398485154}" type="PERCENTAGE">
              <a:rPr kumimoji="0" 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SE" sz="1200" b="0" i="0" u="none" strike="noStrike" kern="1200" cap="none" spc="0" normalizeH="0" baseline="0" noProof="0" dirty="0" err="1">
              <a:ln>
                <a:noFill/>
              </a:ln>
              <a:solidFill>
                <a:srgbClr val="000000"/>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FE1F5000-A906-754D-A0E1-D329F85B03B9}"/>
              </a:ext>
            </a:extLst>
          </p:cNvPr>
          <p:cNvSpPr txBox="1"/>
          <p:nvPr/>
        </p:nvSpPr>
        <p:spPr>
          <a:xfrm>
            <a:off x="4830983" y="1206405"/>
            <a:ext cx="1753848" cy="553998"/>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Arial" panose="020B0604020202020204"/>
                <a:ea typeface="+mn-ea"/>
                <a:cs typeface="+mn-cs"/>
              </a:rPr>
              <a:t>Excellent Science</a:t>
            </a:r>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rPr>
              <a:t/>
            </a:r>
            <a:b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rPr>
            </a:br>
            <a:fld id="{D0968229-D0BD-B54D-BC06-EE0269945832}" type="VALUE">
              <a:rPr kumimoji="0" lang="en-US" sz="11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  98,2</a:t>
            </a:fld>
            <a:endPar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fld id="{19C45CE4-8CA9-4347-8FCA-70D1E9FA2C3A}" type="PERCENTAGE">
              <a:rPr kumimoji="0" lang="en-US" sz="11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58%</a:t>
            </a:fld>
            <a:endParaRPr kumimoji="0" lang="en-SE" sz="1100" b="1" i="0" u="none" strike="noStrike" kern="1200" cap="none" spc="0" normalizeH="0" baseline="0" noProof="0" dirty="0" err="1">
              <a:ln>
                <a:noFill/>
              </a:ln>
              <a:solidFill>
                <a:srgbClr val="000000"/>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F56C1B69-5AC6-AB4E-A2F8-3B824732200D}"/>
              </a:ext>
            </a:extLst>
          </p:cNvPr>
          <p:cNvSpPr txBox="1"/>
          <p:nvPr/>
        </p:nvSpPr>
        <p:spPr>
          <a:xfrm>
            <a:off x="2812877" y="2877362"/>
            <a:ext cx="1463451" cy="707886"/>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sz="900" b="0" i="0" u="none" strike="noStrike" kern="1200" baseline="0">
                <a:solidFill>
                  <a:sysClr val="windowText" lastClr="000000">
                    <a:lumMod val="75000"/>
                    <a:lumOff val="25000"/>
                  </a:sysClr>
                </a:solidFill>
                <a:latin typeface="+mn-lt"/>
                <a:ea typeface="+mn-ea"/>
                <a:cs typeface="+mn-cs"/>
              </a:defRPr>
            </a:pPr>
            <a:r>
              <a:rPr kumimoji="0" lang="sv-SE" sz="1000" b="1" i="0" u="none" strike="noStrike" kern="1200" cap="none" spc="0" normalizeH="0" baseline="0" noProof="0" dirty="0">
                <a:ln>
                  <a:noFill/>
                </a:ln>
                <a:solidFill>
                  <a:sysClr val="windowText" lastClr="000000">
                    <a:lumMod val="75000"/>
                    <a:lumOff val="25000"/>
                  </a:sysClr>
                </a:solidFill>
                <a:effectLst/>
                <a:uLnTx/>
                <a:uFillTx/>
                <a:latin typeface="Arial" panose="020B0604020202020204"/>
                <a:ea typeface="+mn-ea"/>
                <a:cs typeface="+mn-cs"/>
              </a:rPr>
              <a:t>Industrial </a:t>
            </a:r>
            <a:br>
              <a:rPr kumimoji="0" lang="sv-SE" sz="1000" b="1" i="0" u="none" strike="noStrike" kern="1200" cap="none" spc="0" normalizeH="0" baseline="0" noProof="0" dirty="0">
                <a:ln>
                  <a:noFill/>
                </a:ln>
                <a:solidFill>
                  <a:sysClr val="windowText" lastClr="000000">
                    <a:lumMod val="75000"/>
                    <a:lumOff val="25000"/>
                  </a:sysClr>
                </a:solidFill>
                <a:effectLst/>
                <a:uLnTx/>
                <a:uFillTx/>
                <a:latin typeface="Arial" panose="020B0604020202020204"/>
                <a:ea typeface="+mn-ea"/>
                <a:cs typeface="+mn-cs"/>
              </a:rPr>
            </a:br>
            <a:r>
              <a:rPr kumimoji="0" lang="sv-SE" sz="1000" b="1" i="0" u="none" strike="noStrike" kern="1200" cap="none" spc="0" normalizeH="0" baseline="0" noProof="0" dirty="0" err="1">
                <a:ln>
                  <a:noFill/>
                </a:ln>
                <a:solidFill>
                  <a:sysClr val="windowText" lastClr="000000">
                    <a:lumMod val="75000"/>
                    <a:lumOff val="25000"/>
                  </a:sysClr>
                </a:solidFill>
                <a:effectLst/>
                <a:uLnTx/>
                <a:uFillTx/>
                <a:latin typeface="Arial" panose="020B0604020202020204"/>
                <a:ea typeface="+mn-ea"/>
                <a:cs typeface="+mn-cs"/>
              </a:rPr>
              <a:t>Leadership</a:t>
            </a:r>
            <a:r>
              <a:rPr kumimoji="0" lang="en-US" sz="10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a:ea typeface="+mn-ea"/>
                <a:cs typeface="+mn-cs"/>
              </a:rPr>
              <a:t/>
            </a:r>
            <a:br>
              <a:rPr kumimoji="0" lang="en-US" sz="10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a:ea typeface="+mn-ea"/>
                <a:cs typeface="+mn-cs"/>
              </a:rPr>
            </a:br>
            <a:fld id="{674BF645-DE6E-6244-A046-C8993D7C477A}" type="VALUE">
              <a:rPr kumimoji="0" lang="en-US" sz="800" b="0" i="0" u="none" strike="noStrike" kern="1200" cap="none" spc="0" normalizeH="0" baseline="0" noProof="0" smtClean="0">
                <a:ln>
                  <a:noFill/>
                </a:ln>
                <a:solidFill>
                  <a:sysClr val="windowText" lastClr="000000">
                    <a:lumMod val="75000"/>
                    <a:lumOff val="25000"/>
                  </a:sysClr>
                </a:solidFill>
                <a:effectLst/>
                <a:uLnTx/>
                <a:uFillTx/>
                <a:latin typeface="Arial" panose="020B060402020202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sz="900" b="0" i="0" u="none" strike="noStrike" kern="1200" baseline="0">
                  <a:solidFill>
                    <a:sysClr val="windowText" lastClr="000000">
                      <a:lumMod val="75000"/>
                      <a:lumOff val="25000"/>
                    </a:sysClr>
                  </a:solidFill>
                  <a:latin typeface="+mn-lt"/>
                  <a:ea typeface="+mn-ea"/>
                  <a:cs typeface="+mn-cs"/>
                </a:defRPr>
              </a:pPr>
              <a:t>€  27,8</a:t>
            </a:fld>
            <a:r>
              <a:rPr kumimoji="0" lang="en-US" sz="8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a:ea typeface="+mn-ea"/>
                <a:cs typeface="+mn-cs"/>
              </a:rPr>
              <a:t>.  </a:t>
            </a:r>
            <a:br>
              <a:rPr kumimoji="0" lang="en-US" sz="8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a:ea typeface="+mn-ea"/>
                <a:cs typeface="+mn-cs"/>
              </a:rPr>
            </a:br>
            <a:fld id="{6A9B139D-51C0-234F-8C44-AADA9FE0B5B9}" type="PERCENTAGE">
              <a:rPr kumimoji="0" lang="en-US" sz="800" b="0" i="0" u="none" strike="noStrike" kern="1200" cap="none" spc="0" normalizeH="0" baseline="0" noProof="0" smtClean="0">
                <a:ln>
                  <a:noFill/>
                </a:ln>
                <a:solidFill>
                  <a:sysClr val="windowText" lastClr="000000">
                    <a:lumMod val="75000"/>
                    <a:lumOff val="25000"/>
                  </a:sysClr>
                </a:solidFill>
                <a:effectLst/>
                <a:uLnTx/>
                <a:uFillTx/>
                <a:latin typeface="Arial" panose="020B060402020202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sz="900" b="0" i="0" u="none" strike="noStrike" kern="1200" baseline="0">
                  <a:solidFill>
                    <a:sysClr val="windowText" lastClr="000000">
                      <a:lumMod val="75000"/>
                      <a:lumOff val="25000"/>
                    </a:sysClr>
                  </a:solidFill>
                  <a:latin typeface="+mn-lt"/>
                  <a:ea typeface="+mn-ea"/>
                  <a:cs typeface="+mn-cs"/>
                </a:defRPr>
              </a:pPr>
              <a:t>17%</a:t>
            </a:fld>
            <a:endParaRPr kumimoji="0" lang="en-US" sz="8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SE" sz="1000" b="0" i="0" u="none" strike="noStrike" kern="1200" cap="none" spc="0" normalizeH="0" baseline="0" noProof="0" dirty="0" err="1">
              <a:ln>
                <a:noFill/>
              </a:ln>
              <a:solidFill>
                <a:srgbClr val="000000"/>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7D5C9990-9B11-E94F-B4CE-8964C3CC76BB}"/>
              </a:ext>
            </a:extLst>
          </p:cNvPr>
          <p:cNvSpPr txBox="1"/>
          <p:nvPr/>
        </p:nvSpPr>
        <p:spPr>
          <a:xfrm>
            <a:off x="3438799" y="1707358"/>
            <a:ext cx="765947" cy="553998"/>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sz="900" b="0" i="0" u="none" strike="noStrike" kern="1200" baseline="0">
                <a:solidFill>
                  <a:sysClr val="windowText" lastClr="000000">
                    <a:lumMod val="75000"/>
                    <a:lumOff val="25000"/>
                  </a:sysClr>
                </a:solidFill>
                <a:latin typeface="+mn-lt"/>
                <a:ea typeface="+mn-ea"/>
                <a:cs typeface="+mn-cs"/>
              </a:defRPr>
            </a:pPr>
            <a:r>
              <a:rPr kumimoji="0" lang="sv-SE" sz="1000" b="1" i="0" u="none" strike="noStrike" kern="1200" cap="none" spc="0" normalizeH="0" baseline="0" noProof="0" dirty="0">
                <a:ln>
                  <a:noFill/>
                </a:ln>
                <a:solidFill>
                  <a:sysClr val="windowText" lastClr="000000">
                    <a:lumMod val="75000"/>
                    <a:lumOff val="25000"/>
                  </a:sysClr>
                </a:solidFill>
                <a:effectLst/>
                <a:uLnTx/>
                <a:uFillTx/>
                <a:latin typeface="Arial" panose="020B0604020202020204"/>
                <a:ea typeface="+mn-ea"/>
                <a:cs typeface="+mn-cs"/>
              </a:rPr>
              <a:t>Societal Challenges </a:t>
            </a:r>
            <a:r>
              <a:rPr kumimoji="0" lang="en-US" sz="12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a:ea typeface="+mn-ea"/>
                <a:cs typeface="+mn-cs"/>
              </a:rPr>
              <a:t/>
            </a:r>
            <a:br>
              <a:rPr kumimoji="0" lang="en-US" sz="12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a:ea typeface="+mn-ea"/>
                <a:cs typeface="+mn-cs"/>
              </a:rPr>
            </a:br>
            <a:fld id="{3406934E-B1D1-D84E-A12E-B43E22557A5F}" type="VALUE">
              <a:rPr kumimoji="0" lang="en-US" sz="800" b="0" i="0" u="none" strike="noStrike" kern="1200" cap="none" spc="0" normalizeH="0" baseline="0" noProof="0" smtClean="0">
                <a:ln>
                  <a:noFill/>
                </a:ln>
                <a:solidFill>
                  <a:sysClr val="windowText" lastClr="000000">
                    <a:lumMod val="75000"/>
                    <a:lumOff val="25000"/>
                  </a:sysClr>
                </a:solidFill>
                <a:effectLst/>
                <a:uLnTx/>
                <a:uFillTx/>
                <a:latin typeface="Arial" panose="020B060402020202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sz="900" b="0" i="0" u="none" strike="noStrike" kern="1200" baseline="0">
                  <a:solidFill>
                    <a:sysClr val="windowText" lastClr="000000">
                      <a:lumMod val="75000"/>
                      <a:lumOff val="25000"/>
                    </a:sysClr>
                  </a:solidFill>
                  <a:latin typeface="+mn-lt"/>
                  <a:ea typeface="+mn-ea"/>
                  <a:cs typeface="+mn-cs"/>
                </a:defRPr>
              </a:pPr>
              <a:t>€  28,8</a:t>
            </a:fld>
            <a:r>
              <a:rPr kumimoji="0" lang="en-US" sz="8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a:ea typeface="+mn-ea"/>
                <a:cs typeface="+mn-cs"/>
              </a:rPr>
              <a:t>   </a:t>
            </a:r>
            <a:br>
              <a:rPr kumimoji="0" lang="en-US" sz="8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a:ea typeface="+mn-ea"/>
                <a:cs typeface="+mn-cs"/>
              </a:rPr>
            </a:br>
            <a:fld id="{484DAC08-0148-AB40-94F5-E1485868A1DD}" type="PERCENTAGE">
              <a:rPr kumimoji="0" lang="en-US" sz="800" b="0" i="0" u="none" strike="noStrike" kern="1200" cap="none" spc="0" normalizeH="0" baseline="0" noProof="0" smtClean="0">
                <a:ln>
                  <a:noFill/>
                </a:ln>
                <a:solidFill>
                  <a:sysClr val="windowText" lastClr="000000">
                    <a:lumMod val="75000"/>
                    <a:lumOff val="25000"/>
                  </a:sysClr>
                </a:solidFill>
                <a:effectLst/>
                <a:uLnTx/>
                <a:uFillTx/>
                <a:latin typeface="Arial" panose="020B060402020202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sz="900" b="0" i="0" u="none" strike="noStrike" kern="1200" baseline="0">
                  <a:solidFill>
                    <a:sysClr val="windowText" lastClr="000000">
                      <a:lumMod val="75000"/>
                      <a:lumOff val="25000"/>
                    </a:sysClr>
                  </a:solidFill>
                  <a:latin typeface="+mn-lt"/>
                  <a:ea typeface="+mn-ea"/>
                  <a:cs typeface="+mn-cs"/>
                </a:defRPr>
              </a:pPr>
              <a:t>17%</a:t>
            </a:fld>
            <a:endParaRPr kumimoji="0" lang="en-US" sz="8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a:ea typeface="+mn-ea"/>
              <a:cs typeface="+mn-cs"/>
            </a:endParaRPr>
          </a:p>
        </p:txBody>
      </p:sp>
      <p:sp>
        <p:nvSpPr>
          <p:cNvPr id="2" name="Slide Number Placeholder 1">
            <a:extLst>
              <a:ext uri="{FF2B5EF4-FFF2-40B4-BE49-F238E27FC236}">
                <a16:creationId xmlns:a16="http://schemas.microsoft.com/office/drawing/2014/main" id="{EABFB934-E040-254C-920F-C846E36B8080}"/>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422A9A3-8636-4A04-BD48-3153280FB086}" type="slidenum">
              <a:rPr kumimoji="0" lang="sv-SE" sz="75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sv-SE" sz="75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 name="Footer Placeholder 2">
            <a:extLst>
              <a:ext uri="{FF2B5EF4-FFF2-40B4-BE49-F238E27FC236}">
                <a16:creationId xmlns:a16="http://schemas.microsoft.com/office/drawing/2014/main" id="{D0AAAD16-EAE2-3E4F-B142-D92CC2472EAB}"/>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75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4" name="Date Placeholder 3">
            <a:extLst>
              <a:ext uri="{FF2B5EF4-FFF2-40B4-BE49-F238E27FC236}">
                <a16:creationId xmlns:a16="http://schemas.microsoft.com/office/drawing/2014/main" id="{53D6E7B3-A706-4648-B136-1198C2B8F795}"/>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5D3F4D8-4BE6-D743-AE27-D14757A6F270}" type="datetime1">
              <a:rPr kumimoji="0" lang="sv-SE" sz="75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2023-05-23</a:t>
            </a:fld>
            <a:endParaRPr kumimoji="0" lang="sv-SE" sz="75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6" name="Title 5">
            <a:extLst>
              <a:ext uri="{FF2B5EF4-FFF2-40B4-BE49-F238E27FC236}">
                <a16:creationId xmlns:a16="http://schemas.microsoft.com/office/drawing/2014/main" id="{9CBDD290-B8A5-AD4B-9339-C8809205518D}"/>
              </a:ext>
            </a:extLst>
          </p:cNvPr>
          <p:cNvSpPr>
            <a:spLocks noGrp="1"/>
          </p:cNvSpPr>
          <p:nvPr>
            <p:ph type="title"/>
          </p:nvPr>
        </p:nvSpPr>
        <p:spPr>
          <a:xfrm>
            <a:off x="1128619" y="268993"/>
            <a:ext cx="7763861" cy="647700"/>
          </a:xfrm>
        </p:spPr>
        <p:txBody>
          <a:bodyPr/>
          <a:lstStyle/>
          <a:p>
            <a:r>
              <a:rPr lang="sv-SE" dirty="0" smtClean="0"/>
              <a:t>Horizon 2020 grants</a:t>
            </a:r>
            <a:endParaRPr lang="en-SE" dirty="0"/>
          </a:p>
        </p:txBody>
      </p:sp>
      <p:graphicFrame>
        <p:nvGraphicFramePr>
          <p:cNvPr id="11" name="Chart 10">
            <a:extLst>
              <a:ext uri="{FF2B5EF4-FFF2-40B4-BE49-F238E27FC236}">
                <a16:creationId xmlns:a16="http://schemas.microsoft.com/office/drawing/2014/main" id="{00000000-0008-0000-0100-000005000000}"/>
              </a:ext>
            </a:extLst>
          </p:cNvPr>
          <p:cNvGraphicFramePr>
            <a:graphicFrameLocks/>
          </p:cNvGraphicFramePr>
          <p:nvPr/>
        </p:nvGraphicFramePr>
        <p:xfrm>
          <a:off x="-327970" y="3525273"/>
          <a:ext cx="4653963" cy="127152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a:extLst>
              <a:ext uri="{FF2B5EF4-FFF2-40B4-BE49-F238E27FC236}">
                <a16:creationId xmlns:a16="http://schemas.microsoft.com/office/drawing/2014/main" id="{00000000-0008-0000-0100-000006000000}"/>
              </a:ext>
            </a:extLst>
          </p:cNvPr>
          <p:cNvGraphicFramePr>
            <a:graphicFrameLocks/>
          </p:cNvGraphicFramePr>
          <p:nvPr/>
        </p:nvGraphicFramePr>
        <p:xfrm>
          <a:off x="138237" y="1597926"/>
          <a:ext cx="2993797" cy="129545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8838413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53C52-9D9A-304A-990F-F9076A80C681}"/>
              </a:ext>
            </a:extLst>
          </p:cNvPr>
          <p:cNvSpPr>
            <a:spLocks noGrp="1"/>
          </p:cNvSpPr>
          <p:nvPr>
            <p:ph type="title"/>
          </p:nvPr>
        </p:nvSpPr>
        <p:spPr/>
        <p:txBody>
          <a:bodyPr/>
          <a:lstStyle/>
          <a:p>
            <a:r>
              <a:rPr lang="en-GB" dirty="0"/>
              <a:t>Impact through collaboration</a:t>
            </a:r>
          </a:p>
        </p:txBody>
      </p:sp>
      <p:sp>
        <p:nvSpPr>
          <p:cNvPr id="3" name="Date Placeholder 2">
            <a:extLst>
              <a:ext uri="{FF2B5EF4-FFF2-40B4-BE49-F238E27FC236}">
                <a16:creationId xmlns:a16="http://schemas.microsoft.com/office/drawing/2014/main" id="{7E792C80-9771-2F48-9D98-1D24AD4E56BD}"/>
              </a:ext>
            </a:extLst>
          </p:cNvPr>
          <p:cNvSpPr>
            <a:spLocks noGrp="1"/>
          </p:cNvSpPr>
          <p:nvPr>
            <p:ph type="dt" sz="half" idx="11"/>
          </p:nvPr>
        </p:nvSpPr>
        <p:spPr/>
        <p:txBody>
          <a:bodyPr/>
          <a:lstStyle/>
          <a:p>
            <a:fld id="{C55EB1E9-4E18-5549-8E17-04A05D374244}" type="datetime1">
              <a:rPr lang="sv-SE" smtClean="0"/>
              <a:t>2023-05-23</a:t>
            </a:fld>
            <a:endParaRPr lang="en-GB" dirty="0"/>
          </a:p>
        </p:txBody>
      </p:sp>
      <p:sp>
        <p:nvSpPr>
          <p:cNvPr id="4" name="Slide Number Placeholder 3">
            <a:extLst>
              <a:ext uri="{FF2B5EF4-FFF2-40B4-BE49-F238E27FC236}">
                <a16:creationId xmlns:a16="http://schemas.microsoft.com/office/drawing/2014/main" id="{B989E9FB-22F2-EC49-8DA7-223C3ECC0ABF}"/>
              </a:ext>
            </a:extLst>
          </p:cNvPr>
          <p:cNvSpPr>
            <a:spLocks noGrp="1"/>
          </p:cNvSpPr>
          <p:nvPr>
            <p:ph type="sldNum" sz="quarter" idx="12"/>
          </p:nvPr>
        </p:nvSpPr>
        <p:spPr/>
        <p:txBody>
          <a:bodyPr/>
          <a:lstStyle/>
          <a:p>
            <a:fld id="{C338348D-F2D3-AB47-AE2A-1D59B1E58D64}" type="slidenum">
              <a:rPr lang="en-GB" smtClean="0"/>
              <a:pPr/>
              <a:t>24</a:t>
            </a:fld>
            <a:endParaRPr lang="en-GB"/>
          </a:p>
        </p:txBody>
      </p:sp>
      <p:sp>
        <p:nvSpPr>
          <p:cNvPr id="5" name="Rectangle 4">
            <a:extLst>
              <a:ext uri="{FF2B5EF4-FFF2-40B4-BE49-F238E27FC236}">
                <a16:creationId xmlns:a16="http://schemas.microsoft.com/office/drawing/2014/main" id="{585FB146-966C-434F-B0DC-E2118B86697B}"/>
              </a:ext>
            </a:extLst>
          </p:cNvPr>
          <p:cNvSpPr/>
          <p:nvPr/>
        </p:nvSpPr>
        <p:spPr>
          <a:xfrm>
            <a:off x="242086" y="1177924"/>
            <a:ext cx="2681270" cy="1114387"/>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6" name="Rectangle 5">
            <a:extLst>
              <a:ext uri="{FF2B5EF4-FFF2-40B4-BE49-F238E27FC236}">
                <a16:creationId xmlns:a16="http://schemas.microsoft.com/office/drawing/2014/main" id="{5DA5202A-15C5-3741-BEA3-6FCD8C15F80E}"/>
              </a:ext>
            </a:extLst>
          </p:cNvPr>
          <p:cNvSpPr/>
          <p:nvPr/>
        </p:nvSpPr>
        <p:spPr>
          <a:xfrm>
            <a:off x="6202496" y="3493292"/>
            <a:ext cx="2673960" cy="1231107"/>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 name="Rectangle 6">
            <a:extLst>
              <a:ext uri="{FF2B5EF4-FFF2-40B4-BE49-F238E27FC236}">
                <a16:creationId xmlns:a16="http://schemas.microsoft.com/office/drawing/2014/main" id="{A00E489C-6FB3-FE47-929D-D15568BD3FE2}"/>
              </a:ext>
            </a:extLst>
          </p:cNvPr>
          <p:cNvSpPr/>
          <p:nvPr/>
        </p:nvSpPr>
        <p:spPr>
          <a:xfrm>
            <a:off x="250825" y="1246521"/>
            <a:ext cx="2681088" cy="1169551"/>
          </a:xfrm>
          <a:prstGeom prst="rect">
            <a:avLst/>
          </a:prstGeom>
        </p:spPr>
        <p:txBody>
          <a:bodyPr wrap="square">
            <a:spAutoFit/>
          </a:bodyPr>
          <a:lstStyle/>
          <a:p>
            <a:pPr marL="9525" lvl="1">
              <a:spcBef>
                <a:spcPts val="0"/>
              </a:spcBef>
              <a:spcAft>
                <a:spcPts val="300"/>
              </a:spcAft>
            </a:pPr>
            <a:r>
              <a:rPr lang="en-GB" sz="1200" b="1" dirty="0"/>
              <a:t>Collaborations</a:t>
            </a:r>
          </a:p>
          <a:p>
            <a:pPr marL="9525" lvl="1">
              <a:spcBef>
                <a:spcPts val="0"/>
              </a:spcBef>
              <a:spcAft>
                <a:spcPts val="300"/>
              </a:spcAft>
            </a:pPr>
            <a:r>
              <a:rPr lang="en-US" sz="1200" dirty="0"/>
              <a:t>Industry</a:t>
            </a:r>
          </a:p>
          <a:p>
            <a:pPr marL="9525" lvl="1">
              <a:spcBef>
                <a:spcPts val="0"/>
              </a:spcBef>
              <a:spcAft>
                <a:spcPts val="300"/>
              </a:spcAft>
            </a:pPr>
            <a:r>
              <a:rPr lang="en-US" sz="1200" dirty="0"/>
              <a:t>Academia</a:t>
            </a:r>
          </a:p>
          <a:p>
            <a:pPr marL="9525" lvl="1">
              <a:spcBef>
                <a:spcPts val="0"/>
              </a:spcBef>
              <a:spcAft>
                <a:spcPts val="300"/>
              </a:spcAft>
            </a:pPr>
            <a:r>
              <a:rPr lang="en-US" sz="1200" dirty="0" smtClean="0"/>
              <a:t>Society</a:t>
            </a:r>
          </a:p>
          <a:p>
            <a:pPr marL="9525" lvl="1">
              <a:spcBef>
                <a:spcPts val="0"/>
              </a:spcBef>
              <a:spcAft>
                <a:spcPts val="300"/>
              </a:spcAft>
            </a:pPr>
            <a:r>
              <a:rPr lang="sv-SE" sz="1200" dirty="0" smtClean="0"/>
              <a:t>Research </a:t>
            </a:r>
            <a:r>
              <a:rPr lang="sv-SE" sz="1200" smtClean="0"/>
              <a:t>institutes</a:t>
            </a:r>
            <a:endParaRPr lang="en-US" sz="1200" dirty="0"/>
          </a:p>
        </p:txBody>
      </p:sp>
      <p:pic>
        <p:nvPicPr>
          <p:cNvPr id="8" name="Picture 7">
            <a:extLst>
              <a:ext uri="{FF2B5EF4-FFF2-40B4-BE49-F238E27FC236}">
                <a16:creationId xmlns:a16="http://schemas.microsoft.com/office/drawing/2014/main" id="{03AFF2C1-860E-9548-8634-A9C4D80F78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02497" y="1162877"/>
            <a:ext cx="2690678" cy="2163867"/>
          </a:xfrm>
          <a:prstGeom prst="rect">
            <a:avLst/>
          </a:prstGeom>
        </p:spPr>
      </p:pic>
      <p:pic>
        <p:nvPicPr>
          <p:cNvPr id="9" name="Picture 8" descr="A picture containing indoor&#10;&#10;Description automatically generated">
            <a:extLst>
              <a:ext uri="{FF2B5EF4-FFF2-40B4-BE49-F238E27FC236}">
                <a16:creationId xmlns:a16="http://schemas.microsoft.com/office/drawing/2014/main" id="{37350EE6-AD6D-F74F-96A9-32F2204158B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0825" y="2464131"/>
            <a:ext cx="2672531" cy="2260270"/>
          </a:xfrm>
          <a:prstGeom prst="rect">
            <a:avLst/>
          </a:prstGeom>
        </p:spPr>
      </p:pic>
      <p:pic>
        <p:nvPicPr>
          <p:cNvPr id="10" name="Picture 9" descr="An aerial view of a city&#10;&#10;Description automatically generated">
            <a:extLst>
              <a:ext uri="{FF2B5EF4-FFF2-40B4-BE49-F238E27FC236}">
                <a16:creationId xmlns:a16="http://schemas.microsoft.com/office/drawing/2014/main" id="{192E6E53-A307-094D-9DFF-E0B847643F8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02047" y="1167780"/>
            <a:ext cx="2928886" cy="3556620"/>
          </a:xfrm>
          <a:prstGeom prst="rect">
            <a:avLst/>
          </a:prstGeom>
        </p:spPr>
      </p:pic>
      <p:sp>
        <p:nvSpPr>
          <p:cNvPr id="11" name="Rectangle 10">
            <a:extLst>
              <a:ext uri="{FF2B5EF4-FFF2-40B4-BE49-F238E27FC236}">
                <a16:creationId xmlns:a16="http://schemas.microsoft.com/office/drawing/2014/main" id="{EF5F8C78-FA6A-A445-ABAE-4F27C9E5DC9E}"/>
              </a:ext>
            </a:extLst>
          </p:cNvPr>
          <p:cNvSpPr/>
          <p:nvPr/>
        </p:nvSpPr>
        <p:spPr>
          <a:xfrm>
            <a:off x="6209624" y="3594266"/>
            <a:ext cx="2690680" cy="1231106"/>
          </a:xfrm>
          <a:prstGeom prst="rect">
            <a:avLst/>
          </a:prstGeom>
        </p:spPr>
        <p:txBody>
          <a:bodyPr wrap="square">
            <a:spAutoFit/>
          </a:bodyPr>
          <a:lstStyle/>
          <a:p>
            <a:pPr marL="9525" lvl="1">
              <a:spcBef>
                <a:spcPts val="0"/>
              </a:spcBef>
              <a:spcAft>
                <a:spcPts val="300"/>
              </a:spcAft>
            </a:pPr>
            <a:r>
              <a:rPr lang="en-US" sz="1200" b="1" dirty="0"/>
              <a:t>Personal mobility</a:t>
            </a:r>
            <a:endParaRPr lang="sv-SE" sz="1200" b="1" dirty="0"/>
          </a:p>
          <a:p>
            <a:pPr marL="9525" lvl="1">
              <a:spcBef>
                <a:spcPts val="0"/>
              </a:spcBef>
              <a:spcAft>
                <a:spcPts val="300"/>
              </a:spcAft>
            </a:pPr>
            <a:r>
              <a:rPr lang="en-US" sz="1200" dirty="0"/>
              <a:t>Adjunct professors</a:t>
            </a:r>
          </a:p>
          <a:p>
            <a:pPr marL="9525" lvl="1">
              <a:spcBef>
                <a:spcPts val="0"/>
              </a:spcBef>
              <a:spcAft>
                <a:spcPts val="300"/>
              </a:spcAft>
            </a:pPr>
            <a:r>
              <a:rPr lang="en-US" sz="1200" dirty="0"/>
              <a:t>Industry-employed doctoral students</a:t>
            </a:r>
          </a:p>
          <a:p>
            <a:pPr marL="9525" lvl="1">
              <a:spcBef>
                <a:spcPts val="0"/>
              </a:spcBef>
              <a:spcAft>
                <a:spcPts val="300"/>
              </a:spcAft>
            </a:pPr>
            <a:r>
              <a:rPr lang="en-US" sz="1200" dirty="0"/>
              <a:t>Affiliated faculty</a:t>
            </a:r>
          </a:p>
          <a:p>
            <a:pPr marL="9525" lvl="1" algn="ctr">
              <a:spcBef>
                <a:spcPts val="0"/>
              </a:spcBef>
              <a:spcAft>
                <a:spcPts val="300"/>
              </a:spcAft>
            </a:pPr>
            <a:endParaRPr lang="en-US" sz="1400" dirty="0" err="1"/>
          </a:p>
        </p:txBody>
      </p:sp>
    </p:spTree>
    <p:extLst>
      <p:ext uri="{BB962C8B-B14F-4D97-AF65-F5344CB8AC3E}">
        <p14:creationId xmlns:p14="http://schemas.microsoft.com/office/powerpoint/2010/main" val="199471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620A2E57-BC3E-D844-9964-DB4F1615B4F2}"/>
              </a:ext>
            </a:extLst>
          </p:cNvPr>
          <p:cNvSpPr>
            <a:spLocks noGrp="1"/>
          </p:cNvSpPr>
          <p:nvPr>
            <p:ph type="title"/>
          </p:nvPr>
        </p:nvSpPr>
        <p:spPr/>
        <p:txBody>
          <a:bodyPr/>
          <a:lstStyle/>
          <a:p>
            <a:r>
              <a:rPr lang="en-GB" dirty="0"/>
              <a:t>Innovation at KTH</a:t>
            </a:r>
          </a:p>
        </p:txBody>
      </p:sp>
      <p:sp>
        <p:nvSpPr>
          <p:cNvPr id="3" name="Platshållare för datum 2">
            <a:extLst>
              <a:ext uri="{FF2B5EF4-FFF2-40B4-BE49-F238E27FC236}">
                <a16:creationId xmlns:a16="http://schemas.microsoft.com/office/drawing/2014/main" id="{A92D5815-6AFC-734B-9E0C-0F2FEA63A4B4}"/>
              </a:ext>
            </a:extLst>
          </p:cNvPr>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BAD82F0C-0E2A-5546-8972-AA94798A63F5}" type="datetime1">
              <a:rPr kumimoji="0" lang="sv-SE" sz="700" b="0" i="0" u="none" strike="noStrike" kern="1200" cap="none" spc="0" normalizeH="0" baseline="0" noProof="0" smtClean="0">
                <a:ln>
                  <a:noFill/>
                </a:ln>
                <a:solidFill>
                  <a:srgbClr val="848489"/>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2023-05-23</a:t>
            </a:fld>
            <a:endParaRPr kumimoji="0" lang="en-GB" sz="700" b="0" i="0" u="none" strike="noStrike" kern="1200" cap="none" spc="0" normalizeH="0" baseline="0" noProof="0" dirty="0">
              <a:ln>
                <a:noFill/>
              </a:ln>
              <a:solidFill>
                <a:srgbClr val="848489"/>
              </a:solidFill>
              <a:effectLst/>
              <a:uLnTx/>
              <a:uFillTx/>
              <a:latin typeface="Arial" panose="020B0604020202020204" pitchFamily="34" charset="0"/>
              <a:ea typeface="+mn-ea"/>
              <a:cs typeface="+mn-cs"/>
            </a:endParaRPr>
          </a:p>
        </p:txBody>
      </p:sp>
      <p:sp>
        <p:nvSpPr>
          <p:cNvPr id="4" name="Platshållare för bildnummer 3">
            <a:extLst>
              <a:ext uri="{FF2B5EF4-FFF2-40B4-BE49-F238E27FC236}">
                <a16:creationId xmlns:a16="http://schemas.microsoft.com/office/drawing/2014/main" id="{C87C319B-AA08-4D41-9648-6D635ED45949}"/>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338348D-F2D3-AB47-AE2A-1D59B1E58D64}" type="slidenum">
              <a:rPr kumimoji="0" lang="en-GB" sz="700" b="0" i="0" u="none" strike="noStrike" kern="1200" cap="none" spc="0" normalizeH="0" baseline="0" noProof="0" smtClean="0">
                <a:ln>
                  <a:noFill/>
                </a:ln>
                <a:solidFill>
                  <a:srgbClr val="8484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GB" sz="700" b="0" i="0" u="none" strike="noStrike" kern="1200" cap="none" spc="0" normalizeH="0" baseline="0" noProof="0">
              <a:ln>
                <a:noFill/>
              </a:ln>
              <a:solidFill>
                <a:srgbClr val="848489"/>
              </a:solidFill>
              <a:effectLst/>
              <a:uLnTx/>
              <a:uFillTx/>
              <a:latin typeface="Arial" panose="020B0604020202020204" pitchFamily="34" charset="0"/>
              <a:ea typeface="+mn-ea"/>
              <a:cs typeface="+mn-cs"/>
            </a:endParaRPr>
          </a:p>
        </p:txBody>
      </p:sp>
      <p:sp>
        <p:nvSpPr>
          <p:cNvPr id="10" name="Platshållare för innehåll 9">
            <a:extLst>
              <a:ext uri="{FF2B5EF4-FFF2-40B4-BE49-F238E27FC236}">
                <a16:creationId xmlns:a16="http://schemas.microsoft.com/office/drawing/2014/main" id="{92E94E58-3F2C-E041-B4EA-A2F4BA2697CB}"/>
              </a:ext>
            </a:extLst>
          </p:cNvPr>
          <p:cNvSpPr>
            <a:spLocks noGrp="1"/>
          </p:cNvSpPr>
          <p:nvPr>
            <p:ph sz="quarter" idx="13"/>
          </p:nvPr>
        </p:nvSpPr>
        <p:spPr/>
        <p:txBody>
          <a:bodyPr/>
          <a:lstStyle/>
          <a:p>
            <a:r>
              <a:rPr lang="en-GB" dirty="0"/>
              <a:t>KTH’s innovation support is internationally acknowledged</a:t>
            </a:r>
          </a:p>
          <a:p>
            <a:r>
              <a:rPr lang="en-GB" dirty="0"/>
              <a:t>Students, researchers and employees at KTH are given the opportunity to create benefits and impact with ideas and research</a:t>
            </a:r>
          </a:p>
          <a:p>
            <a:r>
              <a:rPr lang="en-GB" dirty="0"/>
              <a:t>The KTH Innovation Readiness Level model is used by hundreds of organisations around the world</a:t>
            </a:r>
          </a:p>
          <a:p>
            <a:r>
              <a:rPr lang="en-GB" dirty="0"/>
              <a:t>Every year, around 350 ideas start the journey from idea to innovation</a:t>
            </a:r>
          </a:p>
          <a:p>
            <a:endParaRPr lang="sv-SE" dirty="0"/>
          </a:p>
        </p:txBody>
      </p:sp>
      <p:pic>
        <p:nvPicPr>
          <p:cNvPr id="8" name="Picture Placeholder 7"/>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438501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BAD82F0C-0E2A-5546-8972-AA94798A63F5}" type="datetime1">
              <a:rPr kumimoji="0" lang="sv-SE" sz="700" b="0" i="0" u="none" strike="noStrike" kern="1200" cap="none" spc="0" normalizeH="0" baseline="0" noProof="0" smtClean="0">
                <a:ln>
                  <a:noFill/>
                </a:ln>
                <a:solidFill>
                  <a:srgbClr val="848489"/>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2023-05-23</a:t>
            </a:fld>
            <a:endParaRPr kumimoji="0" lang="en-GB" sz="700" b="0" i="0" u="none" strike="noStrike" kern="1200" cap="none" spc="0" normalizeH="0" baseline="0" noProof="0" dirty="0">
              <a:ln>
                <a:noFill/>
              </a:ln>
              <a:solidFill>
                <a:srgbClr val="848489"/>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338348D-F2D3-AB47-AE2A-1D59B1E58D64}" type="slidenum">
              <a:rPr kumimoji="0" lang="en-GB" sz="700" b="0" i="0" u="none" strike="noStrike" kern="1200" cap="none" spc="0" normalizeH="0" baseline="0" noProof="0" smtClean="0">
                <a:ln>
                  <a:noFill/>
                </a:ln>
                <a:solidFill>
                  <a:srgbClr val="8484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GB" sz="700" b="0" i="0" u="none" strike="noStrike" kern="1200" cap="none" spc="0" normalizeH="0" baseline="0" noProof="0">
              <a:ln>
                <a:noFill/>
              </a:ln>
              <a:solidFill>
                <a:srgbClr val="848489"/>
              </a:solidFill>
              <a:effectLst/>
              <a:uLnTx/>
              <a:uFillTx/>
              <a:latin typeface="Arial" panose="020B0604020202020204" pitchFamily="34" charset="0"/>
              <a:ea typeface="+mn-ea"/>
              <a:cs typeface="+mn-cs"/>
            </a:endParaRPr>
          </a:p>
        </p:txBody>
      </p:sp>
      <p:pic>
        <p:nvPicPr>
          <p:cNvPr id="14" name="Picture 13">
            <a:extLst>
              <a:ext uri="{FF2B5EF4-FFF2-40B4-BE49-F238E27FC236}">
                <a16:creationId xmlns:a16="http://schemas.microsoft.com/office/drawing/2014/main" id="{789550AF-E5A2-3A45-8DD9-4F9B069409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6222" y="1177925"/>
            <a:ext cx="2073908" cy="3539109"/>
          </a:xfrm>
          <a:prstGeom prst="rect">
            <a:avLst/>
          </a:prstGeom>
        </p:spPr>
      </p:pic>
      <p:pic>
        <p:nvPicPr>
          <p:cNvPr id="15" name="Picture 2" descr="https://addressya.com/wp-content/uploads/2019/05/Addressya-Business-Visualisation.png">
            <a:extLst>
              <a:ext uri="{FF2B5EF4-FFF2-40B4-BE49-F238E27FC236}">
                <a16:creationId xmlns:a16="http://schemas.microsoft.com/office/drawing/2014/main" id="{8279454A-22E3-FC41-8076-9E91649BD84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795221" y="1177925"/>
            <a:ext cx="2094198" cy="353910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7CC64CDA-BBF1-194C-875C-764C55E7643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6200000">
            <a:off x="1703384" y="1910625"/>
            <a:ext cx="3539109" cy="2073712"/>
          </a:xfrm>
          <a:prstGeom prst="rect">
            <a:avLst/>
          </a:prstGeom>
        </p:spPr>
      </p:pic>
      <p:pic>
        <p:nvPicPr>
          <p:cNvPr id="17" name="Picture 16">
            <a:extLst>
              <a:ext uri="{FF2B5EF4-FFF2-40B4-BE49-F238E27FC236}">
                <a16:creationId xmlns:a16="http://schemas.microsoft.com/office/drawing/2014/main" id="{660CF171-742C-4C4E-BCB0-CB5D22FAFBD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241"/>
          <a:stretch/>
        </p:blipFill>
        <p:spPr>
          <a:xfrm>
            <a:off x="4619332" y="1185293"/>
            <a:ext cx="2073713" cy="3539107"/>
          </a:xfrm>
          <a:prstGeom prst="rect">
            <a:avLst/>
          </a:prstGeom>
        </p:spPr>
      </p:pic>
      <p:sp>
        <p:nvSpPr>
          <p:cNvPr id="8" name="Rectangle 7">
            <a:extLst>
              <a:ext uri="{FF2B5EF4-FFF2-40B4-BE49-F238E27FC236}">
                <a16:creationId xmlns:a16="http://schemas.microsoft.com/office/drawing/2014/main" id="{93E78E97-9839-BF4D-8D93-F29AA2634DB4}"/>
              </a:ext>
            </a:extLst>
          </p:cNvPr>
          <p:cNvSpPr/>
          <p:nvPr/>
        </p:nvSpPr>
        <p:spPr>
          <a:xfrm>
            <a:off x="251083" y="1609454"/>
            <a:ext cx="1354434" cy="34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0600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dirty="0" err="1">
                <a:ln>
                  <a:noFill/>
                </a:ln>
                <a:solidFill>
                  <a:srgbClr val="000000"/>
                </a:solidFill>
                <a:effectLst/>
                <a:uLnTx/>
                <a:uFillTx/>
                <a:latin typeface="Arial"/>
                <a:ea typeface="+mn-ea"/>
                <a:cs typeface="+mn-cs"/>
              </a:rPr>
              <a:t>Re:newcell</a:t>
            </a:r>
            <a:endParaRPr kumimoji="0" lang="en-SE"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CD99F066-03E6-2B4B-8F29-5333A7AD0303}"/>
              </a:ext>
            </a:extLst>
          </p:cNvPr>
          <p:cNvSpPr/>
          <p:nvPr/>
        </p:nvSpPr>
        <p:spPr>
          <a:xfrm>
            <a:off x="2443172" y="1609454"/>
            <a:ext cx="1354434" cy="34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0600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dirty="0" err="1">
                <a:ln>
                  <a:noFill/>
                </a:ln>
                <a:solidFill>
                  <a:srgbClr val="000000"/>
                </a:solidFill>
                <a:effectLst/>
                <a:uLnTx/>
                <a:uFillTx/>
                <a:latin typeface="Arial"/>
                <a:ea typeface="+mn-ea"/>
                <a:cs typeface="+mn-cs"/>
              </a:rPr>
              <a:t>Capitainer</a:t>
            </a:r>
            <a:endParaRPr kumimoji="0" lang="en-SE"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30C9A0A9-8041-C64A-9595-DACC1DD3823A}"/>
              </a:ext>
            </a:extLst>
          </p:cNvPr>
          <p:cNvSpPr/>
          <p:nvPr/>
        </p:nvSpPr>
        <p:spPr>
          <a:xfrm>
            <a:off x="4649323" y="1609454"/>
            <a:ext cx="964668" cy="34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0600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dirty="0" err="1">
                <a:ln>
                  <a:noFill/>
                </a:ln>
                <a:solidFill>
                  <a:srgbClr val="000000"/>
                </a:solidFill>
                <a:effectLst/>
                <a:uLnTx/>
                <a:uFillTx/>
                <a:latin typeface="Arial"/>
                <a:ea typeface="+mn-ea"/>
                <a:cs typeface="+mn-cs"/>
              </a:rPr>
              <a:t>Ellure</a:t>
            </a:r>
            <a:endParaRPr kumimoji="0" lang="en-SE"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E8273A4B-C717-1941-8CC6-510FE49433ED}"/>
              </a:ext>
            </a:extLst>
          </p:cNvPr>
          <p:cNvSpPr/>
          <p:nvPr/>
        </p:nvSpPr>
        <p:spPr>
          <a:xfrm>
            <a:off x="6842733" y="1609454"/>
            <a:ext cx="1354434" cy="34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0600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dirty="0" err="1">
                <a:ln>
                  <a:noFill/>
                </a:ln>
                <a:solidFill>
                  <a:srgbClr val="000000"/>
                </a:solidFill>
                <a:effectLst/>
                <a:uLnTx/>
                <a:uFillTx/>
                <a:latin typeface="Arial"/>
                <a:ea typeface="+mn-ea"/>
                <a:cs typeface="+mn-cs"/>
              </a:rPr>
              <a:t>Addressya</a:t>
            </a:r>
            <a:endParaRPr kumimoji="0" lang="en-SE"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899FA78A-3027-6F43-92DC-B621C85C8023}"/>
              </a:ext>
            </a:extLst>
          </p:cNvPr>
          <p:cNvSpPr/>
          <p:nvPr/>
        </p:nvSpPr>
        <p:spPr>
          <a:xfrm>
            <a:off x="4504834" y="1163619"/>
            <a:ext cx="160559" cy="3610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BC4D453B-DA56-434C-86E4-BDBFBFEE825D}"/>
              </a:ext>
            </a:extLst>
          </p:cNvPr>
          <p:cNvSpPr/>
          <p:nvPr/>
        </p:nvSpPr>
        <p:spPr>
          <a:xfrm>
            <a:off x="6688583" y="1163619"/>
            <a:ext cx="160559" cy="3610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E5835302-7AB1-BE44-92DE-FA20D73E89C7}"/>
              </a:ext>
            </a:extLst>
          </p:cNvPr>
          <p:cNvSpPr/>
          <p:nvPr/>
        </p:nvSpPr>
        <p:spPr>
          <a:xfrm>
            <a:off x="2300432" y="1113462"/>
            <a:ext cx="160559" cy="3610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Rubrik 8">
            <a:extLst>
              <a:ext uri="{FF2B5EF4-FFF2-40B4-BE49-F238E27FC236}">
                <a16:creationId xmlns:a16="http://schemas.microsoft.com/office/drawing/2014/main" id="{620A2E57-BC3E-D844-9964-DB4F1615B4F2}"/>
              </a:ext>
            </a:extLst>
          </p:cNvPr>
          <p:cNvSpPr>
            <a:spLocks noGrp="1"/>
          </p:cNvSpPr>
          <p:nvPr>
            <p:ph type="title"/>
          </p:nvPr>
        </p:nvSpPr>
        <p:spPr>
          <a:xfrm>
            <a:off x="1060463" y="251752"/>
            <a:ext cx="7552857" cy="673874"/>
          </a:xfrm>
        </p:spPr>
        <p:txBody>
          <a:bodyPr/>
          <a:lstStyle/>
          <a:p>
            <a:r>
              <a:rPr lang="en-GB" dirty="0"/>
              <a:t>Examples of ideas that have </a:t>
            </a:r>
            <a:br>
              <a:rPr lang="en-GB" dirty="0"/>
            </a:br>
            <a:r>
              <a:rPr lang="en-GB" dirty="0"/>
              <a:t>become innovations</a:t>
            </a:r>
            <a:endParaRPr lang="en-SE" dirty="0"/>
          </a:p>
        </p:txBody>
      </p:sp>
    </p:spTree>
    <p:extLst>
      <p:ext uri="{BB962C8B-B14F-4D97-AF65-F5344CB8AC3E}">
        <p14:creationId xmlns:p14="http://schemas.microsoft.com/office/powerpoint/2010/main" val="1258410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D137FBB1-2CF8-DC42-AF7B-28C21A52B951}"/>
              </a:ext>
            </a:extLst>
          </p:cNvPr>
          <p:cNvSpPr>
            <a:spLocks noGrp="1"/>
          </p:cNvSpPr>
          <p:nvPr>
            <p:ph type="title"/>
          </p:nvPr>
        </p:nvSpPr>
        <p:spPr>
          <a:xfrm>
            <a:off x="1060463" y="251752"/>
            <a:ext cx="7552857" cy="673874"/>
          </a:xfrm>
        </p:spPr>
        <p:txBody>
          <a:bodyPr/>
          <a:lstStyle/>
          <a:p>
            <a:r>
              <a:rPr lang="en-GB" dirty="0"/>
              <a:t>National and international collaboration</a:t>
            </a:r>
            <a:endParaRPr lang="en-SE" dirty="0"/>
          </a:p>
        </p:txBody>
      </p:sp>
      <p:sp>
        <p:nvSpPr>
          <p:cNvPr id="3" name="Platshållare för datum 2">
            <a:extLst>
              <a:ext uri="{FF2B5EF4-FFF2-40B4-BE49-F238E27FC236}">
                <a16:creationId xmlns:a16="http://schemas.microsoft.com/office/drawing/2014/main" id="{C9D9A0CA-3DFF-E14B-955C-91D3537F0167}"/>
              </a:ext>
            </a:extLst>
          </p:cNvPr>
          <p:cNvSpPr>
            <a:spLocks noGrp="1"/>
          </p:cNvSpPr>
          <p:nvPr>
            <p:ph type="dt" sz="half" idx="11"/>
          </p:nvPr>
        </p:nvSpPr>
        <p:spPr>
          <a:xfrm>
            <a:off x="250825" y="4949520"/>
            <a:ext cx="2057400" cy="117474"/>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D45677C-6021-4B4B-8D00-4AA6DB0D4902}" type="datetime1">
              <a:rPr kumimoji="0" lang="sv-SE" sz="700" b="0" i="0" u="none" strike="noStrike" kern="1200" cap="none" spc="0" normalizeH="0" baseline="0" noProof="0" smtClean="0">
                <a:ln>
                  <a:noFill/>
                </a:ln>
                <a:solidFill>
                  <a:srgbClr val="848489"/>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2023-05-23</a:t>
            </a:fld>
            <a:endParaRPr kumimoji="0" lang="en-GB" sz="700" b="0" i="0" u="none" strike="noStrike" kern="1200" cap="none" spc="0" normalizeH="0" baseline="0" noProof="0" dirty="0">
              <a:ln>
                <a:noFill/>
              </a:ln>
              <a:solidFill>
                <a:srgbClr val="848489"/>
              </a:solidFill>
              <a:effectLst/>
              <a:uLnTx/>
              <a:uFillTx/>
              <a:latin typeface="Arial" panose="020B0604020202020204" pitchFamily="34" charset="0"/>
              <a:ea typeface="+mn-ea"/>
              <a:cs typeface="+mn-cs"/>
            </a:endParaRPr>
          </a:p>
        </p:txBody>
      </p:sp>
      <p:sp>
        <p:nvSpPr>
          <p:cNvPr id="4" name="Platshållare för bildnummer 3">
            <a:extLst>
              <a:ext uri="{FF2B5EF4-FFF2-40B4-BE49-F238E27FC236}">
                <a16:creationId xmlns:a16="http://schemas.microsoft.com/office/drawing/2014/main" id="{8AFF2BC0-9FEF-9C45-9CE0-40DC8A6BD12D}"/>
              </a:ext>
            </a:extLst>
          </p:cNvPr>
          <p:cNvSpPr>
            <a:spLocks noGrp="1"/>
          </p:cNvSpPr>
          <p:nvPr>
            <p:ph type="sldNum" sz="quarter" idx="12"/>
          </p:nvPr>
        </p:nvSpPr>
        <p:spPr>
          <a:xfrm>
            <a:off x="6835775" y="4949520"/>
            <a:ext cx="2057400" cy="117474"/>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338348D-F2D3-AB47-AE2A-1D59B1E58D64}" type="slidenum">
              <a:rPr kumimoji="0" lang="en-GB" sz="700" b="0" i="0" u="none" strike="noStrike" kern="1200" cap="none" spc="0" normalizeH="0" baseline="0" noProof="0" smtClean="0">
                <a:ln>
                  <a:noFill/>
                </a:ln>
                <a:solidFill>
                  <a:srgbClr val="8484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GB" sz="700" b="0" i="0" u="none" strike="noStrike" kern="1200" cap="none" spc="0" normalizeH="0" baseline="0" noProof="0">
              <a:ln>
                <a:noFill/>
              </a:ln>
              <a:solidFill>
                <a:srgbClr val="848489"/>
              </a:solidFill>
              <a:effectLst/>
              <a:uLnTx/>
              <a:uFillTx/>
              <a:latin typeface="Arial" panose="020B0604020202020204" pitchFamily="34" charset="0"/>
              <a:ea typeface="+mn-ea"/>
              <a:cs typeface="+mn-cs"/>
            </a:endParaRPr>
          </a:p>
        </p:txBody>
      </p:sp>
      <p:pic>
        <p:nvPicPr>
          <p:cNvPr id="13" name="Picture Placeholder 12" descr="A picture containing text, outdoor&#10;&#10;Description automatically generated">
            <a:extLst>
              <a:ext uri="{FF2B5EF4-FFF2-40B4-BE49-F238E27FC236}">
                <a16:creationId xmlns:a16="http://schemas.microsoft.com/office/drawing/2014/main" id="{B202F8E7-11C1-6C4D-95D8-E78147B0324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83399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387555E4-1462-704B-824D-672352429B62}"/>
              </a:ext>
            </a:extLst>
          </p:cNvPr>
          <p:cNvSpPr>
            <a:spLocks noGrp="1"/>
          </p:cNvSpPr>
          <p:nvPr>
            <p:ph type="title"/>
          </p:nvPr>
        </p:nvSpPr>
        <p:spPr/>
        <p:txBody>
          <a:bodyPr/>
          <a:lstStyle/>
          <a:p>
            <a:r>
              <a:rPr lang="en-GB" dirty="0"/>
              <a:t>Collaboration for a better future</a:t>
            </a:r>
          </a:p>
        </p:txBody>
      </p:sp>
      <p:sp>
        <p:nvSpPr>
          <p:cNvPr id="3" name="Platshållare för datum 2">
            <a:extLst>
              <a:ext uri="{FF2B5EF4-FFF2-40B4-BE49-F238E27FC236}">
                <a16:creationId xmlns:a16="http://schemas.microsoft.com/office/drawing/2014/main" id="{B5DC37C1-D8A0-DA41-9721-23DD355AF2E9}"/>
              </a:ext>
            </a:extLst>
          </p:cNvPr>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FB2CF90B-63BC-6544-9FB4-A72410329261}" type="datetime1">
              <a:rPr kumimoji="0" lang="sv-SE" sz="700" b="0" i="0" u="none" strike="noStrike" kern="1200" cap="none" spc="0" normalizeH="0" baseline="0" noProof="0" smtClean="0">
                <a:ln>
                  <a:noFill/>
                </a:ln>
                <a:solidFill>
                  <a:srgbClr val="848489"/>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2023-05-23</a:t>
            </a:fld>
            <a:endParaRPr kumimoji="0" lang="en-GB" sz="700" b="0" i="0" u="none" strike="noStrike" kern="1200" cap="none" spc="0" normalizeH="0" baseline="0" noProof="0" dirty="0">
              <a:ln>
                <a:noFill/>
              </a:ln>
              <a:solidFill>
                <a:srgbClr val="848489"/>
              </a:solidFill>
              <a:effectLst/>
              <a:uLnTx/>
              <a:uFillTx/>
              <a:latin typeface="Arial" panose="020B0604020202020204" pitchFamily="34" charset="0"/>
              <a:ea typeface="+mn-ea"/>
              <a:cs typeface="+mn-cs"/>
            </a:endParaRPr>
          </a:p>
        </p:txBody>
      </p:sp>
      <p:sp>
        <p:nvSpPr>
          <p:cNvPr id="4" name="Platshållare för bildnummer 3">
            <a:extLst>
              <a:ext uri="{FF2B5EF4-FFF2-40B4-BE49-F238E27FC236}">
                <a16:creationId xmlns:a16="http://schemas.microsoft.com/office/drawing/2014/main" id="{41042904-6C12-3C45-8180-36DC2B5311F9}"/>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338348D-F2D3-AB47-AE2A-1D59B1E58D64}" type="slidenum">
              <a:rPr kumimoji="0" lang="en-GB" sz="700" b="0" i="0" u="none" strike="noStrike" kern="1200" cap="none" spc="0" normalizeH="0" baseline="0" noProof="0" smtClean="0">
                <a:ln>
                  <a:noFill/>
                </a:ln>
                <a:solidFill>
                  <a:srgbClr val="8484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GB" sz="700" b="0" i="0" u="none" strike="noStrike" kern="1200" cap="none" spc="0" normalizeH="0" baseline="0" noProof="0">
              <a:ln>
                <a:noFill/>
              </a:ln>
              <a:solidFill>
                <a:srgbClr val="848489"/>
              </a:solidFill>
              <a:effectLst/>
              <a:uLnTx/>
              <a:uFillTx/>
              <a:latin typeface="Arial" panose="020B0604020202020204" pitchFamily="34" charset="0"/>
              <a:ea typeface="+mn-ea"/>
              <a:cs typeface="+mn-cs"/>
            </a:endParaRPr>
          </a:p>
        </p:txBody>
      </p:sp>
      <p:sp>
        <p:nvSpPr>
          <p:cNvPr id="2" name="Content Placeholder 1">
            <a:extLst>
              <a:ext uri="{FF2B5EF4-FFF2-40B4-BE49-F238E27FC236}">
                <a16:creationId xmlns:a16="http://schemas.microsoft.com/office/drawing/2014/main" id="{ED9C0B2C-1514-E74C-87FA-762B38BEB5CE}"/>
              </a:ext>
            </a:extLst>
          </p:cNvPr>
          <p:cNvSpPr>
            <a:spLocks noGrp="1"/>
          </p:cNvSpPr>
          <p:nvPr>
            <p:ph sz="quarter" idx="13"/>
          </p:nvPr>
        </p:nvSpPr>
        <p:spPr/>
        <p:txBody>
          <a:bodyPr/>
          <a:lstStyle/>
          <a:p>
            <a:pPr lvl="0"/>
            <a:r>
              <a:rPr lang="en-GB" dirty="0"/>
              <a:t>High quality research is benefiting society today and will do so in the future</a:t>
            </a:r>
            <a:endParaRPr lang="en-SE" dirty="0"/>
          </a:p>
          <a:p>
            <a:pPr lvl="0"/>
            <a:r>
              <a:rPr lang="en-GB" dirty="0"/>
              <a:t>Collaboration is a key component in enabling research findings to be implemented in society</a:t>
            </a:r>
            <a:endParaRPr lang="en-SE" dirty="0"/>
          </a:p>
          <a:p>
            <a:pPr lvl="0"/>
            <a:r>
              <a:rPr lang="en-GB" dirty="0"/>
              <a:t>Collaboration partners gain access to an advanced research infrastructure and laboratories</a:t>
            </a:r>
            <a:endParaRPr lang="en-SE" dirty="0"/>
          </a:p>
          <a:p>
            <a:pPr lvl="0"/>
            <a:r>
              <a:rPr lang="en-GB" dirty="0"/>
              <a:t>Regular interaction with a large alumni network offers good opportunities for different forms of collaboration</a:t>
            </a:r>
            <a:endParaRPr lang="en-SE" dirty="0"/>
          </a:p>
          <a:p>
            <a:pPr marL="0" indent="0">
              <a:buNone/>
            </a:pPr>
            <a:endParaRPr lang="sv-SE" dirty="0"/>
          </a:p>
          <a:p>
            <a:endParaRPr lang="sv-SE" dirty="0"/>
          </a:p>
        </p:txBody>
      </p:sp>
      <p:pic>
        <p:nvPicPr>
          <p:cNvPr id="16" name="Picture Placeholder 15">
            <a:extLst>
              <a:ext uri="{FF2B5EF4-FFF2-40B4-BE49-F238E27FC236}">
                <a16:creationId xmlns:a16="http://schemas.microsoft.com/office/drawing/2014/main" id="{4D4C7255-7180-134E-8550-5FEDC25D7F8A}"/>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4643369" y="1190343"/>
            <a:ext cx="4246498" cy="3533519"/>
          </a:xfrm>
        </p:spPr>
      </p:pic>
      <p:sp>
        <p:nvSpPr>
          <p:cNvPr id="14" name="Platshållare för innehåll 9">
            <a:extLst>
              <a:ext uri="{FF2B5EF4-FFF2-40B4-BE49-F238E27FC236}">
                <a16:creationId xmlns:a16="http://schemas.microsoft.com/office/drawing/2014/main" id="{1C0B789C-565B-8040-8A62-74B05D915CB3}"/>
              </a:ext>
            </a:extLst>
          </p:cNvPr>
          <p:cNvSpPr txBox="1">
            <a:spLocks/>
          </p:cNvSpPr>
          <p:nvPr/>
        </p:nvSpPr>
        <p:spPr>
          <a:xfrm>
            <a:off x="247427" y="1502239"/>
            <a:ext cx="4013287" cy="3781425"/>
          </a:xfrm>
          <a:prstGeom prst="rect">
            <a:avLst/>
          </a:prstGeom>
        </p:spPr>
        <p:txBody>
          <a:bodyPr vert="horz" lIns="91440" tIns="45720" rIns="91440" bIns="45720" rtlCol="0">
            <a:noAutofit/>
          </a:bodyPr>
          <a:lstStyle>
            <a:lvl1pPr marL="222250" indent="-222250" algn="l" rtl="0" eaLnBrk="1" fontAlgn="base" hangingPunct="1">
              <a:lnSpc>
                <a:spcPct val="90000"/>
              </a:lnSpc>
              <a:spcBef>
                <a:spcPts val="1000"/>
              </a:spcBef>
              <a:spcAft>
                <a:spcPts val="200"/>
              </a:spcAft>
              <a:buClr>
                <a:schemeClr val="tx1"/>
              </a:buClr>
              <a:buFont typeface="Arial" panose="020B0604020202020204" pitchFamily="34" charset="0"/>
              <a:buChar char="•"/>
              <a:tabLst/>
              <a:defRPr sz="1600" kern="1200">
                <a:solidFill>
                  <a:schemeClr val="tx1"/>
                </a:solidFill>
                <a:latin typeface="+mn-lt"/>
                <a:ea typeface="+mn-ea"/>
                <a:cs typeface="+mn-cs"/>
              </a:defRPr>
            </a:lvl1pPr>
            <a:lvl2pPr marL="446088" indent="-223838" algn="l" rtl="0" eaLnBrk="1" fontAlgn="base" hangingPunct="1">
              <a:lnSpc>
                <a:spcPct val="90000"/>
              </a:lnSpc>
              <a:spcBef>
                <a:spcPts val="600"/>
              </a:spcBef>
              <a:spcAft>
                <a:spcPct val="0"/>
              </a:spcAft>
              <a:buFont typeface="Systemtypsnitt"/>
              <a:buChar char="–"/>
              <a:tabLst/>
              <a:defRPr sz="1400" kern="1200">
                <a:solidFill>
                  <a:schemeClr val="tx1"/>
                </a:solidFill>
                <a:latin typeface="+mn-lt"/>
                <a:ea typeface="+mn-ea"/>
                <a:cs typeface="+mn-cs"/>
              </a:defRPr>
            </a:lvl2pPr>
            <a:lvl3pPr marL="669925" indent="-223838" algn="l" rtl="0" eaLnBrk="1" fontAlgn="base" hangingPunct="1">
              <a:lnSpc>
                <a:spcPct val="90000"/>
              </a:lnSpc>
              <a:spcBef>
                <a:spcPts val="600"/>
              </a:spcBef>
              <a:spcAft>
                <a:spcPct val="0"/>
              </a:spcAft>
              <a:buFont typeface="Systemtypsnitt"/>
              <a:buChar char="&gt;"/>
              <a:tabLst/>
              <a:defRPr sz="1200" i="1" kern="1200">
                <a:solidFill>
                  <a:schemeClr val="tx1"/>
                </a:solidFill>
                <a:latin typeface="+mn-lt"/>
                <a:ea typeface="+mn-ea"/>
                <a:cs typeface="+mn-cs"/>
              </a:defRPr>
            </a:lvl3pPr>
            <a:lvl4pPr marL="846138" indent="-176213" algn="l" rtl="0" eaLnBrk="1" fontAlgn="base" hangingPunct="1">
              <a:lnSpc>
                <a:spcPct val="90000"/>
              </a:lnSpc>
              <a:spcBef>
                <a:spcPts val="600"/>
              </a:spcBef>
              <a:spcAft>
                <a:spcPct val="0"/>
              </a:spcAft>
              <a:buFont typeface="Arial" panose="020B0604020202020204" pitchFamily="34" charset="0"/>
              <a:buChar char="•"/>
              <a:tabLst/>
              <a:defRPr sz="1200" kern="1200">
                <a:solidFill>
                  <a:schemeClr val="tx1"/>
                </a:solidFill>
                <a:latin typeface="+mn-lt"/>
                <a:ea typeface="+mn-ea"/>
                <a:cs typeface="+mn-cs"/>
              </a:defRPr>
            </a:lvl4pPr>
            <a:lvl5pPr marL="1112838" indent="-266700" algn="l" rtl="0" eaLnBrk="1" fontAlgn="base" hangingPunct="1">
              <a:lnSpc>
                <a:spcPct val="90000"/>
              </a:lnSpc>
              <a:spcBef>
                <a:spcPts val="600"/>
              </a:spcBef>
              <a:spcAft>
                <a:spcPct val="0"/>
              </a:spcAft>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2250" marR="0" lvl="0" indent="-222250" algn="l" defTabSz="914400" rtl="0" eaLnBrk="1" fontAlgn="base" latinLnBrk="0" hangingPunct="1">
              <a:lnSpc>
                <a:spcPct val="90000"/>
              </a:lnSpc>
              <a:spcBef>
                <a:spcPts val="1000"/>
              </a:spcBef>
              <a:spcAft>
                <a:spcPts val="200"/>
              </a:spcAft>
              <a:buClr>
                <a:srgbClr val="FFFFFF"/>
              </a:buClr>
              <a:buSzTx/>
              <a:buFont typeface="Arial" panose="020B0604020202020204" pitchFamily="34" charset="0"/>
              <a:buChar char="•"/>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926113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422A9A3-8636-4A04-BD48-3153280FB086}" type="slidenum">
              <a:rPr kumimoji="0" lang="sv-SE" sz="75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29</a:t>
            </a:fld>
            <a:endParaRPr kumimoji="0" lang="sv-SE" sz="75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75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5D3F4D8-4BE6-D743-AE27-D14757A6F270}" type="datetime1">
              <a:rPr kumimoji="0" lang="sv-SE" sz="75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2023-05-23</a:t>
            </a:fld>
            <a:endParaRPr kumimoji="0" lang="sv-SE" sz="75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6" name="Title 5"/>
          <p:cNvSpPr>
            <a:spLocks noGrp="1"/>
          </p:cNvSpPr>
          <p:nvPr>
            <p:ph type="title"/>
          </p:nvPr>
        </p:nvSpPr>
        <p:spPr/>
        <p:txBody>
          <a:bodyPr/>
          <a:lstStyle/>
          <a:p>
            <a:r>
              <a:rPr lang="en-GB" sz="2600" dirty="0"/>
              <a:t>Strategic partnerships - moving society forward</a:t>
            </a:r>
          </a:p>
        </p:txBody>
      </p:sp>
      <p:sp>
        <p:nvSpPr>
          <p:cNvPr id="5" name="Oval 4">
            <a:extLst>
              <a:ext uri="{FF2B5EF4-FFF2-40B4-BE49-F238E27FC236}">
                <a16:creationId xmlns:a16="http://schemas.microsoft.com/office/drawing/2014/main" id="{716052E3-BF2C-C044-8BAD-B4C51C82B7B3}"/>
              </a:ext>
            </a:extLst>
          </p:cNvPr>
          <p:cNvSpPr/>
          <p:nvPr/>
        </p:nvSpPr>
        <p:spPr>
          <a:xfrm>
            <a:off x="3454310" y="1204685"/>
            <a:ext cx="2245034" cy="2245034"/>
          </a:xfrm>
          <a:prstGeom prst="ellipse">
            <a:avLst/>
          </a:prstGeom>
          <a:solidFill>
            <a:schemeClr val="accent3">
              <a:alpha val="1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SE"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0" name="Oval 19">
            <a:extLst>
              <a:ext uri="{FF2B5EF4-FFF2-40B4-BE49-F238E27FC236}">
                <a16:creationId xmlns:a16="http://schemas.microsoft.com/office/drawing/2014/main" id="{27FD2330-E5AB-2445-8023-792D47207A11}"/>
              </a:ext>
            </a:extLst>
          </p:cNvPr>
          <p:cNvSpPr/>
          <p:nvPr/>
        </p:nvSpPr>
        <p:spPr>
          <a:xfrm>
            <a:off x="2897746" y="2127447"/>
            <a:ext cx="2245034" cy="2245034"/>
          </a:xfrm>
          <a:prstGeom prst="ellipse">
            <a:avLst/>
          </a:prstGeom>
          <a:solidFill>
            <a:schemeClr val="accent3">
              <a:alpha val="1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SE"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1" name="Oval 20">
            <a:extLst>
              <a:ext uri="{FF2B5EF4-FFF2-40B4-BE49-F238E27FC236}">
                <a16:creationId xmlns:a16="http://schemas.microsoft.com/office/drawing/2014/main" id="{37557572-A649-9448-8827-14AE1AA6AE66}"/>
              </a:ext>
            </a:extLst>
          </p:cNvPr>
          <p:cNvSpPr/>
          <p:nvPr/>
        </p:nvSpPr>
        <p:spPr>
          <a:xfrm>
            <a:off x="4010874" y="2127447"/>
            <a:ext cx="2245034" cy="2245034"/>
          </a:xfrm>
          <a:prstGeom prst="ellipse">
            <a:avLst/>
          </a:prstGeom>
          <a:solidFill>
            <a:schemeClr val="accent3">
              <a:alpha val="1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SE"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4" name="TextBox 13"/>
          <p:cNvSpPr txBox="1"/>
          <p:nvPr/>
        </p:nvSpPr>
        <p:spPr>
          <a:xfrm>
            <a:off x="2643027" y="3208269"/>
            <a:ext cx="1533301" cy="215444"/>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a:ln>
                  <a:noFill/>
                </a:ln>
                <a:solidFill>
                  <a:srgbClr val="000000"/>
                </a:solidFill>
                <a:effectLst/>
                <a:uLnTx/>
                <a:uFillTx/>
                <a:latin typeface="Arial" panose="020B0604020202020204"/>
                <a:ea typeface="+mn-ea"/>
                <a:cs typeface="+mn-cs"/>
              </a:rPr>
              <a:t>People</a:t>
            </a:r>
          </a:p>
        </p:txBody>
      </p:sp>
      <p:sp>
        <p:nvSpPr>
          <p:cNvPr id="15" name="TextBox 14"/>
          <p:cNvSpPr txBox="1"/>
          <p:nvPr/>
        </p:nvSpPr>
        <p:spPr>
          <a:xfrm>
            <a:off x="4967674" y="3183650"/>
            <a:ext cx="1533301" cy="241450"/>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panose="020B0604020202020204"/>
                <a:ea typeface="+mn-ea"/>
                <a:cs typeface="+mn-cs"/>
              </a:rPr>
              <a:t>Industry</a:t>
            </a:r>
          </a:p>
        </p:txBody>
      </p:sp>
      <p:sp>
        <p:nvSpPr>
          <p:cNvPr id="16" name="TextBox 15"/>
          <p:cNvSpPr txBox="1"/>
          <p:nvPr/>
        </p:nvSpPr>
        <p:spPr>
          <a:xfrm>
            <a:off x="3805349" y="1657783"/>
            <a:ext cx="1533301" cy="215444"/>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a:ln>
                  <a:noFill/>
                </a:ln>
                <a:solidFill>
                  <a:srgbClr val="000000"/>
                </a:solidFill>
                <a:effectLst/>
                <a:uLnTx/>
                <a:uFillTx/>
                <a:latin typeface="Arial" panose="020B0604020202020204"/>
                <a:ea typeface="+mn-ea"/>
                <a:cs typeface="+mn-cs"/>
              </a:rPr>
              <a:t>Knowledge</a:t>
            </a:r>
          </a:p>
        </p:txBody>
      </p:sp>
      <p:sp>
        <p:nvSpPr>
          <p:cNvPr id="19" name="TextBox 18"/>
          <p:cNvSpPr txBox="1"/>
          <p:nvPr/>
        </p:nvSpPr>
        <p:spPr>
          <a:xfrm>
            <a:off x="3810177" y="2812325"/>
            <a:ext cx="1533301" cy="241450"/>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panose="020B0604020202020204"/>
                <a:ea typeface="+mn-ea"/>
                <a:cs typeface="+mn-cs"/>
              </a:rPr>
              <a:t>Society</a:t>
            </a:r>
          </a:p>
        </p:txBody>
      </p:sp>
      <p:sp>
        <p:nvSpPr>
          <p:cNvPr id="23" name="Oval 22">
            <a:extLst>
              <a:ext uri="{FF2B5EF4-FFF2-40B4-BE49-F238E27FC236}">
                <a16:creationId xmlns:a16="http://schemas.microsoft.com/office/drawing/2014/main" id="{2250F23C-B05E-6747-A4BE-FF4DDB140B80}"/>
              </a:ext>
            </a:extLst>
          </p:cNvPr>
          <p:cNvSpPr/>
          <p:nvPr/>
        </p:nvSpPr>
        <p:spPr>
          <a:xfrm>
            <a:off x="3454310" y="1204685"/>
            <a:ext cx="2245034" cy="2245034"/>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SE"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4" name="Oval 23">
            <a:extLst>
              <a:ext uri="{FF2B5EF4-FFF2-40B4-BE49-F238E27FC236}">
                <a16:creationId xmlns:a16="http://schemas.microsoft.com/office/drawing/2014/main" id="{216AC2ED-5EFB-3B49-B9DF-21EBC1E518CA}"/>
              </a:ext>
            </a:extLst>
          </p:cNvPr>
          <p:cNvSpPr/>
          <p:nvPr/>
        </p:nvSpPr>
        <p:spPr>
          <a:xfrm>
            <a:off x="2897746" y="2127447"/>
            <a:ext cx="2245034" cy="2245034"/>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SE"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5" name="Oval 24">
            <a:extLst>
              <a:ext uri="{FF2B5EF4-FFF2-40B4-BE49-F238E27FC236}">
                <a16:creationId xmlns:a16="http://schemas.microsoft.com/office/drawing/2014/main" id="{FEC95AE1-8969-0F4D-8CE9-C3F1AFC41CD7}"/>
              </a:ext>
            </a:extLst>
          </p:cNvPr>
          <p:cNvSpPr/>
          <p:nvPr/>
        </p:nvSpPr>
        <p:spPr>
          <a:xfrm>
            <a:off x="4010874" y="2127447"/>
            <a:ext cx="2245034" cy="2245034"/>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SE"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2D17A9F1-7A26-944F-AAAD-48638EDDB069}"/>
              </a:ext>
            </a:extLst>
          </p:cNvPr>
          <p:cNvSpPr/>
          <p:nvPr/>
        </p:nvSpPr>
        <p:spPr>
          <a:xfrm>
            <a:off x="3921609" y="3215111"/>
            <a:ext cx="178529" cy="178529"/>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SE"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7" name="Oval 16">
            <a:extLst>
              <a:ext uri="{FF2B5EF4-FFF2-40B4-BE49-F238E27FC236}">
                <a16:creationId xmlns:a16="http://schemas.microsoft.com/office/drawing/2014/main" id="{FED2D600-797D-954F-A679-41A611FE4C7A}"/>
              </a:ext>
            </a:extLst>
          </p:cNvPr>
          <p:cNvSpPr/>
          <p:nvPr/>
        </p:nvSpPr>
        <p:spPr>
          <a:xfrm>
            <a:off x="5034950" y="3215111"/>
            <a:ext cx="178529" cy="178529"/>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SE"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8" name="Oval 17">
            <a:extLst>
              <a:ext uri="{FF2B5EF4-FFF2-40B4-BE49-F238E27FC236}">
                <a16:creationId xmlns:a16="http://schemas.microsoft.com/office/drawing/2014/main" id="{FA39F75E-3703-6942-B8B3-2C3553CAC5FB}"/>
              </a:ext>
            </a:extLst>
          </p:cNvPr>
          <p:cNvSpPr/>
          <p:nvPr/>
        </p:nvSpPr>
        <p:spPr>
          <a:xfrm>
            <a:off x="4487563" y="2209734"/>
            <a:ext cx="178529" cy="178529"/>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SE"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41040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Sweden’s largest technical university</a:t>
            </a:r>
            <a:endParaRPr lang="en-SE" dirty="0"/>
          </a:p>
        </p:txBody>
      </p:sp>
      <p:sp>
        <p:nvSpPr>
          <p:cNvPr id="3" name="Date Placeholder 2"/>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BAD82F0C-0E2A-5546-8972-AA94798A63F5}" type="datetime1">
              <a:rPr kumimoji="0" lang="sv-SE" sz="700" b="0" i="0" u="none" strike="noStrike" kern="1200" cap="none" spc="0" normalizeH="0" baseline="0" noProof="0" smtClean="0">
                <a:ln>
                  <a:noFill/>
                </a:ln>
                <a:solidFill>
                  <a:srgbClr val="848489"/>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2023-05-23</a:t>
            </a:fld>
            <a:endParaRPr kumimoji="0" lang="en-GB" sz="700" b="0" i="0" u="none" strike="noStrike" kern="1200" cap="none" spc="0" normalizeH="0" baseline="0" noProof="0" dirty="0">
              <a:ln>
                <a:noFill/>
              </a:ln>
              <a:solidFill>
                <a:srgbClr val="848489"/>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338348D-F2D3-AB47-AE2A-1D59B1E58D64}" type="slidenum">
              <a:rPr kumimoji="0" lang="en-GB" sz="700" b="0" i="0" u="none" strike="noStrike" kern="1200" cap="none" spc="0" normalizeH="0" baseline="0" noProof="0" smtClean="0">
                <a:ln>
                  <a:noFill/>
                </a:ln>
                <a:solidFill>
                  <a:srgbClr val="8484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GB" sz="700" b="0" i="0" u="none" strike="noStrike" kern="1200" cap="none" spc="0" normalizeH="0" baseline="0" noProof="0">
              <a:ln>
                <a:noFill/>
              </a:ln>
              <a:solidFill>
                <a:srgbClr val="848489"/>
              </a:solidFill>
              <a:effectLst/>
              <a:uLnTx/>
              <a:uFillTx/>
              <a:latin typeface="Arial" panose="020B0604020202020204" pitchFamily="34" charset="0"/>
              <a:ea typeface="+mn-ea"/>
              <a:cs typeface="+mn-cs"/>
            </a:endParaRPr>
          </a:p>
        </p:txBody>
      </p:sp>
      <p:sp>
        <p:nvSpPr>
          <p:cNvPr id="17" name="Oval 16">
            <a:extLst>
              <a:ext uri="{FF2B5EF4-FFF2-40B4-BE49-F238E27FC236}">
                <a16:creationId xmlns:a16="http://schemas.microsoft.com/office/drawing/2014/main" id="{43213034-3E0C-BA4B-817F-E6FA1E842ED8}"/>
              </a:ext>
            </a:extLst>
          </p:cNvPr>
          <p:cNvSpPr/>
          <p:nvPr/>
        </p:nvSpPr>
        <p:spPr>
          <a:xfrm>
            <a:off x="3486181" y="1329337"/>
            <a:ext cx="2185625" cy="2162891"/>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9525" marR="0" lvl="1" indent="0" algn="ctr" defTabSz="914400" rtl="0" eaLnBrk="0" fontAlgn="base" latinLnBrk="0" hangingPunct="0">
              <a:lnSpc>
                <a:spcPct val="100000"/>
              </a:lnSpc>
              <a:spcBef>
                <a:spcPts val="500"/>
              </a:spcBef>
              <a:spcAft>
                <a:spcPts val="500"/>
              </a:spcAft>
              <a:buClrTx/>
              <a:buSzTx/>
              <a:buFontTx/>
              <a:buNone/>
              <a:tabLst/>
              <a:defRPr/>
            </a:pPr>
            <a:r>
              <a:rPr lang="en-US" sz="3600" b="1" dirty="0">
                <a:solidFill>
                  <a:srgbClr val="2091C3"/>
                </a:solidFill>
                <a:latin typeface="Arial"/>
              </a:rPr>
              <a:t>4</a:t>
            </a:r>
            <a:r>
              <a:rPr kumimoji="0" lang="en-US" sz="1600" b="1" i="0" u="none" strike="noStrike" kern="1200" cap="none" spc="0" normalizeH="0" baseline="0" noProof="0" dirty="0" smtClean="0">
                <a:ln>
                  <a:noFill/>
                </a:ln>
                <a:solidFill>
                  <a:srgbClr val="2091C3"/>
                </a:solidFill>
                <a:effectLst/>
                <a:uLnTx/>
                <a:uFillTx/>
                <a:latin typeface="Arial"/>
                <a:ea typeface="+mn-ea"/>
                <a:cs typeface="+mn-cs"/>
              </a:rPr>
              <a:t> </a:t>
            </a:r>
            <a:r>
              <a:rPr kumimoji="0" lang="en-US" sz="3600" b="1" i="0" u="none" strike="noStrike" kern="1200" cap="none" spc="0" normalizeH="0" baseline="0" noProof="0" dirty="0">
                <a:ln>
                  <a:noFill/>
                </a:ln>
                <a:solidFill>
                  <a:srgbClr val="2091C3"/>
                </a:solidFill>
                <a:effectLst/>
                <a:uLnTx/>
                <a:uFillTx/>
                <a:latin typeface="Arial"/>
                <a:ea typeface="+mn-ea"/>
                <a:cs typeface="+mn-cs"/>
              </a:rPr>
              <a:t>000</a:t>
            </a:r>
            <a:r>
              <a:rPr kumimoji="0" lang="en-US" sz="2800" b="1" i="0" u="none" strike="noStrike" kern="1200" cap="none" spc="0" normalizeH="0" baseline="0" noProof="0" dirty="0">
                <a:ln>
                  <a:noFill/>
                </a:ln>
                <a:solidFill>
                  <a:srgbClr val="000000"/>
                </a:solidFill>
                <a:effectLst/>
                <a:uLnTx/>
                <a:uFillTx/>
                <a:latin typeface="Arial"/>
                <a:ea typeface="+mn-ea"/>
                <a:cs typeface="+mn-cs"/>
              </a:rPr>
              <a:t/>
            </a:r>
            <a:br>
              <a:rPr kumimoji="0" lang="en-US" sz="2800" b="1" i="0" u="none" strike="noStrike" kern="1200" cap="none" spc="0" normalizeH="0" baseline="0" noProof="0" dirty="0">
                <a:ln>
                  <a:noFill/>
                </a:ln>
                <a:solidFill>
                  <a:srgbClr val="000000"/>
                </a:solidFill>
                <a:effectLst/>
                <a:uLnTx/>
                <a:uFillTx/>
                <a:latin typeface="Arial"/>
                <a:ea typeface="+mn-ea"/>
                <a:cs typeface="+mn-cs"/>
              </a:rPr>
            </a:br>
            <a:r>
              <a:rPr kumimoji="0" lang="sv-SE" sz="1400" b="0" i="0" u="none" strike="noStrike" kern="1200" cap="none" spc="0" normalizeH="0" baseline="0" noProof="0" dirty="0" err="1" smtClean="0">
                <a:ln>
                  <a:noFill/>
                </a:ln>
                <a:solidFill>
                  <a:srgbClr val="000000"/>
                </a:solidFill>
                <a:effectLst/>
                <a:uLnTx/>
                <a:uFillTx/>
                <a:latin typeface="Arial"/>
                <a:ea typeface="+mn-ea"/>
                <a:cs typeface="+mn-cs"/>
              </a:rPr>
              <a:t>staff</a:t>
            </a:r>
            <a:r>
              <a:rPr kumimoji="0" lang="sv-SE" sz="1400" b="0" i="0" u="none" strike="noStrike" kern="1200" cap="none" spc="0" normalizeH="0" baseline="0" noProof="0" dirty="0" smtClean="0">
                <a:ln>
                  <a:noFill/>
                </a:ln>
                <a:solidFill>
                  <a:srgbClr val="000000"/>
                </a:solidFill>
                <a:effectLst/>
                <a:uLnTx/>
                <a:uFillTx/>
                <a:latin typeface="Arial"/>
                <a:ea typeface="+mn-ea"/>
                <a:cs typeface="+mn-cs"/>
              </a:rPr>
              <a:t> (FTE)</a:t>
            </a:r>
            <a:endParaRPr kumimoji="0" lang="sv-SE"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Oval 17">
            <a:extLst>
              <a:ext uri="{FF2B5EF4-FFF2-40B4-BE49-F238E27FC236}">
                <a16:creationId xmlns:a16="http://schemas.microsoft.com/office/drawing/2014/main" id="{007BDA9F-DF7B-5A41-A72B-C028C95F298A}"/>
              </a:ext>
            </a:extLst>
          </p:cNvPr>
          <p:cNvSpPr/>
          <p:nvPr/>
        </p:nvSpPr>
        <p:spPr>
          <a:xfrm>
            <a:off x="384030" y="1326748"/>
            <a:ext cx="2185625" cy="2162891"/>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9525" marR="0" lvl="1" indent="0" algn="ctr" defTabSz="914400" rtl="0" eaLnBrk="0" fontAlgn="base" latinLnBrk="0" hangingPunct="0">
              <a:lnSpc>
                <a:spcPct val="100000"/>
              </a:lnSpc>
              <a:spcBef>
                <a:spcPts val="500"/>
              </a:spcBef>
              <a:spcAft>
                <a:spcPts val="500"/>
              </a:spcAft>
              <a:buClrTx/>
              <a:buSzTx/>
              <a:buFontTx/>
              <a:buNone/>
              <a:tabLst/>
              <a:defRPr/>
            </a:pPr>
            <a:r>
              <a:rPr kumimoji="0" lang="en-US" sz="3600" b="1" i="0" u="none" strike="noStrike" kern="1200" cap="none" spc="0" normalizeH="0" baseline="0" noProof="0" dirty="0">
                <a:ln>
                  <a:noFill/>
                </a:ln>
                <a:solidFill>
                  <a:srgbClr val="2091C3"/>
                </a:solidFill>
                <a:effectLst/>
                <a:uLnTx/>
                <a:uFillTx/>
                <a:latin typeface="Arial"/>
                <a:ea typeface="+mn-ea"/>
                <a:cs typeface="+mn-cs"/>
              </a:rPr>
              <a:t>17</a:t>
            </a:r>
            <a:r>
              <a:rPr kumimoji="0" lang="en-US" sz="1600" b="1" i="0" u="none" strike="noStrike" kern="1200" cap="none" spc="0" normalizeH="0" baseline="0" noProof="0" dirty="0">
                <a:ln>
                  <a:noFill/>
                </a:ln>
                <a:solidFill>
                  <a:srgbClr val="2091C3"/>
                </a:solidFill>
                <a:effectLst/>
                <a:uLnTx/>
                <a:uFillTx/>
                <a:latin typeface="Arial"/>
                <a:ea typeface="+mn-ea"/>
                <a:cs typeface="+mn-cs"/>
              </a:rPr>
              <a:t> </a:t>
            </a:r>
            <a:r>
              <a:rPr lang="en-US" sz="3600" b="1" noProof="0" dirty="0">
                <a:solidFill>
                  <a:srgbClr val="2091C3"/>
                </a:solidFill>
                <a:latin typeface="Arial"/>
              </a:rPr>
              <a:t>0</a:t>
            </a:r>
            <a:r>
              <a:rPr kumimoji="0" lang="en-US" sz="3600" b="1" i="0" u="none" strike="noStrike" kern="1200" cap="none" spc="0" normalizeH="0" baseline="0" noProof="0" dirty="0" smtClean="0">
                <a:ln>
                  <a:noFill/>
                </a:ln>
                <a:solidFill>
                  <a:srgbClr val="2091C3"/>
                </a:solidFill>
                <a:effectLst/>
                <a:uLnTx/>
                <a:uFillTx/>
                <a:latin typeface="Arial"/>
                <a:ea typeface="+mn-ea"/>
                <a:cs typeface="+mn-cs"/>
              </a:rPr>
              <a:t>00</a:t>
            </a:r>
            <a:r>
              <a:rPr kumimoji="0" lang="en-US" sz="2800" b="1" i="0" u="none" strike="noStrike" kern="1200" cap="none" spc="0" normalizeH="0" baseline="0" noProof="0" dirty="0">
                <a:ln>
                  <a:noFill/>
                </a:ln>
                <a:solidFill>
                  <a:srgbClr val="000000"/>
                </a:solidFill>
                <a:effectLst/>
                <a:uLnTx/>
                <a:uFillTx/>
                <a:latin typeface="Arial"/>
                <a:ea typeface="+mn-ea"/>
                <a:cs typeface="+mn-cs"/>
              </a:rPr>
              <a:t/>
            </a:r>
            <a:br>
              <a:rPr kumimoji="0" lang="en-US" sz="2800" b="1" i="0" u="none" strike="noStrike" kern="1200" cap="none" spc="0" normalizeH="0" baseline="0" noProof="0" dirty="0">
                <a:ln>
                  <a:noFill/>
                </a:ln>
                <a:solidFill>
                  <a:srgbClr val="000000"/>
                </a:solidFill>
                <a:effectLst/>
                <a:uLnTx/>
                <a:uFillTx/>
                <a:latin typeface="Arial"/>
                <a:ea typeface="+mn-ea"/>
                <a:cs typeface="+mn-cs"/>
              </a:rPr>
            </a:br>
            <a:r>
              <a:rPr kumimoji="0" lang="en-GB" sz="1400" b="0" i="0" u="none" strike="noStrike" kern="1200" cap="none" spc="0" normalizeH="0" baseline="0" noProof="0" dirty="0">
                <a:ln>
                  <a:noFill/>
                </a:ln>
                <a:solidFill>
                  <a:srgbClr val="000000"/>
                </a:solidFill>
                <a:effectLst/>
                <a:uLnTx/>
                <a:uFillTx/>
                <a:latin typeface="Arial"/>
                <a:ea typeface="+mn-ea"/>
                <a:cs typeface="+mn-cs"/>
              </a:rPr>
              <a:t>students </a:t>
            </a:r>
            <a:endParaRPr kumimoji="0" lang="sv-SE"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42C9C898-59D5-8545-A150-8C4F143815AA}"/>
              </a:ext>
            </a:extLst>
          </p:cNvPr>
          <p:cNvSpPr/>
          <p:nvPr/>
        </p:nvSpPr>
        <p:spPr>
          <a:xfrm>
            <a:off x="2896440" y="4062104"/>
            <a:ext cx="992180" cy="583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1" indent="0" algn="ctr" defTabSz="914400" rtl="0" eaLnBrk="0" fontAlgn="base"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2091C3"/>
                </a:solidFill>
                <a:effectLst/>
                <a:uLnTx/>
                <a:uFillTx/>
                <a:latin typeface="Arial"/>
                <a:ea typeface="+mn-ea"/>
                <a:cs typeface="+mn-cs"/>
              </a:rPr>
              <a:t>339</a:t>
            </a:r>
            <a:endParaRPr kumimoji="0" lang="en-US" sz="1000" b="1" i="0" u="none" strike="noStrike" kern="1200" cap="none" spc="0" normalizeH="0" baseline="0" noProof="0" dirty="0">
              <a:ln>
                <a:noFill/>
              </a:ln>
              <a:solidFill>
                <a:srgbClr val="000000"/>
              </a:solidFill>
              <a:effectLst/>
              <a:uLnTx/>
              <a:uFillTx/>
              <a:latin typeface="Arial"/>
              <a:ea typeface="+mn-ea"/>
              <a:cs typeface="+mn-cs"/>
            </a:endParaRPr>
          </a:p>
          <a:p>
            <a:pPr marL="0" marR="0" lvl="1" indent="0" algn="ctr" defTabSz="914400" rtl="0" eaLnBrk="0" fontAlgn="base" latinLnBrk="0" hangingPunct="0">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Arial"/>
                <a:ea typeface="+mn-ea"/>
                <a:cs typeface="+mn-cs"/>
              </a:rPr>
              <a:t>professors</a:t>
            </a:r>
          </a:p>
        </p:txBody>
      </p:sp>
      <p:sp>
        <p:nvSpPr>
          <p:cNvPr id="19" name="Rectangle 18">
            <a:extLst>
              <a:ext uri="{FF2B5EF4-FFF2-40B4-BE49-F238E27FC236}">
                <a16:creationId xmlns:a16="http://schemas.microsoft.com/office/drawing/2014/main" id="{75744C02-D5FD-0C49-A633-50B266B3FE32}"/>
              </a:ext>
            </a:extLst>
          </p:cNvPr>
          <p:cNvSpPr/>
          <p:nvPr/>
        </p:nvSpPr>
        <p:spPr>
          <a:xfrm>
            <a:off x="4977704" y="4062104"/>
            <a:ext cx="1420853" cy="5898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marL="0" marR="0" lvl="1" indent="0" algn="ctr" defTabSz="914400" rtl="0" eaLnBrk="0" fontAlgn="b"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091C3"/>
                </a:solidFill>
                <a:effectLst/>
                <a:uLnTx/>
                <a:uFillTx/>
                <a:latin typeface="Arial"/>
                <a:ea typeface="+mn-ea"/>
                <a:cs typeface="+mn-cs"/>
              </a:rPr>
              <a:t>1</a:t>
            </a:r>
            <a:r>
              <a:rPr kumimoji="0" lang="en-US" sz="1000" b="1" i="0" u="none" strike="noStrike" kern="1200" cap="none" spc="0" normalizeH="0" baseline="0" noProof="0" dirty="0">
                <a:ln>
                  <a:noFill/>
                </a:ln>
                <a:solidFill>
                  <a:srgbClr val="2091C3"/>
                </a:solidFill>
                <a:effectLst/>
                <a:uLnTx/>
                <a:uFillTx/>
                <a:latin typeface="Arial"/>
                <a:ea typeface="+mn-ea"/>
                <a:cs typeface="+mn-cs"/>
              </a:rPr>
              <a:t> </a:t>
            </a:r>
            <a:r>
              <a:rPr lang="en-US" b="1" dirty="0">
                <a:solidFill>
                  <a:srgbClr val="2091C3"/>
                </a:solidFill>
                <a:latin typeface="Arial"/>
              </a:rPr>
              <a:t>7</a:t>
            </a:r>
            <a:r>
              <a:rPr kumimoji="0" lang="en-US" sz="1800" b="1" i="0" u="none" strike="noStrike" kern="1200" cap="none" spc="0" normalizeH="0" baseline="0" noProof="0" dirty="0" smtClean="0">
                <a:ln>
                  <a:noFill/>
                </a:ln>
                <a:solidFill>
                  <a:srgbClr val="2091C3"/>
                </a:solidFill>
                <a:effectLst/>
                <a:uLnTx/>
                <a:uFillTx/>
                <a:latin typeface="Arial"/>
                <a:ea typeface="+mn-ea"/>
                <a:cs typeface="+mn-cs"/>
              </a:rPr>
              <a:t>00</a:t>
            </a:r>
            <a:endParaRPr kumimoji="0" lang="en-US" sz="1000" b="1" i="0" u="none" strike="noStrike" kern="1200" cap="none" spc="0" normalizeH="0" baseline="0" noProof="0" dirty="0">
              <a:ln>
                <a:noFill/>
              </a:ln>
              <a:solidFill>
                <a:srgbClr val="000000"/>
              </a:solidFill>
              <a:effectLst/>
              <a:uLnTx/>
              <a:uFillTx/>
              <a:latin typeface="Arial"/>
              <a:ea typeface="+mn-ea"/>
              <a:cs typeface="+mn-cs"/>
            </a:endParaRPr>
          </a:p>
          <a:p>
            <a:pPr marL="0" marR="0" lvl="1" indent="0" algn="ctr" defTabSz="914400" rtl="0" eaLnBrk="0" fontAlgn="b" latinLnBrk="0" hangingPunct="0">
              <a:lnSpc>
                <a:spcPct val="100000"/>
              </a:lnSpc>
              <a:spcBef>
                <a:spcPts val="0"/>
              </a:spcBef>
              <a:spcAft>
                <a:spcPts val="0"/>
              </a:spcAft>
              <a:buClrTx/>
              <a:buSzTx/>
              <a:buFontTx/>
              <a:buNone/>
              <a:tabLst/>
              <a:defRPr/>
            </a:pPr>
            <a:r>
              <a:rPr kumimoji="0" lang="sv-SE" sz="1000" b="0" i="0" u="none" strike="noStrike" kern="1200" cap="none" spc="0" normalizeH="0" baseline="0" noProof="0" dirty="0" err="1">
                <a:ln>
                  <a:noFill/>
                </a:ln>
                <a:solidFill>
                  <a:srgbClr val="000000"/>
                </a:solidFill>
                <a:effectLst/>
                <a:uLnTx/>
                <a:uFillTx/>
                <a:latin typeface="Arial"/>
                <a:ea typeface="+mn-ea"/>
                <a:cs typeface="+mn-cs"/>
              </a:rPr>
              <a:t>doctoral</a:t>
            </a:r>
            <a:r>
              <a:rPr kumimoji="0" lang="sv-SE" sz="1000" b="0" i="0" u="none" strike="noStrike" kern="1200" cap="none" spc="0" normalizeH="0" baseline="0" noProof="0" dirty="0">
                <a:ln>
                  <a:noFill/>
                </a:ln>
                <a:solidFill>
                  <a:srgbClr val="000000"/>
                </a:solidFill>
                <a:effectLst/>
                <a:uLnTx/>
                <a:uFillTx/>
                <a:latin typeface="Arial"/>
                <a:ea typeface="+mn-ea"/>
                <a:cs typeface="+mn-cs"/>
              </a:rPr>
              <a:t> students</a:t>
            </a:r>
          </a:p>
        </p:txBody>
      </p:sp>
      <p:sp>
        <p:nvSpPr>
          <p:cNvPr id="11" name="Rectangle 10">
            <a:extLst>
              <a:ext uri="{FF2B5EF4-FFF2-40B4-BE49-F238E27FC236}">
                <a16:creationId xmlns:a16="http://schemas.microsoft.com/office/drawing/2014/main" id="{1BB16966-7B85-A549-AEA7-95DA4BDEA4CC}"/>
              </a:ext>
            </a:extLst>
          </p:cNvPr>
          <p:cNvSpPr/>
          <p:nvPr/>
        </p:nvSpPr>
        <p:spPr>
          <a:xfrm>
            <a:off x="3795079" y="4062104"/>
            <a:ext cx="1484512" cy="583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marL="0" marR="0" lvl="1" indent="0" algn="ctr" defTabSz="914400" rtl="0" eaLnBrk="0" fontAlgn="b"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091C3"/>
                </a:solidFill>
                <a:effectLst/>
                <a:uLnTx/>
                <a:uFillTx/>
                <a:latin typeface="Arial"/>
                <a:ea typeface="+mn-ea"/>
                <a:cs typeface="+mn-cs"/>
              </a:rPr>
              <a:t>2</a:t>
            </a:r>
            <a:r>
              <a:rPr kumimoji="0" lang="en-US" sz="1000" b="1" i="0" u="none" strike="noStrike" kern="1200" cap="none" spc="0" normalizeH="0" baseline="0" noProof="0" dirty="0">
                <a:ln>
                  <a:noFill/>
                </a:ln>
                <a:solidFill>
                  <a:srgbClr val="2091C3"/>
                </a:solidFill>
                <a:effectLst/>
                <a:uLnTx/>
                <a:uFillTx/>
                <a:latin typeface="Arial"/>
                <a:ea typeface="+mn-ea"/>
                <a:cs typeface="+mn-cs"/>
              </a:rPr>
              <a:t> </a:t>
            </a:r>
            <a:r>
              <a:rPr kumimoji="0" lang="en-US" sz="1800" b="1" i="0" u="none" strike="noStrike" kern="1200" cap="none" spc="0" normalizeH="0" baseline="0" noProof="0" dirty="0">
                <a:ln>
                  <a:noFill/>
                </a:ln>
                <a:solidFill>
                  <a:srgbClr val="2091C3"/>
                </a:solidFill>
                <a:effectLst/>
                <a:uLnTx/>
                <a:uFillTx/>
                <a:latin typeface="Arial"/>
                <a:ea typeface="+mn-ea"/>
                <a:cs typeface="+mn-cs"/>
              </a:rPr>
              <a:t>800</a:t>
            </a:r>
            <a:endParaRPr kumimoji="0" lang="en-US" sz="1000" b="1" i="0" u="none" strike="noStrike" kern="1200" cap="none" spc="0" normalizeH="0" baseline="0" noProof="0" dirty="0">
              <a:ln>
                <a:noFill/>
              </a:ln>
              <a:solidFill>
                <a:srgbClr val="000000"/>
              </a:solidFill>
              <a:effectLst/>
              <a:uLnTx/>
              <a:uFillTx/>
              <a:latin typeface="Arial"/>
              <a:ea typeface="+mn-ea"/>
              <a:cs typeface="+mn-cs"/>
            </a:endParaRPr>
          </a:p>
          <a:p>
            <a:pPr marL="0" marR="0" lvl="1" indent="0" algn="ctr" defTabSz="914400" rtl="0" eaLnBrk="0" fontAlgn="b" latinLnBrk="0" hangingPunct="0">
              <a:lnSpc>
                <a:spcPct val="100000"/>
              </a:lnSpc>
              <a:spcBef>
                <a:spcPts val="0"/>
              </a:spcBef>
              <a:spcAft>
                <a:spcPts val="0"/>
              </a:spcAft>
              <a:buClrTx/>
              <a:buSzTx/>
              <a:buFontTx/>
              <a:buNone/>
              <a:tabLst/>
              <a:defRPr/>
            </a:pPr>
            <a:r>
              <a:rPr kumimoji="0" lang="sv-SE" sz="1000" b="0" i="0" u="none" strike="noStrike" kern="1200" cap="none" spc="0" normalizeH="0" baseline="0" noProof="0" dirty="0" err="1">
                <a:ln>
                  <a:noFill/>
                </a:ln>
                <a:solidFill>
                  <a:srgbClr val="000000"/>
                </a:solidFill>
                <a:effectLst/>
                <a:uLnTx/>
                <a:uFillTx/>
                <a:latin typeface="Arial"/>
                <a:ea typeface="+mn-ea"/>
                <a:cs typeface="+mn-cs"/>
              </a:rPr>
              <a:t>staff</a:t>
            </a:r>
            <a:r>
              <a:rPr kumimoji="0" lang="sv-SE" sz="1000" b="0" i="0" u="none" strike="noStrike" kern="1200" cap="none" spc="0" normalizeH="0" baseline="0" noProof="0" dirty="0">
                <a:ln>
                  <a:noFill/>
                </a:ln>
                <a:solidFill>
                  <a:srgbClr val="000000"/>
                </a:solidFill>
                <a:effectLst/>
                <a:uLnTx/>
                <a:uFillTx/>
                <a:latin typeface="Arial"/>
                <a:ea typeface="+mn-ea"/>
                <a:cs typeface="+mn-cs"/>
              </a:rPr>
              <a:t> </a:t>
            </a:r>
            <a:r>
              <a:rPr kumimoji="0" lang="sv-SE" sz="1000" b="0" i="0" u="none" strike="noStrike" kern="1200" cap="none" spc="0" normalizeH="0" baseline="0" noProof="0" dirty="0" err="1">
                <a:ln>
                  <a:noFill/>
                </a:ln>
                <a:solidFill>
                  <a:srgbClr val="000000"/>
                </a:solidFill>
                <a:effectLst/>
                <a:uLnTx/>
                <a:uFillTx/>
                <a:latin typeface="Arial"/>
                <a:ea typeface="+mn-ea"/>
                <a:cs typeface="+mn-cs"/>
              </a:rPr>
              <a:t>within</a:t>
            </a:r>
            <a:r>
              <a:rPr kumimoji="0" lang="sv-SE" sz="1000" b="0" i="0" u="none" strike="noStrike" kern="1200" cap="none" spc="0" normalizeH="0" baseline="0" noProof="0" dirty="0">
                <a:ln>
                  <a:noFill/>
                </a:ln>
                <a:solidFill>
                  <a:srgbClr val="000000"/>
                </a:solidFill>
                <a:effectLst/>
                <a:uLnTx/>
                <a:uFillTx/>
                <a:latin typeface="Arial"/>
                <a:ea typeface="+mn-ea"/>
                <a:cs typeface="+mn-cs"/>
              </a:rPr>
              <a:t> research </a:t>
            </a:r>
          </a:p>
        </p:txBody>
      </p:sp>
      <p:sp>
        <p:nvSpPr>
          <p:cNvPr id="20" name="Rectangle 19">
            <a:extLst>
              <a:ext uri="{FF2B5EF4-FFF2-40B4-BE49-F238E27FC236}">
                <a16:creationId xmlns:a16="http://schemas.microsoft.com/office/drawing/2014/main" id="{593F6AE2-AEE0-E647-808A-8A8E491B979B}"/>
              </a:ext>
            </a:extLst>
          </p:cNvPr>
          <p:cNvSpPr/>
          <p:nvPr/>
        </p:nvSpPr>
        <p:spPr>
          <a:xfrm>
            <a:off x="373808" y="4062104"/>
            <a:ext cx="1093881" cy="58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1" indent="0" algn="ctr" defTabSz="914400" rtl="0" eaLnBrk="0" fontAlgn="base" latinLnBrk="0" hangingPunct="0">
              <a:lnSpc>
                <a:spcPct val="100000"/>
              </a:lnSpc>
              <a:spcBef>
                <a:spcPts val="0"/>
              </a:spcBef>
              <a:spcAft>
                <a:spcPts val="0"/>
              </a:spcAft>
              <a:buClrTx/>
              <a:buSzTx/>
              <a:buFontTx/>
              <a:buNone/>
              <a:tabLst/>
              <a:defRPr/>
            </a:pPr>
            <a:r>
              <a:rPr lang="sv-SE" b="1" dirty="0" smtClean="0">
                <a:solidFill>
                  <a:srgbClr val="2091C3"/>
                </a:solidFill>
                <a:latin typeface="Arial"/>
              </a:rPr>
              <a:t>35%</a:t>
            </a:r>
            <a:endParaRPr kumimoji="0" lang="en-US" sz="1000" b="1" i="0" u="none" strike="noStrike" kern="1200" cap="none" spc="0" normalizeH="0" baseline="0" noProof="0" dirty="0">
              <a:ln>
                <a:noFill/>
              </a:ln>
              <a:solidFill>
                <a:srgbClr val="000000"/>
              </a:solidFill>
              <a:effectLst/>
              <a:uLnTx/>
              <a:uFillTx/>
              <a:latin typeface="Arial"/>
              <a:ea typeface="+mn-ea"/>
              <a:cs typeface="+mn-cs"/>
            </a:endParaRPr>
          </a:p>
          <a:p>
            <a:pPr marL="0" marR="0" lvl="1" indent="0" algn="ctr" defTabSz="914400" rtl="0" eaLnBrk="0" fontAlgn="base" latinLnBrk="0" hangingPunct="0">
              <a:lnSpc>
                <a:spcPct val="100000"/>
              </a:lnSpc>
              <a:spcBef>
                <a:spcPts val="0"/>
              </a:spcBef>
              <a:spcAft>
                <a:spcPts val="0"/>
              </a:spcAft>
              <a:buClrTx/>
              <a:buSzTx/>
              <a:buFontTx/>
              <a:buNone/>
              <a:tabLst/>
              <a:defRPr/>
            </a:pPr>
            <a:r>
              <a:rPr kumimoji="0" lang="sv-SE" sz="1000" b="0" i="0" u="none" strike="noStrike" kern="1200" cap="none" spc="0" normalizeH="0" baseline="0" noProof="0" dirty="0" err="1">
                <a:ln>
                  <a:noFill/>
                </a:ln>
                <a:solidFill>
                  <a:srgbClr val="000000"/>
                </a:solidFill>
                <a:effectLst/>
                <a:uLnTx/>
                <a:uFillTx/>
                <a:latin typeface="Arial"/>
                <a:ea typeface="+mn-ea"/>
                <a:cs typeface="+mn-cs"/>
              </a:rPr>
              <a:t>women</a:t>
            </a:r>
            <a:r>
              <a:rPr kumimoji="0" lang="sv-SE" sz="1000" b="0" i="0" u="none" strike="noStrike" kern="1200" cap="none" spc="0" normalizeH="0" baseline="0" noProof="0" dirty="0">
                <a:ln>
                  <a:noFill/>
                </a:ln>
                <a:solidFill>
                  <a:srgbClr val="000000"/>
                </a:solidFill>
                <a:effectLst/>
                <a:uLnTx/>
                <a:uFillTx/>
                <a:latin typeface="Arial"/>
                <a:ea typeface="+mn-ea"/>
                <a:cs typeface="+mn-cs"/>
              </a:rPr>
              <a:t> </a:t>
            </a:r>
          </a:p>
        </p:txBody>
      </p:sp>
      <p:sp>
        <p:nvSpPr>
          <p:cNvPr id="21" name="Rectangle 20">
            <a:extLst>
              <a:ext uri="{FF2B5EF4-FFF2-40B4-BE49-F238E27FC236}">
                <a16:creationId xmlns:a16="http://schemas.microsoft.com/office/drawing/2014/main" id="{CF9B4BCA-28B5-F644-B876-5E6AC73D2082}"/>
              </a:ext>
            </a:extLst>
          </p:cNvPr>
          <p:cNvSpPr/>
          <p:nvPr/>
        </p:nvSpPr>
        <p:spPr>
          <a:xfrm>
            <a:off x="1407087" y="4062104"/>
            <a:ext cx="1100604" cy="58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lvl="1" algn="ctr" fontAlgn="b">
              <a:spcBef>
                <a:spcPts val="0"/>
              </a:spcBef>
              <a:spcAft>
                <a:spcPts val="0"/>
              </a:spcAft>
              <a:defRPr/>
            </a:pPr>
            <a:r>
              <a:rPr lang="en-US" b="1" dirty="0">
                <a:solidFill>
                  <a:srgbClr val="2091C3"/>
                </a:solidFill>
              </a:rPr>
              <a:t>2</a:t>
            </a:r>
            <a:r>
              <a:rPr lang="en-US" sz="1000" b="1" dirty="0">
                <a:solidFill>
                  <a:srgbClr val="2091C3"/>
                </a:solidFill>
              </a:rPr>
              <a:t> </a:t>
            </a:r>
            <a:r>
              <a:rPr lang="en-US" b="1" dirty="0">
                <a:solidFill>
                  <a:srgbClr val="2091C3"/>
                </a:solidFill>
              </a:rPr>
              <a:t>3</a:t>
            </a:r>
            <a:r>
              <a:rPr lang="en-US" b="1" dirty="0" smtClean="0">
                <a:solidFill>
                  <a:srgbClr val="2091C3"/>
                </a:solidFill>
              </a:rPr>
              <a:t>00</a:t>
            </a:r>
            <a:endParaRPr lang="en-US" sz="1000" b="1" dirty="0">
              <a:solidFill>
                <a:srgbClr val="000000"/>
              </a:solidFill>
            </a:endParaRPr>
          </a:p>
          <a:p>
            <a:pPr marL="0" marR="0" lvl="1" indent="0" algn="ctr" defTabSz="914400" rtl="0" eaLnBrk="0" fontAlgn="base" latinLnBrk="0" hangingPunct="0">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Arial"/>
                <a:ea typeface="+mn-ea"/>
                <a:cs typeface="+mn-cs"/>
              </a:rPr>
              <a:t>international</a:t>
            </a:r>
          </a:p>
        </p:txBody>
      </p:sp>
      <p:sp>
        <p:nvSpPr>
          <p:cNvPr id="16" name="Oval 15">
            <a:extLst>
              <a:ext uri="{FF2B5EF4-FFF2-40B4-BE49-F238E27FC236}">
                <a16:creationId xmlns:a16="http://schemas.microsoft.com/office/drawing/2014/main" id="{C4CA4105-0694-6E43-BCE6-1F5D933D7A5A}"/>
              </a:ext>
            </a:extLst>
          </p:cNvPr>
          <p:cNvSpPr/>
          <p:nvPr/>
        </p:nvSpPr>
        <p:spPr>
          <a:xfrm>
            <a:off x="6574345" y="1326748"/>
            <a:ext cx="2185625" cy="2162891"/>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9525" marR="0" lvl="1" indent="0" algn="ctr" defTabSz="914400" rtl="0" eaLnBrk="0" fontAlgn="base" latinLnBrk="0" hangingPunct="0">
              <a:lnSpc>
                <a:spcPct val="100000"/>
              </a:lnSpc>
              <a:spcBef>
                <a:spcPts val="500"/>
              </a:spcBef>
              <a:spcAft>
                <a:spcPts val="50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Arial"/>
                <a:ea typeface="+mn-ea"/>
                <a:cs typeface="+mn-cs"/>
              </a:rPr>
              <a:t> </a:t>
            </a:r>
            <a:r>
              <a:rPr kumimoji="0" lang="en-US" sz="2800" b="1" i="0" u="none" strike="noStrike" kern="1200" cap="none" spc="0" normalizeH="0" baseline="0" noProof="0" dirty="0">
                <a:ln>
                  <a:noFill/>
                </a:ln>
                <a:solidFill>
                  <a:srgbClr val="000000"/>
                </a:solidFill>
                <a:effectLst/>
                <a:uLnTx/>
                <a:uFillTx/>
                <a:latin typeface="Arial"/>
                <a:ea typeface="+mn-ea"/>
                <a:cs typeface="+mn-cs"/>
              </a:rPr>
              <a:t/>
            </a:r>
            <a:br>
              <a:rPr kumimoji="0" lang="en-US" sz="2800" b="1" i="0" u="none" strike="noStrike" kern="1200" cap="none" spc="0" normalizeH="0" baseline="0" noProof="0" dirty="0">
                <a:ln>
                  <a:noFill/>
                </a:ln>
                <a:solidFill>
                  <a:srgbClr val="000000"/>
                </a:solidFill>
                <a:effectLst/>
                <a:uLnTx/>
                <a:uFillTx/>
                <a:latin typeface="Arial"/>
                <a:ea typeface="+mn-ea"/>
                <a:cs typeface="+mn-cs"/>
              </a:rPr>
            </a:br>
            <a:endParaRPr kumimoji="0" lang="sv-SE"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Rectangle 4">
            <a:extLst>
              <a:ext uri="{FF2B5EF4-FFF2-40B4-BE49-F238E27FC236}">
                <a16:creationId xmlns:a16="http://schemas.microsoft.com/office/drawing/2014/main" id="{8222EE46-41AB-2D44-A8D0-8575EFBCCEF2}"/>
              </a:ext>
            </a:extLst>
          </p:cNvPr>
          <p:cNvSpPr/>
          <p:nvPr/>
        </p:nvSpPr>
        <p:spPr>
          <a:xfrm>
            <a:off x="6680579" y="1981307"/>
            <a:ext cx="2024913" cy="86177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2091C3"/>
                </a:solidFill>
                <a:effectLst/>
                <a:uLnTx/>
                <a:uFillTx/>
                <a:latin typeface="Arial" panose="020B0604020202020204" pitchFamily="34" charset="0"/>
                <a:ea typeface="+mn-ea"/>
                <a:cs typeface="+mn-cs"/>
              </a:rPr>
              <a:t>100</a:t>
            </a:r>
            <a:r>
              <a:rPr kumimoji="0" lang="en-US" sz="1600" b="1" i="0" u="none" strike="noStrike" kern="1200" cap="none" spc="0" normalizeH="0" baseline="0" noProof="0" dirty="0">
                <a:ln>
                  <a:noFill/>
                </a:ln>
                <a:solidFill>
                  <a:srgbClr val="2091C3"/>
                </a:solidFill>
                <a:effectLst/>
                <a:uLnTx/>
                <a:uFillTx/>
                <a:latin typeface="Arial" panose="020B0604020202020204" pitchFamily="34" charset="0"/>
                <a:ea typeface="+mn-ea"/>
                <a:cs typeface="+mn-cs"/>
              </a:rPr>
              <a:t> </a:t>
            </a:r>
            <a:r>
              <a:rPr kumimoji="0" lang="en-US" sz="3600" b="1" i="0" u="none" strike="noStrike" kern="1200" cap="none" spc="0" normalizeH="0" baseline="0" noProof="0" dirty="0">
                <a:ln>
                  <a:noFill/>
                </a:ln>
                <a:solidFill>
                  <a:srgbClr val="2091C3"/>
                </a:solidFill>
                <a:effectLst/>
                <a:uLnTx/>
                <a:uFillTx/>
                <a:latin typeface="Arial" panose="020B0604020202020204" pitchFamily="34" charset="0"/>
                <a:ea typeface="+mn-ea"/>
                <a:cs typeface="+mn-cs"/>
              </a:rPr>
              <a:t>000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mn-cs"/>
              </a:rPr>
              <a:t>alumni in 100 </a:t>
            </a:r>
            <a:r>
              <a:rPr kumimoji="0" lang="sv-SE" sz="1400" b="0" i="0" u="none" strike="noStrike" kern="1200" cap="none" spc="0" normalizeH="0" baseline="0" noProof="0" dirty="0" err="1">
                <a:ln>
                  <a:noFill/>
                </a:ln>
                <a:solidFill>
                  <a:srgbClr val="000000"/>
                </a:solidFill>
                <a:effectLst/>
                <a:uLnTx/>
                <a:uFillTx/>
                <a:latin typeface="Arial"/>
                <a:ea typeface="+mn-ea"/>
                <a:cs typeface="+mn-cs"/>
              </a:rPr>
              <a:t>countries</a:t>
            </a:r>
            <a:endParaRPr kumimoji="0" lang="en-SE"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Rectangle 6">
            <a:extLst>
              <a:ext uri="{FF2B5EF4-FFF2-40B4-BE49-F238E27FC236}">
                <a16:creationId xmlns:a16="http://schemas.microsoft.com/office/drawing/2014/main" id="{3B1B3758-E3D4-A247-9EB4-10FACFBACF5A}"/>
              </a:ext>
            </a:extLst>
          </p:cNvPr>
          <p:cNvSpPr/>
          <p:nvPr/>
        </p:nvSpPr>
        <p:spPr>
          <a:xfrm>
            <a:off x="250825" y="3955676"/>
            <a:ext cx="2452033" cy="766483"/>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DCF3066D-9B5E-C448-B9A6-D45732CCD31E}"/>
              </a:ext>
            </a:extLst>
          </p:cNvPr>
          <p:cNvSpPr/>
          <p:nvPr/>
        </p:nvSpPr>
        <p:spPr>
          <a:xfrm>
            <a:off x="2864223" y="3955676"/>
            <a:ext cx="3415552" cy="766483"/>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A3D2BEC8-88D1-2448-AFC6-91883ABB6CA5}"/>
              </a:ext>
            </a:extLst>
          </p:cNvPr>
          <p:cNvSpPr/>
          <p:nvPr/>
        </p:nvSpPr>
        <p:spPr>
          <a:xfrm>
            <a:off x="6441140" y="3957917"/>
            <a:ext cx="2452034" cy="766483"/>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027A08D3-DCA9-C947-9930-7359625D4A6A}"/>
              </a:ext>
            </a:extLst>
          </p:cNvPr>
          <p:cNvSpPr/>
          <p:nvPr/>
        </p:nvSpPr>
        <p:spPr>
          <a:xfrm>
            <a:off x="6967275" y="4062104"/>
            <a:ext cx="1420853" cy="5898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marL="0" marR="0" lvl="1" indent="0" algn="ctr" defTabSz="914400" rtl="0" eaLnBrk="0" fontAlgn="b" latinLnBrk="0" hangingPunct="0">
              <a:lnSpc>
                <a:spcPct val="100000"/>
              </a:lnSpc>
              <a:spcBef>
                <a:spcPts val="0"/>
              </a:spcBef>
              <a:spcAft>
                <a:spcPts val="0"/>
              </a:spcAft>
              <a:buClrTx/>
              <a:buSzTx/>
              <a:buFontTx/>
              <a:buNone/>
              <a:tabLst/>
              <a:defRPr/>
            </a:pPr>
            <a:r>
              <a:rPr lang="en-US" b="1" dirty="0" smtClean="0">
                <a:solidFill>
                  <a:srgbClr val="2091C3"/>
                </a:solidFill>
                <a:latin typeface="Arial"/>
              </a:rPr>
              <a:t>20</a:t>
            </a:r>
            <a:endParaRPr kumimoji="0" lang="en-US" sz="1000" b="1" i="0" u="none" strike="noStrike" kern="1200" cap="none" spc="0" normalizeH="0" baseline="0" noProof="0" dirty="0">
              <a:ln>
                <a:noFill/>
              </a:ln>
              <a:solidFill>
                <a:srgbClr val="000000"/>
              </a:solidFill>
              <a:effectLst/>
              <a:uLnTx/>
              <a:uFillTx/>
              <a:latin typeface="Arial"/>
              <a:ea typeface="+mn-ea"/>
              <a:cs typeface="+mn-cs"/>
            </a:endParaRPr>
          </a:p>
          <a:p>
            <a:pPr marL="0" marR="0" lvl="1" indent="0" algn="ctr" defTabSz="914400" rtl="0" eaLnBrk="0" fontAlgn="b" latinLnBrk="0" hangingPunct="0">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Arial"/>
                <a:ea typeface="+mn-ea"/>
                <a:cs typeface="+mn-cs"/>
              </a:rPr>
              <a:t>international alumni associations</a:t>
            </a:r>
          </a:p>
        </p:txBody>
      </p:sp>
      <p:cxnSp>
        <p:nvCxnSpPr>
          <p:cNvPr id="10" name="Straight Connector 9">
            <a:extLst>
              <a:ext uri="{FF2B5EF4-FFF2-40B4-BE49-F238E27FC236}">
                <a16:creationId xmlns:a16="http://schemas.microsoft.com/office/drawing/2014/main" id="{F4C0B456-ED98-EA42-A96E-9222B7D4FDF1}"/>
              </a:ext>
            </a:extLst>
          </p:cNvPr>
          <p:cNvCxnSpPr/>
          <p:nvPr/>
        </p:nvCxnSpPr>
        <p:spPr>
          <a:xfrm>
            <a:off x="1476841" y="3162299"/>
            <a:ext cx="0" cy="793377"/>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8FD95CD3-07C6-9342-BA14-AAEA568A7E34}"/>
              </a:ext>
            </a:extLst>
          </p:cNvPr>
          <p:cNvSpPr/>
          <p:nvPr/>
        </p:nvSpPr>
        <p:spPr>
          <a:xfrm>
            <a:off x="1397191" y="3873471"/>
            <a:ext cx="159300" cy="1593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E"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E772FBA6-39EB-B342-AFF2-99948B425263}"/>
              </a:ext>
            </a:extLst>
          </p:cNvPr>
          <p:cNvGrpSpPr/>
          <p:nvPr/>
        </p:nvGrpSpPr>
        <p:grpSpPr>
          <a:xfrm>
            <a:off x="4495705" y="3162299"/>
            <a:ext cx="159300" cy="864313"/>
            <a:chOff x="1549591" y="3314699"/>
            <a:chExt cx="159300" cy="864313"/>
          </a:xfrm>
        </p:grpSpPr>
        <p:cxnSp>
          <p:nvCxnSpPr>
            <p:cNvPr id="26" name="Straight Connector 25">
              <a:extLst>
                <a:ext uri="{FF2B5EF4-FFF2-40B4-BE49-F238E27FC236}">
                  <a16:creationId xmlns:a16="http://schemas.microsoft.com/office/drawing/2014/main" id="{0675D9B5-8736-CD45-B8FF-6D97603A3F9C}"/>
                </a:ext>
              </a:extLst>
            </p:cNvPr>
            <p:cNvCxnSpPr/>
            <p:nvPr/>
          </p:nvCxnSpPr>
          <p:spPr>
            <a:xfrm>
              <a:off x="1629241" y="3314699"/>
              <a:ext cx="0" cy="793377"/>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654F67BF-2572-804F-80D8-53F879D4F405}"/>
                </a:ext>
              </a:extLst>
            </p:cNvPr>
            <p:cNvSpPr/>
            <p:nvPr/>
          </p:nvSpPr>
          <p:spPr>
            <a:xfrm>
              <a:off x="1549591" y="4019712"/>
              <a:ext cx="159300" cy="1593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grpSp>
      <p:cxnSp>
        <p:nvCxnSpPr>
          <p:cNvPr id="28" name="Straight Connector 27">
            <a:extLst>
              <a:ext uri="{FF2B5EF4-FFF2-40B4-BE49-F238E27FC236}">
                <a16:creationId xmlns:a16="http://schemas.microsoft.com/office/drawing/2014/main" id="{8DAE4DB3-9FFF-4D40-BFF7-2D647CF6ABDF}"/>
              </a:ext>
            </a:extLst>
          </p:cNvPr>
          <p:cNvCxnSpPr/>
          <p:nvPr/>
        </p:nvCxnSpPr>
        <p:spPr>
          <a:xfrm>
            <a:off x="7667159" y="3160057"/>
            <a:ext cx="0" cy="793377"/>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CA59EC9C-DB87-824F-B64B-5180636B93A8}"/>
              </a:ext>
            </a:extLst>
          </p:cNvPr>
          <p:cNvSpPr/>
          <p:nvPr/>
        </p:nvSpPr>
        <p:spPr>
          <a:xfrm>
            <a:off x="7587509" y="3865070"/>
            <a:ext cx="159300" cy="1593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337710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387555E4-1462-704B-824D-672352429B62}"/>
              </a:ext>
            </a:extLst>
          </p:cNvPr>
          <p:cNvSpPr>
            <a:spLocks noGrp="1"/>
          </p:cNvSpPr>
          <p:nvPr>
            <p:ph type="title"/>
          </p:nvPr>
        </p:nvSpPr>
        <p:spPr/>
        <p:txBody>
          <a:bodyPr/>
          <a:lstStyle/>
          <a:p>
            <a:r>
              <a:rPr lang="en-GB" dirty="0"/>
              <a:t>Strategic partnerships</a:t>
            </a:r>
          </a:p>
        </p:txBody>
      </p:sp>
      <p:sp>
        <p:nvSpPr>
          <p:cNvPr id="3" name="Platshållare för datum 2">
            <a:extLst>
              <a:ext uri="{FF2B5EF4-FFF2-40B4-BE49-F238E27FC236}">
                <a16:creationId xmlns:a16="http://schemas.microsoft.com/office/drawing/2014/main" id="{B5DC37C1-D8A0-DA41-9721-23DD355AF2E9}"/>
              </a:ext>
            </a:extLst>
          </p:cNvPr>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FB2CF90B-63BC-6544-9FB4-A72410329261}" type="datetime1">
              <a:rPr kumimoji="0" lang="sv-SE" sz="700" b="0" i="0" u="none" strike="noStrike" kern="1200" cap="none" spc="0" normalizeH="0" baseline="0" noProof="0" smtClean="0">
                <a:ln>
                  <a:noFill/>
                </a:ln>
                <a:solidFill>
                  <a:srgbClr val="848489"/>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2023-05-23</a:t>
            </a:fld>
            <a:endParaRPr kumimoji="0" lang="en-GB" sz="700" b="0" i="0" u="none" strike="noStrike" kern="1200" cap="none" spc="0" normalizeH="0" baseline="0" noProof="0" dirty="0">
              <a:ln>
                <a:noFill/>
              </a:ln>
              <a:solidFill>
                <a:srgbClr val="848489"/>
              </a:solidFill>
              <a:effectLst/>
              <a:uLnTx/>
              <a:uFillTx/>
              <a:latin typeface="Arial" panose="020B0604020202020204" pitchFamily="34" charset="0"/>
              <a:ea typeface="+mn-ea"/>
              <a:cs typeface="+mn-cs"/>
            </a:endParaRPr>
          </a:p>
        </p:txBody>
      </p:sp>
      <p:sp>
        <p:nvSpPr>
          <p:cNvPr id="4" name="Platshållare för bildnummer 3">
            <a:extLst>
              <a:ext uri="{FF2B5EF4-FFF2-40B4-BE49-F238E27FC236}">
                <a16:creationId xmlns:a16="http://schemas.microsoft.com/office/drawing/2014/main" id="{41042904-6C12-3C45-8180-36DC2B5311F9}"/>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338348D-F2D3-AB47-AE2A-1D59B1E58D64}" type="slidenum">
              <a:rPr kumimoji="0" lang="en-GB" sz="700" b="0" i="0" u="none" strike="noStrike" kern="1200" cap="none" spc="0" normalizeH="0" baseline="0" noProof="0" smtClean="0">
                <a:ln>
                  <a:noFill/>
                </a:ln>
                <a:solidFill>
                  <a:srgbClr val="8484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GB" sz="700" b="0" i="0" u="none" strike="noStrike" kern="1200" cap="none" spc="0" normalizeH="0" baseline="0" noProof="0">
              <a:ln>
                <a:noFill/>
              </a:ln>
              <a:solidFill>
                <a:srgbClr val="848489"/>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750A52D9-4F82-A54E-AF31-A167D4D7706B}"/>
              </a:ext>
            </a:extLst>
          </p:cNvPr>
          <p:cNvSpPr txBox="1"/>
          <p:nvPr/>
        </p:nvSpPr>
        <p:spPr>
          <a:xfrm>
            <a:off x="485291" y="1412880"/>
            <a:ext cx="1719943"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Arial" panose="020B0604020202020204" pitchFamily="34" charset="0"/>
                <a:ea typeface="+mn-ea"/>
                <a:cs typeface="+mn-cs"/>
              </a:rPr>
              <a:t>Global companies</a:t>
            </a:r>
          </a:p>
        </p:txBody>
      </p:sp>
      <p:sp>
        <p:nvSpPr>
          <p:cNvPr id="9" name="TextBox 8">
            <a:extLst>
              <a:ext uri="{FF2B5EF4-FFF2-40B4-BE49-F238E27FC236}">
                <a16:creationId xmlns:a16="http://schemas.microsoft.com/office/drawing/2014/main" id="{3045BD2C-D180-594D-8DDC-A7268AE05E75}"/>
              </a:ext>
            </a:extLst>
          </p:cNvPr>
          <p:cNvSpPr txBox="1"/>
          <p:nvPr/>
        </p:nvSpPr>
        <p:spPr>
          <a:xfrm>
            <a:off x="485291" y="3573669"/>
            <a:ext cx="1719943" cy="276999"/>
          </a:xfrm>
          <a:prstGeom prst="rect">
            <a:avLst/>
          </a:prstGeom>
          <a:noFill/>
        </p:spPr>
        <p:txBody>
          <a:bodyPr wrap="square" rtlCol="0">
            <a:spAutoFit/>
          </a:bodyPr>
          <a:lstStyle/>
          <a:p>
            <a:pPr lvl="0"/>
            <a:r>
              <a:rPr lang="en-GB" sz="1200" dirty="0"/>
              <a:t>Public sector </a:t>
            </a:r>
            <a:endParaRPr kumimoji="0" lang="en-S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BBAC4F0F-A27A-3046-AE88-EEC016DB62AD}"/>
              </a:ext>
            </a:extLst>
          </p:cNvPr>
          <p:cNvSpPr txBox="1"/>
          <p:nvPr/>
        </p:nvSpPr>
        <p:spPr>
          <a:xfrm>
            <a:off x="4836890" y="3573669"/>
            <a:ext cx="2917372" cy="276999"/>
          </a:xfrm>
          <a:prstGeom prst="rect">
            <a:avLst/>
          </a:prstGeom>
          <a:noFill/>
        </p:spPr>
        <p:txBody>
          <a:bodyPr wrap="square" rtlCol="0">
            <a:spAutoFit/>
          </a:bodyPr>
          <a:lstStyle/>
          <a:p>
            <a:pPr lvl="0"/>
            <a:r>
              <a:rPr lang="en-GB" sz="1200" dirty="0"/>
              <a:t>Leading research institutes </a:t>
            </a:r>
            <a:endParaRPr kumimoji="0" lang="en-S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7" name="Picture 3" descr="C:\Users\maggan\Pictures\stockholm nu.png">
            <a:extLst>
              <a:ext uri="{FF2B5EF4-FFF2-40B4-BE49-F238E27FC236}">
                <a16:creationId xmlns:a16="http://schemas.microsoft.com/office/drawing/2014/main" id="{4DE6D28C-D234-524E-9053-10E97D5CBF9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97369" y="4121686"/>
            <a:ext cx="800062" cy="28484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F3F767AD-6274-7845-B1CF-A51564D513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94665" y="4103529"/>
            <a:ext cx="1272623" cy="237553"/>
          </a:xfrm>
          <a:prstGeom prst="rect">
            <a:avLst/>
          </a:prstGeom>
        </p:spPr>
      </p:pic>
      <p:pic>
        <p:nvPicPr>
          <p:cNvPr id="22" name="Picture 21">
            <a:extLst>
              <a:ext uri="{FF2B5EF4-FFF2-40B4-BE49-F238E27FC236}">
                <a16:creationId xmlns:a16="http://schemas.microsoft.com/office/drawing/2014/main" id="{F636264B-33F3-4C47-A7CA-E3455F723B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25411" y="4070089"/>
            <a:ext cx="302604" cy="434888"/>
          </a:xfrm>
          <a:prstGeom prst="rect">
            <a:avLst/>
          </a:prstGeom>
        </p:spPr>
      </p:pic>
      <p:pic>
        <p:nvPicPr>
          <p:cNvPr id="23" name="Picture 22">
            <a:extLst>
              <a:ext uri="{FF2B5EF4-FFF2-40B4-BE49-F238E27FC236}">
                <a16:creationId xmlns:a16="http://schemas.microsoft.com/office/drawing/2014/main" id="{61FAC5F6-2E80-4E41-ADA9-E0704DF52F8C}"/>
              </a:ext>
            </a:extLst>
          </p:cNvPr>
          <p:cNvPicPr>
            <a:picLocks noChangeAspect="1"/>
          </p:cNvPicPr>
          <p:nvPr/>
        </p:nvPicPr>
        <p:blipFill>
          <a:blip r:embed="rId6"/>
          <a:stretch>
            <a:fillRect/>
          </a:stretch>
        </p:blipFill>
        <p:spPr>
          <a:xfrm>
            <a:off x="6207192" y="4011386"/>
            <a:ext cx="628583" cy="478038"/>
          </a:xfrm>
          <a:prstGeom prst="rect">
            <a:avLst/>
          </a:prstGeom>
        </p:spPr>
      </p:pic>
      <p:cxnSp>
        <p:nvCxnSpPr>
          <p:cNvPr id="24" name="Straight Connector 23">
            <a:extLst>
              <a:ext uri="{FF2B5EF4-FFF2-40B4-BE49-F238E27FC236}">
                <a16:creationId xmlns:a16="http://schemas.microsoft.com/office/drawing/2014/main" id="{744FC682-E347-1940-9D34-EE5C21F5993B}"/>
              </a:ext>
            </a:extLst>
          </p:cNvPr>
          <p:cNvCxnSpPr>
            <a:cxnSpLocks/>
          </p:cNvCxnSpPr>
          <p:nvPr/>
        </p:nvCxnSpPr>
        <p:spPr>
          <a:xfrm>
            <a:off x="500097" y="3342338"/>
            <a:ext cx="8143806" cy="0"/>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50717E17-8758-E748-BA2D-C3D789D471E7}"/>
              </a:ext>
            </a:extLst>
          </p:cNvPr>
          <p:cNvSpPr/>
          <p:nvPr/>
        </p:nvSpPr>
        <p:spPr>
          <a:xfrm>
            <a:off x="250824" y="1204819"/>
            <a:ext cx="8642350" cy="3519580"/>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27" name="Straight Connector 26">
            <a:extLst>
              <a:ext uri="{FF2B5EF4-FFF2-40B4-BE49-F238E27FC236}">
                <a16:creationId xmlns:a16="http://schemas.microsoft.com/office/drawing/2014/main" id="{7FA5815C-29C3-5E4C-A766-54C17CAD3D7A}"/>
              </a:ext>
            </a:extLst>
          </p:cNvPr>
          <p:cNvCxnSpPr>
            <a:cxnSpLocks/>
          </p:cNvCxnSpPr>
          <p:nvPr/>
        </p:nvCxnSpPr>
        <p:spPr>
          <a:xfrm>
            <a:off x="4572000" y="3355038"/>
            <a:ext cx="0" cy="975459"/>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6" name="Picture 16" descr="http://www.ordbild.se/files/2008/09/saab-logo.gif">
            <a:hlinkClick r:id="rId7"/>
            <a:extLst>
              <a:ext uri="{FF2B5EF4-FFF2-40B4-BE49-F238E27FC236}">
                <a16:creationId xmlns:a16="http://schemas.microsoft.com/office/drawing/2014/main" id="{0C56914F-CD25-0E47-BD1A-07E3CF95553F}"/>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080315" y="1787566"/>
            <a:ext cx="1611732" cy="49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descr="Ericsson">
            <a:extLst>
              <a:ext uri="{FF2B5EF4-FFF2-40B4-BE49-F238E27FC236}">
                <a16:creationId xmlns:a16="http://schemas.microsoft.com/office/drawing/2014/main" id="{10D1476F-0556-4F4F-ADFB-B26556622ADF}"/>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506061" y="1768794"/>
            <a:ext cx="459812" cy="45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 descr="Go to start page">
            <a:extLst>
              <a:ext uri="{FF2B5EF4-FFF2-40B4-BE49-F238E27FC236}">
                <a16:creationId xmlns:a16="http://schemas.microsoft.com/office/drawing/2014/main" id="{5C529BF9-8000-1248-ACAF-E197234DACC7}"/>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471309" y="2037347"/>
            <a:ext cx="867080" cy="14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descr="C:\Users\maggan\Pictures\Sandvik.png">
            <a:extLst>
              <a:ext uri="{FF2B5EF4-FFF2-40B4-BE49-F238E27FC236}">
                <a16:creationId xmlns:a16="http://schemas.microsoft.com/office/drawing/2014/main" id="{631D0AEB-F62D-384C-9DBD-A6E9D36F4BE9}"/>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4182983" y="2740363"/>
            <a:ext cx="728943" cy="27699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EC7D5E0F-3CC6-454E-AC81-CC156964C7E4}"/>
              </a:ext>
            </a:extLst>
          </p:cNvPr>
          <p:cNvPicPr>
            <a:picLocks noChangeAspect="1"/>
          </p:cNvPicPr>
          <p:nvPr/>
        </p:nvPicPr>
        <p:blipFill>
          <a:blip r:embed="rId12"/>
          <a:stretch>
            <a:fillRect/>
          </a:stretch>
        </p:blipFill>
        <p:spPr>
          <a:xfrm>
            <a:off x="511876" y="2646718"/>
            <a:ext cx="1331586" cy="464290"/>
          </a:xfrm>
          <a:prstGeom prst="rect">
            <a:avLst/>
          </a:prstGeom>
        </p:spPr>
      </p:pic>
      <p:pic>
        <p:nvPicPr>
          <p:cNvPr id="35" name="Picture 34">
            <a:extLst>
              <a:ext uri="{FF2B5EF4-FFF2-40B4-BE49-F238E27FC236}">
                <a16:creationId xmlns:a16="http://schemas.microsoft.com/office/drawing/2014/main" id="{A6186E6C-9AF5-7A40-BB93-37A440399A77}"/>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192003" y="1757519"/>
            <a:ext cx="406350" cy="515382"/>
          </a:xfrm>
          <a:prstGeom prst="rect">
            <a:avLst/>
          </a:prstGeom>
        </p:spPr>
      </p:pic>
      <p:pic>
        <p:nvPicPr>
          <p:cNvPr id="36" name="Picture 35" descr="Logo, company name&#10;&#10;Description automatically generated">
            <a:extLst>
              <a:ext uri="{FF2B5EF4-FFF2-40B4-BE49-F238E27FC236}">
                <a16:creationId xmlns:a16="http://schemas.microsoft.com/office/drawing/2014/main" id="{A2CCC8B0-E980-2A4C-BC8C-2BB2A08B3EEB}"/>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21883" y="1705572"/>
            <a:ext cx="1035265" cy="583513"/>
          </a:xfrm>
          <a:prstGeom prst="rect">
            <a:avLst/>
          </a:prstGeom>
        </p:spPr>
      </p:pic>
      <p:pic>
        <p:nvPicPr>
          <p:cNvPr id="37" name="Picture 36" descr="A picture containing text, clipart&#10;&#10;Description automatically generated">
            <a:extLst>
              <a:ext uri="{FF2B5EF4-FFF2-40B4-BE49-F238E27FC236}">
                <a16:creationId xmlns:a16="http://schemas.microsoft.com/office/drawing/2014/main" id="{BBCBC6A9-6EBD-B643-97F7-7B1C4AC9AC99}"/>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358814" y="2819294"/>
            <a:ext cx="1054734" cy="238712"/>
          </a:xfrm>
          <a:prstGeom prst="rect">
            <a:avLst/>
          </a:prstGeom>
        </p:spPr>
      </p:pic>
      <p:pic>
        <p:nvPicPr>
          <p:cNvPr id="38" name="Picture 37"/>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2634256" y="2740363"/>
            <a:ext cx="541186" cy="212866"/>
          </a:xfrm>
          <a:prstGeom prst="rect">
            <a:avLst/>
          </a:prstGeom>
        </p:spPr>
      </p:pic>
      <p:pic>
        <p:nvPicPr>
          <p:cNvPr id="39" name="Picture 3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835775" y="2808302"/>
            <a:ext cx="1663871" cy="228553"/>
          </a:xfrm>
          <a:prstGeom prst="rect">
            <a:avLst/>
          </a:prstGeom>
        </p:spPr>
      </p:pic>
      <p:pic>
        <p:nvPicPr>
          <p:cNvPr id="1026" name="Picture 2" descr="RISE – en ledande innovationspartner för näringsliv och samhälle –  tema.storynews.se"/>
          <p:cNvPicPr>
            <a:picLocks noChangeAspect="1" noChangeArrowheads="1"/>
          </p:cNvPicPr>
          <p:nvPr/>
        </p:nvPicPr>
        <p:blipFill>
          <a:blip r:embed="rId18" cstate="screen">
            <a:extLst>
              <a:ext uri="{28A0092B-C50C-407E-A947-70E740481C1C}">
                <a14:useLocalDpi xmlns:a14="http://schemas.microsoft.com/office/drawing/2010/main" val="0"/>
              </a:ext>
            </a:extLst>
          </a:blip>
          <a:srcRect/>
          <a:stretch>
            <a:fillRect/>
          </a:stretch>
        </p:blipFill>
        <p:spPr bwMode="auto">
          <a:xfrm>
            <a:off x="7328856" y="4013291"/>
            <a:ext cx="972462" cy="393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488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FB2CF90B-63BC-6544-9FB4-A72410329261}" type="datetime1">
              <a:rPr kumimoji="0" lang="sv-SE" sz="700" b="0" i="0" u="none" strike="noStrike" kern="1200" cap="none" spc="0" normalizeH="0" baseline="0" noProof="0" smtClean="0">
                <a:ln>
                  <a:noFill/>
                </a:ln>
                <a:solidFill>
                  <a:srgbClr val="848489"/>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2023-05-23</a:t>
            </a:fld>
            <a:endParaRPr kumimoji="0" lang="en-GB" sz="700" b="0" i="0" u="none" strike="noStrike" kern="1200" cap="none" spc="0" normalizeH="0" baseline="0" noProof="0" dirty="0">
              <a:ln>
                <a:noFill/>
              </a:ln>
              <a:solidFill>
                <a:srgbClr val="848489"/>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338348D-F2D3-AB47-AE2A-1D59B1E58D64}" type="slidenum">
              <a:rPr kumimoji="0" lang="en-GB" sz="700" b="0" i="0" u="none" strike="noStrike" kern="1200" cap="none" spc="0" normalizeH="0" baseline="0" noProof="0" smtClean="0">
                <a:ln>
                  <a:noFill/>
                </a:ln>
                <a:solidFill>
                  <a:srgbClr val="8484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GB" sz="700" b="0" i="0" u="none" strike="noStrike" kern="1200" cap="none" spc="0" normalizeH="0" baseline="0" noProof="0">
              <a:ln>
                <a:noFill/>
              </a:ln>
              <a:solidFill>
                <a:srgbClr val="848489"/>
              </a:solidFill>
              <a:effectLst/>
              <a:uLnTx/>
              <a:uFillTx/>
              <a:latin typeface="Arial" panose="020B0604020202020204" pitchFamily="34" charset="0"/>
              <a:ea typeface="+mn-ea"/>
              <a:cs typeface="+mn-cs"/>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4884" y="1629719"/>
            <a:ext cx="910891" cy="673874"/>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48453" y="1810566"/>
            <a:ext cx="1119544" cy="312181"/>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83674" y="2605087"/>
            <a:ext cx="2699116" cy="669924"/>
          </a:xfrm>
          <a:prstGeom prst="rect">
            <a:avLst/>
          </a:prstGeom>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04030" y="3537134"/>
            <a:ext cx="2285999" cy="744876"/>
          </a:xfrm>
          <a:prstGeom prst="rect">
            <a:avLst/>
          </a:prstGeom>
        </p:spPr>
      </p:pic>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04030" y="2777613"/>
            <a:ext cx="2404898" cy="324872"/>
          </a:xfrm>
          <a:prstGeom prst="rect">
            <a:avLst/>
          </a:prstGeom>
        </p:spPr>
      </p:pic>
      <p:sp>
        <p:nvSpPr>
          <p:cNvPr id="12" name="Title 11"/>
          <p:cNvSpPr>
            <a:spLocks noGrp="1"/>
          </p:cNvSpPr>
          <p:nvPr>
            <p:ph type="title"/>
          </p:nvPr>
        </p:nvSpPr>
        <p:spPr/>
        <p:txBody>
          <a:bodyPr/>
          <a:lstStyle/>
          <a:p>
            <a:r>
              <a:rPr lang="en-GB" dirty="0"/>
              <a:t>University networks</a:t>
            </a:r>
          </a:p>
        </p:txBody>
      </p:sp>
      <p:pic>
        <p:nvPicPr>
          <p:cNvPr id="2" name="Picture 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78318" y="3773028"/>
            <a:ext cx="3109828" cy="244781"/>
          </a:xfrm>
          <a:prstGeom prst="rect">
            <a:avLst/>
          </a:prstGeom>
        </p:spPr>
      </p:pic>
      <p:sp>
        <p:nvSpPr>
          <p:cNvPr id="13" name="Rectangle 12">
            <a:extLst>
              <a:ext uri="{FF2B5EF4-FFF2-40B4-BE49-F238E27FC236}">
                <a16:creationId xmlns:a16="http://schemas.microsoft.com/office/drawing/2014/main" id="{A4633D48-3262-9741-A504-C2FE67A2CC86}"/>
              </a:ext>
            </a:extLst>
          </p:cNvPr>
          <p:cNvSpPr/>
          <p:nvPr/>
        </p:nvSpPr>
        <p:spPr>
          <a:xfrm>
            <a:off x="250824" y="1155700"/>
            <a:ext cx="8642350" cy="3568699"/>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23375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9063" y="1192742"/>
            <a:ext cx="3147828" cy="1343194"/>
          </a:xfrm>
          <a:prstGeom prst="rect">
            <a:avLst/>
          </a:prstGeom>
        </p:spPr>
      </p:pic>
      <p:sp>
        <p:nvSpPr>
          <p:cNvPr id="2" name="Title 1"/>
          <p:cNvSpPr>
            <a:spLocks noGrp="1"/>
          </p:cNvSpPr>
          <p:nvPr>
            <p:ph type="title"/>
          </p:nvPr>
        </p:nvSpPr>
        <p:spPr>
          <a:xfrm>
            <a:off x="1060463" y="251752"/>
            <a:ext cx="7552857" cy="673874"/>
          </a:xfrm>
        </p:spPr>
        <p:txBody>
          <a:bodyPr/>
          <a:lstStyle/>
          <a:p>
            <a:r>
              <a:rPr lang="sv-SE" dirty="0"/>
              <a:t>European Institute of Innovation and Technology - EIT</a:t>
            </a:r>
          </a:p>
        </p:txBody>
      </p:sp>
      <p:sp>
        <p:nvSpPr>
          <p:cNvPr id="3" name="Date Placeholder 2"/>
          <p:cNvSpPr>
            <a:spLocks noGrp="1"/>
          </p:cNvSpPr>
          <p:nvPr>
            <p:ph type="dt" sz="half" idx="11"/>
          </p:nvPr>
        </p:nvSpPr>
        <p:spPr>
          <a:xfrm>
            <a:off x="250825" y="4949520"/>
            <a:ext cx="2057400" cy="117474"/>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FB2CF90B-63BC-6544-9FB4-A72410329261}" type="datetime1">
              <a:rPr kumimoji="0" lang="sv-SE" sz="700" b="0" i="0" u="none" strike="noStrike" kern="1200" cap="none" spc="0" normalizeH="0" baseline="0" noProof="0" smtClean="0">
                <a:ln>
                  <a:noFill/>
                </a:ln>
                <a:solidFill>
                  <a:srgbClr val="848489"/>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2023-05-23</a:t>
            </a:fld>
            <a:endParaRPr kumimoji="0" lang="en-GB" sz="700" b="0" i="0" u="none" strike="noStrike" kern="1200" cap="none" spc="0" normalizeH="0" baseline="0" noProof="0" dirty="0">
              <a:ln>
                <a:noFill/>
              </a:ln>
              <a:solidFill>
                <a:srgbClr val="848489"/>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a:xfrm>
            <a:off x="6835775" y="4949520"/>
            <a:ext cx="2057400" cy="117474"/>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338348D-F2D3-AB47-AE2A-1D59B1E58D64}" type="slidenum">
              <a:rPr kumimoji="0" lang="en-GB" sz="700" b="0" i="0" u="none" strike="noStrike" kern="1200" cap="none" spc="0" normalizeH="0" baseline="0" noProof="0" smtClean="0">
                <a:ln>
                  <a:noFill/>
                </a:ln>
                <a:solidFill>
                  <a:srgbClr val="8484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GB" sz="700" b="0" i="0" u="none" strike="noStrike" kern="1200" cap="none" spc="0" normalizeH="0" baseline="0" noProof="0">
              <a:ln>
                <a:noFill/>
              </a:ln>
              <a:solidFill>
                <a:srgbClr val="848489"/>
              </a:solidFill>
              <a:effectLst/>
              <a:uLnTx/>
              <a:uFillTx/>
              <a:latin typeface="Arial" panose="020B0604020202020204" pitchFamily="34" charset="0"/>
              <a:ea typeface="+mn-ea"/>
              <a:cs typeface="+mn-cs"/>
            </a:endParaRPr>
          </a:p>
        </p:txBody>
      </p:sp>
      <p:sp>
        <p:nvSpPr>
          <p:cNvPr id="5" name="Content Placeholder 4"/>
          <p:cNvSpPr>
            <a:spLocks noGrp="1"/>
          </p:cNvSpPr>
          <p:nvPr>
            <p:ph sz="quarter" idx="13"/>
          </p:nvPr>
        </p:nvSpPr>
        <p:spPr>
          <a:xfrm>
            <a:off x="537292" y="2782631"/>
            <a:ext cx="4625060" cy="1539808"/>
          </a:xfrm>
        </p:spPr>
        <p:txBody>
          <a:bodyPr>
            <a:normAutofit lnSpcReduction="10000"/>
          </a:bodyPr>
          <a:lstStyle/>
          <a:p>
            <a:pPr marL="0" indent="0">
              <a:spcBef>
                <a:spcPts val="600"/>
              </a:spcBef>
              <a:spcAft>
                <a:spcPts val="0"/>
              </a:spcAft>
              <a:buNone/>
            </a:pPr>
            <a:r>
              <a:rPr lang="en-GB" sz="1200" b="1" dirty="0"/>
              <a:t>8 EIT Consortia, of which KTH is a member of 5:</a:t>
            </a:r>
          </a:p>
          <a:p>
            <a:pPr marL="0" indent="0">
              <a:spcBef>
                <a:spcPts val="600"/>
              </a:spcBef>
              <a:spcAft>
                <a:spcPts val="0"/>
              </a:spcAft>
              <a:buNone/>
            </a:pPr>
            <a:r>
              <a:rPr lang="en-GB" sz="1200" dirty="0"/>
              <a:t>EIT Digital: for a strong digital Europe</a:t>
            </a:r>
          </a:p>
          <a:p>
            <a:pPr marL="0" indent="0">
              <a:spcBef>
                <a:spcPts val="600"/>
              </a:spcBef>
              <a:spcAft>
                <a:spcPts val="0"/>
              </a:spcAft>
              <a:buNone/>
            </a:pPr>
            <a:r>
              <a:rPr lang="en-GB" sz="1200" dirty="0"/>
              <a:t>EIT Health: together for a healthy lifestyle in Europe</a:t>
            </a:r>
          </a:p>
          <a:p>
            <a:pPr marL="0" indent="0">
              <a:spcBef>
                <a:spcPts val="600"/>
              </a:spcBef>
              <a:spcAft>
                <a:spcPts val="0"/>
              </a:spcAft>
              <a:buNone/>
            </a:pPr>
            <a:r>
              <a:rPr lang="en-GB" sz="1200" dirty="0"/>
              <a:t>EIT InnoEnergy: pioneering changes within sustainable energy</a:t>
            </a:r>
          </a:p>
          <a:p>
            <a:pPr marL="0" indent="0">
              <a:spcBef>
                <a:spcPts val="600"/>
              </a:spcBef>
              <a:spcAft>
                <a:spcPts val="0"/>
              </a:spcAft>
              <a:buNone/>
            </a:pPr>
            <a:r>
              <a:rPr lang="en-GB" sz="1200" dirty="0"/>
              <a:t>EIT </a:t>
            </a:r>
            <a:r>
              <a:rPr lang="en-GB" sz="1200" dirty="0" err="1"/>
              <a:t>RawMaterials</a:t>
            </a:r>
            <a:r>
              <a:rPr lang="en-GB" sz="1200" dirty="0"/>
              <a:t>: making raw materials an important strength for Europe</a:t>
            </a:r>
          </a:p>
          <a:p>
            <a:pPr marL="0" indent="0">
              <a:spcBef>
                <a:spcPts val="600"/>
              </a:spcBef>
              <a:spcAft>
                <a:spcPts val="0"/>
              </a:spcAft>
              <a:buNone/>
            </a:pPr>
            <a:r>
              <a:rPr lang="en-GB" sz="1200" dirty="0"/>
              <a:t>EIT Urban Mobility: smart, green and integrated transport</a:t>
            </a: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93083" y="1407965"/>
            <a:ext cx="1036518" cy="927850"/>
          </a:xfrm>
          <a:prstGeom prst="rect">
            <a:avLst/>
          </a:prstGeom>
        </p:spPr>
      </p:pic>
      <p:sp>
        <p:nvSpPr>
          <p:cNvPr id="8" name="Rectangle 7">
            <a:extLst>
              <a:ext uri="{FF2B5EF4-FFF2-40B4-BE49-F238E27FC236}">
                <a16:creationId xmlns:a16="http://schemas.microsoft.com/office/drawing/2014/main" id="{6365FBED-DD7E-7D44-9216-780ED51C2F84}"/>
              </a:ext>
            </a:extLst>
          </p:cNvPr>
          <p:cNvSpPr/>
          <p:nvPr/>
        </p:nvSpPr>
        <p:spPr>
          <a:xfrm>
            <a:off x="6638800" y="2836726"/>
            <a:ext cx="1698629" cy="1061829"/>
          </a:xfrm>
          <a:prstGeom prst="rect">
            <a:avLst/>
          </a:prstGeom>
        </p:spPr>
        <p:txBody>
          <a:bodyPr wrap="square">
            <a:spAutoFit/>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GB" sz="1200" b="1" i="0" u="none" strike="noStrike" kern="1200" cap="none" spc="0" normalizeH="0" baseline="0" dirty="0">
                <a:ln>
                  <a:noFill/>
                </a:ln>
                <a:solidFill>
                  <a:srgbClr val="000000"/>
                </a:solidFill>
                <a:effectLst/>
                <a:uLnTx/>
                <a:uFillTx/>
                <a:latin typeface="Arial"/>
                <a:ea typeface="+mn-ea"/>
                <a:cs typeface="+mn-cs"/>
              </a:rPr>
              <a:t>Other EIT:</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Arial"/>
                <a:ea typeface="+mn-ea"/>
                <a:cs typeface="+mn-cs"/>
              </a:rPr>
              <a:t>EIT Climate KIC</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Arial"/>
                <a:ea typeface="+mn-ea"/>
                <a:cs typeface="+mn-cs"/>
              </a:rPr>
              <a:t>EIT Food </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Arial"/>
                <a:ea typeface="+mn-ea"/>
                <a:cs typeface="+mn-cs"/>
              </a:rPr>
              <a:t>EIT Manufacturing</a:t>
            </a:r>
          </a:p>
        </p:txBody>
      </p:sp>
      <p:sp>
        <p:nvSpPr>
          <p:cNvPr id="9" name="Rectangle 8">
            <a:extLst>
              <a:ext uri="{FF2B5EF4-FFF2-40B4-BE49-F238E27FC236}">
                <a16:creationId xmlns:a16="http://schemas.microsoft.com/office/drawing/2014/main" id="{C81E79ED-E950-7F42-95A6-7FD151718ABA}"/>
              </a:ext>
            </a:extLst>
          </p:cNvPr>
          <p:cNvSpPr/>
          <p:nvPr/>
        </p:nvSpPr>
        <p:spPr>
          <a:xfrm>
            <a:off x="250824" y="1173318"/>
            <a:ext cx="5918621" cy="3551081"/>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Rectangle 9">
            <a:extLst>
              <a:ext uri="{FF2B5EF4-FFF2-40B4-BE49-F238E27FC236}">
                <a16:creationId xmlns:a16="http://schemas.microsoft.com/office/drawing/2014/main" id="{307328EC-5572-514C-AC1D-2A08939527B8}"/>
              </a:ext>
            </a:extLst>
          </p:cNvPr>
          <p:cNvSpPr/>
          <p:nvPr/>
        </p:nvSpPr>
        <p:spPr>
          <a:xfrm>
            <a:off x="6367748" y="1173318"/>
            <a:ext cx="2525425" cy="3551081"/>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2" name="Straight Connector 11">
            <a:extLst>
              <a:ext uri="{FF2B5EF4-FFF2-40B4-BE49-F238E27FC236}">
                <a16:creationId xmlns:a16="http://schemas.microsoft.com/office/drawing/2014/main" id="{E3B8130D-8B35-B948-BA76-D1980CEF29AC}"/>
              </a:ext>
            </a:extLst>
          </p:cNvPr>
          <p:cNvCxnSpPr>
            <a:cxnSpLocks/>
          </p:cNvCxnSpPr>
          <p:nvPr/>
        </p:nvCxnSpPr>
        <p:spPr>
          <a:xfrm>
            <a:off x="635000" y="2535936"/>
            <a:ext cx="5181600" cy="0"/>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9939993-D704-974F-975C-E7C3DD7C6109}"/>
              </a:ext>
            </a:extLst>
          </p:cNvPr>
          <p:cNvCxnSpPr>
            <a:cxnSpLocks/>
          </p:cNvCxnSpPr>
          <p:nvPr/>
        </p:nvCxnSpPr>
        <p:spPr>
          <a:xfrm>
            <a:off x="6638800" y="2535936"/>
            <a:ext cx="1974520" cy="0"/>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960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D137FBB1-2CF8-DC42-AF7B-28C21A52B951}"/>
              </a:ext>
            </a:extLst>
          </p:cNvPr>
          <p:cNvSpPr>
            <a:spLocks noGrp="1"/>
          </p:cNvSpPr>
          <p:nvPr>
            <p:ph type="title"/>
          </p:nvPr>
        </p:nvSpPr>
        <p:spPr/>
        <p:txBody>
          <a:bodyPr/>
          <a:lstStyle/>
          <a:p>
            <a:r>
              <a:rPr lang="en-GB" dirty="0"/>
              <a:t>Financial information</a:t>
            </a:r>
          </a:p>
        </p:txBody>
      </p:sp>
      <p:sp>
        <p:nvSpPr>
          <p:cNvPr id="3" name="Platshållare för datum 2">
            <a:extLst>
              <a:ext uri="{FF2B5EF4-FFF2-40B4-BE49-F238E27FC236}">
                <a16:creationId xmlns:a16="http://schemas.microsoft.com/office/drawing/2014/main" id="{C9D9A0CA-3DFF-E14B-955C-91D3537F0167}"/>
              </a:ext>
            </a:extLst>
          </p:cNvPr>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D45677C-6021-4B4B-8D00-4AA6DB0D4902}" type="datetime1">
              <a:rPr kumimoji="0" lang="sv-SE" sz="700" b="0" i="0" u="none" strike="noStrike" kern="1200" cap="none" spc="0" normalizeH="0" baseline="0" noProof="0" smtClean="0">
                <a:ln>
                  <a:noFill/>
                </a:ln>
                <a:solidFill>
                  <a:srgbClr val="848489"/>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2023-05-23</a:t>
            </a:fld>
            <a:endParaRPr kumimoji="0" lang="en-GB" sz="700" b="0" i="0" u="none" strike="noStrike" kern="1200" cap="none" spc="0" normalizeH="0" baseline="0" noProof="0" dirty="0">
              <a:ln>
                <a:noFill/>
              </a:ln>
              <a:solidFill>
                <a:srgbClr val="848489"/>
              </a:solidFill>
              <a:effectLst/>
              <a:uLnTx/>
              <a:uFillTx/>
              <a:latin typeface="Arial" panose="020B0604020202020204" pitchFamily="34" charset="0"/>
              <a:ea typeface="+mn-ea"/>
              <a:cs typeface="+mn-cs"/>
            </a:endParaRPr>
          </a:p>
        </p:txBody>
      </p:sp>
      <p:sp>
        <p:nvSpPr>
          <p:cNvPr id="4" name="Platshållare för bildnummer 3">
            <a:extLst>
              <a:ext uri="{FF2B5EF4-FFF2-40B4-BE49-F238E27FC236}">
                <a16:creationId xmlns:a16="http://schemas.microsoft.com/office/drawing/2014/main" id="{8AFF2BC0-9FEF-9C45-9CE0-40DC8A6BD12D}"/>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338348D-F2D3-AB47-AE2A-1D59B1E58D64}" type="slidenum">
              <a:rPr kumimoji="0" lang="en-GB" sz="700" b="0" i="0" u="none" strike="noStrike" kern="1200" cap="none" spc="0" normalizeH="0" baseline="0" noProof="0" smtClean="0">
                <a:ln>
                  <a:noFill/>
                </a:ln>
                <a:solidFill>
                  <a:srgbClr val="8484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GB" sz="700" b="0" i="0" u="none" strike="noStrike" kern="1200" cap="none" spc="0" normalizeH="0" baseline="0" noProof="0">
              <a:ln>
                <a:noFill/>
              </a:ln>
              <a:solidFill>
                <a:srgbClr val="848489"/>
              </a:solidFill>
              <a:effectLst/>
              <a:uLnTx/>
              <a:uFillTx/>
              <a:latin typeface="Arial" panose="020B0604020202020204" pitchFamily="34" charset="0"/>
              <a:ea typeface="+mn-ea"/>
              <a:cs typeface="+mn-cs"/>
            </a:endParaRPr>
          </a:p>
        </p:txBody>
      </p:sp>
      <p:pic>
        <p:nvPicPr>
          <p:cNvPr id="7" name="Picture Placeholder 6" descr="A picture containing sky, outdoor&#10;&#10;Description automatically generated">
            <a:extLst>
              <a:ext uri="{FF2B5EF4-FFF2-40B4-BE49-F238E27FC236}">
                <a16:creationId xmlns:a16="http://schemas.microsoft.com/office/drawing/2014/main" id="{5B0E9056-52E1-1D45-84F9-D41FC750E17F}"/>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250825" y="1182688"/>
            <a:ext cx="8642350" cy="3541712"/>
          </a:xfrm>
        </p:spPr>
      </p:pic>
    </p:spTree>
    <p:extLst>
      <p:ext uri="{BB962C8B-B14F-4D97-AF65-F5344CB8AC3E}">
        <p14:creationId xmlns:p14="http://schemas.microsoft.com/office/powerpoint/2010/main" val="4226654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79707BF9-58EB-454D-B430-AC2DE03F5ED0}"/>
              </a:ext>
            </a:extLst>
          </p:cNvPr>
          <p:cNvSpPr>
            <a:spLocks noGrp="1"/>
          </p:cNvSpPr>
          <p:nvPr>
            <p:ph type="title"/>
          </p:nvPr>
        </p:nvSpPr>
        <p:spPr/>
        <p:txBody>
          <a:bodyPr/>
          <a:lstStyle/>
          <a:p>
            <a:r>
              <a:rPr lang="en-US" dirty="0"/>
              <a:t>Field of activity 2022 </a:t>
            </a:r>
            <a:r>
              <a:rPr lang="en-US" b="0" dirty="0"/>
              <a:t>(2021)</a:t>
            </a:r>
            <a:endParaRPr lang="en-GB" b="0" dirty="0"/>
          </a:p>
        </p:txBody>
      </p:sp>
      <p:sp>
        <p:nvSpPr>
          <p:cNvPr id="3" name="Platshållare för datum 2">
            <a:extLst>
              <a:ext uri="{FF2B5EF4-FFF2-40B4-BE49-F238E27FC236}">
                <a16:creationId xmlns:a16="http://schemas.microsoft.com/office/drawing/2014/main" id="{A9E2BCFE-8676-A348-AF96-83861126C78A}"/>
              </a:ext>
            </a:extLst>
          </p:cNvPr>
          <p:cNvSpPr>
            <a:spLocks noGrp="1"/>
          </p:cNvSpPr>
          <p:nvPr>
            <p:ph type="dt" sz="half" idx="11"/>
          </p:nvPr>
        </p:nvSpPr>
        <p:spPr/>
        <p:txBody>
          <a:bodyPr/>
          <a:lstStyle/>
          <a:p>
            <a:pPr defTabSz="914378">
              <a:defRPr/>
            </a:pPr>
            <a:fld id="{141755ED-D54E-694B-A391-7B1A4BC3BA77}" type="datetime1">
              <a:rPr lang="sv-SE">
                <a:latin typeface="Arial" panose="020B0604020202020204" pitchFamily="34" charset="0"/>
              </a:rPr>
              <a:pPr defTabSz="914378">
                <a:defRPr/>
              </a:pPr>
              <a:t>2023-05-23</a:t>
            </a:fld>
            <a:endParaRPr lang="en-GB" dirty="0">
              <a:latin typeface="Arial" panose="020B0604020202020204" pitchFamily="34" charset="0"/>
            </a:endParaRPr>
          </a:p>
        </p:txBody>
      </p:sp>
      <p:sp>
        <p:nvSpPr>
          <p:cNvPr id="4" name="Platshållare för bildnummer 3">
            <a:extLst>
              <a:ext uri="{FF2B5EF4-FFF2-40B4-BE49-F238E27FC236}">
                <a16:creationId xmlns:a16="http://schemas.microsoft.com/office/drawing/2014/main" id="{E0800158-0EC8-D040-A057-34B84D5FFA29}"/>
              </a:ext>
            </a:extLst>
          </p:cNvPr>
          <p:cNvSpPr>
            <a:spLocks noGrp="1"/>
          </p:cNvSpPr>
          <p:nvPr>
            <p:ph type="sldNum" sz="quarter" idx="12"/>
          </p:nvPr>
        </p:nvSpPr>
        <p:spPr/>
        <p:txBody>
          <a:bodyPr/>
          <a:lstStyle/>
          <a:p>
            <a:pPr defTabSz="914378">
              <a:defRPr/>
            </a:pPr>
            <a:fld id="{C338348D-F2D3-AB47-AE2A-1D59B1E58D64}" type="slidenum">
              <a:rPr lang="en-GB">
                <a:latin typeface="Arial" panose="020B0604020202020204" pitchFamily="34" charset="0"/>
              </a:rPr>
              <a:pPr defTabSz="914378">
                <a:defRPr/>
              </a:pPr>
              <a:t>34</a:t>
            </a:fld>
            <a:endParaRPr lang="en-GB">
              <a:latin typeface="Arial" panose="020B0604020202020204" pitchFamily="34" charset="0"/>
            </a:endParaRPr>
          </a:p>
        </p:txBody>
      </p:sp>
      <p:sp>
        <p:nvSpPr>
          <p:cNvPr id="13" name="Rectangle 12">
            <a:extLst>
              <a:ext uri="{FF2B5EF4-FFF2-40B4-BE49-F238E27FC236}">
                <a16:creationId xmlns:a16="http://schemas.microsoft.com/office/drawing/2014/main" id="{E4688758-7D7C-5641-85C1-2C490989614B}"/>
              </a:ext>
            </a:extLst>
          </p:cNvPr>
          <p:cNvSpPr/>
          <p:nvPr/>
        </p:nvSpPr>
        <p:spPr>
          <a:xfrm>
            <a:off x="289291" y="1338019"/>
            <a:ext cx="3813281" cy="493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pPr>
              <a:spcBef>
                <a:spcPts val="400"/>
              </a:spcBef>
            </a:pPr>
            <a:r>
              <a:rPr lang="en-GB" b="1" dirty="0">
                <a:solidFill>
                  <a:schemeClr val="tx1"/>
                </a:solidFill>
              </a:rPr>
              <a:t>Total </a:t>
            </a:r>
            <a:r>
              <a:rPr lang="en-GB" b="1" dirty="0" err="1">
                <a:solidFill>
                  <a:schemeClr val="tx1"/>
                </a:solidFill>
              </a:rPr>
              <a:t>msek</a:t>
            </a:r>
            <a:r>
              <a:rPr lang="en-GB" b="1" dirty="0">
                <a:solidFill>
                  <a:schemeClr val="tx1"/>
                </a:solidFill>
              </a:rPr>
              <a:t> 5,289 </a:t>
            </a:r>
            <a:r>
              <a:rPr lang="en-GB" dirty="0">
                <a:solidFill>
                  <a:schemeClr val="tx1"/>
                </a:solidFill>
              </a:rPr>
              <a:t>(5,317)</a:t>
            </a:r>
            <a:endParaRPr lang="en-GB" sz="1600" dirty="0">
              <a:solidFill>
                <a:schemeClr val="tx1"/>
              </a:solidFill>
            </a:endParaRPr>
          </a:p>
        </p:txBody>
      </p:sp>
      <p:sp>
        <p:nvSpPr>
          <p:cNvPr id="21" name="Rectangle 20">
            <a:extLst>
              <a:ext uri="{FF2B5EF4-FFF2-40B4-BE49-F238E27FC236}">
                <a16:creationId xmlns:a16="http://schemas.microsoft.com/office/drawing/2014/main" id="{0A34E3AB-E7A9-6F48-B6C0-D2E607BDDF84}"/>
              </a:ext>
            </a:extLst>
          </p:cNvPr>
          <p:cNvSpPr/>
          <p:nvPr/>
        </p:nvSpPr>
        <p:spPr>
          <a:xfrm>
            <a:off x="273978" y="1176154"/>
            <a:ext cx="8619196" cy="3548246"/>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SE">
              <a:solidFill>
                <a:srgbClr val="FFFFFF"/>
              </a:solidFill>
              <a:latin typeface="Arial"/>
            </a:endParaRPr>
          </a:p>
        </p:txBody>
      </p:sp>
      <p:graphicFrame>
        <p:nvGraphicFramePr>
          <p:cNvPr id="7" name="Diagram 6">
            <a:extLst>
              <a:ext uri="{FF2B5EF4-FFF2-40B4-BE49-F238E27FC236}">
                <a16:creationId xmlns:a16="http://schemas.microsoft.com/office/drawing/2014/main" id="{2F099662-0DA8-1EDD-839E-0ACAD76471EE}"/>
              </a:ext>
            </a:extLst>
          </p:cNvPr>
          <p:cNvGraphicFramePr/>
          <p:nvPr>
            <p:extLst/>
          </p:nvPr>
        </p:nvGraphicFramePr>
        <p:xfrm>
          <a:off x="142972" y="2067737"/>
          <a:ext cx="2946587" cy="22724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ell 10">
            <a:extLst>
              <a:ext uri="{FF2B5EF4-FFF2-40B4-BE49-F238E27FC236}">
                <a16:creationId xmlns:a16="http://schemas.microsoft.com/office/drawing/2014/main" id="{4FF069D5-6D99-8909-FEEB-D9187BADD526}"/>
              </a:ext>
            </a:extLst>
          </p:cNvPr>
          <p:cNvGraphicFramePr>
            <a:graphicFrameLocks noGrp="1"/>
          </p:cNvGraphicFramePr>
          <p:nvPr>
            <p:extLst/>
          </p:nvPr>
        </p:nvGraphicFramePr>
        <p:xfrm>
          <a:off x="3010959" y="2373621"/>
          <a:ext cx="4941179" cy="1668780"/>
        </p:xfrm>
        <a:graphic>
          <a:graphicData uri="http://schemas.openxmlformats.org/drawingml/2006/table">
            <a:tbl>
              <a:tblPr firstRow="1" bandRow="1">
                <a:tableStyleId>{5C22544A-7EE6-4342-B048-85BDC9FD1C3A}</a:tableStyleId>
              </a:tblPr>
              <a:tblGrid>
                <a:gridCol w="349063">
                  <a:extLst>
                    <a:ext uri="{9D8B030D-6E8A-4147-A177-3AD203B41FA5}">
                      <a16:colId xmlns:a16="http://schemas.microsoft.com/office/drawing/2014/main" val="1255402380"/>
                    </a:ext>
                  </a:extLst>
                </a:gridCol>
                <a:gridCol w="2690396">
                  <a:extLst>
                    <a:ext uri="{9D8B030D-6E8A-4147-A177-3AD203B41FA5}">
                      <a16:colId xmlns:a16="http://schemas.microsoft.com/office/drawing/2014/main" val="784758795"/>
                    </a:ext>
                  </a:extLst>
                </a:gridCol>
                <a:gridCol w="950860">
                  <a:extLst>
                    <a:ext uri="{9D8B030D-6E8A-4147-A177-3AD203B41FA5}">
                      <a16:colId xmlns:a16="http://schemas.microsoft.com/office/drawing/2014/main" val="3214924555"/>
                    </a:ext>
                  </a:extLst>
                </a:gridCol>
                <a:gridCol w="950860">
                  <a:extLst>
                    <a:ext uri="{9D8B030D-6E8A-4147-A177-3AD203B41FA5}">
                      <a16:colId xmlns:a16="http://schemas.microsoft.com/office/drawing/2014/main" val="3836123446"/>
                    </a:ext>
                  </a:extLst>
                </a:gridCol>
              </a:tblGrid>
              <a:tr h="278130">
                <a:tc gridSpan="2">
                  <a:txBody>
                    <a:bodyPr/>
                    <a:lstStyle/>
                    <a:p>
                      <a:r>
                        <a:rPr lang="sv-SE" sz="1200" b="0" dirty="0" err="1">
                          <a:solidFill>
                            <a:schemeClr val="tx1"/>
                          </a:solidFill>
                        </a:rPr>
                        <a:t>Percentage</a:t>
                      </a:r>
                      <a:r>
                        <a:rPr lang="sv-SE" sz="1200" b="0" dirty="0">
                          <a:solidFill>
                            <a:schemeClr val="tx1"/>
                          </a:solidFill>
                        </a:rPr>
                        <a:t> distribution</a:t>
                      </a:r>
                    </a:p>
                  </a:txBody>
                  <a:tcPr marL="68580" marR="68580" marT="34290" marB="34290" anchor="ctr">
                    <a:lnL w="12700" cmpd="sng">
                      <a:noFill/>
                    </a:lnL>
                    <a:lnR w="12700" cmpd="sng">
                      <a:noFill/>
                    </a:lnR>
                    <a:lnT w="12700" cmpd="sng">
                      <a:noFill/>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sv-SE" dirty="0"/>
                    </a:p>
                  </a:txBody>
                  <a:tcPr/>
                </a:tc>
                <a:tc>
                  <a:txBody>
                    <a:bodyPr/>
                    <a:lstStyle/>
                    <a:p>
                      <a:pPr algn="r"/>
                      <a:r>
                        <a:rPr lang="sv-SE" sz="1200" b="1" dirty="0">
                          <a:solidFill>
                            <a:schemeClr val="tx1"/>
                          </a:solidFill>
                        </a:rPr>
                        <a:t>2022</a:t>
                      </a:r>
                    </a:p>
                  </a:txBody>
                  <a:tcPr marL="68580" marR="68580" marT="34290" marB="34290" anchor="ctr">
                    <a:lnL w="12700" cmpd="sng">
                      <a:noFill/>
                    </a:lnL>
                    <a:lnR w="12700" cmpd="sng">
                      <a:noFill/>
                    </a:lnR>
                    <a:lnT w="12700" cmpd="sng">
                      <a:noFill/>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200" b="0" dirty="0">
                          <a:solidFill>
                            <a:schemeClr val="tx1"/>
                          </a:solidFill>
                        </a:rPr>
                        <a:t>2021</a:t>
                      </a:r>
                    </a:p>
                  </a:txBody>
                  <a:tcPr marL="68580" marR="68580" marT="34290" marB="34290" anchor="ctr">
                    <a:lnL w="12700" cmpd="sng">
                      <a:noFill/>
                    </a:lnL>
                    <a:lnR w="12700" cmpd="sng">
                      <a:noFill/>
                    </a:lnR>
                    <a:lnT w="12700" cmpd="sng">
                      <a:noFill/>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9352044"/>
                  </a:ext>
                </a:extLst>
              </a:tr>
              <a:tr h="278130">
                <a:tc>
                  <a:txBody>
                    <a:bodyPr/>
                    <a:lstStyle/>
                    <a:p>
                      <a:endParaRPr lang="sv-SE" sz="1200" b="0" dirty="0">
                        <a:solidFill>
                          <a:schemeClr val="accent1"/>
                        </a:solidFill>
                      </a:endParaRPr>
                    </a:p>
                  </a:txBody>
                  <a:tcPr marL="68580" marR="68580" marT="34290" marB="34290" anchor="ctr">
                    <a:lnL w="12700" cmpd="sng">
                      <a:noFill/>
                    </a:lnL>
                    <a:lnR w="12700" cmpd="sng">
                      <a:noFill/>
                    </a:lnR>
                    <a:lnT w="12700" cap="flat" cmpd="sng" algn="ctr">
                      <a:solidFill>
                        <a:schemeClr val="accent1">
                          <a:lumMod val="20000"/>
                          <a:lumOff val="8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sv-SE" sz="1200" b="0" dirty="0" err="1">
                          <a:solidFill>
                            <a:schemeClr val="tx1"/>
                          </a:solidFill>
                        </a:rPr>
                        <a:t>First</a:t>
                      </a:r>
                      <a:r>
                        <a:rPr lang="sv-SE" sz="1200" b="0" dirty="0">
                          <a:solidFill>
                            <a:schemeClr val="tx1"/>
                          </a:solidFill>
                        </a:rPr>
                        <a:t> and second </a:t>
                      </a:r>
                      <a:r>
                        <a:rPr lang="sv-SE" sz="1200" b="0" dirty="0" err="1">
                          <a:solidFill>
                            <a:schemeClr val="tx1"/>
                          </a:solidFill>
                        </a:rPr>
                        <a:t>level</a:t>
                      </a:r>
                      <a:r>
                        <a:rPr lang="sv-SE" sz="1200" b="0" dirty="0">
                          <a:solidFill>
                            <a:schemeClr val="tx1"/>
                          </a:solidFill>
                        </a:rPr>
                        <a:t> studies</a:t>
                      </a:r>
                    </a:p>
                  </a:txBody>
                  <a:tcPr marL="68580" marR="68580" marT="34290" marB="34290" anchor="ctr">
                    <a:lnL w="12700" cmpd="sng">
                      <a:noFill/>
                    </a:lnL>
                    <a:lnR w="12700" cmpd="sng">
                      <a:noFill/>
                    </a:lnR>
                    <a:lnT w="12700" cap="flat" cmpd="sng" algn="ctr">
                      <a:solidFill>
                        <a:schemeClr val="accent1">
                          <a:lumMod val="20000"/>
                          <a:lumOff val="8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sv-SE" sz="1200" b="1" dirty="0">
                          <a:solidFill>
                            <a:schemeClr val="tx1"/>
                          </a:solidFill>
                        </a:rPr>
                        <a:t>29,2</a:t>
                      </a:r>
                    </a:p>
                  </a:txBody>
                  <a:tcPr marL="68580" marR="68580" marT="34290" marB="34290" anchor="ctr">
                    <a:lnL w="12700" cmpd="sng">
                      <a:noFill/>
                    </a:lnL>
                    <a:lnR w="12700" cmpd="sng">
                      <a:noFill/>
                    </a:lnR>
                    <a:lnT w="12700" cap="flat" cmpd="sng" algn="ctr">
                      <a:solidFill>
                        <a:schemeClr val="accent1">
                          <a:lumMod val="20000"/>
                          <a:lumOff val="8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sv-SE" sz="1200" b="0" dirty="0">
                          <a:solidFill>
                            <a:schemeClr val="tx1"/>
                          </a:solidFill>
                        </a:rPr>
                        <a:t>30,6</a:t>
                      </a:r>
                    </a:p>
                  </a:txBody>
                  <a:tcPr marL="68580" marR="68580" marT="34290" marB="34290" anchor="ctr">
                    <a:lnL w="12700" cmpd="sng">
                      <a:noFill/>
                    </a:lnL>
                    <a:lnR w="12700" cmpd="sng">
                      <a:noFill/>
                    </a:lnR>
                    <a:lnT w="12700" cap="flat" cmpd="sng" algn="ctr">
                      <a:solidFill>
                        <a:schemeClr val="accent1">
                          <a:lumMod val="20000"/>
                          <a:lumOff val="8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66531269"/>
                  </a:ext>
                </a:extLst>
              </a:tr>
              <a:tr h="278130">
                <a:tc>
                  <a:txBody>
                    <a:bodyPr/>
                    <a:lstStyle/>
                    <a:p>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200" b="0" dirty="0">
                          <a:solidFill>
                            <a:schemeClr val="tx1"/>
                          </a:solidFill>
                          <a:latin typeface="Arial" panose="020B0604020202020204" pitchFamily="34" charset="0"/>
                        </a:rPr>
                        <a:t>Purchased courses</a:t>
                      </a:r>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1" dirty="0">
                          <a:solidFill>
                            <a:schemeClr val="tx1"/>
                          </a:solidFill>
                        </a:rPr>
                        <a:t>0,1</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0" dirty="0">
                          <a:solidFill>
                            <a:schemeClr val="tx1"/>
                          </a:solidFill>
                        </a:rPr>
                        <a:t>0,2</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8987127"/>
                  </a:ext>
                </a:extLst>
              </a:tr>
              <a:tr h="278130">
                <a:tc>
                  <a:txBody>
                    <a:bodyPr/>
                    <a:lstStyle/>
                    <a:p>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200" b="0" dirty="0">
                          <a:solidFill>
                            <a:schemeClr val="tx1"/>
                          </a:solidFill>
                          <a:latin typeface="Arial" panose="020B0604020202020204" pitchFamily="34" charset="0"/>
                        </a:rPr>
                        <a:t>Commissioned courses</a:t>
                      </a:r>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1" dirty="0">
                          <a:solidFill>
                            <a:schemeClr val="tx1"/>
                          </a:solidFill>
                        </a:rPr>
                        <a:t>0,3</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0" dirty="0">
                          <a:solidFill>
                            <a:schemeClr val="tx1"/>
                          </a:solidFill>
                        </a:rPr>
                        <a:t>0,3</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3238934"/>
                  </a:ext>
                </a:extLst>
              </a:tr>
              <a:tr h="278130">
                <a:tc>
                  <a:txBody>
                    <a:bodyPr/>
                    <a:lstStyle/>
                    <a:p>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200" b="0" dirty="0">
                          <a:solidFill>
                            <a:schemeClr val="tx1"/>
                          </a:solidFill>
                          <a:latin typeface="Arial" panose="020B0604020202020204" pitchFamily="34" charset="0"/>
                        </a:rPr>
                        <a:t>Research and doctoral studies</a:t>
                      </a:r>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1" dirty="0">
                          <a:solidFill>
                            <a:schemeClr val="tx1"/>
                          </a:solidFill>
                        </a:rPr>
                        <a:t>67,7</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0" dirty="0">
                          <a:solidFill>
                            <a:schemeClr val="tx1"/>
                          </a:solidFill>
                        </a:rPr>
                        <a:t>66,4</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7943089"/>
                  </a:ext>
                </a:extLst>
              </a:tr>
              <a:tr h="278130">
                <a:tc>
                  <a:txBody>
                    <a:bodyPr/>
                    <a:lstStyle/>
                    <a:p>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200" b="0" dirty="0">
                          <a:solidFill>
                            <a:schemeClr val="tx1"/>
                          </a:solidFill>
                        </a:rPr>
                        <a:t>Contract research</a:t>
                      </a:r>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1" dirty="0">
                          <a:solidFill>
                            <a:schemeClr val="tx1"/>
                          </a:solidFill>
                        </a:rPr>
                        <a:t>2,7</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0" dirty="0">
                          <a:solidFill>
                            <a:schemeClr val="tx1"/>
                          </a:solidFill>
                        </a:rPr>
                        <a:t>2,6</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1850000"/>
                  </a:ext>
                </a:extLst>
              </a:tr>
            </a:tbl>
          </a:graphicData>
        </a:graphic>
      </p:graphicFrame>
      <p:sp>
        <p:nvSpPr>
          <p:cNvPr id="16" name="Rectangle 15">
            <a:extLst>
              <a:ext uri="{FF2B5EF4-FFF2-40B4-BE49-F238E27FC236}">
                <a16:creationId xmlns:a16="http://schemas.microsoft.com/office/drawing/2014/main" id="{3404936B-B961-C74E-9616-CC2521994D4E}"/>
              </a:ext>
            </a:extLst>
          </p:cNvPr>
          <p:cNvSpPr/>
          <p:nvPr/>
        </p:nvSpPr>
        <p:spPr>
          <a:xfrm>
            <a:off x="3068974" y="2721249"/>
            <a:ext cx="124934" cy="1249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SE">
              <a:solidFill>
                <a:srgbClr val="FFFFFF"/>
              </a:solidFill>
              <a:latin typeface="Arial"/>
            </a:endParaRPr>
          </a:p>
        </p:txBody>
      </p:sp>
      <p:sp>
        <p:nvSpPr>
          <p:cNvPr id="17" name="Rectangle 16">
            <a:extLst>
              <a:ext uri="{FF2B5EF4-FFF2-40B4-BE49-F238E27FC236}">
                <a16:creationId xmlns:a16="http://schemas.microsoft.com/office/drawing/2014/main" id="{62793F9D-5C2F-3E4F-9943-EB034C503081}"/>
              </a:ext>
            </a:extLst>
          </p:cNvPr>
          <p:cNvSpPr/>
          <p:nvPr/>
        </p:nvSpPr>
        <p:spPr>
          <a:xfrm>
            <a:off x="3068974" y="3001088"/>
            <a:ext cx="124934" cy="124934"/>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SE">
              <a:solidFill>
                <a:srgbClr val="FFFFFF"/>
              </a:solidFill>
              <a:latin typeface="Arial"/>
            </a:endParaRPr>
          </a:p>
        </p:txBody>
      </p:sp>
      <p:sp>
        <p:nvSpPr>
          <p:cNvPr id="18" name="Rectangle 17">
            <a:extLst>
              <a:ext uri="{FF2B5EF4-FFF2-40B4-BE49-F238E27FC236}">
                <a16:creationId xmlns:a16="http://schemas.microsoft.com/office/drawing/2014/main" id="{D5D80B6F-DED9-4542-9050-7F0E4DF8DF02}"/>
              </a:ext>
            </a:extLst>
          </p:cNvPr>
          <p:cNvSpPr/>
          <p:nvPr/>
        </p:nvSpPr>
        <p:spPr>
          <a:xfrm>
            <a:off x="3068974" y="3280927"/>
            <a:ext cx="124934" cy="1249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SE">
              <a:solidFill>
                <a:srgbClr val="FFFFFF"/>
              </a:solidFill>
              <a:latin typeface="Arial"/>
            </a:endParaRPr>
          </a:p>
        </p:txBody>
      </p:sp>
      <p:sp>
        <p:nvSpPr>
          <p:cNvPr id="19" name="Rectangle 18">
            <a:extLst>
              <a:ext uri="{FF2B5EF4-FFF2-40B4-BE49-F238E27FC236}">
                <a16:creationId xmlns:a16="http://schemas.microsoft.com/office/drawing/2014/main" id="{FD63B4DB-BD81-9D40-8D0D-F3965C3ED59E}"/>
              </a:ext>
            </a:extLst>
          </p:cNvPr>
          <p:cNvSpPr/>
          <p:nvPr/>
        </p:nvSpPr>
        <p:spPr>
          <a:xfrm>
            <a:off x="3068974" y="3560767"/>
            <a:ext cx="124934" cy="1249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SE">
              <a:solidFill>
                <a:srgbClr val="FFFFFF"/>
              </a:solidFill>
              <a:latin typeface="Arial"/>
            </a:endParaRPr>
          </a:p>
        </p:txBody>
      </p:sp>
      <p:sp>
        <p:nvSpPr>
          <p:cNvPr id="20" name="Rectangle 19">
            <a:extLst>
              <a:ext uri="{FF2B5EF4-FFF2-40B4-BE49-F238E27FC236}">
                <a16:creationId xmlns:a16="http://schemas.microsoft.com/office/drawing/2014/main" id="{DD4D104D-D541-F24A-8607-D31E3342B041}"/>
              </a:ext>
            </a:extLst>
          </p:cNvPr>
          <p:cNvSpPr/>
          <p:nvPr/>
        </p:nvSpPr>
        <p:spPr>
          <a:xfrm>
            <a:off x="3068974" y="3840606"/>
            <a:ext cx="124934" cy="1249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SE">
              <a:solidFill>
                <a:srgbClr val="FFFFFF"/>
              </a:solidFill>
              <a:latin typeface="Arial"/>
            </a:endParaRPr>
          </a:p>
        </p:txBody>
      </p:sp>
    </p:spTree>
    <p:extLst>
      <p:ext uri="{BB962C8B-B14F-4D97-AF65-F5344CB8AC3E}">
        <p14:creationId xmlns:p14="http://schemas.microsoft.com/office/powerpoint/2010/main" val="66410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55151148-77A9-B7F0-0F28-D7460ED100BB}"/>
              </a:ext>
            </a:extLst>
          </p:cNvPr>
          <p:cNvGraphicFramePr/>
          <p:nvPr>
            <p:extLst/>
          </p:nvPr>
        </p:nvGraphicFramePr>
        <p:xfrm>
          <a:off x="142972" y="2067737"/>
          <a:ext cx="2946587" cy="22724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Tabell 10">
            <a:extLst>
              <a:ext uri="{FF2B5EF4-FFF2-40B4-BE49-F238E27FC236}">
                <a16:creationId xmlns:a16="http://schemas.microsoft.com/office/drawing/2014/main" id="{A4AD8211-C004-46BF-546F-5B16CEDF4A5E}"/>
              </a:ext>
            </a:extLst>
          </p:cNvPr>
          <p:cNvGraphicFramePr>
            <a:graphicFrameLocks noGrp="1"/>
          </p:cNvGraphicFramePr>
          <p:nvPr>
            <p:extLst/>
          </p:nvPr>
        </p:nvGraphicFramePr>
        <p:xfrm>
          <a:off x="3010959" y="1991306"/>
          <a:ext cx="5602361" cy="2537460"/>
        </p:xfrm>
        <a:graphic>
          <a:graphicData uri="http://schemas.openxmlformats.org/drawingml/2006/table">
            <a:tbl>
              <a:tblPr firstRow="1" bandRow="1">
                <a:tableStyleId>{5C22544A-7EE6-4342-B048-85BDC9FD1C3A}</a:tableStyleId>
              </a:tblPr>
              <a:tblGrid>
                <a:gridCol w="395771">
                  <a:extLst>
                    <a:ext uri="{9D8B030D-6E8A-4147-A177-3AD203B41FA5}">
                      <a16:colId xmlns:a16="http://schemas.microsoft.com/office/drawing/2014/main" val="1255402380"/>
                    </a:ext>
                  </a:extLst>
                </a:gridCol>
                <a:gridCol w="3648438">
                  <a:extLst>
                    <a:ext uri="{9D8B030D-6E8A-4147-A177-3AD203B41FA5}">
                      <a16:colId xmlns:a16="http://schemas.microsoft.com/office/drawing/2014/main" val="784758795"/>
                    </a:ext>
                  </a:extLst>
                </a:gridCol>
                <a:gridCol w="779076">
                  <a:extLst>
                    <a:ext uri="{9D8B030D-6E8A-4147-A177-3AD203B41FA5}">
                      <a16:colId xmlns:a16="http://schemas.microsoft.com/office/drawing/2014/main" val="3214924555"/>
                    </a:ext>
                  </a:extLst>
                </a:gridCol>
                <a:gridCol w="779076">
                  <a:extLst>
                    <a:ext uri="{9D8B030D-6E8A-4147-A177-3AD203B41FA5}">
                      <a16:colId xmlns:a16="http://schemas.microsoft.com/office/drawing/2014/main" val="3836123446"/>
                    </a:ext>
                  </a:extLst>
                </a:gridCol>
              </a:tblGrid>
              <a:tr h="278130">
                <a:tc gridSpan="2">
                  <a:txBody>
                    <a:bodyPr/>
                    <a:lstStyle/>
                    <a:p>
                      <a:r>
                        <a:rPr lang="sv-SE" sz="1200" b="0" dirty="0" err="1">
                          <a:solidFill>
                            <a:schemeClr val="tx1"/>
                          </a:solidFill>
                        </a:rPr>
                        <a:t>Percentage</a:t>
                      </a:r>
                      <a:r>
                        <a:rPr lang="sv-SE" sz="1200" b="0" dirty="0">
                          <a:solidFill>
                            <a:schemeClr val="tx1"/>
                          </a:solidFill>
                        </a:rPr>
                        <a:t> distribution</a:t>
                      </a:r>
                    </a:p>
                  </a:txBody>
                  <a:tcPr marL="68580" marR="68580" marT="34290" marB="34290" anchor="ctr">
                    <a:lnL w="12700" cmpd="sng">
                      <a:noFill/>
                    </a:lnL>
                    <a:lnR w="12700" cmpd="sng">
                      <a:noFill/>
                    </a:lnR>
                    <a:lnT w="12700" cmpd="sng">
                      <a:noFill/>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sv-SE" dirty="0"/>
                    </a:p>
                  </a:txBody>
                  <a:tcPr/>
                </a:tc>
                <a:tc>
                  <a:txBody>
                    <a:bodyPr/>
                    <a:lstStyle/>
                    <a:p>
                      <a:pPr algn="r"/>
                      <a:r>
                        <a:rPr lang="sv-SE" sz="1200" b="1" dirty="0">
                          <a:solidFill>
                            <a:schemeClr val="tx1"/>
                          </a:solidFill>
                        </a:rPr>
                        <a:t>2022</a:t>
                      </a:r>
                    </a:p>
                  </a:txBody>
                  <a:tcPr marL="68580" marR="68580" marT="34290" marB="34290" anchor="ctr">
                    <a:lnL w="12700" cmpd="sng">
                      <a:noFill/>
                    </a:lnL>
                    <a:lnR w="12700" cmpd="sng">
                      <a:noFill/>
                    </a:lnR>
                    <a:lnT w="12700" cmpd="sng">
                      <a:noFill/>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200" b="0" dirty="0">
                          <a:solidFill>
                            <a:schemeClr val="tx1"/>
                          </a:solidFill>
                        </a:rPr>
                        <a:t>2021</a:t>
                      </a:r>
                    </a:p>
                  </a:txBody>
                  <a:tcPr marL="68580" marR="68580" marT="34290" marB="34290" anchor="ctr">
                    <a:lnL w="12700" cmpd="sng">
                      <a:noFill/>
                    </a:lnL>
                    <a:lnR w="12700" cmpd="sng">
                      <a:noFill/>
                    </a:lnR>
                    <a:lnT w="12700" cmpd="sng">
                      <a:noFill/>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9352044"/>
                  </a:ext>
                </a:extLst>
              </a:tr>
              <a:tr h="434340">
                <a:tc>
                  <a:txBody>
                    <a:bodyPr/>
                    <a:lstStyle/>
                    <a:p>
                      <a:endParaRPr lang="sv-SE" sz="1200" b="0" dirty="0">
                        <a:solidFill>
                          <a:schemeClr val="accent1"/>
                        </a:solidFill>
                      </a:endParaRPr>
                    </a:p>
                  </a:txBody>
                  <a:tcPr marL="68580" marR="68580" marT="34290" marB="34290" anchor="ctr">
                    <a:lnL w="12700" cmpd="sng">
                      <a:noFill/>
                    </a:lnL>
                    <a:lnR w="12700" cmpd="sng">
                      <a:noFill/>
                    </a:lnR>
                    <a:lnT w="12700" cap="flat" cmpd="sng" algn="ctr">
                      <a:solidFill>
                        <a:schemeClr val="accent1">
                          <a:lumMod val="20000"/>
                          <a:lumOff val="8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200" dirty="0">
                          <a:ea typeface="Calibri" panose="020F0502020204030204" pitchFamily="34" charset="0"/>
                          <a:cs typeface="Times New Roman" panose="02020603050405020304" pitchFamily="18" charset="0"/>
                        </a:rPr>
                        <a:t>Government grants for</a:t>
                      </a:r>
                      <a:r>
                        <a:rPr lang="sv-SE" sz="1200" dirty="0">
                          <a:ea typeface="Calibri" panose="020F0502020204030204" pitchFamily="34" charset="0"/>
                          <a:cs typeface="Times New Roman" panose="02020603050405020304" pitchFamily="18" charset="0"/>
                        </a:rPr>
                        <a:t> </a:t>
                      </a:r>
                      <a:r>
                        <a:rPr lang="en-US" sz="1200" dirty="0">
                          <a:ea typeface="Calibri" panose="020F0502020204030204" pitchFamily="34" charset="0"/>
                          <a:cs typeface="Times New Roman" panose="02020603050405020304" pitchFamily="18" charset="0"/>
                        </a:rPr>
                        <a:t>education first </a:t>
                      </a:r>
                      <a:br>
                        <a:rPr lang="en-US" sz="1200" dirty="0">
                          <a:ea typeface="Calibri" panose="020F0502020204030204" pitchFamily="34" charset="0"/>
                          <a:cs typeface="Times New Roman" panose="02020603050405020304" pitchFamily="18" charset="0"/>
                        </a:rPr>
                      </a:br>
                      <a:r>
                        <a:rPr lang="en-US" sz="1200" dirty="0">
                          <a:ea typeface="Calibri" panose="020F0502020204030204" pitchFamily="34" charset="0"/>
                          <a:cs typeface="Times New Roman" panose="02020603050405020304" pitchFamily="18" charset="0"/>
                        </a:rPr>
                        <a:t>and second level studies</a:t>
                      </a:r>
                      <a:endParaRPr lang="sv-SE" sz="1200" b="0" dirty="0">
                        <a:solidFill>
                          <a:schemeClr val="tx1"/>
                        </a:solidFill>
                      </a:endParaRPr>
                    </a:p>
                  </a:txBody>
                  <a:tcPr marL="68580" marR="68580" marT="34290" marB="34290" anchor="ctr">
                    <a:lnL w="12700" cmpd="sng">
                      <a:noFill/>
                    </a:lnL>
                    <a:lnR w="12700" cmpd="sng">
                      <a:noFill/>
                    </a:lnR>
                    <a:lnT w="12700" cap="flat" cmpd="sng" algn="ctr">
                      <a:solidFill>
                        <a:schemeClr val="accent1">
                          <a:lumMod val="20000"/>
                          <a:lumOff val="8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sv-SE" sz="1200" b="1" dirty="0">
                          <a:solidFill>
                            <a:schemeClr val="tx1"/>
                          </a:solidFill>
                        </a:rPr>
                        <a:t>23,5</a:t>
                      </a:r>
                    </a:p>
                  </a:txBody>
                  <a:tcPr marL="68580" marR="68580" marT="34290" marB="34290" anchor="ctr">
                    <a:lnL w="12700" cmpd="sng">
                      <a:noFill/>
                    </a:lnL>
                    <a:lnR w="12700" cmpd="sng">
                      <a:noFill/>
                    </a:lnR>
                    <a:lnT w="12700" cap="flat" cmpd="sng" algn="ctr">
                      <a:solidFill>
                        <a:schemeClr val="accent1">
                          <a:lumMod val="20000"/>
                          <a:lumOff val="8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sv-SE" sz="1200" b="0" dirty="0">
                          <a:solidFill>
                            <a:schemeClr val="tx1"/>
                          </a:solidFill>
                        </a:rPr>
                        <a:t>24,5</a:t>
                      </a:r>
                    </a:p>
                  </a:txBody>
                  <a:tcPr marL="68580" marR="68580" marT="34290" marB="34290" anchor="ctr">
                    <a:lnL w="12700" cmpd="sng">
                      <a:noFill/>
                    </a:lnL>
                    <a:lnR w="12700" cmpd="sng">
                      <a:noFill/>
                    </a:lnR>
                    <a:lnT w="12700" cap="flat" cmpd="sng" algn="ctr">
                      <a:solidFill>
                        <a:schemeClr val="accent1">
                          <a:lumMod val="20000"/>
                          <a:lumOff val="8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66531269"/>
                  </a:ext>
                </a:extLst>
              </a:tr>
              <a:tr h="434340">
                <a:tc>
                  <a:txBody>
                    <a:bodyPr/>
                    <a:lstStyle/>
                    <a:p>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dirty="0">
                          <a:ea typeface="Calibri" panose="020F0502020204030204" pitchFamily="34" charset="0"/>
                          <a:cs typeface="Times New Roman" panose="02020603050405020304" pitchFamily="18" charset="0"/>
                        </a:rPr>
                        <a:t>Government grants for</a:t>
                      </a:r>
                      <a:r>
                        <a:rPr lang="sv-SE" sz="1200" dirty="0">
                          <a:ea typeface="Calibri" panose="020F0502020204030204" pitchFamily="34" charset="0"/>
                          <a:cs typeface="Times New Roman" panose="02020603050405020304" pitchFamily="18" charset="0"/>
                        </a:rPr>
                        <a:t> </a:t>
                      </a:r>
                      <a:r>
                        <a:rPr lang="en-US" sz="1200" dirty="0">
                          <a:ea typeface="Calibri" panose="020F0502020204030204" pitchFamily="34" charset="0"/>
                          <a:cs typeface="Times New Roman" panose="02020603050405020304" pitchFamily="18" charset="0"/>
                        </a:rPr>
                        <a:t>research and </a:t>
                      </a:r>
                      <a:br>
                        <a:rPr lang="en-US" sz="1200" dirty="0">
                          <a:ea typeface="Calibri" panose="020F0502020204030204" pitchFamily="34" charset="0"/>
                          <a:cs typeface="Times New Roman" panose="02020603050405020304" pitchFamily="18" charset="0"/>
                        </a:rPr>
                      </a:br>
                      <a:r>
                        <a:rPr lang="en-US" sz="1200" dirty="0">
                          <a:ea typeface="Calibri" panose="020F0502020204030204" pitchFamily="34" charset="0"/>
                          <a:cs typeface="Times New Roman" panose="02020603050405020304" pitchFamily="18" charset="0"/>
                        </a:rPr>
                        <a:t>doctoral</a:t>
                      </a:r>
                      <a:r>
                        <a:rPr lang="sv-SE" sz="1200" dirty="0">
                          <a:ea typeface="Calibri" panose="020F0502020204030204" pitchFamily="34" charset="0"/>
                          <a:cs typeface="Times New Roman" panose="02020603050405020304" pitchFamily="18" charset="0"/>
                        </a:rPr>
                        <a:t> </a:t>
                      </a:r>
                      <a:r>
                        <a:rPr lang="en-US" sz="1200" dirty="0">
                          <a:ea typeface="Calibri" panose="020F0502020204030204" pitchFamily="34" charset="0"/>
                          <a:cs typeface="Times New Roman" panose="02020603050405020304" pitchFamily="18" charset="0"/>
                        </a:rPr>
                        <a:t>studies</a:t>
                      </a:r>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1" dirty="0">
                          <a:solidFill>
                            <a:schemeClr val="tx1"/>
                          </a:solidFill>
                        </a:rPr>
                        <a:t>26,8</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0" dirty="0">
                          <a:solidFill>
                            <a:schemeClr val="tx1"/>
                          </a:solidFill>
                        </a:rPr>
                        <a:t>26,4</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8987127"/>
                  </a:ext>
                </a:extLst>
              </a:tr>
              <a:tr h="278130">
                <a:tc>
                  <a:txBody>
                    <a:bodyPr/>
                    <a:lstStyle/>
                    <a:p>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200" dirty="0"/>
                        <a:t>Research councils</a:t>
                      </a:r>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1" dirty="0">
                          <a:solidFill>
                            <a:schemeClr val="tx1"/>
                          </a:solidFill>
                        </a:rPr>
                        <a:t>7,6</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0" dirty="0">
                          <a:solidFill>
                            <a:schemeClr val="tx1"/>
                          </a:solidFill>
                        </a:rPr>
                        <a:t>6,8</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3238934"/>
                  </a:ext>
                </a:extLst>
              </a:tr>
              <a:tr h="278130">
                <a:tc>
                  <a:txBody>
                    <a:bodyPr/>
                    <a:lstStyle/>
                    <a:p>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200" dirty="0"/>
                        <a:t>Other government agencies</a:t>
                      </a:r>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1" dirty="0">
                          <a:solidFill>
                            <a:schemeClr val="tx1"/>
                          </a:solidFill>
                        </a:rPr>
                        <a:t>17,1</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0" dirty="0">
                          <a:solidFill>
                            <a:schemeClr val="tx1"/>
                          </a:solidFill>
                        </a:rPr>
                        <a:t>17,3</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7943089"/>
                  </a:ext>
                </a:extLst>
              </a:tr>
              <a:tr h="278130">
                <a:tc>
                  <a:txBody>
                    <a:bodyPr/>
                    <a:lstStyle/>
                    <a:p>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200" dirty="0"/>
                        <a:t>Strategic foundations</a:t>
                      </a:r>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1" dirty="0">
                          <a:solidFill>
                            <a:schemeClr val="tx1"/>
                          </a:solidFill>
                        </a:rPr>
                        <a:t>3,2</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0" dirty="0">
                          <a:solidFill>
                            <a:schemeClr val="tx1"/>
                          </a:solidFill>
                        </a:rPr>
                        <a:t>3,7</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9523917"/>
                  </a:ext>
                </a:extLst>
              </a:tr>
              <a:tr h="278130">
                <a:tc>
                  <a:txBody>
                    <a:bodyPr/>
                    <a:lstStyle/>
                    <a:p>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200" b="0" dirty="0">
                          <a:solidFill>
                            <a:schemeClr val="tx1"/>
                          </a:solidFill>
                        </a:rPr>
                        <a:t>EU</a:t>
                      </a:r>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1" dirty="0">
                          <a:solidFill>
                            <a:schemeClr val="tx1"/>
                          </a:solidFill>
                        </a:rPr>
                        <a:t>5,1</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0" dirty="0">
                          <a:solidFill>
                            <a:schemeClr val="tx1"/>
                          </a:solidFill>
                        </a:rPr>
                        <a:t>5,1</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1850000"/>
                  </a:ext>
                </a:extLst>
              </a:tr>
              <a:tr h="278130">
                <a:tc>
                  <a:txBody>
                    <a:bodyPr/>
                    <a:lstStyle/>
                    <a:p>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sv-SE" sz="1200" b="0" dirty="0">
                          <a:solidFill>
                            <a:schemeClr val="tx1"/>
                          </a:solidFill>
                        </a:rPr>
                        <a:t>Private/</a:t>
                      </a:r>
                      <a:r>
                        <a:rPr lang="sv-SE" sz="1200" b="0" dirty="0" err="1">
                          <a:solidFill>
                            <a:schemeClr val="tx1"/>
                          </a:solidFill>
                        </a:rPr>
                        <a:t>other</a:t>
                      </a:r>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1" dirty="0">
                          <a:solidFill>
                            <a:schemeClr val="tx1"/>
                          </a:solidFill>
                        </a:rPr>
                        <a:t>16,7</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0" dirty="0">
                          <a:solidFill>
                            <a:schemeClr val="tx1"/>
                          </a:solidFill>
                        </a:rPr>
                        <a:t>16,2</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4354423"/>
                  </a:ext>
                </a:extLst>
              </a:tr>
            </a:tbl>
          </a:graphicData>
        </a:graphic>
      </p:graphicFrame>
      <p:sp>
        <p:nvSpPr>
          <p:cNvPr id="22" name="Rectangle 15">
            <a:extLst>
              <a:ext uri="{FF2B5EF4-FFF2-40B4-BE49-F238E27FC236}">
                <a16:creationId xmlns:a16="http://schemas.microsoft.com/office/drawing/2014/main" id="{48764071-6282-A604-A8AC-6EBAD5E73A16}"/>
              </a:ext>
            </a:extLst>
          </p:cNvPr>
          <p:cNvSpPr/>
          <p:nvPr/>
        </p:nvSpPr>
        <p:spPr>
          <a:xfrm>
            <a:off x="3068974" y="2398941"/>
            <a:ext cx="124934" cy="1249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SE">
              <a:solidFill>
                <a:srgbClr val="FFFFFF"/>
              </a:solidFill>
              <a:latin typeface="Arial"/>
            </a:endParaRPr>
          </a:p>
        </p:txBody>
      </p:sp>
      <p:sp>
        <p:nvSpPr>
          <p:cNvPr id="27" name="Rectangle 16">
            <a:extLst>
              <a:ext uri="{FF2B5EF4-FFF2-40B4-BE49-F238E27FC236}">
                <a16:creationId xmlns:a16="http://schemas.microsoft.com/office/drawing/2014/main" id="{FD88DDB5-B7CD-29AE-ADA4-CA1B32D1D094}"/>
              </a:ext>
            </a:extLst>
          </p:cNvPr>
          <p:cNvSpPr/>
          <p:nvPr/>
        </p:nvSpPr>
        <p:spPr>
          <a:xfrm>
            <a:off x="3058727" y="2829808"/>
            <a:ext cx="124934" cy="124934"/>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SE">
              <a:solidFill>
                <a:srgbClr val="FFFFFF"/>
              </a:solidFill>
              <a:latin typeface="Arial"/>
            </a:endParaRPr>
          </a:p>
        </p:txBody>
      </p:sp>
      <p:sp>
        <p:nvSpPr>
          <p:cNvPr id="29" name="Rectangle 18">
            <a:extLst>
              <a:ext uri="{FF2B5EF4-FFF2-40B4-BE49-F238E27FC236}">
                <a16:creationId xmlns:a16="http://schemas.microsoft.com/office/drawing/2014/main" id="{E11C9D38-3A98-DF1B-475D-A7CB9A434413}"/>
              </a:ext>
            </a:extLst>
          </p:cNvPr>
          <p:cNvSpPr/>
          <p:nvPr/>
        </p:nvSpPr>
        <p:spPr>
          <a:xfrm>
            <a:off x="3068974" y="3219224"/>
            <a:ext cx="124934" cy="1249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SE">
              <a:solidFill>
                <a:srgbClr val="FFFFFF"/>
              </a:solidFill>
              <a:latin typeface="Arial"/>
            </a:endParaRPr>
          </a:p>
        </p:txBody>
      </p:sp>
      <p:sp>
        <p:nvSpPr>
          <p:cNvPr id="30" name="Rectangle 19">
            <a:extLst>
              <a:ext uri="{FF2B5EF4-FFF2-40B4-BE49-F238E27FC236}">
                <a16:creationId xmlns:a16="http://schemas.microsoft.com/office/drawing/2014/main" id="{6C90F529-94E6-B3D6-240F-570A5E987412}"/>
              </a:ext>
            </a:extLst>
          </p:cNvPr>
          <p:cNvSpPr/>
          <p:nvPr/>
        </p:nvSpPr>
        <p:spPr>
          <a:xfrm>
            <a:off x="3068974" y="3493303"/>
            <a:ext cx="124934" cy="1249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SE">
              <a:solidFill>
                <a:srgbClr val="FFFFFF"/>
              </a:solidFill>
              <a:latin typeface="Arial"/>
            </a:endParaRPr>
          </a:p>
        </p:txBody>
      </p:sp>
      <p:sp>
        <p:nvSpPr>
          <p:cNvPr id="9" name="Rubrik 8">
            <a:extLst>
              <a:ext uri="{FF2B5EF4-FFF2-40B4-BE49-F238E27FC236}">
                <a16:creationId xmlns:a16="http://schemas.microsoft.com/office/drawing/2014/main" id="{79707BF9-58EB-454D-B430-AC2DE03F5ED0}"/>
              </a:ext>
            </a:extLst>
          </p:cNvPr>
          <p:cNvSpPr>
            <a:spLocks noGrp="1"/>
          </p:cNvSpPr>
          <p:nvPr>
            <p:ph type="title"/>
          </p:nvPr>
        </p:nvSpPr>
        <p:spPr/>
        <p:txBody>
          <a:bodyPr/>
          <a:lstStyle/>
          <a:p>
            <a:r>
              <a:rPr lang="en-US" dirty="0"/>
              <a:t>Sources of income 2022 </a:t>
            </a:r>
            <a:r>
              <a:rPr lang="en-US" b="0" dirty="0"/>
              <a:t>(2021)</a:t>
            </a:r>
            <a:endParaRPr lang="en-GB" b="0" dirty="0"/>
          </a:p>
        </p:txBody>
      </p:sp>
      <p:sp>
        <p:nvSpPr>
          <p:cNvPr id="3" name="Platshållare för datum 2">
            <a:extLst>
              <a:ext uri="{FF2B5EF4-FFF2-40B4-BE49-F238E27FC236}">
                <a16:creationId xmlns:a16="http://schemas.microsoft.com/office/drawing/2014/main" id="{A9E2BCFE-8676-A348-AF96-83861126C78A}"/>
              </a:ext>
            </a:extLst>
          </p:cNvPr>
          <p:cNvSpPr>
            <a:spLocks noGrp="1"/>
          </p:cNvSpPr>
          <p:nvPr>
            <p:ph type="dt" sz="half" idx="11"/>
          </p:nvPr>
        </p:nvSpPr>
        <p:spPr/>
        <p:txBody>
          <a:bodyPr/>
          <a:lstStyle/>
          <a:p>
            <a:fld id="{141755ED-D54E-694B-A391-7B1A4BC3BA77}" type="datetime1">
              <a:rPr lang="sv-SE"/>
              <a:pPr/>
              <a:t>2023-05-23</a:t>
            </a:fld>
            <a:endParaRPr lang="en-GB" dirty="0"/>
          </a:p>
        </p:txBody>
      </p:sp>
      <p:sp>
        <p:nvSpPr>
          <p:cNvPr id="4" name="Platshållare för bildnummer 3">
            <a:extLst>
              <a:ext uri="{FF2B5EF4-FFF2-40B4-BE49-F238E27FC236}">
                <a16:creationId xmlns:a16="http://schemas.microsoft.com/office/drawing/2014/main" id="{E0800158-0EC8-D040-A057-34B84D5FFA29}"/>
              </a:ext>
            </a:extLst>
          </p:cNvPr>
          <p:cNvSpPr>
            <a:spLocks noGrp="1"/>
          </p:cNvSpPr>
          <p:nvPr>
            <p:ph type="sldNum" sz="quarter" idx="12"/>
          </p:nvPr>
        </p:nvSpPr>
        <p:spPr/>
        <p:txBody>
          <a:bodyPr/>
          <a:lstStyle/>
          <a:p>
            <a:fld id="{C338348D-F2D3-AB47-AE2A-1D59B1E58D64}" type="slidenum">
              <a:rPr lang="en-GB"/>
              <a:pPr/>
              <a:t>35</a:t>
            </a:fld>
            <a:endParaRPr lang="en-GB"/>
          </a:p>
        </p:txBody>
      </p:sp>
      <p:sp>
        <p:nvSpPr>
          <p:cNvPr id="23" name="Rectangle 22">
            <a:extLst>
              <a:ext uri="{FF2B5EF4-FFF2-40B4-BE49-F238E27FC236}">
                <a16:creationId xmlns:a16="http://schemas.microsoft.com/office/drawing/2014/main" id="{F5107DC9-2379-EA4E-B366-4FD619F1E308}"/>
              </a:ext>
            </a:extLst>
          </p:cNvPr>
          <p:cNvSpPr/>
          <p:nvPr/>
        </p:nvSpPr>
        <p:spPr>
          <a:xfrm>
            <a:off x="273978" y="1177926"/>
            <a:ext cx="8619196" cy="3546475"/>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SE">
              <a:solidFill>
                <a:srgbClr val="FFFFFF"/>
              </a:solidFill>
              <a:latin typeface="Arial"/>
            </a:endParaRPr>
          </a:p>
        </p:txBody>
      </p:sp>
      <p:sp>
        <p:nvSpPr>
          <p:cNvPr id="26" name="Rectangle 25">
            <a:extLst>
              <a:ext uri="{FF2B5EF4-FFF2-40B4-BE49-F238E27FC236}">
                <a16:creationId xmlns:a16="http://schemas.microsoft.com/office/drawing/2014/main" id="{E4688758-7D7C-5641-85C1-2C490989614B}"/>
              </a:ext>
            </a:extLst>
          </p:cNvPr>
          <p:cNvSpPr/>
          <p:nvPr/>
        </p:nvSpPr>
        <p:spPr>
          <a:xfrm>
            <a:off x="289291" y="1338019"/>
            <a:ext cx="3813281" cy="493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pPr>
              <a:spcBef>
                <a:spcPts val="400"/>
              </a:spcBef>
            </a:pPr>
            <a:r>
              <a:rPr lang="en-GB" b="1" dirty="0">
                <a:solidFill>
                  <a:schemeClr val="tx1"/>
                </a:solidFill>
              </a:rPr>
              <a:t>Total </a:t>
            </a:r>
            <a:r>
              <a:rPr lang="en-GB" b="1" dirty="0" err="1">
                <a:solidFill>
                  <a:schemeClr val="tx1"/>
                </a:solidFill>
              </a:rPr>
              <a:t>msek</a:t>
            </a:r>
            <a:r>
              <a:rPr lang="en-GB" b="1" dirty="0">
                <a:solidFill>
                  <a:schemeClr val="tx1"/>
                </a:solidFill>
              </a:rPr>
              <a:t> 5,289 </a:t>
            </a:r>
            <a:r>
              <a:rPr lang="en-GB" dirty="0">
                <a:solidFill>
                  <a:schemeClr val="tx1"/>
                </a:solidFill>
              </a:rPr>
              <a:t>(5,317)</a:t>
            </a:r>
            <a:endParaRPr lang="en-GB" sz="1600" dirty="0">
              <a:solidFill>
                <a:schemeClr val="tx1"/>
              </a:solidFill>
            </a:endParaRPr>
          </a:p>
        </p:txBody>
      </p:sp>
      <p:sp>
        <p:nvSpPr>
          <p:cNvPr id="32" name="Rectangle 19">
            <a:extLst>
              <a:ext uri="{FF2B5EF4-FFF2-40B4-BE49-F238E27FC236}">
                <a16:creationId xmlns:a16="http://schemas.microsoft.com/office/drawing/2014/main" id="{F56607DF-8193-FD47-547E-8ECD75131B25}"/>
              </a:ext>
            </a:extLst>
          </p:cNvPr>
          <p:cNvSpPr/>
          <p:nvPr/>
        </p:nvSpPr>
        <p:spPr>
          <a:xfrm>
            <a:off x="3068974" y="4041462"/>
            <a:ext cx="124934" cy="1249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SE">
              <a:solidFill>
                <a:srgbClr val="FFFFFF"/>
              </a:solidFill>
              <a:latin typeface="Arial"/>
            </a:endParaRPr>
          </a:p>
        </p:txBody>
      </p:sp>
      <p:sp>
        <p:nvSpPr>
          <p:cNvPr id="33" name="Rectangle 19">
            <a:extLst>
              <a:ext uri="{FF2B5EF4-FFF2-40B4-BE49-F238E27FC236}">
                <a16:creationId xmlns:a16="http://schemas.microsoft.com/office/drawing/2014/main" id="{5E461A51-F28D-D34C-1BA0-30BDAB4DBC4C}"/>
              </a:ext>
            </a:extLst>
          </p:cNvPr>
          <p:cNvSpPr/>
          <p:nvPr/>
        </p:nvSpPr>
        <p:spPr>
          <a:xfrm>
            <a:off x="3068974" y="4315540"/>
            <a:ext cx="124934" cy="12493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SE">
              <a:solidFill>
                <a:srgbClr val="FFFFFF"/>
              </a:solidFill>
              <a:latin typeface="Arial"/>
            </a:endParaRPr>
          </a:p>
        </p:txBody>
      </p:sp>
      <p:sp>
        <p:nvSpPr>
          <p:cNvPr id="35" name="Rectangle 19">
            <a:extLst>
              <a:ext uri="{FF2B5EF4-FFF2-40B4-BE49-F238E27FC236}">
                <a16:creationId xmlns:a16="http://schemas.microsoft.com/office/drawing/2014/main" id="{CC9B8A6A-DE5E-21CF-4B99-749A170487C0}"/>
              </a:ext>
            </a:extLst>
          </p:cNvPr>
          <p:cNvSpPr/>
          <p:nvPr/>
        </p:nvSpPr>
        <p:spPr>
          <a:xfrm>
            <a:off x="3068974" y="3767383"/>
            <a:ext cx="124934" cy="1249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SE">
              <a:solidFill>
                <a:srgbClr val="FFFFFF"/>
              </a:solidFill>
              <a:latin typeface="Arial"/>
            </a:endParaRPr>
          </a:p>
        </p:txBody>
      </p:sp>
    </p:spTree>
    <p:extLst>
      <p:ext uri="{BB962C8B-B14F-4D97-AF65-F5344CB8AC3E}">
        <p14:creationId xmlns:p14="http://schemas.microsoft.com/office/powerpoint/2010/main" val="3928613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79707BF9-58EB-454D-B430-AC2DE03F5ED0}"/>
              </a:ext>
            </a:extLst>
          </p:cNvPr>
          <p:cNvSpPr>
            <a:spLocks noGrp="1"/>
          </p:cNvSpPr>
          <p:nvPr>
            <p:ph type="title"/>
          </p:nvPr>
        </p:nvSpPr>
        <p:spPr/>
        <p:txBody>
          <a:bodyPr/>
          <a:lstStyle/>
          <a:p>
            <a:r>
              <a:rPr lang="en-GB" dirty="0"/>
              <a:t>Costs 2022 </a:t>
            </a:r>
            <a:r>
              <a:rPr lang="en-GB" b="0" dirty="0"/>
              <a:t>(2021) </a:t>
            </a:r>
          </a:p>
        </p:txBody>
      </p:sp>
      <p:sp>
        <p:nvSpPr>
          <p:cNvPr id="3" name="Platshållare för datum 2">
            <a:extLst>
              <a:ext uri="{FF2B5EF4-FFF2-40B4-BE49-F238E27FC236}">
                <a16:creationId xmlns:a16="http://schemas.microsoft.com/office/drawing/2014/main" id="{A9E2BCFE-8676-A348-AF96-83861126C78A}"/>
              </a:ext>
            </a:extLst>
          </p:cNvPr>
          <p:cNvSpPr>
            <a:spLocks noGrp="1"/>
          </p:cNvSpPr>
          <p:nvPr>
            <p:ph type="dt" sz="half" idx="11"/>
          </p:nvPr>
        </p:nvSpPr>
        <p:spPr/>
        <p:txBody>
          <a:bodyPr/>
          <a:lstStyle/>
          <a:p>
            <a:fld id="{141755ED-D54E-694B-A391-7B1A4BC3BA77}" type="datetime1">
              <a:rPr lang="sv-SE" smtClean="0"/>
              <a:pPr/>
              <a:t>2023-05-23</a:t>
            </a:fld>
            <a:endParaRPr lang="en-GB" dirty="0"/>
          </a:p>
        </p:txBody>
      </p:sp>
      <p:sp>
        <p:nvSpPr>
          <p:cNvPr id="4" name="Platshållare för bildnummer 3">
            <a:extLst>
              <a:ext uri="{FF2B5EF4-FFF2-40B4-BE49-F238E27FC236}">
                <a16:creationId xmlns:a16="http://schemas.microsoft.com/office/drawing/2014/main" id="{E0800158-0EC8-D040-A057-34B84D5FFA29}"/>
              </a:ext>
            </a:extLst>
          </p:cNvPr>
          <p:cNvSpPr>
            <a:spLocks noGrp="1"/>
          </p:cNvSpPr>
          <p:nvPr>
            <p:ph type="sldNum" sz="quarter" idx="12"/>
          </p:nvPr>
        </p:nvSpPr>
        <p:spPr>
          <a:xfrm>
            <a:off x="6835775" y="4817316"/>
            <a:ext cx="2057400" cy="117474"/>
          </a:xfrm>
        </p:spPr>
        <p:txBody>
          <a:bodyPr/>
          <a:lstStyle/>
          <a:p>
            <a:fld id="{C338348D-F2D3-AB47-AE2A-1D59B1E58D64}" type="slidenum">
              <a:rPr lang="en-GB" smtClean="0"/>
              <a:pPr/>
              <a:t>36</a:t>
            </a:fld>
            <a:endParaRPr lang="en-GB"/>
          </a:p>
        </p:txBody>
      </p:sp>
      <p:sp>
        <p:nvSpPr>
          <p:cNvPr id="24" name="Rectangle 23">
            <a:extLst>
              <a:ext uri="{FF2B5EF4-FFF2-40B4-BE49-F238E27FC236}">
                <a16:creationId xmlns:a16="http://schemas.microsoft.com/office/drawing/2014/main" id="{1D6FA3B8-137E-494C-999D-467C9205ABD4}"/>
              </a:ext>
            </a:extLst>
          </p:cNvPr>
          <p:cNvSpPr/>
          <p:nvPr/>
        </p:nvSpPr>
        <p:spPr>
          <a:xfrm>
            <a:off x="569457" y="1377413"/>
            <a:ext cx="3731966" cy="493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spcBef>
                <a:spcPts val="400"/>
              </a:spcBef>
            </a:pPr>
            <a:r>
              <a:rPr lang="en-US" sz="1600" b="1">
                <a:solidFill>
                  <a:schemeClr val="tx1"/>
                </a:solidFill>
              </a:rPr>
              <a:t>Total costs msek 5,426 </a:t>
            </a:r>
            <a:r>
              <a:rPr lang="en-US" sz="1600">
                <a:solidFill>
                  <a:schemeClr val="tx1"/>
                </a:solidFill>
              </a:rPr>
              <a:t>(5,238)</a:t>
            </a:r>
            <a:endParaRPr lang="en-US" sz="1600" b="1">
              <a:solidFill>
                <a:schemeClr val="tx1"/>
              </a:solidFill>
            </a:endParaRPr>
          </a:p>
        </p:txBody>
      </p:sp>
      <p:sp>
        <p:nvSpPr>
          <p:cNvPr id="25" name="Rectangle 24">
            <a:extLst>
              <a:ext uri="{FF2B5EF4-FFF2-40B4-BE49-F238E27FC236}">
                <a16:creationId xmlns:a16="http://schemas.microsoft.com/office/drawing/2014/main" id="{05691B10-31C8-CA46-80E2-E77F9980EA88}"/>
              </a:ext>
            </a:extLst>
          </p:cNvPr>
          <p:cNvSpPr/>
          <p:nvPr/>
        </p:nvSpPr>
        <p:spPr>
          <a:xfrm>
            <a:off x="273978" y="1201280"/>
            <a:ext cx="8619196" cy="3523121"/>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aphicFrame>
        <p:nvGraphicFramePr>
          <p:cNvPr id="8" name="Diagram 7">
            <a:extLst>
              <a:ext uri="{FF2B5EF4-FFF2-40B4-BE49-F238E27FC236}">
                <a16:creationId xmlns:a16="http://schemas.microsoft.com/office/drawing/2014/main" id="{EE8FB8B9-6088-4338-8CEF-2EE23269AD09}"/>
              </a:ext>
            </a:extLst>
          </p:cNvPr>
          <p:cNvGraphicFramePr/>
          <p:nvPr>
            <p:extLst/>
          </p:nvPr>
        </p:nvGraphicFramePr>
        <p:xfrm>
          <a:off x="142972" y="2067737"/>
          <a:ext cx="2946587" cy="22724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ell 10">
            <a:extLst>
              <a:ext uri="{FF2B5EF4-FFF2-40B4-BE49-F238E27FC236}">
                <a16:creationId xmlns:a16="http://schemas.microsoft.com/office/drawing/2014/main" id="{C2B5908C-7597-EF54-DACC-691281BD39A6}"/>
              </a:ext>
            </a:extLst>
          </p:cNvPr>
          <p:cNvGraphicFramePr>
            <a:graphicFrameLocks noGrp="1"/>
          </p:cNvGraphicFramePr>
          <p:nvPr>
            <p:extLst/>
          </p:nvPr>
        </p:nvGraphicFramePr>
        <p:xfrm>
          <a:off x="3010959" y="2373621"/>
          <a:ext cx="4941179" cy="1668780"/>
        </p:xfrm>
        <a:graphic>
          <a:graphicData uri="http://schemas.openxmlformats.org/drawingml/2006/table">
            <a:tbl>
              <a:tblPr firstRow="1" bandRow="1">
                <a:tableStyleId>{5C22544A-7EE6-4342-B048-85BDC9FD1C3A}</a:tableStyleId>
              </a:tblPr>
              <a:tblGrid>
                <a:gridCol w="349063">
                  <a:extLst>
                    <a:ext uri="{9D8B030D-6E8A-4147-A177-3AD203B41FA5}">
                      <a16:colId xmlns:a16="http://schemas.microsoft.com/office/drawing/2014/main" val="1255402380"/>
                    </a:ext>
                  </a:extLst>
                </a:gridCol>
                <a:gridCol w="2690396">
                  <a:extLst>
                    <a:ext uri="{9D8B030D-6E8A-4147-A177-3AD203B41FA5}">
                      <a16:colId xmlns:a16="http://schemas.microsoft.com/office/drawing/2014/main" val="784758795"/>
                    </a:ext>
                  </a:extLst>
                </a:gridCol>
                <a:gridCol w="950860">
                  <a:extLst>
                    <a:ext uri="{9D8B030D-6E8A-4147-A177-3AD203B41FA5}">
                      <a16:colId xmlns:a16="http://schemas.microsoft.com/office/drawing/2014/main" val="3214924555"/>
                    </a:ext>
                  </a:extLst>
                </a:gridCol>
                <a:gridCol w="950860">
                  <a:extLst>
                    <a:ext uri="{9D8B030D-6E8A-4147-A177-3AD203B41FA5}">
                      <a16:colId xmlns:a16="http://schemas.microsoft.com/office/drawing/2014/main" val="3836123446"/>
                    </a:ext>
                  </a:extLst>
                </a:gridCol>
              </a:tblGrid>
              <a:tr h="278130">
                <a:tc gridSpan="2">
                  <a:txBody>
                    <a:bodyPr/>
                    <a:lstStyle/>
                    <a:p>
                      <a:r>
                        <a:rPr lang="sv-SE" sz="1200" b="0" dirty="0" err="1">
                          <a:solidFill>
                            <a:schemeClr val="tx1"/>
                          </a:solidFill>
                        </a:rPr>
                        <a:t>Costs</a:t>
                      </a:r>
                      <a:endParaRPr lang="sv-SE" sz="1200" b="0" dirty="0">
                        <a:solidFill>
                          <a:schemeClr val="tx1"/>
                        </a:solidFill>
                      </a:endParaRPr>
                    </a:p>
                  </a:txBody>
                  <a:tcPr marL="68580" marR="68580" marT="34290" marB="34290" anchor="ctr">
                    <a:lnL w="12700" cmpd="sng">
                      <a:noFill/>
                    </a:lnL>
                    <a:lnR w="12700" cmpd="sng">
                      <a:noFill/>
                    </a:lnR>
                    <a:lnT w="12700" cmpd="sng">
                      <a:noFill/>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sv-SE" dirty="0"/>
                    </a:p>
                  </a:txBody>
                  <a:tcPr/>
                </a:tc>
                <a:tc>
                  <a:txBody>
                    <a:bodyPr/>
                    <a:lstStyle/>
                    <a:p>
                      <a:pPr algn="r"/>
                      <a:r>
                        <a:rPr lang="sv-SE" sz="1200" b="1" dirty="0">
                          <a:solidFill>
                            <a:schemeClr val="tx1"/>
                          </a:solidFill>
                        </a:rPr>
                        <a:t>2022</a:t>
                      </a:r>
                    </a:p>
                  </a:txBody>
                  <a:tcPr marL="68580" marR="68580" marT="34290" marB="34290" anchor="ctr">
                    <a:lnL w="12700" cmpd="sng">
                      <a:noFill/>
                    </a:lnL>
                    <a:lnR w="12700" cmpd="sng">
                      <a:noFill/>
                    </a:lnR>
                    <a:lnT w="12700" cmpd="sng">
                      <a:noFill/>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200" b="0" dirty="0">
                          <a:solidFill>
                            <a:schemeClr val="tx1"/>
                          </a:solidFill>
                        </a:rPr>
                        <a:t>2021</a:t>
                      </a:r>
                    </a:p>
                  </a:txBody>
                  <a:tcPr marL="68580" marR="68580" marT="34290" marB="34290" anchor="ctr">
                    <a:lnL w="12700" cmpd="sng">
                      <a:noFill/>
                    </a:lnL>
                    <a:lnR w="12700" cmpd="sng">
                      <a:noFill/>
                    </a:lnR>
                    <a:lnT w="12700" cmpd="sng">
                      <a:noFill/>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9352044"/>
                  </a:ext>
                </a:extLst>
              </a:tr>
              <a:tr h="278130">
                <a:tc>
                  <a:txBody>
                    <a:bodyPr/>
                    <a:lstStyle/>
                    <a:p>
                      <a:endParaRPr lang="sv-SE" sz="1200" b="0" dirty="0">
                        <a:solidFill>
                          <a:schemeClr val="accent1"/>
                        </a:solidFill>
                      </a:endParaRPr>
                    </a:p>
                  </a:txBody>
                  <a:tcPr marL="68580" marR="68580" marT="34290" marB="34290" anchor="ctr">
                    <a:lnL w="12700" cmpd="sng">
                      <a:noFill/>
                    </a:lnL>
                    <a:lnR w="12700" cmpd="sng">
                      <a:noFill/>
                    </a:lnR>
                    <a:lnT w="12700" cap="flat" cmpd="sng" algn="ctr">
                      <a:solidFill>
                        <a:schemeClr val="accent1">
                          <a:lumMod val="20000"/>
                          <a:lumOff val="8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sv-SE" sz="1200" b="0" dirty="0">
                          <a:solidFill>
                            <a:schemeClr val="tx1"/>
                          </a:solidFill>
                        </a:rPr>
                        <a:t>Staff</a:t>
                      </a:r>
                    </a:p>
                  </a:txBody>
                  <a:tcPr marL="68580" marR="68580" marT="34290" marB="34290" anchor="ctr">
                    <a:lnL w="12700" cmpd="sng">
                      <a:noFill/>
                    </a:lnL>
                    <a:lnR w="12700" cmpd="sng">
                      <a:noFill/>
                    </a:lnR>
                    <a:lnT w="12700" cap="flat" cmpd="sng" algn="ctr">
                      <a:solidFill>
                        <a:schemeClr val="accent1">
                          <a:lumMod val="20000"/>
                          <a:lumOff val="8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sv-SE" sz="1200" b="1" dirty="0">
                          <a:solidFill>
                            <a:schemeClr val="tx1"/>
                          </a:solidFill>
                        </a:rPr>
                        <a:t>61,9</a:t>
                      </a:r>
                    </a:p>
                  </a:txBody>
                  <a:tcPr marL="68580" marR="68580" marT="34290" marB="34290" anchor="ctr">
                    <a:lnL w="12700" cmpd="sng">
                      <a:noFill/>
                    </a:lnL>
                    <a:lnR w="12700" cmpd="sng">
                      <a:noFill/>
                    </a:lnR>
                    <a:lnT w="12700" cap="flat" cmpd="sng" algn="ctr">
                      <a:solidFill>
                        <a:schemeClr val="accent1">
                          <a:lumMod val="20000"/>
                          <a:lumOff val="8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sv-SE" sz="1200" b="0" dirty="0">
                          <a:solidFill>
                            <a:schemeClr val="tx1"/>
                          </a:solidFill>
                        </a:rPr>
                        <a:t>63,5</a:t>
                      </a:r>
                    </a:p>
                  </a:txBody>
                  <a:tcPr marL="68580" marR="68580" marT="34290" marB="34290" anchor="ctr">
                    <a:lnL w="12700" cmpd="sng">
                      <a:noFill/>
                    </a:lnL>
                    <a:lnR w="12700" cmpd="sng">
                      <a:noFill/>
                    </a:lnR>
                    <a:lnT w="12700" cap="flat" cmpd="sng" algn="ctr">
                      <a:solidFill>
                        <a:schemeClr val="accent1">
                          <a:lumMod val="20000"/>
                          <a:lumOff val="8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66531269"/>
                  </a:ext>
                </a:extLst>
              </a:tr>
              <a:tr h="278130">
                <a:tc>
                  <a:txBody>
                    <a:bodyPr/>
                    <a:lstStyle/>
                    <a:p>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200" b="0" dirty="0">
                          <a:solidFill>
                            <a:schemeClr val="tx1"/>
                          </a:solidFill>
                          <a:latin typeface="Arial" panose="020B0604020202020204" pitchFamily="34" charset="0"/>
                        </a:rPr>
                        <a:t>Premises</a:t>
                      </a:r>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1" dirty="0">
                          <a:solidFill>
                            <a:schemeClr val="tx1"/>
                          </a:solidFill>
                        </a:rPr>
                        <a:t>18,2</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0" dirty="0">
                          <a:solidFill>
                            <a:schemeClr val="tx1"/>
                          </a:solidFill>
                        </a:rPr>
                        <a:t>18,6</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8987127"/>
                  </a:ext>
                </a:extLst>
              </a:tr>
              <a:tr h="278130">
                <a:tc>
                  <a:txBody>
                    <a:bodyPr/>
                    <a:lstStyle/>
                    <a:p>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200" b="0" dirty="0">
                          <a:solidFill>
                            <a:schemeClr val="tx1"/>
                          </a:solidFill>
                          <a:latin typeface="Arial" panose="020B0604020202020204" pitchFamily="34" charset="0"/>
                        </a:rPr>
                        <a:t>Other operating costs</a:t>
                      </a:r>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1" dirty="0">
                          <a:solidFill>
                            <a:schemeClr val="tx1"/>
                          </a:solidFill>
                        </a:rPr>
                        <a:t>15,7</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0" dirty="0">
                          <a:solidFill>
                            <a:schemeClr val="tx1"/>
                          </a:solidFill>
                        </a:rPr>
                        <a:t>13,8</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3238934"/>
                  </a:ext>
                </a:extLst>
              </a:tr>
              <a:tr h="278130">
                <a:tc>
                  <a:txBody>
                    <a:bodyPr/>
                    <a:lstStyle/>
                    <a:p>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200" b="0" dirty="0">
                          <a:solidFill>
                            <a:schemeClr val="tx1"/>
                          </a:solidFill>
                          <a:latin typeface="Arial" panose="020B0604020202020204" pitchFamily="34" charset="0"/>
                        </a:rPr>
                        <a:t>Financial cost</a:t>
                      </a:r>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1" dirty="0">
                          <a:solidFill>
                            <a:schemeClr val="tx1"/>
                          </a:solidFill>
                        </a:rPr>
                        <a:t>0,2</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0" dirty="0">
                          <a:solidFill>
                            <a:schemeClr val="tx1"/>
                          </a:solidFill>
                        </a:rPr>
                        <a:t>0,1</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7943089"/>
                  </a:ext>
                </a:extLst>
              </a:tr>
              <a:tr h="278130">
                <a:tc>
                  <a:txBody>
                    <a:bodyPr/>
                    <a:lstStyle/>
                    <a:p>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200" b="0" dirty="0" err="1">
                          <a:solidFill>
                            <a:schemeClr val="tx1"/>
                          </a:solidFill>
                        </a:rPr>
                        <a:t>Depriciation</a:t>
                      </a:r>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1" dirty="0">
                          <a:solidFill>
                            <a:schemeClr val="tx1"/>
                          </a:solidFill>
                        </a:rPr>
                        <a:t>4,0</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0" dirty="0">
                          <a:solidFill>
                            <a:schemeClr val="tx1"/>
                          </a:solidFill>
                        </a:rPr>
                        <a:t>4,0</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1850000"/>
                  </a:ext>
                </a:extLst>
              </a:tr>
            </a:tbl>
          </a:graphicData>
        </a:graphic>
      </p:graphicFrame>
      <p:sp>
        <p:nvSpPr>
          <p:cNvPr id="11" name="Rectangle 15">
            <a:extLst>
              <a:ext uri="{FF2B5EF4-FFF2-40B4-BE49-F238E27FC236}">
                <a16:creationId xmlns:a16="http://schemas.microsoft.com/office/drawing/2014/main" id="{201B83B3-C13C-7BCF-0606-A1E4092C87D5}"/>
              </a:ext>
            </a:extLst>
          </p:cNvPr>
          <p:cNvSpPr/>
          <p:nvPr/>
        </p:nvSpPr>
        <p:spPr>
          <a:xfrm>
            <a:off x="3068974" y="2721249"/>
            <a:ext cx="124934" cy="1249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SE">
              <a:solidFill>
                <a:srgbClr val="FFFFFF"/>
              </a:solidFill>
              <a:latin typeface="Arial"/>
            </a:endParaRPr>
          </a:p>
        </p:txBody>
      </p:sp>
      <p:sp>
        <p:nvSpPr>
          <p:cNvPr id="12" name="Rectangle 16">
            <a:extLst>
              <a:ext uri="{FF2B5EF4-FFF2-40B4-BE49-F238E27FC236}">
                <a16:creationId xmlns:a16="http://schemas.microsoft.com/office/drawing/2014/main" id="{6CAF376F-61DE-FA5A-754A-99296E109F0B}"/>
              </a:ext>
            </a:extLst>
          </p:cNvPr>
          <p:cNvSpPr/>
          <p:nvPr/>
        </p:nvSpPr>
        <p:spPr>
          <a:xfrm>
            <a:off x="3068974" y="3001088"/>
            <a:ext cx="124934" cy="124934"/>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SE">
              <a:solidFill>
                <a:srgbClr val="FFFFFF"/>
              </a:solidFill>
              <a:latin typeface="Arial"/>
            </a:endParaRPr>
          </a:p>
        </p:txBody>
      </p:sp>
      <p:sp>
        <p:nvSpPr>
          <p:cNvPr id="14" name="Rectangle 17">
            <a:extLst>
              <a:ext uri="{FF2B5EF4-FFF2-40B4-BE49-F238E27FC236}">
                <a16:creationId xmlns:a16="http://schemas.microsoft.com/office/drawing/2014/main" id="{86AABC5B-02C9-3F88-3494-DC70447675BB}"/>
              </a:ext>
            </a:extLst>
          </p:cNvPr>
          <p:cNvSpPr/>
          <p:nvPr/>
        </p:nvSpPr>
        <p:spPr>
          <a:xfrm>
            <a:off x="3068974" y="3280927"/>
            <a:ext cx="124934" cy="1249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SE">
              <a:solidFill>
                <a:srgbClr val="FFFFFF"/>
              </a:solidFill>
              <a:latin typeface="Arial"/>
            </a:endParaRPr>
          </a:p>
        </p:txBody>
      </p:sp>
      <p:sp>
        <p:nvSpPr>
          <p:cNvPr id="15" name="Rectangle 18">
            <a:extLst>
              <a:ext uri="{FF2B5EF4-FFF2-40B4-BE49-F238E27FC236}">
                <a16:creationId xmlns:a16="http://schemas.microsoft.com/office/drawing/2014/main" id="{7B488D64-D498-680C-52A6-222E94234CB1}"/>
              </a:ext>
            </a:extLst>
          </p:cNvPr>
          <p:cNvSpPr/>
          <p:nvPr/>
        </p:nvSpPr>
        <p:spPr>
          <a:xfrm>
            <a:off x="3068974" y="3560767"/>
            <a:ext cx="124934" cy="1249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SE">
              <a:solidFill>
                <a:srgbClr val="FFFFFF"/>
              </a:solidFill>
              <a:latin typeface="Arial"/>
            </a:endParaRPr>
          </a:p>
        </p:txBody>
      </p:sp>
      <p:sp>
        <p:nvSpPr>
          <p:cNvPr id="16" name="Rectangle 19">
            <a:extLst>
              <a:ext uri="{FF2B5EF4-FFF2-40B4-BE49-F238E27FC236}">
                <a16:creationId xmlns:a16="http://schemas.microsoft.com/office/drawing/2014/main" id="{41DD7D13-66AB-5E02-8583-7F884FEEB06A}"/>
              </a:ext>
            </a:extLst>
          </p:cNvPr>
          <p:cNvSpPr/>
          <p:nvPr/>
        </p:nvSpPr>
        <p:spPr>
          <a:xfrm>
            <a:off x="3068974" y="3840606"/>
            <a:ext cx="124934" cy="1249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SE">
              <a:solidFill>
                <a:srgbClr val="FFFFFF"/>
              </a:solidFill>
              <a:latin typeface="Arial"/>
            </a:endParaRPr>
          </a:p>
        </p:txBody>
      </p:sp>
    </p:spTree>
    <p:extLst>
      <p:ext uri="{BB962C8B-B14F-4D97-AF65-F5344CB8AC3E}">
        <p14:creationId xmlns:p14="http://schemas.microsoft.com/office/powerpoint/2010/main" val="2411068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949344C2-EB39-BD45-B93C-13131FE59DBA}"/>
              </a:ext>
            </a:extLst>
          </p:cNvPr>
          <p:cNvCxnSpPr/>
          <p:nvPr/>
        </p:nvCxnSpPr>
        <p:spPr>
          <a:xfrm>
            <a:off x="566035" y="2609194"/>
            <a:ext cx="0" cy="560236"/>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BE288DB-7FA7-6540-89C6-4195655CBF55}"/>
              </a:ext>
            </a:extLst>
          </p:cNvPr>
          <p:cNvCxnSpPr/>
          <p:nvPr/>
        </p:nvCxnSpPr>
        <p:spPr>
          <a:xfrm>
            <a:off x="1179251" y="2384824"/>
            <a:ext cx="0" cy="560236"/>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8E59691-BB85-1742-A932-0375142D68F6}"/>
              </a:ext>
            </a:extLst>
          </p:cNvPr>
          <p:cNvCxnSpPr/>
          <p:nvPr/>
        </p:nvCxnSpPr>
        <p:spPr>
          <a:xfrm>
            <a:off x="1803695" y="2304792"/>
            <a:ext cx="0" cy="560236"/>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D3AA55E-D503-4245-AD02-3E60D9E423E7}"/>
              </a:ext>
            </a:extLst>
          </p:cNvPr>
          <p:cNvCxnSpPr/>
          <p:nvPr/>
        </p:nvCxnSpPr>
        <p:spPr>
          <a:xfrm>
            <a:off x="2532202" y="2372634"/>
            <a:ext cx="0" cy="560236"/>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5E11C2D-ACAC-874C-A0EB-CA1DDA059985}"/>
              </a:ext>
            </a:extLst>
          </p:cNvPr>
          <p:cNvCxnSpPr/>
          <p:nvPr/>
        </p:nvCxnSpPr>
        <p:spPr>
          <a:xfrm>
            <a:off x="3102787" y="2566269"/>
            <a:ext cx="0" cy="560236"/>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2220FC8-B270-DF4C-951D-7BD8657CD44C}"/>
              </a:ext>
            </a:extLst>
          </p:cNvPr>
          <p:cNvCxnSpPr/>
          <p:nvPr/>
        </p:nvCxnSpPr>
        <p:spPr>
          <a:xfrm>
            <a:off x="3857075" y="2884175"/>
            <a:ext cx="0" cy="560236"/>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AB7C4A8-2A48-8047-BEB0-C0548785AC7A}"/>
              </a:ext>
            </a:extLst>
          </p:cNvPr>
          <p:cNvCxnSpPr/>
          <p:nvPr/>
        </p:nvCxnSpPr>
        <p:spPr>
          <a:xfrm>
            <a:off x="4562383" y="3122671"/>
            <a:ext cx="0" cy="560236"/>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8FAF414-BF6B-9246-BD85-2DD25E1636D6}"/>
              </a:ext>
            </a:extLst>
          </p:cNvPr>
          <p:cNvCxnSpPr/>
          <p:nvPr/>
        </p:nvCxnSpPr>
        <p:spPr>
          <a:xfrm>
            <a:off x="5267690" y="3085076"/>
            <a:ext cx="0" cy="560236"/>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EFE2D50-5500-E940-B591-EDA2CD247F64}"/>
              </a:ext>
            </a:extLst>
          </p:cNvPr>
          <p:cNvCxnSpPr/>
          <p:nvPr/>
        </p:nvCxnSpPr>
        <p:spPr>
          <a:xfrm>
            <a:off x="5919215" y="2916027"/>
            <a:ext cx="0" cy="560236"/>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142DC52-CD90-A746-BFFE-374AE8B36933}"/>
              </a:ext>
            </a:extLst>
          </p:cNvPr>
          <p:cNvCxnSpPr/>
          <p:nvPr/>
        </p:nvCxnSpPr>
        <p:spPr>
          <a:xfrm>
            <a:off x="6550487" y="2689154"/>
            <a:ext cx="0" cy="560236"/>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52FA074-61A7-8F4B-9363-8675B5C6AB45}"/>
              </a:ext>
            </a:extLst>
          </p:cNvPr>
          <p:cNvCxnSpPr/>
          <p:nvPr/>
        </p:nvCxnSpPr>
        <p:spPr>
          <a:xfrm>
            <a:off x="7230967" y="2481089"/>
            <a:ext cx="0" cy="560236"/>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E0CEBC5-0CCC-484A-9C2F-52E5CB64B40D}"/>
              </a:ext>
            </a:extLst>
          </p:cNvPr>
          <p:cNvCxnSpPr/>
          <p:nvPr/>
        </p:nvCxnSpPr>
        <p:spPr>
          <a:xfrm>
            <a:off x="7889047" y="2335517"/>
            <a:ext cx="0" cy="560236"/>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6CC8E942-3277-1C40-9404-FC5D9ECC178A}"/>
              </a:ext>
            </a:extLst>
          </p:cNvPr>
          <p:cNvCxnSpPr/>
          <p:nvPr/>
        </p:nvCxnSpPr>
        <p:spPr>
          <a:xfrm>
            <a:off x="8576520" y="2335517"/>
            <a:ext cx="0" cy="560236"/>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422A9A3-8636-4A04-BD48-3153280FB086}" type="slidenum">
              <a:rPr kumimoji="0" lang="sv-SE" sz="75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sv-SE" sz="75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75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5D3F4D8-4BE6-D743-AE27-D14757A6F270}" type="datetime1">
              <a:rPr kumimoji="0" lang="sv-SE" sz="75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2023-05-23</a:t>
            </a:fld>
            <a:endParaRPr kumimoji="0" lang="sv-SE" sz="75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6" name="Title 5"/>
          <p:cNvSpPr>
            <a:spLocks noGrp="1"/>
          </p:cNvSpPr>
          <p:nvPr>
            <p:ph type="title"/>
          </p:nvPr>
        </p:nvSpPr>
        <p:spPr/>
        <p:txBody>
          <a:bodyPr/>
          <a:lstStyle/>
          <a:p>
            <a:r>
              <a:rPr lang="sv-SE" dirty="0" err="1"/>
              <a:t>Where</a:t>
            </a:r>
            <a:r>
              <a:rPr lang="sv-SE" dirty="0"/>
              <a:t> do KTH’s Alumni </a:t>
            </a:r>
            <a:r>
              <a:rPr lang="sv-SE" dirty="0" err="1"/>
              <a:t>work</a:t>
            </a:r>
            <a:endParaRPr lang="sv-SE" dirty="0"/>
          </a:p>
        </p:txBody>
      </p:sp>
      <p:sp>
        <p:nvSpPr>
          <p:cNvPr id="8" name="Content Placeholder 4"/>
          <p:cNvSpPr txBox="1">
            <a:spLocks/>
          </p:cNvSpPr>
          <p:nvPr/>
        </p:nvSpPr>
        <p:spPr>
          <a:xfrm>
            <a:off x="5015610" y="1245693"/>
            <a:ext cx="2576016" cy="3540919"/>
          </a:xfrm>
          <a:prstGeom prst="rect">
            <a:avLst/>
          </a:prstGeom>
        </p:spPr>
        <p:txBody>
          <a:bodyPr vert="horz" lIns="0" tIns="0" rIns="0" bIns="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sv-SE" sz="15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sv-SE" sz="15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sv-SE" sz="15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 name="Freeform 8">
            <a:extLst>
              <a:ext uri="{FF2B5EF4-FFF2-40B4-BE49-F238E27FC236}">
                <a16:creationId xmlns:a16="http://schemas.microsoft.com/office/drawing/2014/main" id="{CE5ACF37-7DB7-C847-86E2-E88A935EE250}"/>
              </a:ext>
            </a:extLst>
          </p:cNvPr>
          <p:cNvSpPr/>
          <p:nvPr/>
        </p:nvSpPr>
        <p:spPr>
          <a:xfrm>
            <a:off x="-502891" y="2571750"/>
            <a:ext cx="10149782" cy="822195"/>
          </a:xfrm>
          <a:custGeom>
            <a:avLst/>
            <a:gdLst>
              <a:gd name="connsiteX0" fmla="*/ 0 w 10149782"/>
              <a:gd name="connsiteY0" fmla="*/ 764126 h 822195"/>
              <a:gd name="connsiteX1" fmla="*/ 2525486 w 10149782"/>
              <a:gd name="connsiteY1" fmla="*/ 23897 h 822195"/>
              <a:gd name="connsiteX2" fmla="*/ 5377543 w 10149782"/>
              <a:gd name="connsiteY2" fmla="*/ 822183 h 822195"/>
              <a:gd name="connsiteX3" fmla="*/ 8686800 w 10149782"/>
              <a:gd name="connsiteY3" fmla="*/ 2126 h 822195"/>
              <a:gd name="connsiteX4" fmla="*/ 10072914 w 10149782"/>
              <a:gd name="connsiteY4" fmla="*/ 575440 h 822195"/>
              <a:gd name="connsiteX5" fmla="*/ 9978571 w 10149782"/>
              <a:gd name="connsiteY5" fmla="*/ 277897 h 822195"/>
              <a:gd name="connsiteX6" fmla="*/ 10043886 w 10149782"/>
              <a:gd name="connsiteY6" fmla="*/ 248869 h 822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9782" h="822195">
                <a:moveTo>
                  <a:pt x="0" y="764126"/>
                </a:moveTo>
                <a:cubicBezTo>
                  <a:pt x="814614" y="389173"/>
                  <a:pt x="1629229" y="14221"/>
                  <a:pt x="2525486" y="23897"/>
                </a:cubicBezTo>
                <a:cubicBezTo>
                  <a:pt x="3421743" y="33573"/>
                  <a:pt x="4350657" y="825812"/>
                  <a:pt x="5377543" y="822183"/>
                </a:cubicBezTo>
                <a:cubicBezTo>
                  <a:pt x="6404429" y="818555"/>
                  <a:pt x="7904238" y="43250"/>
                  <a:pt x="8686800" y="2126"/>
                </a:cubicBezTo>
                <a:cubicBezTo>
                  <a:pt x="9469362" y="-38998"/>
                  <a:pt x="9857619" y="529478"/>
                  <a:pt x="10072914" y="575440"/>
                </a:cubicBezTo>
                <a:cubicBezTo>
                  <a:pt x="10288209" y="621402"/>
                  <a:pt x="9983409" y="332325"/>
                  <a:pt x="9978571" y="277897"/>
                </a:cubicBezTo>
                <a:cubicBezTo>
                  <a:pt x="9973733" y="223469"/>
                  <a:pt x="10008809" y="236169"/>
                  <a:pt x="10043886" y="248869"/>
                </a:cubicBezTo>
              </a:path>
            </a:pathLst>
          </a:custGeom>
          <a:noFill/>
          <a:ln w="254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SE"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Oval 13">
            <a:extLst>
              <a:ext uri="{FF2B5EF4-FFF2-40B4-BE49-F238E27FC236}">
                <a16:creationId xmlns:a16="http://schemas.microsoft.com/office/drawing/2014/main" id="{EBB6DA07-3F24-2D4A-ABFF-014D81BC2041}"/>
              </a:ext>
            </a:extLst>
          </p:cNvPr>
          <p:cNvSpPr/>
          <p:nvPr/>
        </p:nvSpPr>
        <p:spPr>
          <a:xfrm>
            <a:off x="476771" y="2788374"/>
            <a:ext cx="178529" cy="178529"/>
          </a:xfrm>
          <a:prstGeom prst="ellipse">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SE"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Oval 14">
            <a:extLst>
              <a:ext uri="{FF2B5EF4-FFF2-40B4-BE49-F238E27FC236}">
                <a16:creationId xmlns:a16="http://schemas.microsoft.com/office/drawing/2014/main" id="{EA7B0766-947E-1147-ABB4-9CF428FBE644}"/>
              </a:ext>
            </a:extLst>
          </p:cNvPr>
          <p:cNvSpPr/>
          <p:nvPr/>
        </p:nvSpPr>
        <p:spPr>
          <a:xfrm>
            <a:off x="1089987" y="2599890"/>
            <a:ext cx="178529" cy="178529"/>
          </a:xfrm>
          <a:prstGeom prst="ellipse">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SE"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6" name="Oval 15">
            <a:extLst>
              <a:ext uri="{FF2B5EF4-FFF2-40B4-BE49-F238E27FC236}">
                <a16:creationId xmlns:a16="http://schemas.microsoft.com/office/drawing/2014/main" id="{336163C3-9A07-4548-BCB6-3DAEB901AE19}"/>
              </a:ext>
            </a:extLst>
          </p:cNvPr>
          <p:cNvSpPr/>
          <p:nvPr/>
        </p:nvSpPr>
        <p:spPr>
          <a:xfrm>
            <a:off x="2442938" y="2586530"/>
            <a:ext cx="178529" cy="178529"/>
          </a:xfrm>
          <a:prstGeom prst="ellipse">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SE"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7" name="Oval 16">
            <a:extLst>
              <a:ext uri="{FF2B5EF4-FFF2-40B4-BE49-F238E27FC236}">
                <a16:creationId xmlns:a16="http://schemas.microsoft.com/office/drawing/2014/main" id="{0F01AA2B-B744-5140-B57F-8B514E632903}"/>
              </a:ext>
            </a:extLst>
          </p:cNvPr>
          <p:cNvSpPr/>
          <p:nvPr/>
        </p:nvSpPr>
        <p:spPr>
          <a:xfrm>
            <a:off x="3767811" y="3085076"/>
            <a:ext cx="178529" cy="178529"/>
          </a:xfrm>
          <a:prstGeom prst="ellipse">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SE"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8" name="Oval 17">
            <a:extLst>
              <a:ext uri="{FF2B5EF4-FFF2-40B4-BE49-F238E27FC236}">
                <a16:creationId xmlns:a16="http://schemas.microsoft.com/office/drawing/2014/main" id="{B0CBF841-4797-AA45-91AA-D865D8FB1D72}"/>
              </a:ext>
            </a:extLst>
          </p:cNvPr>
          <p:cNvSpPr/>
          <p:nvPr/>
        </p:nvSpPr>
        <p:spPr>
          <a:xfrm>
            <a:off x="4473119" y="3297734"/>
            <a:ext cx="178529" cy="178529"/>
          </a:xfrm>
          <a:prstGeom prst="ellipse">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SE"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9" name="Oval 18">
            <a:extLst>
              <a:ext uri="{FF2B5EF4-FFF2-40B4-BE49-F238E27FC236}">
                <a16:creationId xmlns:a16="http://schemas.microsoft.com/office/drawing/2014/main" id="{2FA32924-6608-B24F-924F-AD88A80A74FC}"/>
              </a:ext>
            </a:extLst>
          </p:cNvPr>
          <p:cNvSpPr/>
          <p:nvPr/>
        </p:nvSpPr>
        <p:spPr>
          <a:xfrm>
            <a:off x="5178426" y="3281830"/>
            <a:ext cx="178529" cy="178529"/>
          </a:xfrm>
          <a:prstGeom prst="ellipse">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SE"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0" name="Oval 19">
            <a:extLst>
              <a:ext uri="{FF2B5EF4-FFF2-40B4-BE49-F238E27FC236}">
                <a16:creationId xmlns:a16="http://schemas.microsoft.com/office/drawing/2014/main" id="{79471A7E-B522-E544-AC26-BDA14BE4C522}"/>
              </a:ext>
            </a:extLst>
          </p:cNvPr>
          <p:cNvSpPr/>
          <p:nvPr/>
        </p:nvSpPr>
        <p:spPr>
          <a:xfrm>
            <a:off x="5829951" y="3122854"/>
            <a:ext cx="178529" cy="178529"/>
          </a:xfrm>
          <a:prstGeom prst="ellipse">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SE"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1" name="Oval 20">
            <a:extLst>
              <a:ext uri="{FF2B5EF4-FFF2-40B4-BE49-F238E27FC236}">
                <a16:creationId xmlns:a16="http://schemas.microsoft.com/office/drawing/2014/main" id="{2F6804F4-7338-A548-B298-F05C785D3339}"/>
              </a:ext>
            </a:extLst>
          </p:cNvPr>
          <p:cNvSpPr/>
          <p:nvPr/>
        </p:nvSpPr>
        <p:spPr>
          <a:xfrm>
            <a:off x="6461223" y="2908362"/>
            <a:ext cx="178529" cy="178529"/>
          </a:xfrm>
          <a:prstGeom prst="ellipse">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SE"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2" name="Oval 21">
            <a:extLst>
              <a:ext uri="{FF2B5EF4-FFF2-40B4-BE49-F238E27FC236}">
                <a16:creationId xmlns:a16="http://schemas.microsoft.com/office/drawing/2014/main" id="{545C6A94-D865-F146-A050-9EE6A12BC1DA}"/>
              </a:ext>
            </a:extLst>
          </p:cNvPr>
          <p:cNvSpPr/>
          <p:nvPr/>
        </p:nvSpPr>
        <p:spPr>
          <a:xfrm>
            <a:off x="7141703" y="2705715"/>
            <a:ext cx="178529" cy="178529"/>
          </a:xfrm>
          <a:prstGeom prst="ellipse">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SE"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3" name="Oval 22">
            <a:extLst>
              <a:ext uri="{FF2B5EF4-FFF2-40B4-BE49-F238E27FC236}">
                <a16:creationId xmlns:a16="http://schemas.microsoft.com/office/drawing/2014/main" id="{40C359E9-926C-1641-A115-BFD401AB6A58}"/>
              </a:ext>
            </a:extLst>
          </p:cNvPr>
          <p:cNvSpPr/>
          <p:nvPr/>
        </p:nvSpPr>
        <p:spPr>
          <a:xfrm>
            <a:off x="7799783" y="2528480"/>
            <a:ext cx="178529" cy="178529"/>
          </a:xfrm>
          <a:prstGeom prst="ellipse">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SE"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4" name="Oval 23">
            <a:extLst>
              <a:ext uri="{FF2B5EF4-FFF2-40B4-BE49-F238E27FC236}">
                <a16:creationId xmlns:a16="http://schemas.microsoft.com/office/drawing/2014/main" id="{8E0E01EA-A962-474C-8B2E-12A26D2A7BB6}"/>
              </a:ext>
            </a:extLst>
          </p:cNvPr>
          <p:cNvSpPr/>
          <p:nvPr/>
        </p:nvSpPr>
        <p:spPr>
          <a:xfrm>
            <a:off x="8487256" y="2548571"/>
            <a:ext cx="178529" cy="178529"/>
          </a:xfrm>
          <a:prstGeom prst="ellipse">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SE"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5" name="Oval 24">
            <a:extLst>
              <a:ext uri="{FF2B5EF4-FFF2-40B4-BE49-F238E27FC236}">
                <a16:creationId xmlns:a16="http://schemas.microsoft.com/office/drawing/2014/main" id="{5782D6DA-B138-C647-8AE4-C5E69A2511BE}"/>
              </a:ext>
            </a:extLst>
          </p:cNvPr>
          <p:cNvSpPr/>
          <p:nvPr/>
        </p:nvSpPr>
        <p:spPr>
          <a:xfrm>
            <a:off x="1716280" y="2518577"/>
            <a:ext cx="178529" cy="178529"/>
          </a:xfrm>
          <a:prstGeom prst="ellipse">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SE"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6" name="Oval 25">
            <a:extLst>
              <a:ext uri="{FF2B5EF4-FFF2-40B4-BE49-F238E27FC236}">
                <a16:creationId xmlns:a16="http://schemas.microsoft.com/office/drawing/2014/main" id="{18129111-3763-9C4E-B571-F9147C29C91A}"/>
              </a:ext>
            </a:extLst>
          </p:cNvPr>
          <p:cNvSpPr/>
          <p:nvPr/>
        </p:nvSpPr>
        <p:spPr>
          <a:xfrm>
            <a:off x="3013523" y="2784529"/>
            <a:ext cx="178529" cy="178529"/>
          </a:xfrm>
          <a:prstGeom prst="ellipse">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SE"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8" name="Graphic 27" descr="Palette with solid fill">
            <a:extLst>
              <a:ext uri="{FF2B5EF4-FFF2-40B4-BE49-F238E27FC236}">
                <a16:creationId xmlns:a16="http://schemas.microsoft.com/office/drawing/2014/main" id="{C8D1B6C1-90B2-5840-A078-1AA0B27AEEE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2313577" y="1873623"/>
            <a:ext cx="469045" cy="469045"/>
          </a:xfrm>
          <a:prstGeom prst="rect">
            <a:avLst/>
          </a:prstGeom>
        </p:spPr>
      </p:pic>
      <p:pic>
        <p:nvPicPr>
          <p:cNvPr id="32" name="Graphic 31" descr="Blueprint with solid fill">
            <a:extLst>
              <a:ext uri="{FF2B5EF4-FFF2-40B4-BE49-F238E27FC236}">
                <a16:creationId xmlns:a16="http://schemas.microsoft.com/office/drawing/2014/main" id="{613B7939-A9D2-0042-BB28-18F0739B494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4282897" y="2550299"/>
            <a:ext cx="586293" cy="586293"/>
          </a:xfrm>
          <a:prstGeom prst="rect">
            <a:avLst/>
          </a:prstGeom>
        </p:spPr>
      </p:pic>
      <p:pic>
        <p:nvPicPr>
          <p:cNvPr id="36" name="Graphic 35" descr="Branching diagram with solid fill">
            <a:extLst>
              <a:ext uri="{FF2B5EF4-FFF2-40B4-BE49-F238E27FC236}">
                <a16:creationId xmlns:a16="http://schemas.microsoft.com/office/drawing/2014/main" id="{BA786295-F748-FF4A-A0AB-F3443647DEAF}"/>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5604359" y="2308380"/>
            <a:ext cx="614511" cy="614511"/>
          </a:xfrm>
          <a:prstGeom prst="rect">
            <a:avLst/>
          </a:prstGeom>
        </p:spPr>
      </p:pic>
      <p:pic>
        <p:nvPicPr>
          <p:cNvPr id="42" name="Graphic 41" descr="Professor female with solid fill">
            <a:extLst>
              <a:ext uri="{FF2B5EF4-FFF2-40B4-BE49-F238E27FC236}">
                <a16:creationId xmlns:a16="http://schemas.microsoft.com/office/drawing/2014/main" id="{1477C365-E0DD-9A46-82C1-297804A4BF7E}"/>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7623771" y="1739564"/>
            <a:ext cx="511544" cy="511544"/>
          </a:xfrm>
          <a:prstGeom prst="rect">
            <a:avLst/>
          </a:prstGeom>
        </p:spPr>
      </p:pic>
      <p:pic>
        <p:nvPicPr>
          <p:cNvPr id="48" name="Graphic 47" descr="Books with solid fill">
            <a:extLst>
              <a:ext uri="{FF2B5EF4-FFF2-40B4-BE49-F238E27FC236}">
                <a16:creationId xmlns:a16="http://schemas.microsoft.com/office/drawing/2014/main" id="{9D24983B-10B8-5E4F-A89D-0F96ECBA1473}"/>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 xmlns:asvg="http://schemas.microsoft.com/office/drawing/2016/SVG/main" r:embed="rId12"/>
              </a:ext>
            </a:extLst>
          </a:blip>
          <a:stretch>
            <a:fillRect/>
          </a:stretch>
        </p:blipFill>
        <p:spPr>
          <a:xfrm>
            <a:off x="5020715" y="2573593"/>
            <a:ext cx="479746" cy="479746"/>
          </a:xfrm>
          <a:prstGeom prst="rect">
            <a:avLst/>
          </a:prstGeom>
        </p:spPr>
      </p:pic>
      <p:pic>
        <p:nvPicPr>
          <p:cNvPr id="50" name="Graphic 49" descr="Supply And Demand with solid fill">
            <a:extLst>
              <a:ext uri="{FF2B5EF4-FFF2-40B4-BE49-F238E27FC236}">
                <a16:creationId xmlns:a16="http://schemas.microsoft.com/office/drawing/2014/main" id="{16FA83AA-AD98-6C45-89A7-838A5C259C52}"/>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 xmlns:asvg="http://schemas.microsoft.com/office/drawing/2016/SVG/main" r:embed="rId14"/>
              </a:ext>
            </a:extLst>
          </a:blip>
          <a:stretch>
            <a:fillRect/>
          </a:stretch>
        </p:blipFill>
        <p:spPr>
          <a:xfrm>
            <a:off x="6978064" y="1981350"/>
            <a:ext cx="467974" cy="467974"/>
          </a:xfrm>
          <a:prstGeom prst="rect">
            <a:avLst/>
          </a:prstGeom>
        </p:spPr>
      </p:pic>
      <p:pic>
        <p:nvPicPr>
          <p:cNvPr id="56" name="Graphic 55" descr="Miscellaneous with solid fill">
            <a:extLst>
              <a:ext uri="{FF2B5EF4-FFF2-40B4-BE49-F238E27FC236}">
                <a16:creationId xmlns:a16="http://schemas.microsoft.com/office/drawing/2014/main" id="{0DFFBBB8-5FB2-2C40-A8BE-F5B47D9917BC}"/>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8324418" y="1884492"/>
            <a:ext cx="528162" cy="528162"/>
          </a:xfrm>
          <a:prstGeom prst="rect">
            <a:avLst/>
          </a:prstGeom>
        </p:spPr>
      </p:pic>
      <p:pic>
        <p:nvPicPr>
          <p:cNvPr id="60" name="Graphic 59" descr="Handshake with solid fill">
            <a:extLst>
              <a:ext uri="{FF2B5EF4-FFF2-40B4-BE49-F238E27FC236}">
                <a16:creationId xmlns:a16="http://schemas.microsoft.com/office/drawing/2014/main" id="{0E327C41-1BCA-F849-B057-CF4F0238FE94}"/>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 xmlns:asvg="http://schemas.microsoft.com/office/drawing/2016/SVG/main" r:embed="rId18"/>
              </a:ext>
            </a:extLst>
          </a:blip>
          <a:stretch>
            <a:fillRect/>
          </a:stretch>
        </p:blipFill>
        <p:spPr>
          <a:xfrm>
            <a:off x="3535976" y="2285179"/>
            <a:ext cx="647701" cy="647701"/>
          </a:xfrm>
          <a:prstGeom prst="rect">
            <a:avLst/>
          </a:prstGeom>
        </p:spPr>
      </p:pic>
      <p:pic>
        <p:nvPicPr>
          <p:cNvPr id="62" name="Graphic 61" descr="Upload with solid fill">
            <a:extLst>
              <a:ext uri="{FF2B5EF4-FFF2-40B4-BE49-F238E27FC236}">
                <a16:creationId xmlns:a16="http://schemas.microsoft.com/office/drawing/2014/main" id="{3DE9DFB5-03A7-E741-86A6-74711C942D2C}"/>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 xmlns:asvg="http://schemas.microsoft.com/office/drawing/2016/SVG/main" r:embed="rId20"/>
              </a:ext>
            </a:extLst>
          </a:blip>
          <a:stretch>
            <a:fillRect/>
          </a:stretch>
        </p:blipFill>
        <p:spPr>
          <a:xfrm>
            <a:off x="931326" y="1830069"/>
            <a:ext cx="517513" cy="517513"/>
          </a:xfrm>
          <a:prstGeom prst="rect">
            <a:avLst/>
          </a:prstGeom>
        </p:spPr>
      </p:pic>
      <p:pic>
        <p:nvPicPr>
          <p:cNvPr id="70" name="Graphic 69" descr="Clipboard Mixed with solid fill">
            <a:extLst>
              <a:ext uri="{FF2B5EF4-FFF2-40B4-BE49-F238E27FC236}">
                <a16:creationId xmlns:a16="http://schemas.microsoft.com/office/drawing/2014/main" id="{72075580-2D3C-FA46-BDAE-D2A3006F34C1}"/>
              </a:ext>
            </a:extLst>
          </p:cNvPr>
          <p:cNvPicPr>
            <a:picLocks noChangeAspect="1"/>
          </p:cNvPicPr>
          <p:nvPr/>
        </p:nvPicPr>
        <p:blipFill>
          <a:blip r:embed="rId21" cstate="screen">
            <a:extLst>
              <a:ext uri="{28A0092B-C50C-407E-A947-70E740481C1C}">
                <a14:useLocalDpi xmlns:a14="http://schemas.microsoft.com/office/drawing/2010/main"/>
              </a:ext>
              <a:ext uri="{96DAC541-7B7A-43D3-8B79-37D633B846F1}">
                <asvg:svgBlip xmlns="" xmlns:asvg="http://schemas.microsoft.com/office/drawing/2016/SVG/main" r:embed="rId22"/>
              </a:ext>
            </a:extLst>
          </a:blip>
          <a:stretch>
            <a:fillRect/>
          </a:stretch>
        </p:blipFill>
        <p:spPr>
          <a:xfrm>
            <a:off x="2865388" y="1995336"/>
            <a:ext cx="512940" cy="512940"/>
          </a:xfrm>
          <a:prstGeom prst="rect">
            <a:avLst/>
          </a:prstGeom>
        </p:spPr>
      </p:pic>
      <p:pic>
        <p:nvPicPr>
          <p:cNvPr id="76" name="Graphic 75" descr="Questions with solid fill">
            <a:extLst>
              <a:ext uri="{FF2B5EF4-FFF2-40B4-BE49-F238E27FC236}">
                <a16:creationId xmlns:a16="http://schemas.microsoft.com/office/drawing/2014/main" id="{E341E1BB-25DF-BE41-9EF9-4C3DEA356D22}"/>
              </a:ext>
            </a:extLst>
          </p:cNvPr>
          <p:cNvPicPr>
            <a:picLocks noChangeAspect="1"/>
          </p:cNvPicPr>
          <p:nvPr/>
        </p:nvPicPr>
        <p:blipFill>
          <a:blip r:embed="rId23" cstate="screen">
            <a:extLst>
              <a:ext uri="{28A0092B-C50C-407E-A947-70E740481C1C}">
                <a14:useLocalDpi xmlns:a14="http://schemas.microsoft.com/office/drawing/2010/main"/>
              </a:ext>
              <a:ext uri="{96DAC541-7B7A-43D3-8B79-37D633B846F1}">
                <asvg:svgBlip xmlns="" xmlns:asvg="http://schemas.microsoft.com/office/drawing/2016/SVG/main" r:embed="rId24"/>
              </a:ext>
            </a:extLst>
          </a:blip>
          <a:stretch>
            <a:fillRect/>
          </a:stretch>
        </p:blipFill>
        <p:spPr>
          <a:xfrm>
            <a:off x="258512" y="2017219"/>
            <a:ext cx="519051" cy="519051"/>
          </a:xfrm>
          <a:prstGeom prst="rect">
            <a:avLst/>
          </a:prstGeom>
        </p:spPr>
      </p:pic>
      <p:pic>
        <p:nvPicPr>
          <p:cNvPr id="84" name="Graphic 83" descr="Shopping cart with solid fill">
            <a:extLst>
              <a:ext uri="{FF2B5EF4-FFF2-40B4-BE49-F238E27FC236}">
                <a16:creationId xmlns:a16="http://schemas.microsoft.com/office/drawing/2014/main" id="{C0A4F7D9-3460-4A4C-A2A9-156F557E1B9E}"/>
              </a:ext>
            </a:extLst>
          </p:cNvPr>
          <p:cNvPicPr>
            <a:picLocks noChangeAspect="1"/>
          </p:cNvPicPr>
          <p:nvPr/>
        </p:nvPicPr>
        <p:blipFill>
          <a:blip r:embed="rId25" cstate="screen">
            <a:extLst>
              <a:ext uri="{28A0092B-C50C-407E-A947-70E740481C1C}">
                <a14:useLocalDpi xmlns:a14="http://schemas.microsoft.com/office/drawing/2010/main"/>
              </a:ext>
              <a:ext uri="{96DAC541-7B7A-43D3-8B79-37D633B846F1}">
                <asvg:svgBlip xmlns="" xmlns:asvg="http://schemas.microsoft.com/office/drawing/2016/SVG/main" r:embed="rId26"/>
              </a:ext>
            </a:extLst>
          </a:blip>
          <a:stretch>
            <a:fillRect/>
          </a:stretch>
        </p:blipFill>
        <p:spPr>
          <a:xfrm>
            <a:off x="6275354" y="2117697"/>
            <a:ext cx="520991" cy="520991"/>
          </a:xfrm>
          <a:prstGeom prst="rect">
            <a:avLst/>
          </a:prstGeom>
        </p:spPr>
      </p:pic>
      <p:sp>
        <p:nvSpPr>
          <p:cNvPr id="89" name="Rectangle 88">
            <a:extLst>
              <a:ext uri="{FF2B5EF4-FFF2-40B4-BE49-F238E27FC236}">
                <a16:creationId xmlns:a16="http://schemas.microsoft.com/office/drawing/2014/main" id="{412B4D10-D97E-9648-8AE3-16D646A6F041}"/>
              </a:ext>
            </a:extLst>
          </p:cNvPr>
          <p:cNvSpPr/>
          <p:nvPr/>
        </p:nvSpPr>
        <p:spPr>
          <a:xfrm>
            <a:off x="277167" y="3164293"/>
            <a:ext cx="606255" cy="446276"/>
          </a:xfrm>
          <a:prstGeom prst="rect">
            <a:avLst/>
          </a:prstGeom>
        </p:spPr>
        <p:txBody>
          <a:bodyPr wrap="none">
            <a:spAutoFit/>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2091C3"/>
                </a:solidFill>
                <a:effectLst/>
                <a:uLnTx/>
                <a:uFillTx/>
                <a:latin typeface="Calibri" panose="020F0502020204030204" pitchFamily="34" charset="0"/>
                <a:ea typeface="+mn-ea"/>
                <a:cs typeface="+mn-cs"/>
              </a:rPr>
              <a:t>5%</a:t>
            </a:r>
          </a:p>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Consulting</a:t>
            </a:r>
            <a:endParaRPr kumimoji="0" lang="sv-SE"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90" name="Rectangle 89">
            <a:extLst>
              <a:ext uri="{FF2B5EF4-FFF2-40B4-BE49-F238E27FC236}">
                <a16:creationId xmlns:a16="http://schemas.microsoft.com/office/drawing/2014/main" id="{B633EE99-1C28-A445-B43F-E0500FBF234D}"/>
              </a:ext>
            </a:extLst>
          </p:cNvPr>
          <p:cNvSpPr/>
          <p:nvPr/>
        </p:nvSpPr>
        <p:spPr>
          <a:xfrm>
            <a:off x="891577" y="2913466"/>
            <a:ext cx="660758" cy="769441"/>
          </a:xfrm>
          <a:prstGeom prst="rect">
            <a:avLst/>
          </a:prstGeom>
        </p:spPr>
        <p:txBody>
          <a:bodyPr wrap="none">
            <a:spAutoFit/>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2091C3"/>
                </a:solidFill>
                <a:effectLst/>
                <a:uLnTx/>
                <a:uFillTx/>
                <a:latin typeface="Calibri" panose="020F0502020204030204" pitchFamily="34" charset="0"/>
                <a:ea typeface="+mn-ea"/>
                <a:cs typeface="+mn-cs"/>
              </a:rPr>
              <a:t>9%</a:t>
            </a:r>
          </a:p>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Information </a:t>
            </a:r>
            <a:br>
              <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sv-SE" sz="7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technology</a:t>
            </a:r>
            <a:endPar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685800" rtl="0" eaLnBrk="1" fontAlgn="b" latinLnBrk="0" hangingPunct="1">
              <a:lnSpc>
                <a:spcPct val="100000"/>
              </a:lnSpc>
              <a:spcBef>
                <a:spcPts val="0"/>
              </a:spcBef>
              <a:spcAft>
                <a:spcPts val="0"/>
              </a:spcAft>
              <a:buClrTx/>
              <a:buSzTx/>
              <a:buFontTx/>
              <a:buNone/>
              <a:tabLst/>
              <a:defRPr/>
            </a:pPr>
            <a:endPar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685800" rtl="0" eaLnBrk="1" fontAlgn="b" latinLnBrk="0" hangingPunct="1">
              <a:lnSpc>
                <a:spcPct val="100000"/>
              </a:lnSpc>
              <a:spcBef>
                <a:spcPts val="0"/>
              </a:spcBef>
              <a:spcAft>
                <a:spcPts val="0"/>
              </a:spcAft>
              <a:buClrTx/>
              <a:buSzTx/>
              <a:buFontTx/>
              <a:buNone/>
              <a:tabLst/>
              <a:defRPr/>
            </a:pPr>
            <a:endParaRPr kumimoji="0" lang="sv-SE"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91" name="Rectangle 90">
            <a:extLst>
              <a:ext uri="{FF2B5EF4-FFF2-40B4-BE49-F238E27FC236}">
                <a16:creationId xmlns:a16="http://schemas.microsoft.com/office/drawing/2014/main" id="{B33F4A81-CD68-0D45-B86E-7C6C73E53D73}"/>
              </a:ext>
            </a:extLst>
          </p:cNvPr>
          <p:cNvSpPr/>
          <p:nvPr/>
        </p:nvSpPr>
        <p:spPr>
          <a:xfrm>
            <a:off x="1484197" y="2844372"/>
            <a:ext cx="708848" cy="877163"/>
          </a:xfrm>
          <a:prstGeom prst="rect">
            <a:avLst/>
          </a:prstGeom>
        </p:spPr>
        <p:txBody>
          <a:bodyPr wrap="none">
            <a:spAutoFit/>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2091C3"/>
                </a:solidFill>
                <a:effectLst/>
                <a:uLnTx/>
                <a:uFillTx/>
                <a:latin typeface="Calibri" panose="020F0502020204030204" pitchFamily="34" charset="0"/>
                <a:ea typeface="+mn-ea"/>
                <a:cs typeface="+mn-cs"/>
              </a:rPr>
              <a:t>7%</a:t>
            </a:r>
          </a:p>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Program </a:t>
            </a:r>
            <a:br>
              <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and </a:t>
            </a:r>
            <a:r>
              <a:rPr kumimoji="0" lang="sv-SE" sz="7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project</a:t>
            </a:r>
            <a:r>
              <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br>
              <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management</a:t>
            </a:r>
          </a:p>
          <a:p>
            <a:pPr marL="0" marR="0" lvl="0" indent="0" algn="ctr" defTabSz="685800" rtl="0" eaLnBrk="1" fontAlgn="b" latinLnBrk="0" hangingPunct="1">
              <a:lnSpc>
                <a:spcPct val="100000"/>
              </a:lnSpc>
              <a:spcBef>
                <a:spcPts val="0"/>
              </a:spcBef>
              <a:spcAft>
                <a:spcPts val="0"/>
              </a:spcAft>
              <a:buClrTx/>
              <a:buSzTx/>
              <a:buFontTx/>
              <a:buNone/>
              <a:tabLst/>
              <a:defRPr/>
            </a:pPr>
            <a:endPar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685800" rtl="0" eaLnBrk="1" fontAlgn="b" latinLnBrk="0" hangingPunct="1">
              <a:lnSpc>
                <a:spcPct val="100000"/>
              </a:lnSpc>
              <a:spcBef>
                <a:spcPts val="0"/>
              </a:spcBef>
              <a:spcAft>
                <a:spcPts val="0"/>
              </a:spcAft>
              <a:buClrTx/>
              <a:buSzTx/>
              <a:buFontTx/>
              <a:buNone/>
              <a:tabLst/>
              <a:defRPr/>
            </a:pPr>
            <a:endParaRPr kumimoji="0" lang="sv-SE"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92" name="Rectangle 91">
            <a:extLst>
              <a:ext uri="{FF2B5EF4-FFF2-40B4-BE49-F238E27FC236}">
                <a16:creationId xmlns:a16="http://schemas.microsoft.com/office/drawing/2014/main" id="{1A932FD3-5544-5943-8C81-2A627AE0AB51}"/>
              </a:ext>
            </a:extLst>
          </p:cNvPr>
          <p:cNvSpPr/>
          <p:nvPr/>
        </p:nvSpPr>
        <p:spPr>
          <a:xfrm>
            <a:off x="2262593" y="2920184"/>
            <a:ext cx="545342" cy="877163"/>
          </a:xfrm>
          <a:prstGeom prst="rect">
            <a:avLst/>
          </a:prstGeom>
        </p:spPr>
        <p:txBody>
          <a:bodyPr wrap="none">
            <a:spAutoFit/>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2091C3"/>
                </a:solidFill>
                <a:effectLst/>
                <a:uLnTx/>
                <a:uFillTx/>
                <a:latin typeface="Calibri" panose="020F0502020204030204" pitchFamily="34" charset="0"/>
                <a:ea typeface="+mn-ea"/>
                <a:cs typeface="+mn-cs"/>
              </a:rPr>
              <a:t>5%</a:t>
            </a:r>
          </a:p>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Arts and </a:t>
            </a:r>
            <a:br>
              <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design</a:t>
            </a:r>
          </a:p>
          <a:p>
            <a:pPr marL="0" marR="0" lvl="0" indent="0" algn="ctr" defTabSz="685800" rtl="0" eaLnBrk="1" fontAlgn="b" latinLnBrk="0" hangingPunct="1">
              <a:lnSpc>
                <a:spcPct val="100000"/>
              </a:lnSpc>
              <a:spcBef>
                <a:spcPts val="0"/>
              </a:spcBef>
              <a:spcAft>
                <a:spcPts val="0"/>
              </a:spcAft>
              <a:buClrTx/>
              <a:buSzTx/>
              <a:buFontTx/>
              <a:buNone/>
              <a:tabLst/>
              <a:defRPr/>
            </a:pPr>
            <a:endPar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685800" rtl="0" eaLnBrk="1" fontAlgn="b" latinLnBrk="0" hangingPunct="1">
              <a:lnSpc>
                <a:spcPct val="100000"/>
              </a:lnSpc>
              <a:spcBef>
                <a:spcPts val="0"/>
              </a:spcBef>
              <a:spcAft>
                <a:spcPts val="0"/>
              </a:spcAft>
              <a:buClrTx/>
              <a:buSzTx/>
              <a:buFontTx/>
              <a:buNone/>
              <a:tabLst/>
              <a:defRPr/>
            </a:pPr>
            <a:endPar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685800" rtl="0" eaLnBrk="1" fontAlgn="b" latinLnBrk="0" hangingPunct="1">
              <a:lnSpc>
                <a:spcPct val="100000"/>
              </a:lnSpc>
              <a:spcBef>
                <a:spcPts val="0"/>
              </a:spcBef>
              <a:spcAft>
                <a:spcPts val="0"/>
              </a:spcAft>
              <a:buClrTx/>
              <a:buSzTx/>
              <a:buFontTx/>
              <a:buNone/>
              <a:tabLst/>
              <a:defRPr/>
            </a:pPr>
            <a:endParaRPr kumimoji="0" lang="sv-SE"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07" name="Rectangle 106">
            <a:extLst>
              <a:ext uri="{FF2B5EF4-FFF2-40B4-BE49-F238E27FC236}">
                <a16:creationId xmlns:a16="http://schemas.microsoft.com/office/drawing/2014/main" id="{666AECD1-2DD5-0946-A6B7-711FBCBFFFB7}"/>
              </a:ext>
            </a:extLst>
          </p:cNvPr>
          <p:cNvSpPr/>
          <p:nvPr/>
        </p:nvSpPr>
        <p:spPr>
          <a:xfrm>
            <a:off x="2768280" y="3111789"/>
            <a:ext cx="708847" cy="769441"/>
          </a:xfrm>
          <a:prstGeom prst="rect">
            <a:avLst/>
          </a:prstGeom>
        </p:spPr>
        <p:txBody>
          <a:bodyPr wrap="none">
            <a:spAutoFit/>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2091C3"/>
                </a:solidFill>
                <a:effectLst/>
                <a:uLnTx/>
                <a:uFillTx/>
                <a:latin typeface="Calibri" panose="020F0502020204030204" pitchFamily="34" charset="0"/>
                <a:ea typeface="+mn-ea"/>
                <a:cs typeface="+mn-cs"/>
              </a:rPr>
              <a:t>3%</a:t>
            </a:r>
          </a:p>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Product </a:t>
            </a:r>
            <a:br>
              <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management</a:t>
            </a:r>
          </a:p>
          <a:p>
            <a:pPr marL="0" marR="0" lvl="0" indent="0" algn="ctr" defTabSz="685800" rtl="0" eaLnBrk="1" fontAlgn="b" latinLnBrk="0" hangingPunct="1">
              <a:lnSpc>
                <a:spcPct val="100000"/>
              </a:lnSpc>
              <a:spcBef>
                <a:spcPts val="0"/>
              </a:spcBef>
              <a:spcAft>
                <a:spcPts val="0"/>
              </a:spcAft>
              <a:buClrTx/>
              <a:buSzTx/>
              <a:buFontTx/>
              <a:buNone/>
              <a:tabLst/>
              <a:defRPr/>
            </a:pPr>
            <a:endPar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685800" rtl="0" eaLnBrk="1" fontAlgn="b" latinLnBrk="0" hangingPunct="1">
              <a:lnSpc>
                <a:spcPct val="100000"/>
              </a:lnSpc>
              <a:spcBef>
                <a:spcPts val="0"/>
              </a:spcBef>
              <a:spcAft>
                <a:spcPts val="0"/>
              </a:spcAft>
              <a:buClrTx/>
              <a:buSzTx/>
              <a:buFontTx/>
              <a:buNone/>
              <a:tabLst/>
              <a:defRPr/>
            </a:pPr>
            <a:endParaRPr kumimoji="0" lang="sv-SE"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08" name="Rectangle 107">
            <a:extLst>
              <a:ext uri="{FF2B5EF4-FFF2-40B4-BE49-F238E27FC236}">
                <a16:creationId xmlns:a16="http://schemas.microsoft.com/office/drawing/2014/main" id="{423CD2EF-DBC5-0049-86CB-49DF36FD4EDA}"/>
              </a:ext>
            </a:extLst>
          </p:cNvPr>
          <p:cNvSpPr/>
          <p:nvPr/>
        </p:nvSpPr>
        <p:spPr>
          <a:xfrm>
            <a:off x="3519620" y="3461898"/>
            <a:ext cx="697627" cy="661720"/>
          </a:xfrm>
          <a:prstGeom prst="rect">
            <a:avLst/>
          </a:prstGeom>
        </p:spPr>
        <p:txBody>
          <a:bodyPr wrap="none">
            <a:spAutoFit/>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2091C3"/>
                </a:solidFill>
                <a:effectLst/>
                <a:uLnTx/>
                <a:uFillTx/>
                <a:latin typeface="Calibri" panose="020F0502020204030204" pitchFamily="34" charset="0"/>
                <a:ea typeface="+mn-ea"/>
                <a:cs typeface="+mn-cs"/>
              </a:rPr>
              <a:t>15%</a:t>
            </a:r>
          </a:p>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Business </a:t>
            </a:r>
            <a:br>
              <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sv-SE" sz="7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development</a:t>
            </a:r>
            <a:endPar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685800" rtl="0" eaLnBrk="1" fontAlgn="b" latinLnBrk="0" hangingPunct="1">
              <a:lnSpc>
                <a:spcPct val="100000"/>
              </a:lnSpc>
              <a:spcBef>
                <a:spcPts val="0"/>
              </a:spcBef>
              <a:spcAft>
                <a:spcPts val="0"/>
              </a:spcAft>
              <a:buClrTx/>
              <a:buSzTx/>
              <a:buFontTx/>
              <a:buNone/>
              <a:tabLst/>
              <a:defRPr/>
            </a:pPr>
            <a:endParaRPr kumimoji="0" lang="sv-SE" sz="7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endParaRPr>
          </a:p>
        </p:txBody>
      </p:sp>
      <p:sp>
        <p:nvSpPr>
          <p:cNvPr id="109" name="Rectangle 108">
            <a:extLst>
              <a:ext uri="{FF2B5EF4-FFF2-40B4-BE49-F238E27FC236}">
                <a16:creationId xmlns:a16="http://schemas.microsoft.com/office/drawing/2014/main" id="{C30E1AAC-C674-7145-B5C4-5930A8074F57}"/>
              </a:ext>
            </a:extLst>
          </p:cNvPr>
          <p:cNvSpPr/>
          <p:nvPr/>
        </p:nvSpPr>
        <p:spPr>
          <a:xfrm>
            <a:off x="4265998" y="3637405"/>
            <a:ext cx="660757" cy="446276"/>
          </a:xfrm>
          <a:prstGeom prst="rect">
            <a:avLst/>
          </a:prstGeom>
        </p:spPr>
        <p:txBody>
          <a:bodyPr wrap="none">
            <a:spAutoFit/>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2091C3"/>
                </a:solidFill>
                <a:effectLst/>
                <a:uLnTx/>
                <a:uFillTx/>
                <a:latin typeface="Calibri" panose="020F0502020204030204" pitchFamily="34" charset="0"/>
                <a:ea typeface="+mn-ea"/>
                <a:cs typeface="+mn-cs"/>
              </a:rPr>
              <a:t>21%</a:t>
            </a:r>
          </a:p>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Engineering</a:t>
            </a:r>
            <a:endParaRPr kumimoji="0" lang="sv-SE"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10" name="Rectangle 109">
            <a:extLst>
              <a:ext uri="{FF2B5EF4-FFF2-40B4-BE49-F238E27FC236}">
                <a16:creationId xmlns:a16="http://schemas.microsoft.com/office/drawing/2014/main" id="{BB888C2F-0F21-0F42-90E8-8EE3961FB48B}"/>
              </a:ext>
            </a:extLst>
          </p:cNvPr>
          <p:cNvSpPr/>
          <p:nvPr/>
        </p:nvSpPr>
        <p:spPr>
          <a:xfrm>
            <a:off x="5006825" y="3637405"/>
            <a:ext cx="567783" cy="446276"/>
          </a:xfrm>
          <a:prstGeom prst="rect">
            <a:avLst/>
          </a:prstGeom>
        </p:spPr>
        <p:txBody>
          <a:bodyPr wrap="none">
            <a:spAutoFit/>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2091C3"/>
                </a:solidFill>
                <a:effectLst/>
                <a:uLnTx/>
                <a:uFillTx/>
                <a:latin typeface="Calibri" panose="020F0502020204030204" pitchFamily="34" charset="0"/>
                <a:ea typeface="+mn-ea"/>
                <a:cs typeface="+mn-cs"/>
              </a:rPr>
              <a:t>5%</a:t>
            </a:r>
          </a:p>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Research</a:t>
            </a:r>
            <a:endParaRPr kumimoji="0" lang="sv-SE"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11" name="Rectangle 110">
            <a:extLst>
              <a:ext uri="{FF2B5EF4-FFF2-40B4-BE49-F238E27FC236}">
                <a16:creationId xmlns:a16="http://schemas.microsoft.com/office/drawing/2014/main" id="{DC552054-C3DA-7749-8400-E7B6DB237635}"/>
              </a:ext>
            </a:extLst>
          </p:cNvPr>
          <p:cNvSpPr/>
          <p:nvPr/>
        </p:nvSpPr>
        <p:spPr>
          <a:xfrm>
            <a:off x="5654926" y="3465396"/>
            <a:ext cx="623889" cy="446276"/>
          </a:xfrm>
          <a:prstGeom prst="rect">
            <a:avLst/>
          </a:prstGeom>
        </p:spPr>
        <p:txBody>
          <a:bodyPr wrap="none">
            <a:spAutoFit/>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2091C3"/>
                </a:solidFill>
                <a:effectLst/>
                <a:uLnTx/>
                <a:uFillTx/>
                <a:latin typeface="Calibri" panose="020F0502020204030204" pitchFamily="34" charset="0"/>
                <a:ea typeface="+mn-ea"/>
                <a:cs typeface="+mn-cs"/>
              </a:rPr>
              <a:t>10%</a:t>
            </a:r>
          </a:p>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Operations</a:t>
            </a:r>
            <a:endParaRPr kumimoji="0" lang="sv-SE"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12" name="Rectangle 111">
            <a:extLst>
              <a:ext uri="{FF2B5EF4-FFF2-40B4-BE49-F238E27FC236}">
                <a16:creationId xmlns:a16="http://schemas.microsoft.com/office/drawing/2014/main" id="{9DF3C249-7C7D-494A-A2B8-C6136C698E8B}"/>
              </a:ext>
            </a:extLst>
          </p:cNvPr>
          <p:cNvSpPr/>
          <p:nvPr/>
        </p:nvSpPr>
        <p:spPr>
          <a:xfrm>
            <a:off x="6384881" y="3228801"/>
            <a:ext cx="437940" cy="446276"/>
          </a:xfrm>
          <a:prstGeom prst="rect">
            <a:avLst/>
          </a:prstGeom>
        </p:spPr>
        <p:txBody>
          <a:bodyPr wrap="none">
            <a:spAutoFit/>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2091C3"/>
                </a:solidFill>
                <a:effectLst/>
                <a:uLnTx/>
                <a:uFillTx/>
                <a:latin typeface="Calibri" panose="020F0502020204030204" pitchFamily="34" charset="0"/>
                <a:ea typeface="+mn-ea"/>
                <a:cs typeface="+mn-cs"/>
              </a:rPr>
              <a:t>5%</a:t>
            </a:r>
          </a:p>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Sales</a:t>
            </a:r>
            <a:endParaRPr kumimoji="0" lang="sv-SE"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13" name="Rectangle 112">
            <a:extLst>
              <a:ext uri="{FF2B5EF4-FFF2-40B4-BE49-F238E27FC236}">
                <a16:creationId xmlns:a16="http://schemas.microsoft.com/office/drawing/2014/main" id="{98D70F61-3331-9D4A-B76C-5093C59BF3C0}"/>
              </a:ext>
            </a:extLst>
          </p:cNvPr>
          <p:cNvSpPr/>
          <p:nvPr/>
        </p:nvSpPr>
        <p:spPr>
          <a:xfrm>
            <a:off x="7037455" y="3047269"/>
            <a:ext cx="502061" cy="446276"/>
          </a:xfrm>
          <a:prstGeom prst="rect">
            <a:avLst/>
          </a:prstGeom>
        </p:spPr>
        <p:txBody>
          <a:bodyPr wrap="none">
            <a:spAutoFit/>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2091C3"/>
                </a:solidFill>
                <a:effectLst/>
                <a:uLnTx/>
                <a:uFillTx/>
                <a:latin typeface="Calibri" panose="020F0502020204030204" pitchFamily="34" charset="0"/>
                <a:ea typeface="+mn-ea"/>
                <a:cs typeface="+mn-cs"/>
              </a:rPr>
              <a:t>3%</a:t>
            </a:r>
          </a:p>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Finance</a:t>
            </a:r>
            <a:endParaRPr kumimoji="0" lang="sv-SE"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14" name="Rectangle 113">
            <a:extLst>
              <a:ext uri="{FF2B5EF4-FFF2-40B4-BE49-F238E27FC236}">
                <a16:creationId xmlns:a16="http://schemas.microsoft.com/office/drawing/2014/main" id="{86CAB169-7D58-904D-BC1B-17C116330582}"/>
              </a:ext>
            </a:extLst>
          </p:cNvPr>
          <p:cNvSpPr/>
          <p:nvPr/>
        </p:nvSpPr>
        <p:spPr>
          <a:xfrm>
            <a:off x="7645229" y="2892594"/>
            <a:ext cx="582211" cy="446276"/>
          </a:xfrm>
          <a:prstGeom prst="rect">
            <a:avLst/>
          </a:prstGeom>
        </p:spPr>
        <p:txBody>
          <a:bodyPr wrap="none">
            <a:spAutoFit/>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2091C3"/>
                </a:solidFill>
                <a:effectLst/>
                <a:uLnTx/>
                <a:uFillTx/>
                <a:latin typeface="Calibri" panose="020F0502020204030204" pitchFamily="34" charset="0"/>
                <a:ea typeface="+mn-ea"/>
                <a:cs typeface="+mn-cs"/>
              </a:rPr>
              <a:t>7%</a:t>
            </a:r>
          </a:p>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Education</a:t>
            </a:r>
            <a:endParaRPr kumimoji="0" lang="sv-SE"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15" name="Rectangle 114">
            <a:extLst>
              <a:ext uri="{FF2B5EF4-FFF2-40B4-BE49-F238E27FC236}">
                <a16:creationId xmlns:a16="http://schemas.microsoft.com/office/drawing/2014/main" id="{DDC91F6D-3C8F-E34D-AF8A-B3926F736685}"/>
              </a:ext>
            </a:extLst>
          </p:cNvPr>
          <p:cNvSpPr/>
          <p:nvPr/>
        </p:nvSpPr>
        <p:spPr>
          <a:xfrm>
            <a:off x="8400288" y="2897289"/>
            <a:ext cx="437940" cy="553998"/>
          </a:xfrm>
          <a:prstGeom prst="rect">
            <a:avLst/>
          </a:prstGeom>
        </p:spPr>
        <p:txBody>
          <a:bodyPr wrap="none">
            <a:spAutoFit/>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2091C3"/>
                </a:solidFill>
                <a:effectLst/>
                <a:uLnTx/>
                <a:uFillTx/>
                <a:latin typeface="Calibri" panose="020F0502020204030204" pitchFamily="34" charset="0"/>
                <a:ea typeface="+mn-ea"/>
                <a:cs typeface="+mn-cs"/>
              </a:rPr>
              <a:t>5%</a:t>
            </a:r>
          </a:p>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Other</a:t>
            </a:r>
            <a:endPar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685800" rtl="0" eaLnBrk="1" fontAlgn="b" latinLnBrk="0" hangingPunct="1">
              <a:lnSpc>
                <a:spcPct val="100000"/>
              </a:lnSpc>
              <a:spcBef>
                <a:spcPts val="0"/>
              </a:spcBef>
              <a:spcAft>
                <a:spcPts val="0"/>
              </a:spcAft>
              <a:buClrTx/>
              <a:buSzTx/>
              <a:buFontTx/>
              <a:buNone/>
              <a:tabLst/>
              <a:defRPr/>
            </a:pPr>
            <a:endPar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20" name="Graphic 119" descr="Search Inventory with solid fill">
            <a:extLst>
              <a:ext uri="{FF2B5EF4-FFF2-40B4-BE49-F238E27FC236}">
                <a16:creationId xmlns:a16="http://schemas.microsoft.com/office/drawing/2014/main" id="{BAE2ECBE-BD54-D646-83FB-3894A4920592}"/>
              </a:ext>
            </a:extLst>
          </p:cNvPr>
          <p:cNvPicPr>
            <a:picLocks noChangeAspect="1"/>
          </p:cNvPicPr>
          <p:nvPr/>
        </p:nvPicPr>
        <p:blipFill>
          <a:blip r:embed="rId27" cstate="screen">
            <a:extLst>
              <a:ext uri="{28A0092B-C50C-407E-A947-70E740481C1C}">
                <a14:useLocalDpi xmlns:a14="http://schemas.microsoft.com/office/drawing/2010/main"/>
              </a:ext>
              <a:ext uri="{96DAC541-7B7A-43D3-8B79-37D633B846F1}">
                <asvg:svgBlip xmlns="" xmlns:asvg="http://schemas.microsoft.com/office/drawing/2016/SVG/main" r:embed="rId28"/>
              </a:ext>
            </a:extLst>
          </a:blip>
          <a:stretch>
            <a:fillRect/>
          </a:stretch>
        </p:blipFill>
        <p:spPr>
          <a:xfrm>
            <a:off x="1556658" y="1767405"/>
            <a:ext cx="517513" cy="517513"/>
          </a:xfrm>
          <a:prstGeom prst="rect">
            <a:avLst/>
          </a:prstGeom>
        </p:spPr>
      </p:pic>
    </p:spTree>
    <p:extLst>
      <p:ext uri="{BB962C8B-B14F-4D97-AF65-F5344CB8AC3E}">
        <p14:creationId xmlns:p14="http://schemas.microsoft.com/office/powerpoint/2010/main" val="3138316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B38124-A136-494A-8A9C-434F496398A1}"/>
              </a:ext>
            </a:extLst>
          </p:cNvPr>
          <p:cNvSpPr/>
          <p:nvPr/>
        </p:nvSpPr>
        <p:spPr>
          <a:xfrm>
            <a:off x="-84083" y="0"/>
            <a:ext cx="91882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pic>
        <p:nvPicPr>
          <p:cNvPr id="65" name="Picture 64">
            <a:extLst>
              <a:ext uri="{FF2B5EF4-FFF2-40B4-BE49-F238E27FC236}">
                <a16:creationId xmlns:a16="http://schemas.microsoft.com/office/drawing/2014/main" id="{DE437DDF-2BF4-0544-BFB8-35AE5660B0A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641" t="15914" r="11738" b="21604"/>
          <a:stretch/>
        </p:blipFill>
        <p:spPr>
          <a:xfrm>
            <a:off x="-84083" y="0"/>
            <a:ext cx="9228083" cy="5143500"/>
          </a:xfrm>
          <a:prstGeom prst="rect">
            <a:avLst/>
          </a:prstGeom>
        </p:spPr>
      </p:pic>
      <p:sp>
        <p:nvSpPr>
          <p:cNvPr id="3" name="Date Placeholder 2"/>
          <p:cNvSpPr>
            <a:spLocks noGrp="1"/>
          </p:cNvSpPr>
          <p:nvPr>
            <p:ph type="dt" sz="half" idx="11"/>
          </p:nvPr>
        </p:nvSpPr>
        <p:spPr>
          <a:xfrm>
            <a:off x="132491" y="5402673"/>
            <a:ext cx="2057400" cy="117474"/>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BAD82F0C-0E2A-5546-8972-AA94798A63F5}" type="datetime1">
              <a:rPr kumimoji="0" lang="sv-SE" sz="700" b="0" i="0" u="none" strike="noStrike" kern="1200" cap="none" spc="0" normalizeH="0" baseline="0" noProof="0" smtClean="0">
                <a:ln>
                  <a:noFill/>
                </a:ln>
                <a:solidFill>
                  <a:srgbClr val="848489"/>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2023-05-23</a:t>
            </a:fld>
            <a:endParaRPr kumimoji="0" lang="en-GB" sz="700" b="0" i="0" u="none" strike="noStrike" kern="1200" cap="none" spc="0" normalizeH="0" baseline="0" noProof="0" dirty="0">
              <a:ln>
                <a:noFill/>
              </a:ln>
              <a:solidFill>
                <a:srgbClr val="848489"/>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a:xfrm>
            <a:off x="6696421" y="5427967"/>
            <a:ext cx="2057400" cy="117474"/>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338348D-F2D3-AB47-AE2A-1D59B1E58D64}" type="slidenum">
              <a:rPr kumimoji="0" lang="en-GB" sz="700" b="0" i="0" u="none" strike="noStrike" kern="1200" cap="none" spc="0" normalizeH="0" baseline="0" noProof="0" smtClean="0">
                <a:ln>
                  <a:noFill/>
                </a:ln>
                <a:solidFill>
                  <a:srgbClr val="8484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GB" sz="700" b="0" i="0" u="none" strike="noStrike" kern="1200" cap="none" spc="0" normalizeH="0" baseline="0" noProof="0">
              <a:ln>
                <a:noFill/>
              </a:ln>
              <a:solidFill>
                <a:srgbClr val="848489"/>
              </a:solidFill>
              <a:effectLst/>
              <a:uLnTx/>
              <a:uFillTx/>
              <a:latin typeface="Arial" panose="020B0604020202020204" pitchFamily="34" charset="0"/>
              <a:ea typeface="+mn-ea"/>
              <a:cs typeface="+mn-cs"/>
            </a:endParaRPr>
          </a:p>
        </p:txBody>
      </p:sp>
      <p:sp>
        <p:nvSpPr>
          <p:cNvPr id="20" name="Pentagon 19">
            <a:extLst>
              <a:ext uri="{FF2B5EF4-FFF2-40B4-BE49-F238E27FC236}">
                <a16:creationId xmlns:a16="http://schemas.microsoft.com/office/drawing/2014/main" id="{9DB48717-C9EA-8346-85AC-BDB57BA7D5FF}"/>
              </a:ext>
            </a:extLst>
          </p:cNvPr>
          <p:cNvSpPr/>
          <p:nvPr/>
        </p:nvSpPr>
        <p:spPr>
          <a:xfrm flipH="1">
            <a:off x="5739172" y="3716085"/>
            <a:ext cx="1620633" cy="310177"/>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Arial"/>
                <a:ea typeface="+mn-ea"/>
                <a:cs typeface="+mn-cs"/>
              </a:rPr>
              <a:t>KTH</a:t>
            </a:r>
            <a:r>
              <a:rPr kumimoji="0" lang="en-SE" sz="1100" b="0" i="0" u="none" strike="noStrike" kern="1200" cap="none" spc="0" normalizeH="0" baseline="0" noProof="0" dirty="0">
                <a:ln>
                  <a:noFill/>
                </a:ln>
                <a:solidFill>
                  <a:srgbClr val="000000"/>
                </a:solidFill>
                <a:effectLst/>
                <a:uLnTx/>
                <a:uFillTx/>
                <a:latin typeface="Arial"/>
                <a:ea typeface="+mn-ea"/>
                <a:cs typeface="+mn-cs"/>
              </a:rPr>
              <a:t> Flemingsberg</a:t>
            </a:r>
          </a:p>
        </p:txBody>
      </p:sp>
      <p:sp>
        <p:nvSpPr>
          <p:cNvPr id="22" name="Pentagon 21">
            <a:extLst>
              <a:ext uri="{FF2B5EF4-FFF2-40B4-BE49-F238E27FC236}">
                <a16:creationId xmlns:a16="http://schemas.microsoft.com/office/drawing/2014/main" id="{D9F57B9B-DF5A-264A-B760-34311019BB82}"/>
              </a:ext>
            </a:extLst>
          </p:cNvPr>
          <p:cNvSpPr/>
          <p:nvPr/>
        </p:nvSpPr>
        <p:spPr>
          <a:xfrm>
            <a:off x="4237462" y="1434562"/>
            <a:ext cx="1170271" cy="301213"/>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Arial"/>
                <a:ea typeface="+mn-ea"/>
                <a:cs typeface="+mn-cs"/>
              </a:rPr>
              <a:t>KTH</a:t>
            </a:r>
            <a:r>
              <a:rPr kumimoji="0" lang="en-SE" sz="1100" b="0" i="0" u="none" strike="noStrike" kern="1200" cap="none" spc="0" normalizeH="0" baseline="0" noProof="0" dirty="0">
                <a:ln>
                  <a:noFill/>
                </a:ln>
                <a:solidFill>
                  <a:srgbClr val="000000"/>
                </a:solidFill>
                <a:effectLst/>
                <a:uLnTx/>
                <a:uFillTx/>
                <a:latin typeface="Arial"/>
                <a:ea typeface="+mn-ea"/>
                <a:cs typeface="+mn-cs"/>
              </a:rPr>
              <a:t> Solna</a:t>
            </a:r>
          </a:p>
        </p:txBody>
      </p:sp>
      <p:sp>
        <p:nvSpPr>
          <p:cNvPr id="23" name="Pentagon 22">
            <a:extLst>
              <a:ext uri="{FF2B5EF4-FFF2-40B4-BE49-F238E27FC236}">
                <a16:creationId xmlns:a16="http://schemas.microsoft.com/office/drawing/2014/main" id="{129F3D53-02BB-4948-AE5F-D50E25B85E4F}"/>
              </a:ext>
            </a:extLst>
          </p:cNvPr>
          <p:cNvSpPr/>
          <p:nvPr/>
        </p:nvSpPr>
        <p:spPr>
          <a:xfrm>
            <a:off x="4129245" y="362823"/>
            <a:ext cx="1313600" cy="301213"/>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Arial"/>
                <a:ea typeface="+mn-ea"/>
                <a:cs typeface="+mn-cs"/>
              </a:rPr>
              <a:t>KTH</a:t>
            </a:r>
            <a:r>
              <a:rPr kumimoji="0" lang="en-SE" sz="1100" b="0" i="0" u="none" strike="noStrike" kern="1200" cap="none" spc="0" normalizeH="0" baseline="0" noProof="0" dirty="0">
                <a:ln>
                  <a:noFill/>
                </a:ln>
                <a:solidFill>
                  <a:srgbClr val="000000"/>
                </a:solidFill>
                <a:effectLst/>
                <a:uLnTx/>
                <a:uFillTx/>
                <a:latin typeface="Arial"/>
                <a:ea typeface="+mn-ea"/>
                <a:cs typeface="+mn-cs"/>
              </a:rPr>
              <a:t> Kista</a:t>
            </a:r>
          </a:p>
        </p:txBody>
      </p:sp>
      <p:sp>
        <p:nvSpPr>
          <p:cNvPr id="21" name="Pentagon 20">
            <a:extLst>
              <a:ext uri="{FF2B5EF4-FFF2-40B4-BE49-F238E27FC236}">
                <a16:creationId xmlns:a16="http://schemas.microsoft.com/office/drawing/2014/main" id="{174833E9-9D72-6B4B-8EA3-1E01D5DC366D}"/>
              </a:ext>
            </a:extLst>
          </p:cNvPr>
          <p:cNvSpPr/>
          <p:nvPr/>
        </p:nvSpPr>
        <p:spPr>
          <a:xfrm flipH="1">
            <a:off x="7632025" y="1453206"/>
            <a:ext cx="1270872" cy="282569"/>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Arial"/>
                <a:ea typeface="+mn-ea"/>
                <a:cs typeface="+mn-cs"/>
              </a:rPr>
              <a:t>KTH </a:t>
            </a:r>
            <a:r>
              <a:rPr kumimoji="0" lang="en-SE" sz="1100" b="0" i="0" u="none" strike="noStrike" kern="1200" cap="none" spc="0" normalizeH="0" baseline="0" noProof="0" dirty="0">
                <a:ln>
                  <a:noFill/>
                </a:ln>
                <a:solidFill>
                  <a:srgbClr val="000000"/>
                </a:solidFill>
                <a:effectLst/>
                <a:uLnTx/>
                <a:uFillTx/>
                <a:latin typeface="Arial"/>
                <a:ea typeface="+mn-ea"/>
                <a:cs typeface="+mn-cs"/>
              </a:rPr>
              <a:t>Campus</a:t>
            </a:r>
          </a:p>
        </p:txBody>
      </p:sp>
      <p:sp>
        <p:nvSpPr>
          <p:cNvPr id="19" name="Pentagon 18">
            <a:extLst>
              <a:ext uri="{FF2B5EF4-FFF2-40B4-BE49-F238E27FC236}">
                <a16:creationId xmlns:a16="http://schemas.microsoft.com/office/drawing/2014/main" id="{2B2DC65C-4F91-7B47-8A81-F3DC72ACF133}"/>
              </a:ext>
            </a:extLst>
          </p:cNvPr>
          <p:cNvSpPr/>
          <p:nvPr/>
        </p:nvSpPr>
        <p:spPr>
          <a:xfrm flipH="1">
            <a:off x="2426072" y="4441053"/>
            <a:ext cx="1454551" cy="301213"/>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Arial"/>
                <a:ea typeface="+mn-ea"/>
                <a:cs typeface="+mn-cs"/>
              </a:rPr>
              <a:t>KTH</a:t>
            </a:r>
            <a:r>
              <a:rPr kumimoji="0" lang="en-SE" sz="1100" b="0" i="0" u="none" strike="noStrike" kern="1200" cap="none" spc="0" normalizeH="0" baseline="0" noProof="0" dirty="0">
                <a:ln>
                  <a:noFill/>
                </a:ln>
                <a:solidFill>
                  <a:srgbClr val="000000"/>
                </a:solidFill>
                <a:effectLst/>
                <a:uLnTx/>
                <a:uFillTx/>
                <a:latin typeface="Arial"/>
                <a:ea typeface="+mn-ea"/>
                <a:cs typeface="+mn-cs"/>
              </a:rPr>
              <a:t> Södertälje</a:t>
            </a:r>
          </a:p>
        </p:txBody>
      </p:sp>
      <p:pic>
        <p:nvPicPr>
          <p:cNvPr id="53" name="Picture 52" descr="A tall building with many windows&#10;&#10;Description automatically generated with low confidence">
            <a:extLst>
              <a:ext uri="{FF2B5EF4-FFF2-40B4-BE49-F238E27FC236}">
                <a16:creationId xmlns:a16="http://schemas.microsoft.com/office/drawing/2014/main" id="{8F750EE2-399F-BB48-BFB1-E39FB42409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56328" y="-161503"/>
            <a:ext cx="412830" cy="1346364"/>
          </a:xfrm>
          <a:prstGeom prst="rect">
            <a:avLst/>
          </a:prstGeom>
        </p:spPr>
      </p:pic>
      <p:pic>
        <p:nvPicPr>
          <p:cNvPr id="55" name="Picture 54" descr="A picture containing diagram&#10;&#10;Description automatically generated">
            <a:extLst>
              <a:ext uri="{FF2B5EF4-FFF2-40B4-BE49-F238E27FC236}">
                <a16:creationId xmlns:a16="http://schemas.microsoft.com/office/drawing/2014/main" id="{DB8DFC98-E7D2-3F46-B650-4FF1DFC6B45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96018" y="4403830"/>
            <a:ext cx="1012184" cy="676872"/>
          </a:xfrm>
          <a:prstGeom prst="rect">
            <a:avLst/>
          </a:prstGeom>
        </p:spPr>
      </p:pic>
      <p:pic>
        <p:nvPicPr>
          <p:cNvPr id="59" name="Picture 58" descr="A picture containing satellite&#10;&#10;Description automatically generated">
            <a:extLst>
              <a:ext uri="{FF2B5EF4-FFF2-40B4-BE49-F238E27FC236}">
                <a16:creationId xmlns:a16="http://schemas.microsoft.com/office/drawing/2014/main" id="{5822954C-3FB1-9B41-B173-1865CA5F7A6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46064" y="3591743"/>
            <a:ext cx="1016679" cy="747344"/>
          </a:xfrm>
          <a:prstGeom prst="rect">
            <a:avLst/>
          </a:prstGeom>
        </p:spPr>
      </p:pic>
      <p:pic>
        <p:nvPicPr>
          <p:cNvPr id="61" name="Picture 60" descr="A picture containing toy&#10;&#10;Description automatically generated">
            <a:extLst>
              <a:ext uri="{FF2B5EF4-FFF2-40B4-BE49-F238E27FC236}">
                <a16:creationId xmlns:a16="http://schemas.microsoft.com/office/drawing/2014/main" id="{F8A8F1DA-A18A-FE46-9A56-805476A94B6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45368" y="1321620"/>
            <a:ext cx="1035933" cy="517967"/>
          </a:xfrm>
          <a:prstGeom prst="rect">
            <a:avLst/>
          </a:prstGeom>
        </p:spPr>
      </p:pic>
      <p:pic>
        <p:nvPicPr>
          <p:cNvPr id="63" name="Picture 62" descr="A picture containing outdoor, building, tall, tower&#10;&#10;Description automatically generated">
            <a:extLst>
              <a:ext uri="{FF2B5EF4-FFF2-40B4-BE49-F238E27FC236}">
                <a16:creationId xmlns:a16="http://schemas.microsoft.com/office/drawing/2014/main" id="{941C7DC7-FFE4-BB4C-9B42-55157F69492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42845" y="1243250"/>
            <a:ext cx="991095" cy="596337"/>
          </a:xfrm>
          <a:prstGeom prst="rect">
            <a:avLst/>
          </a:prstGeom>
        </p:spPr>
      </p:pic>
      <p:cxnSp>
        <p:nvCxnSpPr>
          <p:cNvPr id="67" name="Straight Connector 66">
            <a:extLst>
              <a:ext uri="{FF2B5EF4-FFF2-40B4-BE49-F238E27FC236}">
                <a16:creationId xmlns:a16="http://schemas.microsoft.com/office/drawing/2014/main" id="{D6FD8C2F-3BB3-744F-A4CB-677FA8ED045E}"/>
              </a:ext>
            </a:extLst>
          </p:cNvPr>
          <p:cNvCxnSpPr>
            <a:cxnSpLocks/>
          </p:cNvCxnSpPr>
          <p:nvPr/>
        </p:nvCxnSpPr>
        <p:spPr>
          <a:xfrm>
            <a:off x="8545025" y="4938854"/>
            <a:ext cx="377371" cy="0"/>
          </a:xfrm>
          <a:prstGeom prst="line">
            <a:avLst/>
          </a:prstGeom>
          <a:ln w="25400">
            <a:solidFill>
              <a:schemeClr val="accent2"/>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F147B4E0-877F-7B4E-A3AC-F594383B22B0}"/>
              </a:ext>
            </a:extLst>
          </p:cNvPr>
          <p:cNvSpPr txBox="1"/>
          <p:nvPr/>
        </p:nvSpPr>
        <p:spPr>
          <a:xfrm>
            <a:off x="8460589" y="4741985"/>
            <a:ext cx="546241" cy="20005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km</a:t>
            </a:r>
          </a:p>
        </p:txBody>
      </p:sp>
    </p:spTree>
    <p:extLst>
      <p:ext uri="{BB962C8B-B14F-4D97-AF65-F5344CB8AC3E}">
        <p14:creationId xmlns:p14="http://schemas.microsoft.com/office/powerpoint/2010/main" val="1012967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26923AAE-A16F-F849-A8BB-001DAF843270}"/>
              </a:ext>
            </a:extLst>
          </p:cNvPr>
          <p:cNvSpPr>
            <a:spLocks noGrp="1"/>
          </p:cNvSpPr>
          <p:nvPr>
            <p:ph type="title"/>
          </p:nvPr>
        </p:nvSpPr>
        <p:spPr/>
        <p:txBody>
          <a:bodyPr/>
          <a:lstStyle/>
          <a:p>
            <a:r>
              <a:rPr lang="sv-SE" dirty="0">
                <a:solidFill>
                  <a:srgbClr val="000000"/>
                </a:solidFill>
                <a:latin typeface="Arial" panose="020B0604020202020204" pitchFamily="34" charset="0"/>
              </a:rPr>
              <a:t>KTH’s </a:t>
            </a:r>
            <a:r>
              <a:rPr lang="sv-SE" dirty="0" err="1">
                <a:solidFill>
                  <a:srgbClr val="000000"/>
                </a:solidFill>
                <a:latin typeface="Arial" panose="020B0604020202020204" pitchFamily="34" charset="0"/>
              </a:rPr>
              <a:t>schools</a:t>
            </a:r>
            <a:r>
              <a:rPr lang="sv-SE" dirty="0">
                <a:solidFill>
                  <a:srgbClr val="000000"/>
                </a:solidFill>
                <a:latin typeface="Arial" panose="020B0604020202020204" pitchFamily="34" charset="0"/>
              </a:rPr>
              <a:t> and </a:t>
            </a:r>
            <a:r>
              <a:rPr lang="sv-SE" dirty="0" err="1">
                <a:solidFill>
                  <a:srgbClr val="000000"/>
                </a:solidFill>
                <a:latin typeface="Arial" panose="020B0604020202020204" pitchFamily="34" charset="0"/>
              </a:rPr>
              <a:t>departments</a:t>
            </a:r>
            <a:endParaRPr lang="en-SE" dirty="0"/>
          </a:p>
        </p:txBody>
      </p:sp>
      <p:sp>
        <p:nvSpPr>
          <p:cNvPr id="3" name="Date Placeholder 2">
            <a:extLst>
              <a:ext uri="{FF2B5EF4-FFF2-40B4-BE49-F238E27FC236}">
                <a16:creationId xmlns:a16="http://schemas.microsoft.com/office/drawing/2014/main" id="{35342798-6313-4442-BAC4-E738DDACE8B7}"/>
              </a:ext>
            </a:extLst>
          </p:cNvPr>
          <p:cNvSpPr>
            <a:spLocks noGrp="1"/>
          </p:cNvSpPr>
          <p:nvPr>
            <p:ph type="dt" sz="half" idx="11"/>
          </p:nvPr>
        </p:nvSpPr>
        <p:spPr>
          <a:xfrm>
            <a:off x="250825" y="4949520"/>
            <a:ext cx="2057400" cy="117474"/>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C55EB1E9-4E18-5549-8E17-04A05D374244}" type="datetime1">
              <a:rPr kumimoji="0" lang="sv-SE" sz="700" b="0" i="0" u="none" strike="noStrike" kern="1200" cap="none" spc="0" normalizeH="0" baseline="0" noProof="0" smtClean="0">
                <a:ln>
                  <a:noFill/>
                </a:ln>
                <a:solidFill>
                  <a:srgbClr val="848489"/>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2023-05-23</a:t>
            </a:fld>
            <a:endParaRPr kumimoji="0" lang="en-GB" sz="700" b="0" i="0" u="none" strike="noStrike" kern="1200" cap="none" spc="0" normalizeH="0" baseline="0" noProof="0" dirty="0">
              <a:ln>
                <a:noFill/>
              </a:ln>
              <a:solidFill>
                <a:srgbClr val="848489"/>
              </a:solidFill>
              <a:effectLst/>
              <a:uLnTx/>
              <a:uFillTx/>
              <a:latin typeface="Arial"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id="{6470F185-035C-6F4B-ADD0-641240438540}"/>
              </a:ext>
            </a:extLst>
          </p:cNvPr>
          <p:cNvSpPr>
            <a:spLocks noGrp="1"/>
          </p:cNvSpPr>
          <p:nvPr>
            <p:ph type="sldNum" sz="quarter" idx="12"/>
          </p:nvPr>
        </p:nvSpPr>
        <p:spPr>
          <a:xfrm>
            <a:off x="6835775" y="4949520"/>
            <a:ext cx="2057400" cy="117474"/>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338348D-F2D3-AB47-AE2A-1D59B1E58D64}" type="slidenum">
              <a:rPr kumimoji="0" lang="en-GB" sz="700" b="0" i="0" u="none" strike="noStrike" kern="1200" cap="none" spc="0" normalizeH="0" baseline="0" noProof="0" smtClean="0">
                <a:ln>
                  <a:noFill/>
                </a:ln>
                <a:solidFill>
                  <a:srgbClr val="8484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GB" sz="700" b="0" i="0" u="none" strike="noStrike" kern="1200" cap="none" spc="0" normalizeH="0" baseline="0" noProof="0" dirty="0">
              <a:ln>
                <a:noFill/>
              </a:ln>
              <a:solidFill>
                <a:srgbClr val="848489"/>
              </a:solidFill>
              <a:effectLst/>
              <a:uLnTx/>
              <a:uFillTx/>
              <a:latin typeface="Arial" panose="020B0604020202020204" pitchFamily="34" charset="0"/>
              <a:ea typeface="+mn-ea"/>
              <a:cs typeface="+mn-cs"/>
            </a:endParaRPr>
          </a:p>
        </p:txBody>
      </p:sp>
      <p:sp>
        <p:nvSpPr>
          <p:cNvPr id="5" name="Rectangle 4">
            <a:extLst>
              <a:ext uri="{FF2B5EF4-FFF2-40B4-BE49-F238E27FC236}">
                <a16:creationId xmlns:a16="http://schemas.microsoft.com/office/drawing/2014/main" id="{2FDA3799-095A-A94D-AE9B-EA3EDE9AC80F}"/>
              </a:ext>
            </a:extLst>
          </p:cNvPr>
          <p:cNvSpPr/>
          <p:nvPr/>
        </p:nvSpPr>
        <p:spPr>
          <a:xfrm>
            <a:off x="266259" y="1255484"/>
            <a:ext cx="1634790" cy="83457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lang="en-US" sz="1200" dirty="0">
                <a:solidFill>
                  <a:srgbClr val="000000"/>
                </a:solidFill>
              </a:rPr>
              <a:t>Architecture and the Built Environment</a:t>
            </a:r>
            <a:endParaRPr kumimoji="0" lang="sv-S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Rectangle 5">
            <a:extLst>
              <a:ext uri="{FF2B5EF4-FFF2-40B4-BE49-F238E27FC236}">
                <a16:creationId xmlns:a16="http://schemas.microsoft.com/office/drawing/2014/main" id="{70566C52-36EF-7E43-9662-41E3091988E5}"/>
              </a:ext>
            </a:extLst>
          </p:cNvPr>
          <p:cNvSpPr/>
          <p:nvPr/>
        </p:nvSpPr>
        <p:spPr>
          <a:xfrm>
            <a:off x="2002713" y="1255485"/>
            <a:ext cx="1634791" cy="83457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lang="en-US" sz="1200" dirty="0">
                <a:solidFill>
                  <a:srgbClr val="000000"/>
                </a:solidFill>
              </a:rPr>
              <a:t>Electrical Engineering and Computer Science </a:t>
            </a:r>
            <a:endParaRPr kumimoji="0" lang="sv-S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Rectangle 6">
            <a:extLst>
              <a:ext uri="{FF2B5EF4-FFF2-40B4-BE49-F238E27FC236}">
                <a16:creationId xmlns:a16="http://schemas.microsoft.com/office/drawing/2014/main" id="{1B41AFFD-FDF6-B542-8258-00589E391D6A}"/>
              </a:ext>
            </a:extLst>
          </p:cNvPr>
          <p:cNvSpPr/>
          <p:nvPr/>
        </p:nvSpPr>
        <p:spPr>
          <a:xfrm>
            <a:off x="3754602" y="1255485"/>
            <a:ext cx="1634792" cy="83457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lang="sv-SE" sz="1200" dirty="0">
                <a:solidFill>
                  <a:srgbClr val="000000"/>
                </a:solidFill>
              </a:rPr>
              <a:t>Industrial Engineering and Management </a:t>
            </a:r>
            <a:endParaRPr kumimoji="0" lang="sv-S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Rectangle 7">
            <a:extLst>
              <a:ext uri="{FF2B5EF4-FFF2-40B4-BE49-F238E27FC236}">
                <a16:creationId xmlns:a16="http://schemas.microsoft.com/office/drawing/2014/main" id="{06C99C38-912E-FA45-94DC-CA90597A9959}"/>
              </a:ext>
            </a:extLst>
          </p:cNvPr>
          <p:cNvSpPr/>
          <p:nvPr/>
        </p:nvSpPr>
        <p:spPr>
          <a:xfrm>
            <a:off x="5506492" y="1255485"/>
            <a:ext cx="1634791" cy="83457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lang="en-US" sz="1200" dirty="0">
                <a:solidFill>
                  <a:srgbClr val="000000"/>
                </a:solidFill>
              </a:rPr>
              <a:t>Engineering Sciences</a:t>
            </a:r>
          </a:p>
          <a:p>
            <a:pPr lvl="0" algn="ctr">
              <a:defRPr/>
            </a:pPr>
            <a:r>
              <a:rPr lang="en-US" sz="1200" dirty="0">
                <a:solidFill>
                  <a:srgbClr val="000000"/>
                </a:solidFill>
              </a:rPr>
              <a:t> in Chemistry, Biotechnology and Health</a:t>
            </a:r>
            <a:endParaRPr kumimoji="0" lang="sv-S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Rectangle 8">
            <a:extLst>
              <a:ext uri="{FF2B5EF4-FFF2-40B4-BE49-F238E27FC236}">
                <a16:creationId xmlns:a16="http://schemas.microsoft.com/office/drawing/2014/main" id="{6503522F-FEE7-0940-B5CF-94A1F1328CF8}"/>
              </a:ext>
            </a:extLst>
          </p:cNvPr>
          <p:cNvSpPr/>
          <p:nvPr/>
        </p:nvSpPr>
        <p:spPr>
          <a:xfrm>
            <a:off x="7258381" y="1255485"/>
            <a:ext cx="1634791" cy="83457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lang="sv-SE" sz="1200" dirty="0">
                <a:solidFill>
                  <a:srgbClr val="000000"/>
                </a:solidFill>
              </a:rPr>
              <a:t>Engineering Sciences</a:t>
            </a:r>
            <a:endParaRPr kumimoji="0" lang="sv-S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Rectangle 9">
            <a:extLst>
              <a:ext uri="{FF2B5EF4-FFF2-40B4-BE49-F238E27FC236}">
                <a16:creationId xmlns:a16="http://schemas.microsoft.com/office/drawing/2014/main" id="{205918C5-248F-AE4B-80FF-6DF8441FAD72}"/>
              </a:ext>
            </a:extLst>
          </p:cNvPr>
          <p:cNvSpPr/>
          <p:nvPr/>
        </p:nvSpPr>
        <p:spPr>
          <a:xfrm>
            <a:off x="250829" y="2419915"/>
            <a:ext cx="1634791" cy="2304484"/>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tIns="144000" rtlCol="0" anchor="t" anchorCtr="0"/>
          <a:lstStyle/>
          <a:p>
            <a:pPr lvl="0">
              <a:spcBef>
                <a:spcPts val="600"/>
              </a:spcBef>
              <a:defRPr/>
            </a:pPr>
            <a:r>
              <a:rPr lang="en-US" sz="900" dirty="0">
                <a:solidFill>
                  <a:srgbClr val="000000"/>
                </a:solidFill>
              </a:rPr>
              <a:t>Architecture</a:t>
            </a:r>
          </a:p>
          <a:p>
            <a:pPr lvl="0">
              <a:spcBef>
                <a:spcPts val="600"/>
              </a:spcBef>
              <a:defRPr/>
            </a:pPr>
            <a:r>
              <a:rPr lang="en-US" sz="900" dirty="0">
                <a:solidFill>
                  <a:srgbClr val="000000"/>
                </a:solidFill>
              </a:rPr>
              <a:t>Civil and Architectural Engineering</a:t>
            </a:r>
          </a:p>
          <a:p>
            <a:pPr>
              <a:spcBef>
                <a:spcPts val="600"/>
              </a:spcBef>
              <a:defRPr/>
            </a:pPr>
            <a:r>
              <a:rPr lang="en-US" sz="900" dirty="0">
                <a:solidFill>
                  <a:srgbClr val="000000"/>
                </a:solidFill>
              </a:rPr>
              <a:t>Philosophy and History</a:t>
            </a:r>
          </a:p>
          <a:p>
            <a:pPr lvl="0">
              <a:spcBef>
                <a:spcPts val="600"/>
              </a:spcBef>
              <a:defRPr/>
            </a:pPr>
            <a:r>
              <a:rPr lang="en-US" sz="900" dirty="0">
                <a:solidFill>
                  <a:srgbClr val="000000"/>
                </a:solidFill>
              </a:rPr>
              <a:t>Real Estate and Construction Management</a:t>
            </a:r>
          </a:p>
          <a:p>
            <a:pPr lvl="0">
              <a:spcBef>
                <a:spcPts val="600"/>
              </a:spcBef>
              <a:defRPr/>
            </a:pPr>
            <a:r>
              <a:rPr lang="en-US" sz="900" dirty="0">
                <a:solidFill>
                  <a:srgbClr val="000000"/>
                </a:solidFill>
              </a:rPr>
              <a:t>Sustainable Development, Environmental Science and Engineering</a:t>
            </a:r>
          </a:p>
          <a:p>
            <a:pPr lvl="0">
              <a:spcBef>
                <a:spcPts val="600"/>
              </a:spcBef>
              <a:defRPr/>
            </a:pPr>
            <a:r>
              <a:rPr lang="en-US" sz="900" dirty="0">
                <a:solidFill>
                  <a:srgbClr val="000000"/>
                </a:solidFill>
              </a:rPr>
              <a:t>Urban Planning and Environment</a:t>
            </a:r>
          </a:p>
        </p:txBody>
      </p:sp>
      <p:sp>
        <p:nvSpPr>
          <p:cNvPr id="11" name="Rectangle 10">
            <a:extLst>
              <a:ext uri="{FF2B5EF4-FFF2-40B4-BE49-F238E27FC236}">
                <a16:creationId xmlns:a16="http://schemas.microsoft.com/office/drawing/2014/main" id="{B169567F-AEA0-A843-8122-242CC3A4D1C1}"/>
              </a:ext>
            </a:extLst>
          </p:cNvPr>
          <p:cNvSpPr/>
          <p:nvPr/>
        </p:nvSpPr>
        <p:spPr>
          <a:xfrm>
            <a:off x="2002718" y="2419915"/>
            <a:ext cx="1634791" cy="2304484"/>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tIns="144000" rtlCol="0" anchor="t" anchorCtr="0"/>
          <a:lstStyle/>
          <a:p>
            <a:pPr lvl="0">
              <a:spcBef>
                <a:spcPts val="600"/>
              </a:spcBef>
              <a:defRPr/>
            </a:pPr>
            <a:r>
              <a:rPr lang="en-US" sz="900" dirty="0">
                <a:solidFill>
                  <a:srgbClr val="000000"/>
                </a:solidFill>
              </a:rPr>
              <a:t>Computer Science</a:t>
            </a:r>
          </a:p>
          <a:p>
            <a:pPr lvl="0">
              <a:spcBef>
                <a:spcPts val="600"/>
              </a:spcBef>
              <a:defRPr/>
            </a:pPr>
            <a:r>
              <a:rPr lang="en-US" sz="900" dirty="0">
                <a:solidFill>
                  <a:srgbClr val="000000"/>
                </a:solidFill>
              </a:rPr>
              <a:t>Electrical Engineering</a:t>
            </a:r>
          </a:p>
          <a:p>
            <a:pPr>
              <a:spcBef>
                <a:spcPts val="600"/>
              </a:spcBef>
              <a:defRPr/>
            </a:pPr>
            <a:r>
              <a:rPr lang="en-US" sz="900" dirty="0">
                <a:solidFill>
                  <a:srgbClr val="000000"/>
                </a:solidFill>
              </a:rPr>
              <a:t>Human Centered Technology</a:t>
            </a:r>
          </a:p>
          <a:p>
            <a:pPr lvl="0">
              <a:spcBef>
                <a:spcPts val="600"/>
              </a:spcBef>
              <a:defRPr/>
            </a:pPr>
            <a:r>
              <a:rPr lang="en-US" sz="900" dirty="0">
                <a:solidFill>
                  <a:srgbClr val="000000"/>
                </a:solidFill>
              </a:rPr>
              <a:t>Intelligent Systems</a:t>
            </a:r>
          </a:p>
          <a:p>
            <a:pPr marL="0" marR="0" lvl="0" indent="0" algn="l" defTabSz="914400" rtl="0" eaLnBrk="0" fontAlgn="base" latinLnBrk="0" hangingPunct="0">
              <a:lnSpc>
                <a:spcPct val="100000"/>
              </a:lnSpc>
              <a:spcBef>
                <a:spcPts val="600"/>
              </a:spcBef>
              <a:spcAft>
                <a:spcPct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E"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521D8690-380B-5E4A-962C-AF5EC4E15997}"/>
              </a:ext>
            </a:extLst>
          </p:cNvPr>
          <p:cNvSpPr/>
          <p:nvPr/>
        </p:nvSpPr>
        <p:spPr>
          <a:xfrm>
            <a:off x="3754607" y="2419915"/>
            <a:ext cx="1634791" cy="2304484"/>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tIns="144000" rtlCol="0" anchor="t" anchorCtr="0"/>
          <a:lstStyle/>
          <a:p>
            <a:pPr lvl="0">
              <a:spcBef>
                <a:spcPts val="600"/>
              </a:spcBef>
              <a:defRPr/>
            </a:pPr>
            <a:r>
              <a:rPr lang="en-US" sz="900" dirty="0">
                <a:solidFill>
                  <a:srgbClr val="000000"/>
                </a:solidFill>
              </a:rPr>
              <a:t>Energy Technology</a:t>
            </a:r>
          </a:p>
          <a:p>
            <a:pPr lvl="0">
              <a:spcBef>
                <a:spcPts val="600"/>
              </a:spcBef>
              <a:defRPr/>
            </a:pPr>
            <a:r>
              <a:rPr lang="en-US" sz="900" dirty="0">
                <a:solidFill>
                  <a:srgbClr val="000000"/>
                </a:solidFill>
              </a:rPr>
              <a:t>Industrial Economics and Management</a:t>
            </a:r>
          </a:p>
          <a:p>
            <a:pPr lvl="0">
              <a:spcBef>
                <a:spcPts val="600"/>
              </a:spcBef>
              <a:defRPr/>
            </a:pPr>
            <a:r>
              <a:rPr lang="en-US" sz="900" dirty="0">
                <a:solidFill>
                  <a:srgbClr val="000000"/>
                </a:solidFill>
              </a:rPr>
              <a:t>Learning</a:t>
            </a:r>
          </a:p>
          <a:p>
            <a:pPr lvl="0">
              <a:spcBef>
                <a:spcPts val="600"/>
              </a:spcBef>
              <a:defRPr/>
            </a:pPr>
            <a:r>
              <a:rPr lang="en-US" sz="900" dirty="0">
                <a:solidFill>
                  <a:srgbClr val="000000"/>
                </a:solidFill>
              </a:rPr>
              <a:t>Machine Design</a:t>
            </a:r>
          </a:p>
          <a:p>
            <a:pPr lvl="0">
              <a:spcBef>
                <a:spcPts val="600"/>
              </a:spcBef>
              <a:defRPr/>
            </a:pPr>
            <a:r>
              <a:rPr lang="en-US" sz="900" dirty="0">
                <a:solidFill>
                  <a:srgbClr val="000000"/>
                </a:solidFill>
              </a:rPr>
              <a:t>Materials Science and Engineering</a:t>
            </a:r>
          </a:p>
          <a:p>
            <a:pPr>
              <a:spcBef>
                <a:spcPts val="600"/>
              </a:spcBef>
              <a:defRPr/>
            </a:pPr>
            <a:r>
              <a:rPr lang="en-US" sz="900" dirty="0">
                <a:solidFill>
                  <a:srgbClr val="000000"/>
                </a:solidFill>
              </a:rPr>
              <a:t>Production Engineering</a:t>
            </a:r>
          </a:p>
          <a:p>
            <a:pPr lvl="0">
              <a:spcBef>
                <a:spcPts val="600"/>
              </a:spcBef>
              <a:defRPr/>
            </a:pPr>
            <a:r>
              <a:rPr lang="en-US" sz="900" dirty="0">
                <a:solidFill>
                  <a:srgbClr val="000000"/>
                </a:solidFill>
              </a:rPr>
              <a:t>Sustainable Production Development</a:t>
            </a:r>
          </a:p>
          <a:p>
            <a:pPr marL="0" marR="0" lvl="0" indent="0" algn="l" defTabSz="914400" rtl="0" eaLnBrk="0" fontAlgn="base" latinLnBrk="0" hangingPunct="0">
              <a:lnSpc>
                <a:spcPct val="100000"/>
              </a:lnSpc>
              <a:spcBef>
                <a:spcPts val="600"/>
              </a:spcBef>
              <a:spcAft>
                <a:spcPct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E"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1A032489-A80B-754D-8C51-7E3B9A305D7F}"/>
              </a:ext>
            </a:extLst>
          </p:cNvPr>
          <p:cNvSpPr/>
          <p:nvPr/>
        </p:nvSpPr>
        <p:spPr>
          <a:xfrm>
            <a:off x="5506496" y="2419915"/>
            <a:ext cx="1634791" cy="2304484"/>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tIns="144000" rtlCol="0" anchor="t" anchorCtr="0"/>
          <a:lstStyle/>
          <a:p>
            <a:pPr lvl="0">
              <a:spcBef>
                <a:spcPts val="600"/>
              </a:spcBef>
              <a:defRPr/>
            </a:pPr>
            <a:r>
              <a:rPr lang="en-US" sz="840" dirty="0">
                <a:solidFill>
                  <a:srgbClr val="000000"/>
                </a:solidFill>
              </a:rPr>
              <a:t>Biomedical Engineering and Health Systems</a:t>
            </a:r>
          </a:p>
          <a:p>
            <a:pPr lvl="0">
              <a:spcBef>
                <a:spcPts val="600"/>
              </a:spcBef>
              <a:defRPr/>
            </a:pPr>
            <a:r>
              <a:rPr lang="en-US" sz="840" dirty="0">
                <a:solidFill>
                  <a:srgbClr val="000000"/>
                </a:solidFill>
              </a:rPr>
              <a:t>Chemistry</a:t>
            </a:r>
          </a:p>
          <a:p>
            <a:pPr lvl="0">
              <a:spcBef>
                <a:spcPts val="600"/>
              </a:spcBef>
              <a:defRPr/>
            </a:pPr>
            <a:r>
              <a:rPr lang="en-US" sz="840" dirty="0">
                <a:solidFill>
                  <a:srgbClr val="000000"/>
                </a:solidFill>
              </a:rPr>
              <a:t>Chemical Engineering</a:t>
            </a:r>
          </a:p>
          <a:p>
            <a:pPr>
              <a:spcBef>
                <a:spcPts val="600"/>
              </a:spcBef>
              <a:defRPr/>
            </a:pPr>
            <a:r>
              <a:rPr lang="en-US" sz="840" dirty="0">
                <a:solidFill>
                  <a:srgbClr val="000000"/>
                </a:solidFill>
              </a:rPr>
              <a:t>Engineering Pedagogics</a:t>
            </a:r>
          </a:p>
          <a:p>
            <a:pPr lvl="0">
              <a:spcBef>
                <a:spcPts val="600"/>
              </a:spcBef>
              <a:defRPr/>
            </a:pPr>
            <a:r>
              <a:rPr lang="en-US" sz="840" dirty="0" err="1">
                <a:solidFill>
                  <a:srgbClr val="000000"/>
                </a:solidFill>
              </a:rPr>
              <a:t>Fibre</a:t>
            </a:r>
            <a:r>
              <a:rPr lang="en-US" sz="840" dirty="0">
                <a:solidFill>
                  <a:srgbClr val="000000"/>
                </a:solidFill>
              </a:rPr>
              <a:t> and Polymer Technology</a:t>
            </a:r>
          </a:p>
          <a:p>
            <a:pPr lvl="0">
              <a:spcBef>
                <a:spcPts val="600"/>
              </a:spcBef>
              <a:defRPr/>
            </a:pPr>
            <a:r>
              <a:rPr lang="en-US" sz="840" dirty="0">
                <a:solidFill>
                  <a:srgbClr val="000000"/>
                </a:solidFill>
              </a:rPr>
              <a:t>Gene Technology</a:t>
            </a:r>
          </a:p>
          <a:p>
            <a:pPr>
              <a:spcBef>
                <a:spcPts val="600"/>
              </a:spcBef>
              <a:defRPr/>
            </a:pPr>
            <a:r>
              <a:rPr lang="en-US" sz="840" dirty="0">
                <a:solidFill>
                  <a:srgbClr val="000000"/>
                </a:solidFill>
              </a:rPr>
              <a:t>Industrial Biotechnology</a:t>
            </a:r>
          </a:p>
          <a:p>
            <a:pPr lvl="0">
              <a:spcBef>
                <a:spcPts val="600"/>
              </a:spcBef>
              <a:defRPr/>
            </a:pPr>
            <a:r>
              <a:rPr lang="en-US" sz="840" dirty="0">
                <a:solidFill>
                  <a:srgbClr val="000000"/>
                </a:solidFill>
              </a:rPr>
              <a:t>Protein Science</a:t>
            </a:r>
          </a:p>
          <a:p>
            <a:pPr lvl="0">
              <a:spcBef>
                <a:spcPts val="600"/>
              </a:spcBef>
              <a:defRPr/>
            </a:pPr>
            <a:r>
              <a:rPr lang="en-US" sz="840" dirty="0">
                <a:solidFill>
                  <a:srgbClr val="000000"/>
                </a:solidFill>
              </a:rPr>
              <a:t>Theoretical Chemistry and Biology</a:t>
            </a:r>
          </a:p>
          <a:p>
            <a:pPr marL="0" marR="0" lvl="0" indent="0" algn="l" defTabSz="914400" rtl="0" eaLnBrk="0" fontAlgn="base" latinLnBrk="0" hangingPunct="0">
              <a:lnSpc>
                <a:spcPct val="100000"/>
              </a:lnSpc>
              <a:spcBef>
                <a:spcPts val="600"/>
              </a:spcBef>
              <a:spcAft>
                <a:spcPct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E"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5C72B1DC-96CA-404C-B22B-D202F1393B5C}"/>
              </a:ext>
            </a:extLst>
          </p:cNvPr>
          <p:cNvSpPr/>
          <p:nvPr/>
        </p:nvSpPr>
        <p:spPr>
          <a:xfrm>
            <a:off x="7258384" y="2419915"/>
            <a:ext cx="1634791" cy="2304484"/>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tIns="144000" rtlCol="0" anchor="t" anchorCtr="0"/>
          <a:lstStyle/>
          <a:p>
            <a:pPr>
              <a:spcBef>
                <a:spcPts val="600"/>
              </a:spcBef>
              <a:defRPr/>
            </a:pPr>
            <a:r>
              <a:rPr lang="en-US" sz="900" dirty="0">
                <a:solidFill>
                  <a:srgbClr val="000000"/>
                </a:solidFill>
              </a:rPr>
              <a:t>Applied Physics</a:t>
            </a:r>
          </a:p>
          <a:p>
            <a:pPr>
              <a:spcBef>
                <a:spcPts val="600"/>
              </a:spcBef>
              <a:defRPr/>
            </a:pPr>
            <a:r>
              <a:rPr lang="en-US" sz="900" dirty="0">
                <a:solidFill>
                  <a:srgbClr val="000000"/>
                </a:solidFill>
              </a:rPr>
              <a:t>Engineering Mechanics</a:t>
            </a:r>
          </a:p>
          <a:p>
            <a:pPr>
              <a:spcBef>
                <a:spcPts val="600"/>
              </a:spcBef>
              <a:defRPr/>
            </a:pPr>
            <a:r>
              <a:rPr lang="en-US" sz="900" dirty="0">
                <a:solidFill>
                  <a:srgbClr val="000000"/>
                </a:solidFill>
              </a:rPr>
              <a:t>Mathematics</a:t>
            </a:r>
          </a:p>
          <a:p>
            <a:pPr lvl="0">
              <a:spcBef>
                <a:spcPts val="600"/>
              </a:spcBef>
              <a:defRPr/>
            </a:pPr>
            <a:r>
              <a:rPr lang="en-US" sz="900" dirty="0">
                <a:solidFill>
                  <a:srgbClr val="000000"/>
                </a:solidFill>
              </a:rPr>
              <a:t>Physics</a:t>
            </a:r>
          </a:p>
          <a:p>
            <a:pPr marL="0" marR="0" lvl="0" indent="0" algn="l" defTabSz="914400" rtl="0" eaLnBrk="0" fontAlgn="base" latinLnBrk="0" hangingPunct="0">
              <a:lnSpc>
                <a:spcPct val="100000"/>
              </a:lnSpc>
              <a:spcBef>
                <a:spcPts val="600"/>
              </a:spcBef>
              <a:spcAft>
                <a:spcPct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E" sz="9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8" name="Group 17">
            <a:extLst>
              <a:ext uri="{FF2B5EF4-FFF2-40B4-BE49-F238E27FC236}">
                <a16:creationId xmlns:a16="http://schemas.microsoft.com/office/drawing/2014/main" id="{C477DC47-F545-B543-A22D-8933119CC8D9}"/>
              </a:ext>
            </a:extLst>
          </p:cNvPr>
          <p:cNvGrpSpPr/>
          <p:nvPr/>
        </p:nvGrpSpPr>
        <p:grpSpPr>
          <a:xfrm>
            <a:off x="1004004" y="1931886"/>
            <a:ext cx="159300" cy="541459"/>
            <a:chOff x="1004004" y="1931886"/>
            <a:chExt cx="159300" cy="541459"/>
          </a:xfrm>
        </p:grpSpPr>
        <p:cxnSp>
          <p:nvCxnSpPr>
            <p:cNvPr id="15" name="Straight Connector 14">
              <a:extLst>
                <a:ext uri="{FF2B5EF4-FFF2-40B4-BE49-F238E27FC236}">
                  <a16:creationId xmlns:a16="http://schemas.microsoft.com/office/drawing/2014/main" id="{4347202E-0A64-A340-AB86-D7719BD4D5AB}"/>
                </a:ext>
              </a:extLst>
            </p:cNvPr>
            <p:cNvCxnSpPr>
              <a:cxnSpLocks/>
            </p:cNvCxnSpPr>
            <p:nvPr/>
          </p:nvCxnSpPr>
          <p:spPr>
            <a:xfrm>
              <a:off x="1083654" y="1931886"/>
              <a:ext cx="0" cy="464364"/>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10AF7F84-BBBD-AC4C-A8D6-C78C8080C9AA}"/>
                </a:ext>
              </a:extLst>
            </p:cNvPr>
            <p:cNvSpPr/>
            <p:nvPr/>
          </p:nvSpPr>
          <p:spPr>
            <a:xfrm>
              <a:off x="1004004" y="2314045"/>
              <a:ext cx="159300" cy="1593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E"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1" name="Group 20">
            <a:extLst>
              <a:ext uri="{FF2B5EF4-FFF2-40B4-BE49-F238E27FC236}">
                <a16:creationId xmlns:a16="http://schemas.microsoft.com/office/drawing/2014/main" id="{6E57C321-D5A6-2845-B333-D390A6EBBCA9}"/>
              </a:ext>
            </a:extLst>
          </p:cNvPr>
          <p:cNvGrpSpPr/>
          <p:nvPr/>
        </p:nvGrpSpPr>
        <p:grpSpPr>
          <a:xfrm>
            <a:off x="2740457" y="1931886"/>
            <a:ext cx="159300" cy="541459"/>
            <a:chOff x="1004004" y="1931886"/>
            <a:chExt cx="159300" cy="541459"/>
          </a:xfrm>
        </p:grpSpPr>
        <p:cxnSp>
          <p:nvCxnSpPr>
            <p:cNvPr id="22" name="Straight Connector 21">
              <a:extLst>
                <a:ext uri="{FF2B5EF4-FFF2-40B4-BE49-F238E27FC236}">
                  <a16:creationId xmlns:a16="http://schemas.microsoft.com/office/drawing/2014/main" id="{3042C06B-65FF-C847-8721-E0175B2574F8}"/>
                </a:ext>
              </a:extLst>
            </p:cNvPr>
            <p:cNvCxnSpPr>
              <a:cxnSpLocks/>
            </p:cNvCxnSpPr>
            <p:nvPr/>
          </p:nvCxnSpPr>
          <p:spPr>
            <a:xfrm>
              <a:off x="1083654" y="1931886"/>
              <a:ext cx="0" cy="464364"/>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0C4B5B0D-BFA2-CC41-8755-ED350067137F}"/>
                </a:ext>
              </a:extLst>
            </p:cNvPr>
            <p:cNvSpPr/>
            <p:nvPr/>
          </p:nvSpPr>
          <p:spPr>
            <a:xfrm>
              <a:off x="1004004" y="2314045"/>
              <a:ext cx="159300" cy="1593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E"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4" name="Group 23">
            <a:extLst>
              <a:ext uri="{FF2B5EF4-FFF2-40B4-BE49-F238E27FC236}">
                <a16:creationId xmlns:a16="http://schemas.microsoft.com/office/drawing/2014/main" id="{77A45716-6081-184A-9F7A-AB24F21BEBC0}"/>
              </a:ext>
            </a:extLst>
          </p:cNvPr>
          <p:cNvGrpSpPr/>
          <p:nvPr/>
        </p:nvGrpSpPr>
        <p:grpSpPr>
          <a:xfrm>
            <a:off x="4512707" y="1948396"/>
            <a:ext cx="159300" cy="541459"/>
            <a:chOff x="1004004" y="1931886"/>
            <a:chExt cx="159300" cy="541459"/>
          </a:xfrm>
        </p:grpSpPr>
        <p:cxnSp>
          <p:nvCxnSpPr>
            <p:cNvPr id="25" name="Straight Connector 24">
              <a:extLst>
                <a:ext uri="{FF2B5EF4-FFF2-40B4-BE49-F238E27FC236}">
                  <a16:creationId xmlns:a16="http://schemas.microsoft.com/office/drawing/2014/main" id="{8162A33D-D415-1E4B-BD8D-788E9A0071C6}"/>
                </a:ext>
              </a:extLst>
            </p:cNvPr>
            <p:cNvCxnSpPr>
              <a:cxnSpLocks/>
            </p:cNvCxnSpPr>
            <p:nvPr/>
          </p:nvCxnSpPr>
          <p:spPr>
            <a:xfrm>
              <a:off x="1083654" y="1931886"/>
              <a:ext cx="0" cy="464364"/>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25B3A52A-2C3A-A14B-9FD7-6118DD25B5D6}"/>
                </a:ext>
              </a:extLst>
            </p:cNvPr>
            <p:cNvSpPr/>
            <p:nvPr/>
          </p:nvSpPr>
          <p:spPr>
            <a:xfrm>
              <a:off x="1004004" y="2314045"/>
              <a:ext cx="159300" cy="1593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E"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7" name="Group 26">
            <a:extLst>
              <a:ext uri="{FF2B5EF4-FFF2-40B4-BE49-F238E27FC236}">
                <a16:creationId xmlns:a16="http://schemas.microsoft.com/office/drawing/2014/main" id="{BBB94644-81F2-3141-9E40-6137FA135B8F}"/>
              </a:ext>
            </a:extLst>
          </p:cNvPr>
          <p:cNvGrpSpPr/>
          <p:nvPr/>
        </p:nvGrpSpPr>
        <p:grpSpPr>
          <a:xfrm>
            <a:off x="6264597" y="1948396"/>
            <a:ext cx="159300" cy="541459"/>
            <a:chOff x="1004004" y="1931886"/>
            <a:chExt cx="159300" cy="541459"/>
          </a:xfrm>
        </p:grpSpPr>
        <p:cxnSp>
          <p:nvCxnSpPr>
            <p:cNvPr id="28" name="Straight Connector 27">
              <a:extLst>
                <a:ext uri="{FF2B5EF4-FFF2-40B4-BE49-F238E27FC236}">
                  <a16:creationId xmlns:a16="http://schemas.microsoft.com/office/drawing/2014/main" id="{0F8AF25B-7F09-CC46-B8FE-5489B8CC47BD}"/>
                </a:ext>
              </a:extLst>
            </p:cNvPr>
            <p:cNvCxnSpPr>
              <a:cxnSpLocks/>
            </p:cNvCxnSpPr>
            <p:nvPr/>
          </p:nvCxnSpPr>
          <p:spPr>
            <a:xfrm>
              <a:off x="1083654" y="1931886"/>
              <a:ext cx="0" cy="464364"/>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8F7DAF64-B116-824E-A3A1-689625B8BBE7}"/>
                </a:ext>
              </a:extLst>
            </p:cNvPr>
            <p:cNvSpPr/>
            <p:nvPr/>
          </p:nvSpPr>
          <p:spPr>
            <a:xfrm>
              <a:off x="1004004" y="2314045"/>
              <a:ext cx="159300" cy="1593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E"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30" name="Group 29">
            <a:extLst>
              <a:ext uri="{FF2B5EF4-FFF2-40B4-BE49-F238E27FC236}">
                <a16:creationId xmlns:a16="http://schemas.microsoft.com/office/drawing/2014/main" id="{D98B868F-A7A9-7A4C-90A3-51CDE5A44C45}"/>
              </a:ext>
            </a:extLst>
          </p:cNvPr>
          <p:cNvGrpSpPr/>
          <p:nvPr/>
        </p:nvGrpSpPr>
        <p:grpSpPr>
          <a:xfrm>
            <a:off x="7996126" y="1948396"/>
            <a:ext cx="159300" cy="541459"/>
            <a:chOff x="1004004" y="1931886"/>
            <a:chExt cx="159300" cy="541459"/>
          </a:xfrm>
        </p:grpSpPr>
        <p:cxnSp>
          <p:nvCxnSpPr>
            <p:cNvPr id="31" name="Straight Connector 30">
              <a:extLst>
                <a:ext uri="{FF2B5EF4-FFF2-40B4-BE49-F238E27FC236}">
                  <a16:creationId xmlns:a16="http://schemas.microsoft.com/office/drawing/2014/main" id="{6BC57284-3893-EA45-9549-E1544DF52A36}"/>
                </a:ext>
              </a:extLst>
            </p:cNvPr>
            <p:cNvCxnSpPr>
              <a:cxnSpLocks/>
            </p:cNvCxnSpPr>
            <p:nvPr/>
          </p:nvCxnSpPr>
          <p:spPr>
            <a:xfrm>
              <a:off x="1083654" y="1931886"/>
              <a:ext cx="0" cy="464364"/>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C249EF91-E07C-424B-A0E4-5E6859FD8883}"/>
                </a:ext>
              </a:extLst>
            </p:cNvPr>
            <p:cNvSpPr/>
            <p:nvPr/>
          </p:nvSpPr>
          <p:spPr>
            <a:xfrm>
              <a:off x="1004004" y="2314045"/>
              <a:ext cx="159300" cy="1593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E" sz="1800" b="0" i="0" u="none" strike="noStrike" kern="1200" cap="none" spc="0" normalizeH="0" baseline="0" noProof="0" dirty="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2192755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620A2E57-BC3E-D844-9964-DB4F1615B4F2}"/>
              </a:ext>
            </a:extLst>
          </p:cNvPr>
          <p:cNvSpPr>
            <a:spLocks noGrp="1"/>
          </p:cNvSpPr>
          <p:nvPr>
            <p:ph type="title"/>
          </p:nvPr>
        </p:nvSpPr>
        <p:spPr/>
        <p:txBody>
          <a:bodyPr/>
          <a:lstStyle/>
          <a:p>
            <a:r>
              <a:rPr lang="en-GB" dirty="0"/>
              <a:t>International ranking </a:t>
            </a:r>
          </a:p>
        </p:txBody>
      </p:sp>
      <p:sp>
        <p:nvSpPr>
          <p:cNvPr id="3" name="Platshållare för datum 2">
            <a:extLst>
              <a:ext uri="{FF2B5EF4-FFF2-40B4-BE49-F238E27FC236}">
                <a16:creationId xmlns:a16="http://schemas.microsoft.com/office/drawing/2014/main" id="{A92D5815-6AFC-734B-9E0C-0F2FEA63A4B4}"/>
              </a:ext>
            </a:extLst>
          </p:cNvPr>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BAD82F0C-0E2A-5546-8972-AA94798A63F5}" type="datetime1">
              <a:rPr kumimoji="0" lang="sv-SE" sz="700" b="0" i="0" u="none" strike="noStrike" kern="1200" cap="none" spc="0" normalizeH="0" baseline="0" noProof="0" smtClean="0">
                <a:ln>
                  <a:noFill/>
                </a:ln>
                <a:solidFill>
                  <a:srgbClr val="848489"/>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2023-05-23</a:t>
            </a:fld>
            <a:endParaRPr kumimoji="0" lang="en-GB" sz="700" b="0" i="0" u="none" strike="noStrike" kern="1200" cap="none" spc="0" normalizeH="0" baseline="0" noProof="0" dirty="0">
              <a:ln>
                <a:noFill/>
              </a:ln>
              <a:solidFill>
                <a:srgbClr val="848489"/>
              </a:solidFill>
              <a:effectLst/>
              <a:uLnTx/>
              <a:uFillTx/>
              <a:latin typeface="Arial" panose="020B0604020202020204" pitchFamily="34" charset="0"/>
              <a:ea typeface="+mn-ea"/>
              <a:cs typeface="+mn-cs"/>
            </a:endParaRPr>
          </a:p>
        </p:txBody>
      </p:sp>
      <p:sp>
        <p:nvSpPr>
          <p:cNvPr id="4" name="Platshållare för bildnummer 3">
            <a:extLst>
              <a:ext uri="{FF2B5EF4-FFF2-40B4-BE49-F238E27FC236}">
                <a16:creationId xmlns:a16="http://schemas.microsoft.com/office/drawing/2014/main" id="{C87C319B-AA08-4D41-9648-6D635ED45949}"/>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338348D-F2D3-AB47-AE2A-1D59B1E58D64}" type="slidenum">
              <a:rPr kumimoji="0" lang="en-GB" sz="700" b="0" i="0" u="none" strike="noStrike" kern="1200" cap="none" spc="0" normalizeH="0" baseline="0" noProof="0" smtClean="0">
                <a:ln>
                  <a:noFill/>
                </a:ln>
                <a:solidFill>
                  <a:srgbClr val="8484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GB" sz="700" b="0" i="0" u="none" strike="noStrike" kern="1200" cap="none" spc="0" normalizeH="0" baseline="0" noProof="0">
              <a:ln>
                <a:noFill/>
              </a:ln>
              <a:solidFill>
                <a:srgbClr val="848489"/>
              </a:solidFill>
              <a:effectLst/>
              <a:uLnTx/>
              <a:uFillTx/>
              <a:latin typeface="Arial" panose="020B0604020202020204" pitchFamily="34" charset="0"/>
              <a:ea typeface="+mn-ea"/>
              <a:cs typeface="+mn-cs"/>
            </a:endParaRPr>
          </a:p>
        </p:txBody>
      </p:sp>
      <p:sp>
        <p:nvSpPr>
          <p:cNvPr id="10" name="Platshållare för innehåll 9">
            <a:extLst>
              <a:ext uri="{FF2B5EF4-FFF2-40B4-BE49-F238E27FC236}">
                <a16:creationId xmlns:a16="http://schemas.microsoft.com/office/drawing/2014/main" id="{92E94E58-3F2C-E041-B4EA-A2F4BA2697CB}"/>
              </a:ext>
            </a:extLst>
          </p:cNvPr>
          <p:cNvSpPr>
            <a:spLocks noGrp="1"/>
          </p:cNvSpPr>
          <p:nvPr>
            <p:ph sz="quarter" idx="13"/>
          </p:nvPr>
        </p:nvSpPr>
        <p:spPr>
          <a:xfrm>
            <a:off x="256913" y="2059015"/>
            <a:ext cx="2779413" cy="3034086"/>
          </a:xfrm>
        </p:spPr>
        <p:txBody>
          <a:bodyPr/>
          <a:lstStyle/>
          <a:p>
            <a:pPr marL="0" indent="0" algn="ctr">
              <a:lnSpc>
                <a:spcPct val="97000"/>
              </a:lnSpc>
              <a:spcBef>
                <a:spcPts val="0"/>
              </a:spcBef>
              <a:buNone/>
            </a:pPr>
            <a:r>
              <a:rPr lang="en-US" sz="3200" b="1" dirty="0">
                <a:solidFill>
                  <a:schemeClr val="accent3"/>
                </a:solidFill>
              </a:rPr>
              <a:t>2</a:t>
            </a:r>
            <a:r>
              <a:rPr lang="en-US" sz="3600" b="1" dirty="0" smtClean="0">
                <a:solidFill>
                  <a:schemeClr val="accent1"/>
                </a:solidFill>
              </a:rPr>
              <a:t> </a:t>
            </a:r>
            <a:r>
              <a:rPr lang="en-US" sz="3600" b="1" dirty="0">
                <a:solidFill>
                  <a:schemeClr val="accent1"/>
                </a:solidFill>
              </a:rPr>
              <a:t/>
            </a:r>
            <a:br>
              <a:rPr lang="en-US" sz="3600" b="1" dirty="0">
                <a:solidFill>
                  <a:schemeClr val="accent1"/>
                </a:solidFill>
              </a:rPr>
            </a:br>
            <a:r>
              <a:rPr lang="en-US" sz="1000" dirty="0">
                <a:solidFill>
                  <a:srgbClr val="323232"/>
                </a:solidFill>
              </a:rPr>
              <a:t>in the Nordic region </a:t>
            </a:r>
          </a:p>
          <a:p>
            <a:pPr marL="0" indent="0" algn="ctr">
              <a:lnSpc>
                <a:spcPct val="97000"/>
              </a:lnSpc>
              <a:spcBef>
                <a:spcPts val="0"/>
              </a:spcBef>
              <a:buNone/>
            </a:pPr>
            <a:r>
              <a:rPr lang="en-US" sz="1000" dirty="0">
                <a:solidFill>
                  <a:srgbClr val="323232"/>
                </a:solidFill>
              </a:rPr>
              <a:t> </a:t>
            </a:r>
            <a:r>
              <a:rPr lang="en-US" sz="1200" dirty="0">
                <a:solidFill>
                  <a:srgbClr val="323232"/>
                </a:solidFill>
              </a:rPr>
              <a:t/>
            </a:r>
            <a:br>
              <a:rPr lang="en-US" sz="1200" dirty="0">
                <a:solidFill>
                  <a:srgbClr val="323232"/>
                </a:solidFill>
              </a:rPr>
            </a:br>
            <a:r>
              <a:rPr lang="en-US" sz="3200" b="1" dirty="0" smtClean="0">
                <a:solidFill>
                  <a:schemeClr val="accent3"/>
                </a:solidFill>
              </a:rPr>
              <a:t>29</a:t>
            </a:r>
            <a:r>
              <a:rPr lang="en-US" sz="1200" dirty="0" smtClean="0">
                <a:solidFill>
                  <a:srgbClr val="323232"/>
                </a:solidFill>
              </a:rPr>
              <a:t> </a:t>
            </a:r>
            <a:r>
              <a:rPr lang="en-US" sz="1200" dirty="0">
                <a:solidFill>
                  <a:srgbClr val="323232"/>
                </a:solidFill>
              </a:rPr>
              <a:t/>
            </a:r>
            <a:br>
              <a:rPr lang="en-US" sz="1200" dirty="0">
                <a:solidFill>
                  <a:srgbClr val="323232"/>
                </a:solidFill>
              </a:rPr>
            </a:br>
            <a:r>
              <a:rPr lang="en-US" sz="1000" dirty="0">
                <a:solidFill>
                  <a:srgbClr val="323232"/>
                </a:solidFill>
              </a:rPr>
              <a:t>in Europe</a:t>
            </a:r>
          </a:p>
          <a:p>
            <a:pPr marL="0" indent="0" algn="ctr">
              <a:lnSpc>
                <a:spcPct val="97000"/>
              </a:lnSpc>
              <a:spcBef>
                <a:spcPts val="0"/>
              </a:spcBef>
              <a:buNone/>
            </a:pPr>
            <a:r>
              <a:rPr lang="en-US" sz="1000" dirty="0">
                <a:solidFill>
                  <a:srgbClr val="323232"/>
                </a:solidFill>
              </a:rPr>
              <a:t/>
            </a:r>
            <a:br>
              <a:rPr lang="en-US" sz="1000" dirty="0">
                <a:solidFill>
                  <a:srgbClr val="323232"/>
                </a:solidFill>
              </a:rPr>
            </a:br>
            <a:r>
              <a:rPr lang="en-US" sz="3200" b="1" dirty="0">
                <a:solidFill>
                  <a:schemeClr val="accent3"/>
                </a:solidFill>
              </a:rPr>
              <a:t>89</a:t>
            </a:r>
            <a:r>
              <a:rPr lang="en-US" sz="1200" dirty="0">
                <a:solidFill>
                  <a:srgbClr val="323232"/>
                </a:solidFill>
              </a:rPr>
              <a:t> </a:t>
            </a:r>
            <a:br>
              <a:rPr lang="en-US" sz="1200" dirty="0">
                <a:solidFill>
                  <a:srgbClr val="323232"/>
                </a:solidFill>
              </a:rPr>
            </a:br>
            <a:r>
              <a:rPr lang="en-US" sz="1000" dirty="0">
                <a:solidFill>
                  <a:srgbClr val="323232"/>
                </a:solidFill>
              </a:rPr>
              <a:t>in the world</a:t>
            </a:r>
          </a:p>
          <a:p>
            <a:pPr marL="0" indent="0">
              <a:lnSpc>
                <a:spcPct val="97000"/>
              </a:lnSpc>
              <a:spcBef>
                <a:spcPts val="0"/>
              </a:spcBef>
              <a:buNone/>
            </a:pPr>
            <a:endParaRPr lang="en-US" sz="1200" dirty="0">
              <a:solidFill>
                <a:srgbClr val="323232"/>
              </a:solidFill>
            </a:endParaRPr>
          </a:p>
        </p:txBody>
      </p:sp>
      <p:sp>
        <p:nvSpPr>
          <p:cNvPr id="12" name="Rectangle 11"/>
          <p:cNvSpPr/>
          <p:nvPr/>
        </p:nvSpPr>
        <p:spPr>
          <a:xfrm>
            <a:off x="6130674" y="2059015"/>
            <a:ext cx="2762501" cy="280076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323232"/>
                </a:solidFill>
                <a:effectLst/>
                <a:uLnTx/>
                <a:uFillTx/>
                <a:latin typeface="Arial" panose="020B0604020202020204" pitchFamily="34" charset="0"/>
                <a:ea typeface="+mn-ea"/>
                <a:cs typeface="+mn-cs"/>
              </a:rPr>
              <a:t> </a:t>
            </a:r>
            <a:r>
              <a:rPr lang="sv-SE" sz="3200" b="1" dirty="0" smtClean="0">
                <a:solidFill>
                  <a:srgbClr val="2091C3"/>
                </a:solidFill>
                <a:latin typeface="Arial"/>
              </a:rPr>
              <a:t>42</a:t>
            </a:r>
            <a:endParaRPr kumimoji="0" lang="sv-SE" sz="3200" b="1" i="0" u="none" strike="noStrike" kern="1200" cap="none" spc="0" normalizeH="0" baseline="0" noProof="0" dirty="0" smtClean="0">
              <a:ln>
                <a:noFill/>
              </a:ln>
              <a:solidFill>
                <a:srgbClr val="2091C3"/>
              </a:solidFill>
              <a:effectLst/>
              <a:uLnTx/>
              <a:uFillTx/>
              <a:latin typeface="Arial"/>
              <a:ea typeface="+mn-ea"/>
              <a:cs typeface="+mn-cs"/>
            </a:endParaRPr>
          </a:p>
          <a:p>
            <a:pPr algn="ctr"/>
            <a:r>
              <a:rPr lang="sv-SE" sz="1000" dirty="0"/>
              <a:t>THE Impact rankings</a:t>
            </a:r>
          </a:p>
          <a:p>
            <a:pPr lvl="0" algn="ctr">
              <a:defRPr/>
            </a:pPr>
            <a:endParaRPr lang="en-US" sz="1000" dirty="0" smtClean="0">
              <a:solidFill>
                <a:srgbClr val="323232"/>
              </a:solidFill>
            </a:endParaRPr>
          </a:p>
          <a:p>
            <a:pPr lvl="0" algn="ctr">
              <a:defRPr/>
            </a:pPr>
            <a:r>
              <a:rPr lang="en-US" sz="1000" dirty="0">
                <a:solidFill>
                  <a:srgbClr val="323232"/>
                </a:solidFill>
              </a:rPr>
              <a:t> </a:t>
            </a:r>
            <a:r>
              <a:rPr lang="sv-SE" sz="3200" b="1" dirty="0" smtClean="0">
                <a:solidFill>
                  <a:srgbClr val="2091C3"/>
                </a:solidFill>
                <a:latin typeface="Arial"/>
              </a:rPr>
              <a:t>53</a:t>
            </a:r>
            <a:endParaRPr lang="sv-SE" sz="3200" b="1" dirty="0">
              <a:solidFill>
                <a:srgbClr val="2091C3"/>
              </a:solidFill>
              <a:latin typeface="Arial"/>
            </a:endParaRPr>
          </a:p>
          <a:p>
            <a:pPr lvl="0" algn="ctr">
              <a:defRPr/>
            </a:pPr>
            <a:r>
              <a:rPr lang="sv-SE" sz="1000" dirty="0" smtClean="0"/>
              <a:t>Engineering </a:t>
            </a:r>
            <a:r>
              <a:rPr lang="sv-SE" sz="1000" dirty="0"/>
              <a:t>and </a:t>
            </a:r>
            <a:r>
              <a:rPr lang="sv-SE" sz="1000" dirty="0" err="1" smtClean="0"/>
              <a:t>technology</a:t>
            </a:r>
            <a:endParaRPr lang="sv-SE" sz="1000" dirty="0" smtClean="0"/>
          </a:p>
          <a:p>
            <a:pPr lvl="0" algn="ctr">
              <a:defRPr/>
            </a:pPr>
            <a:endParaRPr lang="sv-SE" sz="1000" dirty="0" smtClean="0"/>
          </a:p>
          <a:p>
            <a:pPr lvl="0" algn="ctr">
              <a:defRPr/>
            </a:pPr>
            <a:r>
              <a:rPr lang="sv-SE" sz="3200" b="1" dirty="0" smtClean="0">
                <a:solidFill>
                  <a:srgbClr val="2091C3"/>
                </a:solidFill>
                <a:latin typeface="Arial"/>
              </a:rPr>
              <a:t>155</a:t>
            </a:r>
          </a:p>
          <a:p>
            <a:pPr lvl="0" algn="ctr">
              <a:defRPr/>
            </a:pPr>
            <a:r>
              <a:rPr lang="sv-SE" sz="1000" dirty="0" smtClean="0">
                <a:solidFill>
                  <a:srgbClr val="000000"/>
                </a:solidFill>
              </a:rPr>
              <a:t>in the </a:t>
            </a:r>
            <a:r>
              <a:rPr lang="sv-SE" sz="1000" dirty="0" err="1" smtClean="0">
                <a:solidFill>
                  <a:srgbClr val="000000"/>
                </a:solidFill>
              </a:rPr>
              <a:t>world</a:t>
            </a:r>
            <a:endParaRPr lang="sv-SE" sz="1000" dirty="0">
              <a:solidFill>
                <a:srgbClr val="000000"/>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323232"/>
                </a:solidFill>
                <a:effectLst/>
                <a:uLnTx/>
                <a:uFillTx/>
                <a:latin typeface="Arial" panose="020B0604020202020204" pitchFamily="34" charset="0"/>
                <a:ea typeface="+mn-ea"/>
                <a:cs typeface="+mn-cs"/>
              </a:rPr>
              <a:t/>
            </a:r>
            <a:br>
              <a:rPr kumimoji="0" lang="en-US" sz="1000" b="0" i="0" u="none" strike="noStrike" kern="1200" cap="none" spc="0" normalizeH="0" baseline="0" noProof="0" dirty="0">
                <a:ln>
                  <a:noFill/>
                </a:ln>
                <a:solidFill>
                  <a:srgbClr val="323232"/>
                </a:solidFill>
                <a:effectLst/>
                <a:uLnTx/>
                <a:uFillTx/>
                <a:latin typeface="Arial" panose="020B0604020202020204" pitchFamily="34" charset="0"/>
                <a:ea typeface="+mn-ea"/>
                <a:cs typeface="+mn-cs"/>
              </a:rPr>
            </a:br>
            <a:endParaRPr kumimoji="0" lang="en-US" sz="1000" b="0" i="0" u="none" strike="noStrike" kern="1200" cap="none" spc="0" normalizeH="0" baseline="0" noProof="0" dirty="0">
              <a:ln>
                <a:noFill/>
              </a:ln>
              <a:solidFill>
                <a:srgbClr val="323232"/>
              </a:solidFill>
              <a:effectLst/>
              <a:uLnTx/>
              <a:uFillTx/>
              <a:latin typeface="Arial" panose="020B0604020202020204" pitchFamily="34" charset="0"/>
              <a:ea typeface="+mn-ea"/>
              <a:cs typeface="+mn-cs"/>
            </a:endParaRPr>
          </a:p>
        </p:txBody>
      </p:sp>
      <p:sp>
        <p:nvSpPr>
          <p:cNvPr id="15" name="TextBox 14"/>
          <p:cNvSpPr txBox="1"/>
          <p:nvPr/>
        </p:nvSpPr>
        <p:spPr>
          <a:xfrm>
            <a:off x="5723932" y="3666986"/>
            <a:ext cx="18473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 name="Rectangle 4"/>
          <p:cNvSpPr/>
          <p:nvPr/>
        </p:nvSpPr>
        <p:spPr>
          <a:xfrm>
            <a:off x="3173885" y="2059015"/>
            <a:ext cx="2785501" cy="2339102"/>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2091C3"/>
                </a:solidFill>
                <a:effectLst/>
                <a:uLnTx/>
                <a:uFillTx/>
                <a:latin typeface="Arial"/>
                <a:ea typeface="+mn-ea"/>
                <a:cs typeface="+mn-cs"/>
              </a:rPr>
              <a:t>23 </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r>
            <a:b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in Automation &amp; Control</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lvl="0" algn="ctr">
              <a:defRPr/>
            </a:pPr>
            <a:r>
              <a:rPr kumimoji="0" lang="en-US" sz="3200" b="1" i="0" u="none" strike="noStrike" kern="1200" cap="none" spc="0" normalizeH="0" baseline="0" noProof="0" dirty="0" smtClean="0">
                <a:ln>
                  <a:noFill/>
                </a:ln>
                <a:solidFill>
                  <a:srgbClr val="2091C3"/>
                </a:solidFill>
                <a:effectLst/>
                <a:uLnTx/>
                <a:uFillTx/>
                <a:latin typeface="Arial"/>
                <a:ea typeface="+mn-ea"/>
                <a:cs typeface="+mn-cs"/>
              </a:rPr>
              <a:t>32</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r>
            <a:b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lang="en-US" sz="1000" dirty="0">
                <a:solidFill>
                  <a:srgbClr val="000000"/>
                </a:solidFill>
              </a:rPr>
              <a:t>in Mathematics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algn="ctr">
              <a:defRPr/>
            </a:pPr>
            <a:r>
              <a:rPr kumimoji="0" lang="en-US" sz="3200" b="1" i="0" u="none" strike="noStrike" kern="1200" cap="none" spc="0" normalizeH="0" baseline="0" noProof="0" dirty="0" smtClean="0">
                <a:ln>
                  <a:noFill/>
                </a:ln>
                <a:solidFill>
                  <a:srgbClr val="2091C3"/>
                </a:solidFill>
                <a:effectLst/>
                <a:uLnTx/>
                <a:uFillTx/>
                <a:latin typeface="Arial"/>
                <a:ea typeface="+mn-ea"/>
                <a:cs typeface="+mn-cs"/>
              </a:rPr>
              <a:t>32</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r>
            <a:b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sz="1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in </a:t>
            </a:r>
            <a:r>
              <a:rPr lang="en-US" sz="1000" dirty="0" smtClean="0">
                <a:solidFill>
                  <a:srgbClr val="000000"/>
                </a:solidFill>
              </a:rPr>
              <a:t>Telecommunication </a:t>
            </a:r>
            <a:r>
              <a:rPr lang="en-US" sz="1000" dirty="0">
                <a:solidFill>
                  <a:srgbClr val="000000"/>
                </a:solidFill>
              </a:rPr>
              <a:t>Engineering</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FE7BDDDA-BE3E-104A-9A09-8E532E682C4B}"/>
              </a:ext>
            </a:extLst>
          </p:cNvPr>
          <p:cNvSpPr/>
          <p:nvPr/>
        </p:nvSpPr>
        <p:spPr>
          <a:xfrm>
            <a:off x="250826" y="1177925"/>
            <a:ext cx="2773231" cy="3546474"/>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BBD7FBD9-81F5-E645-B0F6-6EBA70C3519B}"/>
              </a:ext>
            </a:extLst>
          </p:cNvPr>
          <p:cNvSpPr/>
          <p:nvPr/>
        </p:nvSpPr>
        <p:spPr>
          <a:xfrm>
            <a:off x="3186155" y="1177925"/>
            <a:ext cx="2773231" cy="3546474"/>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261A10D8-20DA-4A4A-B6B2-CC07C5002AF0}"/>
              </a:ext>
            </a:extLst>
          </p:cNvPr>
          <p:cNvSpPr/>
          <p:nvPr/>
        </p:nvSpPr>
        <p:spPr>
          <a:xfrm>
            <a:off x="6119945" y="1177925"/>
            <a:ext cx="2773231" cy="3546474"/>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7E7FE3CC-D820-724E-A022-4168307F979B}"/>
              </a:ext>
            </a:extLst>
          </p:cNvPr>
          <p:cNvSpPr txBox="1"/>
          <p:nvPr/>
        </p:nvSpPr>
        <p:spPr>
          <a:xfrm>
            <a:off x="3190749" y="4538568"/>
            <a:ext cx="2762501" cy="18466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SE" sz="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202</a:t>
            </a:r>
            <a:r>
              <a:rPr kumimoji="0" lang="sv-SE" sz="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2</a:t>
            </a:r>
            <a:endParaRPr kumimoji="0" lang="en-SE"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7" name="TextBox 16">
            <a:extLst>
              <a:ext uri="{FF2B5EF4-FFF2-40B4-BE49-F238E27FC236}">
                <a16:creationId xmlns:a16="http://schemas.microsoft.com/office/drawing/2014/main" id="{FC9D421B-09A9-1442-BF67-4CB90CB983CB}"/>
              </a:ext>
            </a:extLst>
          </p:cNvPr>
          <p:cNvSpPr txBox="1"/>
          <p:nvPr/>
        </p:nvSpPr>
        <p:spPr>
          <a:xfrm>
            <a:off x="6119945" y="4539734"/>
            <a:ext cx="2762501" cy="18466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SE" sz="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20</a:t>
            </a:r>
            <a:r>
              <a:rPr kumimoji="0" lang="sv-SE" sz="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22</a:t>
            </a:r>
            <a:r>
              <a:rPr kumimoji="0" lang="en-SE" sz="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endParaRPr kumimoji="0" lang="en-SE"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5EC77CD1-E73B-614A-A6A7-A7E1EE4DC72B}"/>
              </a:ext>
            </a:extLst>
          </p:cNvPr>
          <p:cNvSpPr txBox="1"/>
          <p:nvPr/>
        </p:nvSpPr>
        <p:spPr>
          <a:xfrm>
            <a:off x="256190" y="4539734"/>
            <a:ext cx="2762501" cy="18466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SE" sz="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20</a:t>
            </a:r>
            <a:r>
              <a:rPr kumimoji="0" lang="sv-SE" sz="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23</a:t>
            </a:r>
            <a:endParaRPr kumimoji="0" lang="en-SE"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22" name="Picture 2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853603" y="1446578"/>
            <a:ext cx="1438333" cy="459010"/>
          </a:xfrm>
          <a:prstGeom prst="rect">
            <a:avLst/>
          </a:prstGeom>
        </p:spPr>
      </p:pic>
      <p:pic>
        <p:nvPicPr>
          <p:cNvPr id="23" name="Picture 2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98696" y="1367602"/>
            <a:ext cx="1895874" cy="616962"/>
          </a:xfrm>
          <a:prstGeom prst="rect">
            <a:avLst/>
          </a:prstGeom>
        </p:spPr>
      </p:pic>
      <p:pic>
        <p:nvPicPr>
          <p:cNvPr id="24" name="Picture 23"/>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819979" y="1389904"/>
            <a:ext cx="1362432" cy="566869"/>
          </a:xfrm>
          <a:prstGeom prst="rect">
            <a:avLst/>
          </a:prstGeom>
        </p:spPr>
      </p:pic>
    </p:spTree>
    <p:extLst>
      <p:ext uri="{BB962C8B-B14F-4D97-AF65-F5344CB8AC3E}">
        <p14:creationId xmlns:p14="http://schemas.microsoft.com/office/powerpoint/2010/main" val="3234038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A92D5815-6AFC-734B-9E0C-0F2FEA63A4B4}"/>
              </a:ext>
            </a:extLst>
          </p:cNvPr>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BAD82F0C-0E2A-5546-8972-AA94798A63F5}" type="datetime1">
              <a:rPr kumimoji="0" lang="sv-SE" sz="700" b="0" i="0" u="none" strike="noStrike" kern="1200" cap="none" spc="0" normalizeH="0" baseline="0" noProof="0" smtClean="0">
                <a:ln>
                  <a:noFill/>
                </a:ln>
                <a:solidFill>
                  <a:srgbClr val="848489"/>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2023-05-23</a:t>
            </a:fld>
            <a:endParaRPr kumimoji="0" lang="en-GB" sz="700" b="0" i="0" u="none" strike="noStrike" kern="1200" cap="none" spc="0" normalizeH="0" baseline="0" noProof="0" dirty="0">
              <a:ln>
                <a:noFill/>
              </a:ln>
              <a:solidFill>
                <a:srgbClr val="848489"/>
              </a:solidFill>
              <a:effectLst/>
              <a:uLnTx/>
              <a:uFillTx/>
              <a:latin typeface="Arial" panose="020B0604020202020204" pitchFamily="34" charset="0"/>
              <a:ea typeface="+mn-ea"/>
              <a:cs typeface="+mn-cs"/>
            </a:endParaRPr>
          </a:p>
        </p:txBody>
      </p:sp>
      <p:pic>
        <p:nvPicPr>
          <p:cNvPr id="7" name="Picture 6" descr="A picture containing graphical user interface&#10;&#10;Description automatically generated">
            <a:extLst>
              <a:ext uri="{FF2B5EF4-FFF2-40B4-BE49-F238E27FC236}">
                <a16:creationId xmlns:a16="http://schemas.microsoft.com/office/drawing/2014/main" id="{0F76C053-9FDF-BC48-B2B9-896C332129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793" y="677282"/>
            <a:ext cx="7414464" cy="4330975"/>
          </a:xfrm>
          <a:prstGeom prst="rect">
            <a:avLst/>
          </a:prstGeom>
        </p:spPr>
      </p:pic>
      <p:sp>
        <p:nvSpPr>
          <p:cNvPr id="2" name="Title 1"/>
          <p:cNvSpPr>
            <a:spLocks noGrp="1"/>
          </p:cNvSpPr>
          <p:nvPr>
            <p:ph type="title"/>
          </p:nvPr>
        </p:nvSpPr>
        <p:spPr/>
        <p:txBody>
          <a:bodyPr/>
          <a:lstStyle/>
          <a:p>
            <a:r>
              <a:rPr lang="sv-SE" dirty="0"/>
              <a:t>KTH’s four pillars</a:t>
            </a:r>
          </a:p>
        </p:txBody>
      </p:sp>
      <p:sp>
        <p:nvSpPr>
          <p:cNvPr id="4" name="TextBox 3"/>
          <p:cNvSpPr txBox="1"/>
          <p:nvPr/>
        </p:nvSpPr>
        <p:spPr>
          <a:xfrm>
            <a:off x="6492180" y="1047512"/>
            <a:ext cx="1672683"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sv-SE" sz="1400" b="1" dirty="0">
                <a:solidFill>
                  <a:srgbClr val="000000"/>
                </a:solidFill>
              </a:rPr>
              <a:t>Equality</a:t>
            </a:r>
            <a:endParaRPr kumimoji="0" lang="sv-SE" sz="1400" b="1" i="0" u="none" strike="noStrike" kern="1200" cap="none" spc="0" normalizeH="0" baseline="0" noProof="0" dirty="0">
              <a:ln>
                <a:noFill/>
              </a:ln>
              <a:solidFill>
                <a:srgbClr val="000000"/>
              </a:solidFill>
              <a:effectLst/>
              <a:uLnTx/>
              <a:uFillTx/>
            </a:endParaRPr>
          </a:p>
        </p:txBody>
      </p:sp>
      <p:sp>
        <p:nvSpPr>
          <p:cNvPr id="8" name="TextBox 7"/>
          <p:cNvSpPr txBox="1"/>
          <p:nvPr/>
        </p:nvSpPr>
        <p:spPr>
          <a:xfrm>
            <a:off x="6492180" y="4430926"/>
            <a:ext cx="2167915"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Internationalisation</a:t>
            </a:r>
          </a:p>
        </p:txBody>
      </p:sp>
      <p:sp>
        <p:nvSpPr>
          <p:cNvPr id="10" name="TextBox 9"/>
          <p:cNvSpPr txBox="1"/>
          <p:nvPr/>
        </p:nvSpPr>
        <p:spPr>
          <a:xfrm>
            <a:off x="2240490" y="1047512"/>
            <a:ext cx="1672683"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sv-SE" sz="1400" b="1" dirty="0">
                <a:solidFill>
                  <a:srgbClr val="000000"/>
                </a:solidFill>
              </a:rPr>
              <a:t>Sustainability</a:t>
            </a:r>
            <a:endParaRPr kumimoji="0" lang="sv-SE" sz="1400" b="1" i="0" u="none" strike="noStrike" kern="1200" cap="none" spc="0" normalizeH="0" baseline="0" noProof="0" dirty="0">
              <a:ln>
                <a:noFill/>
              </a:ln>
              <a:solidFill>
                <a:srgbClr val="000000"/>
              </a:solidFill>
              <a:effectLst/>
              <a:uLnTx/>
              <a:uFillTx/>
            </a:endParaRPr>
          </a:p>
        </p:txBody>
      </p:sp>
      <p:sp>
        <p:nvSpPr>
          <p:cNvPr id="11" name="TextBox 10"/>
          <p:cNvSpPr txBox="1"/>
          <p:nvPr/>
        </p:nvSpPr>
        <p:spPr>
          <a:xfrm>
            <a:off x="2240489" y="4430926"/>
            <a:ext cx="1672683"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Digitalisation</a:t>
            </a:r>
          </a:p>
        </p:txBody>
      </p:sp>
    </p:spTree>
    <p:extLst>
      <p:ext uri="{BB962C8B-B14F-4D97-AF65-F5344CB8AC3E}">
        <p14:creationId xmlns:p14="http://schemas.microsoft.com/office/powerpoint/2010/main" val="294291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422A9A3-8636-4A04-BD48-3153280FB086}" type="slidenum">
              <a:rPr kumimoji="0" lang="sv-SE" sz="75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sv-SE" sz="75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75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5D3F4D8-4BE6-D743-AE27-D14757A6F270}" type="datetime1">
              <a:rPr kumimoji="0" lang="sv-SE" sz="75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2023-05-23</a:t>
            </a:fld>
            <a:endParaRPr kumimoji="0" lang="sv-SE" sz="75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6" name="Title 5"/>
          <p:cNvSpPr>
            <a:spLocks noGrp="1"/>
          </p:cNvSpPr>
          <p:nvPr>
            <p:ph type="title"/>
          </p:nvPr>
        </p:nvSpPr>
        <p:spPr/>
        <p:txBody>
          <a:bodyPr/>
          <a:lstStyle/>
          <a:p>
            <a:r>
              <a:rPr lang="sv-SE" dirty="0"/>
              <a:t>Meeting global </a:t>
            </a:r>
            <a:r>
              <a:rPr lang="sv-SE" dirty="0" err="1"/>
              <a:t>challenges</a:t>
            </a:r>
            <a:endParaRPr lang="sv-SE" dirty="0"/>
          </a:p>
        </p:txBody>
      </p:sp>
      <p:pic>
        <p:nvPicPr>
          <p:cNvPr id="8" name="Picture 7" descr="Graphical user interface&#10;&#10;Description automatically generated">
            <a:extLst>
              <a:ext uri="{FF2B5EF4-FFF2-40B4-BE49-F238E27FC236}">
                <a16:creationId xmlns:a16="http://schemas.microsoft.com/office/drawing/2014/main" id="{C0B8CC34-25AD-E94C-9A0E-207450E66D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807" t="20973" r="5128" b="8623"/>
          <a:stretch/>
        </p:blipFill>
        <p:spPr>
          <a:xfrm>
            <a:off x="522793" y="1524443"/>
            <a:ext cx="5955553" cy="3080767"/>
          </a:xfrm>
          <a:prstGeom prst="rect">
            <a:avLst/>
          </a:prstGeom>
        </p:spPr>
      </p:pic>
      <p:sp>
        <p:nvSpPr>
          <p:cNvPr id="10" name="Rectangle 9">
            <a:extLst>
              <a:ext uri="{FF2B5EF4-FFF2-40B4-BE49-F238E27FC236}">
                <a16:creationId xmlns:a16="http://schemas.microsoft.com/office/drawing/2014/main" id="{7CFD9912-607D-F24D-96E8-FCCF2F9C5FBB}"/>
              </a:ext>
            </a:extLst>
          </p:cNvPr>
          <p:cNvSpPr/>
          <p:nvPr/>
        </p:nvSpPr>
        <p:spPr>
          <a:xfrm>
            <a:off x="247507" y="1072529"/>
            <a:ext cx="8632967" cy="3658221"/>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tIns="144000"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7" name="Graphic 6" descr="Earth globe: Americas with solid fill">
            <a:extLst>
              <a:ext uri="{FF2B5EF4-FFF2-40B4-BE49-F238E27FC236}">
                <a16:creationId xmlns:a16="http://schemas.microsoft.com/office/drawing/2014/main" id="{09A4B142-011F-E347-B8AD-851774C1B7C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6478346" y="1840402"/>
            <a:ext cx="2230569" cy="2230569"/>
          </a:xfrm>
          <a:prstGeom prst="rect">
            <a:avLst/>
          </a:prstGeom>
        </p:spPr>
      </p:pic>
      <p:sp>
        <p:nvSpPr>
          <p:cNvPr id="11" name="Content Placeholder 4">
            <a:extLst>
              <a:ext uri="{FF2B5EF4-FFF2-40B4-BE49-F238E27FC236}">
                <a16:creationId xmlns:a16="http://schemas.microsoft.com/office/drawing/2014/main" id="{A0D819EA-60B6-9540-B2C2-BA002A1CCE13}"/>
              </a:ext>
            </a:extLst>
          </p:cNvPr>
          <p:cNvSpPr txBox="1">
            <a:spLocks/>
          </p:cNvSpPr>
          <p:nvPr/>
        </p:nvSpPr>
        <p:spPr>
          <a:xfrm>
            <a:off x="505208" y="1227061"/>
            <a:ext cx="7764462" cy="387552"/>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gt;"/>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The global sustainability goals are integrated in KTH’s education, research and collaboration.</a:t>
            </a:r>
            <a:endPar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748910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cb025ba9a6ccf8fed139b5222f2a63b17a4791"/>
</p:tagLst>
</file>

<file path=ppt/theme/theme1.xml><?xml version="1.0" encoding="utf-8"?>
<a:theme xmlns:a="http://schemas.openxmlformats.org/drawingml/2006/main" name="KTH_PPT-mall">
  <a:themeElements>
    <a:clrScheme name="KTH">
      <a:dk1>
        <a:srgbClr val="000000"/>
      </a:dk1>
      <a:lt1>
        <a:srgbClr val="FFFFFF"/>
      </a:lt1>
      <a:dk2>
        <a:srgbClr val="65656C"/>
      </a:dk2>
      <a:lt2>
        <a:srgbClr val="838389"/>
      </a:lt2>
      <a:accent1>
        <a:srgbClr val="1954A6"/>
      </a:accent1>
      <a:accent2>
        <a:srgbClr val="5E87C0"/>
      </a:accent2>
      <a:accent3>
        <a:srgbClr val="2091C3"/>
      </a:accent3>
      <a:accent4>
        <a:srgbClr val="D02F80"/>
      </a:accent4>
      <a:accent5>
        <a:srgbClr val="D95999"/>
      </a:accent5>
      <a:accent6>
        <a:srgbClr val="61922E"/>
      </a:accent6>
      <a:hlink>
        <a:srgbClr val="65656C"/>
      </a:hlink>
      <a:folHlink>
        <a:srgbClr val="838389"/>
      </a:folHlink>
    </a:clrScheme>
    <a:fontScheme name="Anpassat 2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TH_PPT template 2014 flerfärgade_16_9_181002" id="{C2C482A2-B64F-1641-B856-45C1E0D0B04B}" vid="{B7923EE1-B23C-9F4E-BE98-4BD0CF59DB92}"/>
    </a:ext>
  </a:extLst>
</a:theme>
</file>

<file path=ppt/theme/theme2.xml><?xml version="1.0" encoding="utf-8"?>
<a:theme xmlns:a="http://schemas.openxmlformats.org/drawingml/2006/main" name="Office-tema">
  <a:themeElements>
    <a:clrScheme name="KTH">
      <a:dk1>
        <a:srgbClr val="000000"/>
      </a:dk1>
      <a:lt1>
        <a:srgbClr val="FFFFFF"/>
      </a:lt1>
      <a:dk2>
        <a:srgbClr val="65656C"/>
      </a:dk2>
      <a:lt2>
        <a:srgbClr val="838389"/>
      </a:lt2>
      <a:accent1>
        <a:srgbClr val="1954A6"/>
      </a:accent1>
      <a:accent2>
        <a:srgbClr val="5E87C0"/>
      </a:accent2>
      <a:accent3>
        <a:srgbClr val="2091C3"/>
      </a:accent3>
      <a:accent4>
        <a:srgbClr val="D02F80"/>
      </a:accent4>
      <a:accent5>
        <a:srgbClr val="D95999"/>
      </a:accent5>
      <a:accent6>
        <a:srgbClr val="61922E"/>
      </a:accent6>
      <a:hlink>
        <a:srgbClr val="65656C"/>
      </a:hlink>
      <a:folHlink>
        <a:srgbClr val="83838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sz="20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2000" dirty="0" err="1"/>
        </a:defPPr>
      </a:lstStyle>
    </a:txDef>
  </a:objectDefaults>
  <a:extraClrSchemeLst/>
  <a:extLst>
    <a:ext uri="{05A4C25C-085E-4340-85A3-A5531E510DB2}">
      <thm15:themeFamily xmlns:thm15="http://schemas.microsoft.com/office/thememl/2012/main" name="Presentation5" id="{3EDEFA27-0683-DB46-8DDA-25A722B02D5D}" vid="{B832E92A-A70C-ED4D-A629-E2E6E0BEB451}"/>
    </a:ext>
  </a:extLst>
</a:theme>
</file>

<file path=ppt/theme/theme3.xml><?xml version="1.0" encoding="utf-8"?>
<a:theme xmlns:a="http://schemas.openxmlformats.org/drawingml/2006/main" name="2_KTH_PPT-mall">
  <a:themeElements>
    <a:clrScheme name="KTH">
      <a:dk1>
        <a:srgbClr val="000000"/>
      </a:dk1>
      <a:lt1>
        <a:srgbClr val="FFFFFF"/>
      </a:lt1>
      <a:dk2>
        <a:srgbClr val="65656C"/>
      </a:dk2>
      <a:lt2>
        <a:srgbClr val="838389"/>
      </a:lt2>
      <a:accent1>
        <a:srgbClr val="1954A6"/>
      </a:accent1>
      <a:accent2>
        <a:srgbClr val="5E87C0"/>
      </a:accent2>
      <a:accent3>
        <a:srgbClr val="2091C3"/>
      </a:accent3>
      <a:accent4>
        <a:srgbClr val="D02F80"/>
      </a:accent4>
      <a:accent5>
        <a:srgbClr val="D95999"/>
      </a:accent5>
      <a:accent6>
        <a:srgbClr val="61922E"/>
      </a:accent6>
      <a:hlink>
        <a:srgbClr val="65656C"/>
      </a:hlink>
      <a:folHlink>
        <a:srgbClr val="838389"/>
      </a:folHlink>
    </a:clrScheme>
    <a:fontScheme name="Anpassat 2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5400">
          <a:solidFill>
            <a:schemeClr val="accent2">
              <a:lumMod val="20000"/>
              <a:lumOff val="80000"/>
            </a:schemeClr>
          </a:solid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objectDefaults>
  <a:extraClrSchemeLst/>
  <a:extLst>
    <a:ext uri="{05A4C25C-085E-4340-85A3-A5531E510DB2}">
      <thm15:themeFamily xmlns:thm15="http://schemas.microsoft.com/office/thememl/2012/main" name="KTH_PPT template 2014 flerfärgade_16_9_181002" id="{C2C482A2-B64F-1641-B856-45C1E0D0B04B}" vid="{B7923EE1-B23C-9F4E-BE98-4BD0CF59DB92}"/>
    </a:ext>
  </a:extLst>
</a:theme>
</file>

<file path=ppt/theme/theme4.xml><?xml version="1.0" encoding="utf-8"?>
<a:theme xmlns:a="http://schemas.openxmlformats.org/drawingml/2006/main" name="1_Office-tema">
  <a:themeElements>
    <a:clrScheme name="KTH">
      <a:dk1>
        <a:srgbClr val="000000"/>
      </a:dk1>
      <a:lt1>
        <a:srgbClr val="FFFFFF"/>
      </a:lt1>
      <a:dk2>
        <a:srgbClr val="65656C"/>
      </a:dk2>
      <a:lt2>
        <a:srgbClr val="838389"/>
      </a:lt2>
      <a:accent1>
        <a:srgbClr val="1954A6"/>
      </a:accent1>
      <a:accent2>
        <a:srgbClr val="5E87C0"/>
      </a:accent2>
      <a:accent3>
        <a:srgbClr val="2091C3"/>
      </a:accent3>
      <a:accent4>
        <a:srgbClr val="D02F80"/>
      </a:accent4>
      <a:accent5>
        <a:srgbClr val="D95999"/>
      </a:accent5>
      <a:accent6>
        <a:srgbClr val="61922E"/>
      </a:accent6>
      <a:hlink>
        <a:srgbClr val="65656C"/>
      </a:hlink>
      <a:folHlink>
        <a:srgbClr val="83838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sz="20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2000" dirty="0" err="1"/>
        </a:defPPr>
      </a:lstStyle>
    </a:txDef>
  </a:objectDefaults>
  <a:extraClrSchemeLst/>
  <a:extLst>
    <a:ext uri="{05A4C25C-085E-4340-85A3-A5531E510DB2}">
      <thm15:themeFamily xmlns:thm15="http://schemas.microsoft.com/office/thememl/2012/main" name="KTH_16_9_widescreen_ht20.pptx" id="{D851367E-9036-43B4-9296-8B045BA056D0}" vid="{8EB72D5C-85BD-4063-B14A-88C59FA0F9D6}"/>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KTH_PPT template 2014 blue_16_9_181002 (002)</Template>
  <TotalTime>19910</TotalTime>
  <Words>6143</Words>
  <Application>Microsoft Office PowerPoint</Application>
  <PresentationFormat>On-screen Show (16:9)</PresentationFormat>
  <Paragraphs>776</Paragraphs>
  <Slides>36</Slides>
  <Notes>34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36</vt:i4>
      </vt:variant>
    </vt:vector>
  </HeadingPairs>
  <TitlesOfParts>
    <vt:vector size="48" baseType="lpstr">
      <vt:lpstr>Arial</vt:lpstr>
      <vt:lpstr>Calibri</vt:lpstr>
      <vt:lpstr>Open Sans</vt:lpstr>
      <vt:lpstr>Systemtypsnitt</vt:lpstr>
      <vt:lpstr>TheSansOsF Bold</vt:lpstr>
      <vt:lpstr>TheSansOsF SemiBold</vt:lpstr>
      <vt:lpstr>Times New Roman</vt:lpstr>
      <vt:lpstr>Wingdings</vt:lpstr>
      <vt:lpstr>KTH_PPT-mall</vt:lpstr>
      <vt:lpstr>Office-tema</vt:lpstr>
      <vt:lpstr>2_KTH_PPT-mall</vt:lpstr>
      <vt:lpstr>1_Office-tema</vt:lpstr>
      <vt:lpstr>PowerPoint Presentation</vt:lpstr>
      <vt:lpstr>PowerPoint Presentation</vt:lpstr>
      <vt:lpstr>Sweden’s largest technical university</vt:lpstr>
      <vt:lpstr>Where do KTH’s Alumni work</vt:lpstr>
      <vt:lpstr>PowerPoint Presentation</vt:lpstr>
      <vt:lpstr>KTH’s schools and departments</vt:lpstr>
      <vt:lpstr>International ranking </vt:lpstr>
      <vt:lpstr>KTH’s four pillars</vt:lpstr>
      <vt:lpstr>Meeting global challenges</vt:lpstr>
      <vt:lpstr>Education at KTH</vt:lpstr>
      <vt:lpstr>PowerPoint Presentation</vt:lpstr>
      <vt:lpstr>Education for the future</vt:lpstr>
      <vt:lpstr>Education at first cycle and advanced level</vt:lpstr>
      <vt:lpstr>Student exchange – most popular  countries 2021</vt:lpstr>
      <vt:lpstr>Number of fee paying students 2018-2020 per country of previous education</vt:lpstr>
      <vt:lpstr>Total number of students per previous education country </vt:lpstr>
      <vt:lpstr>Strategic partnerships with international universities</vt:lpstr>
      <vt:lpstr>Research at KTH</vt:lpstr>
      <vt:lpstr>Excellent research</vt:lpstr>
      <vt:lpstr>Research platforms for  interdisciplinary collaboration </vt:lpstr>
      <vt:lpstr>Research centres</vt:lpstr>
      <vt:lpstr>Research infrastructures</vt:lpstr>
      <vt:lpstr>Horizon 2020 grants</vt:lpstr>
      <vt:lpstr>Impact through collaboration</vt:lpstr>
      <vt:lpstr>Innovation at KTH</vt:lpstr>
      <vt:lpstr>Examples of ideas that have  become innovations</vt:lpstr>
      <vt:lpstr>National and international collaboration</vt:lpstr>
      <vt:lpstr>Collaboration for a better future</vt:lpstr>
      <vt:lpstr>Strategic partnerships - moving society forward</vt:lpstr>
      <vt:lpstr>Strategic partnerships</vt:lpstr>
      <vt:lpstr>University networks</vt:lpstr>
      <vt:lpstr>European Institute of Innovation and Technology - EIT</vt:lpstr>
      <vt:lpstr>Financial information</vt:lpstr>
      <vt:lpstr>Field of activity 2022 (2021)</vt:lpstr>
      <vt:lpstr>Sources of income 2022 (2021)</vt:lpstr>
      <vt:lpstr>Costs 2022 (2021) </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Malin Söderkvist</dc:creator>
  <cp:lastModifiedBy>Tove Guldbrand</cp:lastModifiedBy>
  <cp:revision>549</cp:revision>
  <cp:lastPrinted>2013-05-27T09:10:21Z</cp:lastPrinted>
  <dcterms:created xsi:type="dcterms:W3CDTF">2019-02-11T09:39:15Z</dcterms:created>
  <dcterms:modified xsi:type="dcterms:W3CDTF">2023-05-23T06:43:12Z</dcterms:modified>
</cp:coreProperties>
</file>