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0" r:id="rId2"/>
    <p:sldMasterId id="2147483840" r:id="rId3"/>
    <p:sldMasterId id="2147483856" r:id="rId4"/>
    <p:sldMasterId id="2147483865" r:id="rId5"/>
  </p:sldMasterIdLst>
  <p:notesMasterIdLst>
    <p:notesMasterId r:id="rId46"/>
  </p:notesMasterIdLst>
  <p:handoutMasterIdLst>
    <p:handoutMasterId r:id="rId47"/>
  </p:handoutMasterIdLst>
  <p:sldIdLst>
    <p:sldId id="391" r:id="rId6"/>
    <p:sldId id="291" r:id="rId7"/>
    <p:sldId id="400" r:id="rId8"/>
    <p:sldId id="411" r:id="rId9"/>
    <p:sldId id="311" r:id="rId10"/>
    <p:sldId id="396" r:id="rId11"/>
    <p:sldId id="345" r:id="rId12"/>
    <p:sldId id="304" r:id="rId13"/>
    <p:sldId id="410" r:id="rId14"/>
    <p:sldId id="292" r:id="rId15"/>
    <p:sldId id="407" r:id="rId16"/>
    <p:sldId id="359" r:id="rId17"/>
    <p:sldId id="369" r:id="rId18"/>
    <p:sldId id="403" r:id="rId19"/>
    <p:sldId id="387" r:id="rId20"/>
    <p:sldId id="329" r:id="rId21"/>
    <p:sldId id="330" r:id="rId22"/>
    <p:sldId id="358" r:id="rId23"/>
    <p:sldId id="290" r:id="rId24"/>
    <p:sldId id="418" r:id="rId25"/>
    <p:sldId id="419" r:id="rId26"/>
    <p:sldId id="413" r:id="rId27"/>
    <p:sldId id="414" r:id="rId28"/>
    <p:sldId id="417" r:id="rId29"/>
    <p:sldId id="388" r:id="rId30"/>
    <p:sldId id="327" r:id="rId31"/>
    <p:sldId id="326" r:id="rId32"/>
    <p:sldId id="296" r:id="rId33"/>
    <p:sldId id="297" r:id="rId34"/>
    <p:sldId id="406" r:id="rId35"/>
    <p:sldId id="314" r:id="rId36"/>
    <p:sldId id="328" r:id="rId37"/>
    <p:sldId id="300" r:id="rId38"/>
    <p:sldId id="282" r:id="rId39"/>
    <p:sldId id="355" r:id="rId40"/>
    <p:sldId id="421" r:id="rId41"/>
    <p:sldId id="422" r:id="rId42"/>
    <p:sldId id="423" r:id="rId43"/>
    <p:sldId id="356" r:id="rId44"/>
    <p:sldId id="424" r:id="rId45"/>
  </p:sldIdLst>
  <p:sldSz cx="9144000" cy="5143500" type="screen16x9"/>
  <p:notesSz cx="6858000" cy="9144000"/>
  <p:custDataLst>
    <p:tags r:id="rId4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Loor" initials="ML" lastIdx="1" clrIdx="2">
    <p:extLst>
      <p:ext uri="{19B8F6BF-5375-455C-9EA6-DF929625EA0E}">
        <p15:presenceInfo xmlns:p15="http://schemas.microsoft.com/office/powerpoint/2012/main" userId="S-1-5-21-1948194976-2510558922-1916008050-498603" providerId="AD"/>
      </p:ext>
    </p:extLst>
  </p:cmAuthor>
  <p:cmAuthor id="2" name="Tove Guldbrand" initials="TG" lastIdx="31" clrIdx="1">
    <p:extLst>
      <p:ext uri="{19B8F6BF-5375-455C-9EA6-DF929625EA0E}">
        <p15:presenceInfo xmlns:p15="http://schemas.microsoft.com/office/powerpoint/2012/main" userId="S-1-5-21-1948194976-2510558922-1916008050-1045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BF7"/>
    <a:srgbClr val="848489"/>
    <a:srgbClr val="65656C"/>
    <a:srgbClr val="D02F80"/>
    <a:srgbClr val="1954A6"/>
    <a:srgbClr val="5E87C0"/>
    <a:srgbClr val="2191C4"/>
    <a:srgbClr val="D95999"/>
    <a:srgbClr val="62922E"/>
    <a:srgbClr val="AFC92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6" autoAdjust="0"/>
    <p:restoredTop sz="67007" autoAdjust="0"/>
  </p:normalViewPr>
  <p:slideViewPr>
    <p:cSldViewPr snapToGrid="0">
      <p:cViewPr varScale="1">
        <p:scale>
          <a:sx n="80" d="100"/>
          <a:sy n="80" d="100"/>
        </p:scale>
        <p:origin x="60" y="60"/>
      </p:cViewPr>
      <p:guideLst/>
    </p:cSldViewPr>
  </p:slideViewPr>
  <p:outlineViewPr>
    <p:cViewPr>
      <p:scale>
        <a:sx n="33" d="100"/>
        <a:sy n="33" d="100"/>
      </p:scale>
      <p:origin x="0" y="-736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aula\Desktop\JOBB\KTH\PPT\Slide%201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ula\Desktop\JOBB\KTH\PPT\Slide%201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paula\Desktop\JOBB\KTH\PPT\Copy%20of%20Copy%20of%20Horisont2020-KTH-CBL-RS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32770908801147E-2"/>
          <c:y val="4.1500817723878737E-2"/>
          <c:w val="0.93237275411972076"/>
          <c:h val="0.64801825943022184"/>
        </c:manualLayout>
      </c:layout>
      <c:barChart>
        <c:barDir val="col"/>
        <c:grouping val="clustered"/>
        <c:varyColors val="0"/>
        <c:ser>
          <c:idx val="0"/>
          <c:order val="0"/>
          <c:tx>
            <c:strRef>
              <c:f>'Land nya registrerade (2)'!$B$3</c:f>
              <c:strCache>
                <c:ptCount val="1"/>
                <c:pt idx="0">
                  <c:v>2016</c:v>
                </c:pt>
              </c:strCache>
            </c:strRef>
          </c:tx>
          <c:spPr>
            <a:solidFill>
              <a:schemeClr val="accent1"/>
            </a:solidFill>
            <a:ln>
              <a:noFill/>
            </a:ln>
            <a:effectLst/>
          </c:spPr>
          <c:invertIfNegative val="0"/>
          <c:cat>
            <c:strRef>
              <c:f>'Land nya registrerade (2)'!$A$4:$A$16</c:f>
              <c:strCache>
                <c:ptCount val="13"/>
                <c:pt idx="0">
                  <c:v>Kina</c:v>
                </c:pt>
                <c:pt idx="1">
                  <c:v>Indien</c:v>
                </c:pt>
                <c:pt idx="2">
                  <c:v>USA</c:v>
                </c:pt>
                <c:pt idx="3">
                  <c:v>Taiwan</c:v>
                </c:pt>
                <c:pt idx="4">
                  <c:v>Pakistan</c:v>
                </c:pt>
                <c:pt idx="5">
                  <c:v>Storbritannien</c:v>
                </c:pt>
                <c:pt idx="6">
                  <c:v>Indonesien</c:v>
                </c:pt>
                <c:pt idx="7">
                  <c:v>IRAN</c:v>
                </c:pt>
                <c:pt idx="8">
                  <c:v>Colombia</c:v>
                </c:pt>
                <c:pt idx="9">
                  <c:v>Turkiet</c:v>
                </c:pt>
                <c:pt idx="10">
                  <c:v>Kanada</c:v>
                </c:pt>
                <c:pt idx="11">
                  <c:v>Hong Kong</c:v>
                </c:pt>
                <c:pt idx="12">
                  <c:v>Mexico</c:v>
                </c:pt>
              </c:strCache>
            </c:strRef>
          </c:cat>
          <c:val>
            <c:numRef>
              <c:f>'Land nya registrerade (2)'!$B$4:$B$16</c:f>
            </c:numRef>
          </c:val>
          <c:extLst>
            <c:ext xmlns:c16="http://schemas.microsoft.com/office/drawing/2014/chart" uri="{C3380CC4-5D6E-409C-BE32-E72D297353CC}">
              <c16:uniqueId val="{00000000-F209-E64B-A254-1EA55184F574}"/>
            </c:ext>
          </c:extLst>
        </c:ser>
        <c:ser>
          <c:idx val="1"/>
          <c:order val="1"/>
          <c:tx>
            <c:strRef>
              <c:f>'Land nya registrerade (2)'!$C$3</c:f>
              <c:strCache>
                <c:ptCount val="1"/>
                <c:pt idx="0">
                  <c:v>2017</c:v>
                </c:pt>
              </c:strCache>
            </c:strRef>
          </c:tx>
          <c:spPr>
            <a:solidFill>
              <a:schemeClr val="accent2"/>
            </a:solidFill>
            <a:ln>
              <a:noFill/>
            </a:ln>
            <a:effectLst/>
          </c:spPr>
          <c:invertIfNegative val="0"/>
          <c:cat>
            <c:strRef>
              <c:f>'Land nya registrerade (2)'!$A$4:$A$16</c:f>
              <c:strCache>
                <c:ptCount val="13"/>
                <c:pt idx="0">
                  <c:v>Kina</c:v>
                </c:pt>
                <c:pt idx="1">
                  <c:v>Indien</c:v>
                </c:pt>
                <c:pt idx="2">
                  <c:v>USA</c:v>
                </c:pt>
                <c:pt idx="3">
                  <c:v>Taiwan</c:v>
                </c:pt>
                <c:pt idx="4">
                  <c:v>Pakistan</c:v>
                </c:pt>
                <c:pt idx="5">
                  <c:v>Storbritannien</c:v>
                </c:pt>
                <c:pt idx="6">
                  <c:v>Indonesien</c:v>
                </c:pt>
                <c:pt idx="7">
                  <c:v>IRAN</c:v>
                </c:pt>
                <c:pt idx="8">
                  <c:v>Colombia</c:v>
                </c:pt>
                <c:pt idx="9">
                  <c:v>Turkiet</c:v>
                </c:pt>
                <c:pt idx="10">
                  <c:v>Kanada</c:v>
                </c:pt>
                <c:pt idx="11">
                  <c:v>Hong Kong</c:v>
                </c:pt>
                <c:pt idx="12">
                  <c:v>Mexico</c:v>
                </c:pt>
              </c:strCache>
            </c:strRef>
          </c:cat>
          <c:val>
            <c:numRef>
              <c:f>'Land nya registrerade (2)'!$C$4:$C$16</c:f>
            </c:numRef>
          </c:val>
          <c:extLst>
            <c:ext xmlns:c16="http://schemas.microsoft.com/office/drawing/2014/chart" uri="{C3380CC4-5D6E-409C-BE32-E72D297353CC}">
              <c16:uniqueId val="{00000001-F209-E64B-A254-1EA55184F574}"/>
            </c:ext>
          </c:extLst>
        </c:ser>
        <c:ser>
          <c:idx val="2"/>
          <c:order val="2"/>
          <c:tx>
            <c:strRef>
              <c:f>'Land nya registrerade (2)'!$D$3</c:f>
              <c:strCache>
                <c:ptCount val="1"/>
                <c:pt idx="0">
                  <c:v>Jmf 16-17</c:v>
                </c:pt>
              </c:strCache>
            </c:strRef>
          </c:tx>
          <c:spPr>
            <a:solidFill>
              <a:schemeClr val="accent3"/>
            </a:solidFill>
            <a:ln>
              <a:noFill/>
            </a:ln>
            <a:effectLst/>
          </c:spPr>
          <c:invertIfNegative val="0"/>
          <c:cat>
            <c:strRef>
              <c:f>'Land nya registrerade (2)'!$A$4:$A$16</c:f>
              <c:strCache>
                <c:ptCount val="13"/>
                <c:pt idx="0">
                  <c:v>Kina</c:v>
                </c:pt>
                <c:pt idx="1">
                  <c:v>Indien</c:v>
                </c:pt>
                <c:pt idx="2">
                  <c:v>USA</c:v>
                </c:pt>
                <c:pt idx="3">
                  <c:v>Taiwan</c:v>
                </c:pt>
                <c:pt idx="4">
                  <c:v>Pakistan</c:v>
                </c:pt>
                <c:pt idx="5">
                  <c:v>Storbritannien</c:v>
                </c:pt>
                <c:pt idx="6">
                  <c:v>Indonesien</c:v>
                </c:pt>
                <c:pt idx="7">
                  <c:v>IRAN</c:v>
                </c:pt>
                <c:pt idx="8">
                  <c:v>Colombia</c:v>
                </c:pt>
                <c:pt idx="9">
                  <c:v>Turkiet</c:v>
                </c:pt>
                <c:pt idx="10">
                  <c:v>Kanada</c:v>
                </c:pt>
                <c:pt idx="11">
                  <c:v>Hong Kong</c:v>
                </c:pt>
                <c:pt idx="12">
                  <c:v>Mexico</c:v>
                </c:pt>
              </c:strCache>
            </c:strRef>
          </c:cat>
          <c:val>
            <c:numRef>
              <c:f>'Land nya registrerade (2)'!$D$4:$D$16</c:f>
            </c:numRef>
          </c:val>
          <c:extLst>
            <c:ext xmlns:c16="http://schemas.microsoft.com/office/drawing/2014/chart" uri="{C3380CC4-5D6E-409C-BE32-E72D297353CC}">
              <c16:uniqueId val="{00000002-F209-E64B-A254-1EA55184F574}"/>
            </c:ext>
          </c:extLst>
        </c:ser>
        <c:ser>
          <c:idx val="3"/>
          <c:order val="3"/>
          <c:tx>
            <c:strRef>
              <c:f>'Land nya registrerade (2)'!$E$3</c:f>
              <c:strCache>
                <c:ptCount val="1"/>
                <c:pt idx="0">
                  <c:v>2018</c:v>
                </c:pt>
              </c:strCache>
            </c:strRef>
          </c:tx>
          <c:spPr>
            <a:solidFill>
              <a:srgbClr val="1954A6"/>
            </a:solidFill>
            <a:ln>
              <a:noFill/>
            </a:ln>
            <a:effectLst/>
          </c:spPr>
          <c:invertIfNegative val="0"/>
          <c:cat>
            <c:strRef>
              <c:f>'Land nya registrerade (2)'!$A$4:$A$16</c:f>
              <c:strCache>
                <c:ptCount val="13"/>
                <c:pt idx="0">
                  <c:v>Kina</c:v>
                </c:pt>
                <c:pt idx="1">
                  <c:v>Indien</c:v>
                </c:pt>
                <c:pt idx="2">
                  <c:v>USA</c:v>
                </c:pt>
                <c:pt idx="3">
                  <c:v>Taiwan</c:v>
                </c:pt>
                <c:pt idx="4">
                  <c:v>Pakistan</c:v>
                </c:pt>
                <c:pt idx="5">
                  <c:v>Storbritannien</c:v>
                </c:pt>
                <c:pt idx="6">
                  <c:v>Indonesien</c:v>
                </c:pt>
                <c:pt idx="7">
                  <c:v>IRAN</c:v>
                </c:pt>
                <c:pt idx="8">
                  <c:v>Colombia</c:v>
                </c:pt>
                <c:pt idx="9">
                  <c:v>Turkiet</c:v>
                </c:pt>
                <c:pt idx="10">
                  <c:v>Kanada</c:v>
                </c:pt>
                <c:pt idx="11">
                  <c:v>Hong Kong</c:v>
                </c:pt>
                <c:pt idx="12">
                  <c:v>Mexico</c:v>
                </c:pt>
              </c:strCache>
            </c:strRef>
          </c:cat>
          <c:val>
            <c:numRef>
              <c:f>'Land nya registrerade (2)'!$E$4:$E$16</c:f>
              <c:numCache>
                <c:formatCode>General</c:formatCode>
                <c:ptCount val="13"/>
                <c:pt idx="0">
                  <c:v>204</c:v>
                </c:pt>
                <c:pt idx="1">
                  <c:v>199</c:v>
                </c:pt>
                <c:pt idx="2">
                  <c:v>23</c:v>
                </c:pt>
                <c:pt idx="3">
                  <c:v>11</c:v>
                </c:pt>
                <c:pt idx="4">
                  <c:v>24</c:v>
                </c:pt>
                <c:pt idx="5">
                  <c:v>9</c:v>
                </c:pt>
                <c:pt idx="6">
                  <c:v>24</c:v>
                </c:pt>
                <c:pt idx="7">
                  <c:v>17</c:v>
                </c:pt>
                <c:pt idx="8">
                  <c:v>8</c:v>
                </c:pt>
                <c:pt idx="9">
                  <c:v>16</c:v>
                </c:pt>
                <c:pt idx="10">
                  <c:v>8</c:v>
                </c:pt>
                <c:pt idx="11">
                  <c:v>3</c:v>
                </c:pt>
                <c:pt idx="12">
                  <c:v>17</c:v>
                </c:pt>
              </c:numCache>
            </c:numRef>
          </c:val>
          <c:extLst>
            <c:ext xmlns:c16="http://schemas.microsoft.com/office/drawing/2014/chart" uri="{C3380CC4-5D6E-409C-BE32-E72D297353CC}">
              <c16:uniqueId val="{00000003-F209-E64B-A254-1EA55184F574}"/>
            </c:ext>
          </c:extLst>
        </c:ser>
        <c:ser>
          <c:idx val="4"/>
          <c:order val="4"/>
          <c:tx>
            <c:strRef>
              <c:f>'Land nya registrerade (2)'!$F$3</c:f>
              <c:strCache>
                <c:ptCount val="1"/>
                <c:pt idx="0">
                  <c:v>Jmf 17-18</c:v>
                </c:pt>
              </c:strCache>
            </c:strRef>
          </c:tx>
          <c:spPr>
            <a:solidFill>
              <a:schemeClr val="accent5"/>
            </a:solidFill>
            <a:ln>
              <a:noFill/>
            </a:ln>
            <a:effectLst/>
          </c:spPr>
          <c:invertIfNegative val="0"/>
          <c:cat>
            <c:strRef>
              <c:f>'Land nya registrerade (2)'!$A$4:$A$16</c:f>
              <c:strCache>
                <c:ptCount val="13"/>
                <c:pt idx="0">
                  <c:v>Kina</c:v>
                </c:pt>
                <c:pt idx="1">
                  <c:v>Indien</c:v>
                </c:pt>
                <c:pt idx="2">
                  <c:v>USA</c:v>
                </c:pt>
                <c:pt idx="3">
                  <c:v>Taiwan</c:v>
                </c:pt>
                <c:pt idx="4">
                  <c:v>Pakistan</c:v>
                </c:pt>
                <c:pt idx="5">
                  <c:v>Storbritannien</c:v>
                </c:pt>
                <c:pt idx="6">
                  <c:v>Indonesien</c:v>
                </c:pt>
                <c:pt idx="7">
                  <c:v>IRAN</c:v>
                </c:pt>
                <c:pt idx="8">
                  <c:v>Colombia</c:v>
                </c:pt>
                <c:pt idx="9">
                  <c:v>Turkiet</c:v>
                </c:pt>
                <c:pt idx="10">
                  <c:v>Kanada</c:v>
                </c:pt>
                <c:pt idx="11">
                  <c:v>Hong Kong</c:v>
                </c:pt>
                <c:pt idx="12">
                  <c:v>Mexico</c:v>
                </c:pt>
              </c:strCache>
            </c:strRef>
          </c:cat>
          <c:val>
            <c:numRef>
              <c:f>'Land nya registrerade (2)'!$F$4:$F$16</c:f>
            </c:numRef>
          </c:val>
          <c:extLst>
            <c:ext xmlns:c16="http://schemas.microsoft.com/office/drawing/2014/chart" uri="{C3380CC4-5D6E-409C-BE32-E72D297353CC}">
              <c16:uniqueId val="{00000004-F209-E64B-A254-1EA55184F574}"/>
            </c:ext>
          </c:extLst>
        </c:ser>
        <c:ser>
          <c:idx val="5"/>
          <c:order val="5"/>
          <c:tx>
            <c:strRef>
              <c:f>'Land nya registrerade (2)'!$G$3</c:f>
              <c:strCache>
                <c:ptCount val="1"/>
                <c:pt idx="0">
                  <c:v>2019</c:v>
                </c:pt>
              </c:strCache>
            </c:strRef>
          </c:tx>
          <c:spPr>
            <a:solidFill>
              <a:schemeClr val="bg2"/>
            </a:solidFill>
            <a:ln>
              <a:noFill/>
            </a:ln>
            <a:effectLst/>
          </c:spPr>
          <c:invertIfNegative val="0"/>
          <c:cat>
            <c:strRef>
              <c:f>'Land nya registrerade (2)'!$A$4:$A$16</c:f>
              <c:strCache>
                <c:ptCount val="13"/>
                <c:pt idx="0">
                  <c:v>Kina</c:v>
                </c:pt>
                <c:pt idx="1">
                  <c:v>Indien</c:v>
                </c:pt>
                <c:pt idx="2">
                  <c:v>USA</c:v>
                </c:pt>
                <c:pt idx="3">
                  <c:v>Taiwan</c:v>
                </c:pt>
                <c:pt idx="4">
                  <c:v>Pakistan</c:v>
                </c:pt>
                <c:pt idx="5">
                  <c:v>Storbritannien</c:v>
                </c:pt>
                <c:pt idx="6">
                  <c:v>Indonesien</c:v>
                </c:pt>
                <c:pt idx="7">
                  <c:v>IRAN</c:v>
                </c:pt>
                <c:pt idx="8">
                  <c:v>Colombia</c:v>
                </c:pt>
                <c:pt idx="9">
                  <c:v>Turkiet</c:v>
                </c:pt>
                <c:pt idx="10">
                  <c:v>Kanada</c:v>
                </c:pt>
                <c:pt idx="11">
                  <c:v>Hong Kong</c:v>
                </c:pt>
                <c:pt idx="12">
                  <c:v>Mexico</c:v>
                </c:pt>
              </c:strCache>
            </c:strRef>
          </c:cat>
          <c:val>
            <c:numRef>
              <c:f>'Land nya registrerade (2)'!$G$4:$G$16</c:f>
              <c:numCache>
                <c:formatCode>General</c:formatCode>
                <c:ptCount val="13"/>
                <c:pt idx="0">
                  <c:v>192</c:v>
                </c:pt>
                <c:pt idx="1">
                  <c:v>197</c:v>
                </c:pt>
                <c:pt idx="2">
                  <c:v>32</c:v>
                </c:pt>
                <c:pt idx="3">
                  <c:v>12</c:v>
                </c:pt>
                <c:pt idx="4">
                  <c:v>20</c:v>
                </c:pt>
                <c:pt idx="5">
                  <c:v>9</c:v>
                </c:pt>
                <c:pt idx="6">
                  <c:v>21</c:v>
                </c:pt>
                <c:pt idx="7">
                  <c:v>12</c:v>
                </c:pt>
                <c:pt idx="8">
                  <c:v>5</c:v>
                </c:pt>
                <c:pt idx="9">
                  <c:v>7</c:v>
                </c:pt>
                <c:pt idx="10">
                  <c:v>5</c:v>
                </c:pt>
                <c:pt idx="11">
                  <c:v>5</c:v>
                </c:pt>
                <c:pt idx="12">
                  <c:v>13</c:v>
                </c:pt>
              </c:numCache>
            </c:numRef>
          </c:val>
          <c:extLst>
            <c:ext xmlns:c16="http://schemas.microsoft.com/office/drawing/2014/chart" uri="{C3380CC4-5D6E-409C-BE32-E72D297353CC}">
              <c16:uniqueId val="{00000005-F209-E64B-A254-1EA55184F574}"/>
            </c:ext>
          </c:extLst>
        </c:ser>
        <c:ser>
          <c:idx val="6"/>
          <c:order val="6"/>
          <c:tx>
            <c:strRef>
              <c:f>'Land nya registrerade (2)'!$H$3</c:f>
              <c:strCache>
                <c:ptCount val="1"/>
                <c:pt idx="0">
                  <c:v>Jmf 18-19</c:v>
                </c:pt>
              </c:strCache>
            </c:strRef>
          </c:tx>
          <c:spPr>
            <a:solidFill>
              <a:schemeClr val="accent1">
                <a:lumMod val="60000"/>
              </a:schemeClr>
            </a:solidFill>
            <a:ln>
              <a:noFill/>
            </a:ln>
            <a:effectLst/>
          </c:spPr>
          <c:invertIfNegative val="0"/>
          <c:cat>
            <c:strRef>
              <c:f>'Land nya registrerade (2)'!$A$4:$A$16</c:f>
              <c:strCache>
                <c:ptCount val="13"/>
                <c:pt idx="0">
                  <c:v>Kina</c:v>
                </c:pt>
                <c:pt idx="1">
                  <c:v>Indien</c:v>
                </c:pt>
                <c:pt idx="2">
                  <c:v>USA</c:v>
                </c:pt>
                <c:pt idx="3">
                  <c:v>Taiwan</c:v>
                </c:pt>
                <c:pt idx="4">
                  <c:v>Pakistan</c:v>
                </c:pt>
                <c:pt idx="5">
                  <c:v>Storbritannien</c:v>
                </c:pt>
                <c:pt idx="6">
                  <c:v>Indonesien</c:v>
                </c:pt>
                <c:pt idx="7">
                  <c:v>IRAN</c:v>
                </c:pt>
                <c:pt idx="8">
                  <c:v>Colombia</c:v>
                </c:pt>
                <c:pt idx="9">
                  <c:v>Turkiet</c:v>
                </c:pt>
                <c:pt idx="10">
                  <c:v>Kanada</c:v>
                </c:pt>
                <c:pt idx="11">
                  <c:v>Hong Kong</c:v>
                </c:pt>
                <c:pt idx="12">
                  <c:v>Mexico</c:v>
                </c:pt>
              </c:strCache>
            </c:strRef>
          </c:cat>
          <c:val>
            <c:numRef>
              <c:f>'Land nya registrerade (2)'!$H$4:$H$16</c:f>
            </c:numRef>
          </c:val>
          <c:extLst>
            <c:ext xmlns:c16="http://schemas.microsoft.com/office/drawing/2014/chart" uri="{C3380CC4-5D6E-409C-BE32-E72D297353CC}">
              <c16:uniqueId val="{00000006-F209-E64B-A254-1EA55184F574}"/>
            </c:ext>
          </c:extLst>
        </c:ser>
        <c:ser>
          <c:idx val="7"/>
          <c:order val="7"/>
          <c:tx>
            <c:strRef>
              <c:f>'Land nya registrerade (2)'!$I$3</c:f>
              <c:strCache>
                <c:ptCount val="1"/>
                <c:pt idx="0">
                  <c:v>2020</c:v>
                </c:pt>
              </c:strCache>
            </c:strRef>
          </c:tx>
          <c:spPr>
            <a:solidFill>
              <a:srgbClr val="2091C3"/>
            </a:solidFill>
            <a:ln>
              <a:noFill/>
            </a:ln>
            <a:effectLst/>
          </c:spPr>
          <c:invertIfNegative val="0"/>
          <c:cat>
            <c:strRef>
              <c:f>'Land nya registrerade (2)'!$A$4:$A$16</c:f>
              <c:strCache>
                <c:ptCount val="13"/>
                <c:pt idx="0">
                  <c:v>Kina</c:v>
                </c:pt>
                <c:pt idx="1">
                  <c:v>Indien</c:v>
                </c:pt>
                <c:pt idx="2">
                  <c:v>USA</c:v>
                </c:pt>
                <c:pt idx="3">
                  <c:v>Taiwan</c:v>
                </c:pt>
                <c:pt idx="4">
                  <c:v>Pakistan</c:v>
                </c:pt>
                <c:pt idx="5">
                  <c:v>Storbritannien</c:v>
                </c:pt>
                <c:pt idx="6">
                  <c:v>Indonesien</c:v>
                </c:pt>
                <c:pt idx="7">
                  <c:v>IRAN</c:v>
                </c:pt>
                <c:pt idx="8">
                  <c:v>Colombia</c:v>
                </c:pt>
                <c:pt idx="9">
                  <c:v>Turkiet</c:v>
                </c:pt>
                <c:pt idx="10">
                  <c:v>Kanada</c:v>
                </c:pt>
                <c:pt idx="11">
                  <c:v>Hong Kong</c:v>
                </c:pt>
                <c:pt idx="12">
                  <c:v>Mexico</c:v>
                </c:pt>
              </c:strCache>
            </c:strRef>
          </c:cat>
          <c:val>
            <c:numRef>
              <c:f>'Land nya registrerade (2)'!$I$4:$I$16</c:f>
              <c:numCache>
                <c:formatCode>General</c:formatCode>
                <c:ptCount val="13"/>
                <c:pt idx="0">
                  <c:v>223</c:v>
                </c:pt>
                <c:pt idx="1">
                  <c:v>149</c:v>
                </c:pt>
                <c:pt idx="2">
                  <c:v>19</c:v>
                </c:pt>
                <c:pt idx="3">
                  <c:v>18</c:v>
                </c:pt>
                <c:pt idx="4">
                  <c:v>12</c:v>
                </c:pt>
                <c:pt idx="5">
                  <c:v>11</c:v>
                </c:pt>
                <c:pt idx="6">
                  <c:v>10</c:v>
                </c:pt>
                <c:pt idx="7">
                  <c:v>9</c:v>
                </c:pt>
                <c:pt idx="8">
                  <c:v>9</c:v>
                </c:pt>
                <c:pt idx="9">
                  <c:v>7</c:v>
                </c:pt>
                <c:pt idx="10">
                  <c:v>7</c:v>
                </c:pt>
                <c:pt idx="11">
                  <c:v>6</c:v>
                </c:pt>
                <c:pt idx="12">
                  <c:v>5</c:v>
                </c:pt>
              </c:numCache>
            </c:numRef>
          </c:val>
          <c:extLst>
            <c:ext xmlns:c16="http://schemas.microsoft.com/office/drawing/2014/chart" uri="{C3380CC4-5D6E-409C-BE32-E72D297353CC}">
              <c16:uniqueId val="{00000007-F209-E64B-A254-1EA55184F574}"/>
            </c:ext>
          </c:extLst>
        </c:ser>
        <c:ser>
          <c:idx val="8"/>
          <c:order val="8"/>
          <c:tx>
            <c:strRef>
              <c:f>'Land nya registrerade (2)'!$J$3</c:f>
              <c:strCache>
                <c:ptCount val="1"/>
                <c:pt idx="0">
                  <c:v>Jmf 19-20</c:v>
                </c:pt>
              </c:strCache>
            </c:strRef>
          </c:tx>
          <c:spPr>
            <a:solidFill>
              <a:schemeClr val="accent3">
                <a:lumMod val="60000"/>
              </a:schemeClr>
            </a:solidFill>
            <a:ln>
              <a:noFill/>
            </a:ln>
            <a:effectLst/>
          </c:spPr>
          <c:invertIfNegative val="0"/>
          <c:cat>
            <c:strRef>
              <c:f>'Land nya registrerade (2)'!$A$4:$A$16</c:f>
              <c:strCache>
                <c:ptCount val="13"/>
                <c:pt idx="0">
                  <c:v>Kina</c:v>
                </c:pt>
                <c:pt idx="1">
                  <c:v>Indien</c:v>
                </c:pt>
                <c:pt idx="2">
                  <c:v>USA</c:v>
                </c:pt>
                <c:pt idx="3">
                  <c:v>Taiwan</c:v>
                </c:pt>
                <c:pt idx="4">
                  <c:v>Pakistan</c:v>
                </c:pt>
                <c:pt idx="5">
                  <c:v>Storbritannien</c:v>
                </c:pt>
                <c:pt idx="6">
                  <c:v>Indonesien</c:v>
                </c:pt>
                <c:pt idx="7">
                  <c:v>IRAN</c:v>
                </c:pt>
                <c:pt idx="8">
                  <c:v>Colombia</c:v>
                </c:pt>
                <c:pt idx="9">
                  <c:v>Turkiet</c:v>
                </c:pt>
                <c:pt idx="10">
                  <c:v>Kanada</c:v>
                </c:pt>
                <c:pt idx="11">
                  <c:v>Hong Kong</c:v>
                </c:pt>
                <c:pt idx="12">
                  <c:v>Mexico</c:v>
                </c:pt>
              </c:strCache>
            </c:strRef>
          </c:cat>
          <c:val>
            <c:numRef>
              <c:f>'Land nya registrerade (2)'!$J$4:$J$16</c:f>
            </c:numRef>
          </c:val>
          <c:extLst>
            <c:ext xmlns:c16="http://schemas.microsoft.com/office/drawing/2014/chart" uri="{C3380CC4-5D6E-409C-BE32-E72D297353CC}">
              <c16:uniqueId val="{00000008-F209-E64B-A254-1EA55184F574}"/>
            </c:ext>
          </c:extLst>
        </c:ser>
        <c:dLbls>
          <c:showLegendKey val="0"/>
          <c:showVal val="0"/>
          <c:showCatName val="0"/>
          <c:showSerName val="0"/>
          <c:showPercent val="0"/>
          <c:showBubbleSize val="0"/>
        </c:dLbls>
        <c:gapWidth val="145"/>
        <c:overlap val="-32"/>
        <c:axId val="191557903"/>
        <c:axId val="191215039"/>
      </c:barChart>
      <c:catAx>
        <c:axId val="19155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sv-SE"/>
          </a:p>
        </c:txPr>
        <c:crossAx val="191215039"/>
        <c:crosses val="autoZero"/>
        <c:auto val="1"/>
        <c:lblAlgn val="ctr"/>
        <c:lblOffset val="100"/>
        <c:noMultiLvlLbl val="0"/>
      </c:catAx>
      <c:valAx>
        <c:axId val="191215039"/>
        <c:scaling>
          <c:orientation val="minMax"/>
        </c:scaling>
        <c:delete val="0"/>
        <c:axPos val="l"/>
        <c:majorGridlines>
          <c:spPr>
            <a:ln w="9525" cap="flat" cmpd="sng" algn="ctr">
              <a:solidFill>
                <a:schemeClr val="accent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sv-SE"/>
          </a:p>
        </c:txPr>
        <c:crossAx val="191557903"/>
        <c:crosses val="autoZero"/>
        <c:crossBetween val="between"/>
      </c:valAx>
      <c:spPr>
        <a:solidFill>
          <a:schemeClr val="bg1"/>
        </a:solidFill>
        <a:ln>
          <a:noFill/>
        </a:ln>
        <a:effectLst/>
      </c:spPr>
    </c:plotArea>
    <c:legend>
      <c:legendPos val="b"/>
      <c:layout>
        <c:manualLayout>
          <c:xMode val="edge"/>
          <c:yMode val="edge"/>
          <c:x val="0.41248656243551751"/>
          <c:y val="0.94192176242483761"/>
          <c:w val="0.1562862160079633"/>
          <c:h val="5.70422639611938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Blad1!$B$1</c:f>
              <c:strCache>
                <c:ptCount val="1"/>
                <c:pt idx="0">
                  <c:v>Försäljning</c:v>
                </c:pt>
              </c:strCache>
            </c:strRef>
          </c:tx>
          <c:spPr>
            <a:ln w="12700">
              <a:noFill/>
            </a:ln>
          </c:spPr>
          <c:dPt>
            <c:idx val="0"/>
            <c:bubble3D val="0"/>
            <c:spPr>
              <a:solidFill>
                <a:schemeClr val="tx2"/>
              </a:solidFill>
              <a:ln w="12700">
                <a:noFill/>
              </a:ln>
              <a:effectLst/>
            </c:spPr>
            <c:extLst>
              <c:ext xmlns:c16="http://schemas.microsoft.com/office/drawing/2014/chart" uri="{C3380CC4-5D6E-409C-BE32-E72D297353CC}">
                <c16:uniqueId val="{00000001-FACF-0940-8E7A-0D18C6F45E01}"/>
              </c:ext>
            </c:extLst>
          </c:dPt>
          <c:dPt>
            <c:idx val="1"/>
            <c:bubble3D val="0"/>
            <c:spPr>
              <a:solidFill>
                <a:schemeClr val="tx2">
                  <a:lumMod val="40000"/>
                  <a:lumOff val="60000"/>
                </a:schemeClr>
              </a:solidFill>
              <a:ln w="12700">
                <a:noFill/>
              </a:ln>
              <a:effectLst/>
            </c:spPr>
            <c:extLst>
              <c:ext xmlns:c16="http://schemas.microsoft.com/office/drawing/2014/chart" uri="{C3380CC4-5D6E-409C-BE32-E72D297353CC}">
                <c16:uniqueId val="{00000003-FACF-0940-8E7A-0D18C6F45E01}"/>
              </c:ext>
            </c:extLst>
          </c:dPt>
          <c:dPt>
            <c:idx val="2"/>
            <c:bubble3D val="0"/>
            <c:spPr>
              <a:solidFill>
                <a:schemeClr val="accent1"/>
              </a:solidFill>
              <a:ln w="12700">
                <a:noFill/>
              </a:ln>
              <a:effectLst/>
            </c:spPr>
            <c:extLst>
              <c:ext xmlns:c16="http://schemas.microsoft.com/office/drawing/2014/chart" uri="{C3380CC4-5D6E-409C-BE32-E72D297353CC}">
                <c16:uniqueId val="{00000005-FACF-0940-8E7A-0D18C6F45E01}"/>
              </c:ext>
            </c:extLst>
          </c:dPt>
          <c:dPt>
            <c:idx val="3"/>
            <c:bubble3D val="0"/>
            <c:spPr>
              <a:solidFill>
                <a:schemeClr val="accent2"/>
              </a:solidFill>
              <a:ln w="12700">
                <a:noFill/>
              </a:ln>
              <a:effectLst/>
            </c:spPr>
            <c:extLst>
              <c:ext xmlns:c16="http://schemas.microsoft.com/office/drawing/2014/chart" uri="{C3380CC4-5D6E-409C-BE32-E72D297353CC}">
                <c16:uniqueId val="{00000007-FACF-0940-8E7A-0D18C6F45E01}"/>
              </c:ext>
            </c:extLst>
          </c:dPt>
          <c:dPt>
            <c:idx val="4"/>
            <c:bubble3D val="0"/>
            <c:spPr>
              <a:solidFill>
                <a:schemeClr val="accent1">
                  <a:lumMod val="20000"/>
                  <a:lumOff val="80000"/>
                </a:schemeClr>
              </a:solidFill>
              <a:ln w="12700">
                <a:noFill/>
              </a:ln>
              <a:effectLst/>
            </c:spPr>
            <c:extLst>
              <c:ext xmlns:c16="http://schemas.microsoft.com/office/drawing/2014/chart" uri="{C3380CC4-5D6E-409C-BE32-E72D297353CC}">
                <c16:uniqueId val="{00000009-FACF-0940-8E7A-0D18C6F45E01}"/>
              </c:ext>
            </c:extLst>
          </c:dPt>
          <c:cat>
            <c:strRef>
              <c:f>Blad1!$A$2:$A$6</c:f>
              <c:strCache>
                <c:ptCount val="5"/>
                <c:pt idx="0">
                  <c:v>Staff</c:v>
                </c:pt>
                <c:pt idx="1">
                  <c:v>Premises</c:v>
                </c:pt>
                <c:pt idx="2">
                  <c:v>Other operating costs</c:v>
                </c:pt>
                <c:pt idx="3">
                  <c:v>Financial cost</c:v>
                </c:pt>
                <c:pt idx="4">
                  <c:v>Depriciation</c:v>
                </c:pt>
              </c:strCache>
            </c:strRef>
          </c:cat>
          <c:val>
            <c:numRef>
              <c:f>Blad1!$B$2:$B$6</c:f>
              <c:numCache>
                <c:formatCode>General</c:formatCode>
                <c:ptCount val="5"/>
                <c:pt idx="0">
                  <c:v>61.9</c:v>
                </c:pt>
                <c:pt idx="1">
                  <c:v>18.2</c:v>
                </c:pt>
                <c:pt idx="2">
                  <c:v>15.7</c:v>
                </c:pt>
                <c:pt idx="3">
                  <c:v>0.2</c:v>
                </c:pt>
                <c:pt idx="4">
                  <c:v>4</c:v>
                </c:pt>
              </c:numCache>
            </c:numRef>
          </c:val>
          <c:extLst>
            <c:ext xmlns:c16="http://schemas.microsoft.com/office/drawing/2014/chart" uri="{C3380CC4-5D6E-409C-BE32-E72D297353CC}">
              <c16:uniqueId val="{00000010-FACF-0940-8E7A-0D18C6F45E01}"/>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'Förutbland alla master'!$B$1</c:f>
              <c:strCache>
                <c:ptCount val="1"/>
                <c:pt idx="0">
                  <c:v>Antal</c:v>
                </c:pt>
              </c:strCache>
            </c:strRef>
          </c:tx>
          <c:spPr>
            <a:solidFill>
              <a:schemeClr val="accent3"/>
            </a:solidFill>
            <a:ln>
              <a:noFill/>
            </a:ln>
            <a:effectLst/>
          </c:spPr>
          <c:invertIfNegative val="0"/>
          <c:cat>
            <c:strRef>
              <c:f>'Förutbland alla master'!$A$2:$A$15</c:f>
              <c:strCache>
                <c:ptCount val="14"/>
                <c:pt idx="0">
                  <c:v>Kina</c:v>
                </c:pt>
                <c:pt idx="1">
                  <c:v>Sverige</c:v>
                </c:pt>
                <c:pt idx="2">
                  <c:v>Indien</c:v>
                </c:pt>
                <c:pt idx="3">
                  <c:v>Tyskland</c:v>
                </c:pt>
                <c:pt idx="4">
                  <c:v>Italien</c:v>
                </c:pt>
                <c:pt idx="5">
                  <c:v>Storbritannien</c:v>
                </c:pt>
                <c:pt idx="6">
                  <c:v>Spanien</c:v>
                </c:pt>
                <c:pt idx="7">
                  <c:v>Grekland</c:v>
                </c:pt>
                <c:pt idx="8">
                  <c:v>U.s.a.</c:v>
                </c:pt>
                <c:pt idx="9">
                  <c:v>Island</c:v>
                </c:pt>
                <c:pt idx="10">
                  <c:v>Nederländerna</c:v>
                </c:pt>
                <c:pt idx="11">
                  <c:v>Okänt</c:v>
                </c:pt>
                <c:pt idx="12">
                  <c:v>Taiwan</c:v>
                </c:pt>
                <c:pt idx="13">
                  <c:v>Pakistan</c:v>
                </c:pt>
              </c:strCache>
            </c:strRef>
          </c:cat>
          <c:val>
            <c:numRef>
              <c:f>'Förutbland alla master'!$B$2:$B$15</c:f>
              <c:numCache>
                <c:formatCode>General</c:formatCode>
                <c:ptCount val="14"/>
                <c:pt idx="0">
                  <c:v>228</c:v>
                </c:pt>
                <c:pt idx="1">
                  <c:v>172</c:v>
                </c:pt>
                <c:pt idx="2">
                  <c:v>160</c:v>
                </c:pt>
                <c:pt idx="3">
                  <c:v>49</c:v>
                </c:pt>
                <c:pt idx="4">
                  <c:v>46</c:v>
                </c:pt>
                <c:pt idx="5">
                  <c:v>39</c:v>
                </c:pt>
                <c:pt idx="6">
                  <c:v>35</c:v>
                </c:pt>
                <c:pt idx="7">
                  <c:v>32</c:v>
                </c:pt>
                <c:pt idx="8">
                  <c:v>31</c:v>
                </c:pt>
                <c:pt idx="9">
                  <c:v>28</c:v>
                </c:pt>
                <c:pt idx="10">
                  <c:v>25</c:v>
                </c:pt>
                <c:pt idx="11">
                  <c:v>22</c:v>
                </c:pt>
                <c:pt idx="12">
                  <c:v>18</c:v>
                </c:pt>
                <c:pt idx="13">
                  <c:v>17</c:v>
                </c:pt>
              </c:numCache>
            </c:numRef>
          </c:val>
          <c:extLst>
            <c:ext xmlns:c16="http://schemas.microsoft.com/office/drawing/2014/chart" uri="{C3380CC4-5D6E-409C-BE32-E72D297353CC}">
              <c16:uniqueId val="{00000000-84A1-234F-9694-F36797BB38FC}"/>
            </c:ext>
          </c:extLst>
        </c:ser>
        <c:dLbls>
          <c:showLegendKey val="0"/>
          <c:showVal val="0"/>
          <c:showCatName val="0"/>
          <c:showSerName val="0"/>
          <c:showPercent val="0"/>
          <c:showBubbleSize val="0"/>
        </c:dLbls>
        <c:gapWidth val="97"/>
        <c:overlap val="-27"/>
        <c:axId val="565857928"/>
        <c:axId val="565862192"/>
      </c:barChart>
      <c:catAx>
        <c:axId val="56585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sv-SE"/>
          </a:p>
        </c:txPr>
        <c:crossAx val="565862192"/>
        <c:crosses val="autoZero"/>
        <c:auto val="1"/>
        <c:lblAlgn val="ctr"/>
        <c:lblOffset val="100"/>
        <c:noMultiLvlLbl val="0"/>
      </c:catAx>
      <c:valAx>
        <c:axId val="565862192"/>
        <c:scaling>
          <c:orientation val="minMax"/>
        </c:scaling>
        <c:delete val="0"/>
        <c:axPos val="l"/>
        <c:majorGridlines>
          <c:spPr>
            <a:ln w="9525" cap="flat" cmpd="sng" algn="ctr">
              <a:solidFill>
                <a:schemeClr val="accent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sv-SE"/>
          </a:p>
        </c:txPr>
        <c:crossAx val="565857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131729472748"/>
          <c:y val="6.0596596700803765E-2"/>
          <c:w val="0.55557337988499744"/>
          <c:h val="0.8788068065983925"/>
        </c:manualLayout>
      </c:layout>
      <c:pieChart>
        <c:varyColors val="1"/>
        <c:ser>
          <c:idx val="0"/>
          <c:order val="0"/>
          <c:spPr>
            <a:solidFill>
              <a:schemeClr val="accent3"/>
            </a:solidFill>
            <a:ln w="15875"/>
          </c:spPr>
          <c:dPt>
            <c:idx val="0"/>
            <c:bubble3D val="0"/>
            <c:spPr>
              <a:solidFill>
                <a:schemeClr val="accent3"/>
              </a:solidFill>
              <a:ln w="15875">
                <a:solidFill>
                  <a:schemeClr val="lt1"/>
                </a:solidFill>
              </a:ln>
              <a:effectLst/>
            </c:spPr>
            <c:extLst>
              <c:ext xmlns:c16="http://schemas.microsoft.com/office/drawing/2014/chart" uri="{C3380CC4-5D6E-409C-BE32-E72D297353CC}">
                <c16:uniqueId val="{00000001-A928-1D4D-AB49-754A7E23DBE4}"/>
              </c:ext>
            </c:extLst>
          </c:dPt>
          <c:dPt>
            <c:idx val="1"/>
            <c:bubble3D val="0"/>
            <c:spPr>
              <a:solidFill>
                <a:schemeClr val="tx2"/>
              </a:solidFill>
              <a:ln w="15875">
                <a:solidFill>
                  <a:schemeClr val="lt1"/>
                </a:solidFill>
              </a:ln>
              <a:effectLst/>
            </c:spPr>
            <c:extLst>
              <c:ext xmlns:c16="http://schemas.microsoft.com/office/drawing/2014/chart" uri="{C3380CC4-5D6E-409C-BE32-E72D297353CC}">
                <c16:uniqueId val="{00000003-A928-1D4D-AB49-754A7E23DBE4}"/>
              </c:ext>
            </c:extLst>
          </c:dPt>
          <c:dPt>
            <c:idx val="2"/>
            <c:bubble3D val="0"/>
            <c:spPr>
              <a:solidFill>
                <a:schemeClr val="accent1"/>
              </a:solidFill>
              <a:ln w="15875">
                <a:solidFill>
                  <a:schemeClr val="lt1"/>
                </a:solidFill>
              </a:ln>
              <a:effectLst/>
            </c:spPr>
            <c:extLst>
              <c:ext xmlns:c16="http://schemas.microsoft.com/office/drawing/2014/chart" uri="{C3380CC4-5D6E-409C-BE32-E72D297353CC}">
                <c16:uniqueId val="{00000005-A928-1D4D-AB49-754A7E23DBE4}"/>
              </c:ext>
            </c:extLst>
          </c:dPt>
          <c:dPt>
            <c:idx val="3"/>
            <c:bubble3D val="0"/>
            <c:spPr>
              <a:solidFill>
                <a:schemeClr val="accent2"/>
              </a:solidFill>
              <a:ln w="15875">
                <a:solidFill>
                  <a:schemeClr val="lt1"/>
                </a:solidFill>
              </a:ln>
              <a:effectLst/>
            </c:spPr>
            <c:extLst>
              <c:ext xmlns:c16="http://schemas.microsoft.com/office/drawing/2014/chart" uri="{C3380CC4-5D6E-409C-BE32-E72D297353CC}">
                <c16:uniqueId val="{00000007-A928-1D4D-AB49-754A7E23DBE4}"/>
              </c:ext>
            </c:extLst>
          </c:dPt>
          <c:dLbls>
            <c:delete val="1"/>
          </c:dLbls>
          <c:cat>
            <c:strRef>
              <c:f>Bilder!$B$5:$B$8</c:f>
              <c:strCache>
                <c:ptCount val="4"/>
                <c:pt idx="0">
                  <c:v>Excellent Science</c:v>
                </c:pt>
                <c:pt idx="1">
                  <c:v>Other</c:v>
                </c:pt>
                <c:pt idx="2">
                  <c:v>Industrial Leadership</c:v>
                </c:pt>
                <c:pt idx="3">
                  <c:v>Societal Challenges</c:v>
                </c:pt>
              </c:strCache>
            </c:strRef>
          </c:cat>
          <c:val>
            <c:numRef>
              <c:f>Bilder!$C$5:$C$8</c:f>
              <c:numCache>
                <c:formatCode>[$€-2]\ #\ ##0.0;\-[$€-2]\ #\ ##0.0</c:formatCode>
                <c:ptCount val="4"/>
                <c:pt idx="0">
                  <c:v>98.190344530000047</c:v>
                </c:pt>
                <c:pt idx="1">
                  <c:v>13.171102150000001</c:v>
                </c:pt>
                <c:pt idx="2">
                  <c:v>27.763284040000002</c:v>
                </c:pt>
                <c:pt idx="3">
                  <c:v>28.750158550000002</c:v>
                </c:pt>
              </c:numCache>
            </c:numRef>
          </c:val>
          <c:extLst>
            <c:ext xmlns:c16="http://schemas.microsoft.com/office/drawing/2014/chart" uri="{C3380CC4-5D6E-409C-BE32-E72D297353CC}">
              <c16:uniqueId val="{00000008-A928-1D4D-AB49-754A7E23DBE4}"/>
            </c:ext>
          </c:extLst>
        </c:ser>
        <c:dLbls>
          <c:dLblPos val="outEnd"/>
          <c:showLegendKey val="0"/>
          <c:showVal val="1"/>
          <c:showCatName val="0"/>
          <c:showSerName val="0"/>
          <c:showPercent val="0"/>
          <c:showBubbleSize val="0"/>
          <c:showLeaderLines val="1"/>
        </c:dLbls>
        <c:firstSliceAng val="317"/>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spPr>
            <a:solidFill>
              <a:schemeClr val="accent3"/>
            </a:solidFill>
          </c:spPr>
          <c:dPt>
            <c:idx val="0"/>
            <c:bubble3D val="0"/>
            <c:spPr>
              <a:solidFill>
                <a:schemeClr val="accent3"/>
              </a:solidFill>
              <a:ln w="19050">
                <a:noFill/>
              </a:ln>
              <a:effectLst/>
            </c:spPr>
            <c:extLst>
              <c:ext xmlns:c16="http://schemas.microsoft.com/office/drawing/2014/chart" uri="{C3380CC4-5D6E-409C-BE32-E72D297353CC}">
                <c16:uniqueId val="{00000001-72B3-9F49-9E34-63E31ACB4B34}"/>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72B3-9F49-9E34-63E31ACB4B34}"/>
              </c:ext>
            </c:extLst>
          </c:dPt>
          <c:dPt>
            <c:idx val="2"/>
            <c:bubble3D val="0"/>
            <c:spPr>
              <a:solidFill>
                <a:schemeClr val="accent3">
                  <a:lumMod val="60000"/>
                  <a:lumOff val="40000"/>
                </a:schemeClr>
              </a:solidFill>
              <a:ln w="19050">
                <a:noFill/>
              </a:ln>
              <a:effectLst/>
            </c:spPr>
            <c:extLst>
              <c:ext xmlns:c16="http://schemas.microsoft.com/office/drawing/2014/chart" uri="{C3380CC4-5D6E-409C-BE32-E72D297353CC}">
                <c16:uniqueId val="{00000005-72B3-9F49-9E34-63E31ACB4B34}"/>
              </c:ext>
            </c:extLst>
          </c:dPt>
          <c:dPt>
            <c:idx val="3"/>
            <c:bubble3D val="0"/>
            <c:spPr>
              <a:solidFill>
                <a:schemeClr val="accent3">
                  <a:lumMod val="75000"/>
                </a:schemeClr>
              </a:solidFill>
              <a:ln w="19050">
                <a:noFill/>
              </a:ln>
              <a:effectLst/>
            </c:spPr>
            <c:extLst>
              <c:ext xmlns:c16="http://schemas.microsoft.com/office/drawing/2014/chart" uri="{C3380CC4-5D6E-409C-BE32-E72D297353CC}">
                <c16:uniqueId val="{00000007-72B3-9F49-9E34-63E31ACB4B34}"/>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Bilder!$B$17:$B$20</c:f>
              <c:strCache>
                <c:ptCount val="4"/>
                <c:pt idx="0">
                  <c:v>European Research Council</c:v>
                </c:pt>
                <c:pt idx="1">
                  <c:v>Marie Sklodowska-Curie actions</c:v>
                </c:pt>
                <c:pt idx="2">
                  <c:v>Future and Emerging Technologies</c:v>
                </c:pt>
                <c:pt idx="3">
                  <c:v>Research Infrastructures</c:v>
                </c:pt>
              </c:strCache>
            </c:strRef>
          </c:cat>
          <c:val>
            <c:numRef>
              <c:f>Bilder!$C$17:$C$20</c:f>
              <c:numCache>
                <c:formatCode>[$€-2]\ #\ ##0.0;\-[$€-2]\ #\ ##0.0</c:formatCode>
                <c:ptCount val="4"/>
                <c:pt idx="0">
                  <c:v>41.205655370000002</c:v>
                </c:pt>
                <c:pt idx="1">
                  <c:v>23.654743990000021</c:v>
                </c:pt>
                <c:pt idx="2">
                  <c:v>22.448127170000003</c:v>
                </c:pt>
                <c:pt idx="3">
                  <c:v>10.881818000000001</c:v>
                </c:pt>
              </c:numCache>
            </c:numRef>
          </c:val>
          <c:extLst>
            <c:ext xmlns:c16="http://schemas.microsoft.com/office/drawing/2014/chart" uri="{C3380CC4-5D6E-409C-BE32-E72D297353CC}">
              <c16:uniqueId val="{00000008-72B3-9F49-9E34-63E31ACB4B3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393589743589744"/>
          <c:y val="0.33530455445294272"/>
          <c:w val="0.34530991071112593"/>
          <c:h val="0.4239147092699003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spPr>
            <a:solidFill>
              <a:schemeClr val="accent3">
                <a:lumMod val="75000"/>
              </a:schemeClr>
            </a:solidFill>
          </c:spPr>
          <c:explosion val="1"/>
          <c:dPt>
            <c:idx val="0"/>
            <c:bubble3D val="0"/>
            <c:spPr>
              <a:solidFill>
                <a:schemeClr val="tx2">
                  <a:lumMod val="40000"/>
                  <a:lumOff val="60000"/>
                </a:schemeClr>
              </a:solidFill>
              <a:ln w="19050">
                <a:noFill/>
              </a:ln>
              <a:effectLst/>
            </c:spPr>
            <c:extLst>
              <c:ext xmlns:c16="http://schemas.microsoft.com/office/drawing/2014/chart" uri="{C3380CC4-5D6E-409C-BE32-E72D297353CC}">
                <c16:uniqueId val="{00000001-E51E-6B4E-965E-253AC6C729EE}"/>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E51E-6B4E-965E-253AC6C729EE}"/>
              </c:ext>
            </c:extLst>
          </c:dPt>
          <c:dPt>
            <c:idx val="2"/>
            <c:bubble3D val="0"/>
            <c:spPr>
              <a:solidFill>
                <a:schemeClr val="tx2"/>
              </a:solidFill>
              <a:ln w="19050">
                <a:noFill/>
              </a:ln>
              <a:effectLst/>
            </c:spPr>
            <c:extLst>
              <c:ext xmlns:c16="http://schemas.microsoft.com/office/drawing/2014/chart" uri="{C3380CC4-5D6E-409C-BE32-E72D297353CC}">
                <c16:uniqueId val="{00000005-E51E-6B4E-965E-253AC6C729EE}"/>
              </c:ext>
            </c:extLst>
          </c:dPt>
          <c:dPt>
            <c:idx val="3"/>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7-E51E-6B4E-965E-253AC6C729EE}"/>
              </c:ext>
            </c:extLst>
          </c:dPt>
          <c:dPt>
            <c:idx val="4"/>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9-E51E-6B4E-965E-253AC6C729EE}"/>
              </c:ext>
            </c:extLst>
          </c:dPt>
          <c:dPt>
            <c:idx val="5"/>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B-E51E-6B4E-965E-253AC6C729EE}"/>
              </c:ext>
            </c:extLst>
          </c:dPt>
          <c:dPt>
            <c:idx val="6"/>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D-E51E-6B4E-965E-253AC6C729EE}"/>
              </c:ext>
            </c:extLst>
          </c:dPt>
          <c:dPt>
            <c:idx val="7"/>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F-E51E-6B4E-965E-253AC6C729EE}"/>
              </c:ext>
            </c:extLst>
          </c:dPt>
          <c:dLbls>
            <c:dLbl>
              <c:idx val="2"/>
              <c:layout>
                <c:manualLayout>
                  <c:x val="-9.643989959113055E-3"/>
                  <c:y val="-6.2716049382715952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51E-6B4E-965E-253AC6C729EE}"/>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Bilder!$B$40:$B$42</c:f>
              <c:strCache>
                <c:ptCount val="3"/>
                <c:pt idx="0">
                  <c:v>Spreading excellence and widening participation</c:v>
                </c:pt>
                <c:pt idx="1">
                  <c:v>Science with and for Society</c:v>
                </c:pt>
                <c:pt idx="2">
                  <c:v>Euratom</c:v>
                </c:pt>
              </c:strCache>
            </c:strRef>
          </c:cat>
          <c:val>
            <c:numRef>
              <c:f>Bilder!$C$40:$C$42</c:f>
              <c:numCache>
                <c:formatCode>[$€-2]\ #\ ##0.0;\-[$€-2]\ #\ ##0.0</c:formatCode>
                <c:ptCount val="3"/>
                <c:pt idx="0">
                  <c:v>2.8860912500000002</c:v>
                </c:pt>
                <c:pt idx="1">
                  <c:v>0.45424625000000002</c:v>
                </c:pt>
                <c:pt idx="2">
                  <c:v>9.8307646500000008</c:v>
                </c:pt>
              </c:numCache>
            </c:numRef>
          </c:val>
          <c:extLst>
            <c:ext xmlns:c16="http://schemas.microsoft.com/office/drawing/2014/chart" uri="{C3380CC4-5D6E-409C-BE32-E72D297353CC}">
              <c16:uniqueId val="{00000010-E51E-6B4E-965E-253AC6C729EE}"/>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48098678520252508"/>
          <c:y val="0.21936131687242799"/>
          <c:w val="0.49972518935992499"/>
          <c:h val="0.3208650205761317"/>
        </c:manualLayout>
      </c:layout>
      <c:overlay val="0"/>
      <c:spPr>
        <a:noFill/>
        <a:ln>
          <a:noFill/>
        </a:ln>
        <a:effectLst/>
      </c:spPr>
      <c:txPr>
        <a:bodyPr rot="0" spcFirstLastPara="1" vertOverflow="ellipsis" vert="horz" wrap="square" anchor="ctr" anchorCtr="1"/>
        <a:lstStyle/>
        <a:p>
          <a:pPr fontAlgn="t">
            <a:defRPr sz="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F39-7B47-9686-9E7ABCC6A621}"/>
              </c:ext>
            </c:extLst>
          </c:dPt>
          <c:dPt>
            <c:idx val="1"/>
            <c:bubble3D val="0"/>
            <c:spPr>
              <a:solidFill>
                <a:schemeClr val="accent2">
                  <a:lumMod val="20000"/>
                  <a:lumOff val="80000"/>
                </a:schemeClr>
              </a:solidFill>
              <a:ln w="19050">
                <a:noFill/>
              </a:ln>
              <a:effectLst/>
            </c:spPr>
            <c:extLst>
              <c:ext xmlns:c16="http://schemas.microsoft.com/office/drawing/2014/chart" uri="{C3380CC4-5D6E-409C-BE32-E72D297353CC}">
                <c16:uniqueId val="{00000003-DF39-7B47-9686-9E7ABCC6A621}"/>
              </c:ext>
            </c:extLst>
          </c:dPt>
          <c:dPt>
            <c:idx val="2"/>
            <c:bubble3D val="0"/>
            <c:spPr>
              <a:solidFill>
                <a:schemeClr val="accent2">
                  <a:shade val="90000"/>
                </a:schemeClr>
              </a:solidFill>
              <a:ln w="19050">
                <a:noFill/>
              </a:ln>
              <a:effectLst/>
            </c:spPr>
            <c:extLst>
              <c:ext xmlns:c16="http://schemas.microsoft.com/office/drawing/2014/chart" uri="{C3380CC4-5D6E-409C-BE32-E72D297353CC}">
                <c16:uniqueId val="{00000005-DF39-7B47-9686-9E7ABCC6A621}"/>
              </c:ext>
            </c:extLst>
          </c:dPt>
          <c:dPt>
            <c:idx val="3"/>
            <c:bubble3D val="0"/>
            <c:spPr>
              <a:solidFill>
                <a:schemeClr val="accent1">
                  <a:lumMod val="20000"/>
                  <a:lumOff val="80000"/>
                </a:schemeClr>
              </a:solidFill>
              <a:ln w="19050">
                <a:noFill/>
              </a:ln>
              <a:effectLst/>
            </c:spPr>
            <c:extLst>
              <c:ext xmlns:c16="http://schemas.microsoft.com/office/drawing/2014/chart" uri="{C3380CC4-5D6E-409C-BE32-E72D297353CC}">
                <c16:uniqueId val="{00000007-DF39-7B47-9686-9E7ABCC6A621}"/>
              </c:ext>
            </c:extLst>
          </c:dPt>
          <c:dPt>
            <c:idx val="4"/>
            <c:bubble3D val="0"/>
            <c:spPr>
              <a:solidFill>
                <a:schemeClr val="accent1">
                  <a:lumMod val="60000"/>
                  <a:lumOff val="40000"/>
                </a:schemeClr>
              </a:solidFill>
              <a:ln w="19050">
                <a:noFill/>
              </a:ln>
              <a:effectLst/>
            </c:spPr>
            <c:extLst>
              <c:ext xmlns:c16="http://schemas.microsoft.com/office/drawing/2014/chart" uri="{C3380CC4-5D6E-409C-BE32-E72D297353CC}">
                <c16:uniqueId val="{00000009-DF39-7B47-9686-9E7ABCC6A621}"/>
              </c:ext>
            </c:extLst>
          </c:dPt>
          <c:dPt>
            <c:idx val="5"/>
            <c:bubble3D val="0"/>
            <c:spPr>
              <a:solidFill>
                <a:schemeClr val="accent1">
                  <a:lumMod val="50000"/>
                </a:schemeClr>
              </a:solidFill>
              <a:ln w="19050">
                <a:noFill/>
              </a:ln>
              <a:effectLst/>
            </c:spPr>
            <c:extLst>
              <c:ext xmlns:c16="http://schemas.microsoft.com/office/drawing/2014/chart" uri="{C3380CC4-5D6E-409C-BE32-E72D297353CC}">
                <c16:uniqueId val="{0000000B-DF39-7B47-9686-9E7ABCC6A621}"/>
              </c:ext>
            </c:extLst>
          </c:dPt>
          <c:dLbls>
            <c:dLbl>
              <c:idx val="1"/>
              <c:layout>
                <c:manualLayout>
                  <c:x val="-1.3644285526120428E-2"/>
                  <c:y val="5.9927944904040575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F39-7B47-9686-9E7ABCC6A621}"/>
                </c:ext>
              </c:extLst>
            </c:dLbl>
            <c:dLbl>
              <c:idx val="3"/>
              <c:layout>
                <c:manualLayout>
                  <c:x val="-2.1830856841792683E-2"/>
                  <c:y val="-5.9927944904040575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DF39-7B47-9686-9E7ABCC6A621}"/>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Bilder!$B$23:$B$28</c:f>
              <c:strCache>
                <c:ptCount val="6"/>
                <c:pt idx="0">
                  <c:v>Information and Communication Technologies</c:v>
                </c:pt>
                <c:pt idx="1">
                  <c:v>Nanotechnologies, Advanced Materials and Production</c:v>
                </c:pt>
                <c:pt idx="2">
                  <c:v>Advanced materials</c:v>
                </c:pt>
                <c:pt idx="3">
                  <c:v>Biotechnology</c:v>
                </c:pt>
                <c:pt idx="4">
                  <c:v>Advanced manufacturing and processing</c:v>
                </c:pt>
                <c:pt idx="5">
                  <c:v>Space</c:v>
                </c:pt>
              </c:strCache>
            </c:strRef>
          </c:cat>
          <c:val>
            <c:numRef>
              <c:f>Bilder!$C$23:$C$28</c:f>
              <c:numCache>
                <c:formatCode>[$€-2]\ #\ ##0.0;\-[$€-2]\ #\ ##0.0</c:formatCode>
                <c:ptCount val="6"/>
                <c:pt idx="0">
                  <c:v>23.003605790000002</c:v>
                </c:pt>
                <c:pt idx="1">
                  <c:v>0.42499999999999999</c:v>
                </c:pt>
                <c:pt idx="2">
                  <c:v>0.2275625</c:v>
                </c:pt>
                <c:pt idx="3">
                  <c:v>0.39588499999999999</c:v>
                </c:pt>
                <c:pt idx="4">
                  <c:v>3.309132</c:v>
                </c:pt>
                <c:pt idx="5">
                  <c:v>0.40209875</c:v>
                </c:pt>
              </c:numCache>
            </c:numRef>
          </c:val>
          <c:extLst>
            <c:ext xmlns:c16="http://schemas.microsoft.com/office/drawing/2014/chart" uri="{C3380CC4-5D6E-409C-BE32-E72D297353CC}">
              <c16:uniqueId val="{0000000C-DF39-7B47-9686-9E7ABCC6A62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2.7288571052240854E-3"/>
          <c:y val="0.29799367217526646"/>
          <c:w val="0.66319428845261097"/>
          <c:h val="0.5560036741391746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dPt>
            <c:idx val="0"/>
            <c:bubble3D val="0"/>
            <c:spPr>
              <a:solidFill>
                <a:schemeClr val="accent2">
                  <a:lumMod val="60000"/>
                  <a:lumOff val="40000"/>
                </a:schemeClr>
              </a:solidFill>
              <a:ln w="19050">
                <a:noFill/>
              </a:ln>
              <a:effectLst/>
            </c:spPr>
            <c:extLst>
              <c:ext xmlns:c16="http://schemas.microsoft.com/office/drawing/2014/chart" uri="{C3380CC4-5D6E-409C-BE32-E72D297353CC}">
                <c16:uniqueId val="{00000001-C513-DB4E-B9C2-5A49F83FA96D}"/>
              </c:ext>
            </c:extLst>
          </c:dPt>
          <c:dPt>
            <c:idx val="1"/>
            <c:bubble3D val="0"/>
            <c:spPr>
              <a:solidFill>
                <a:schemeClr val="accent3">
                  <a:shade val="65000"/>
                </a:schemeClr>
              </a:solidFill>
              <a:ln w="19050">
                <a:noFill/>
              </a:ln>
              <a:effectLst/>
            </c:spPr>
            <c:extLst>
              <c:ext xmlns:c16="http://schemas.microsoft.com/office/drawing/2014/chart" uri="{C3380CC4-5D6E-409C-BE32-E72D297353CC}">
                <c16:uniqueId val="{00000003-C513-DB4E-B9C2-5A49F83FA96D}"/>
              </c:ext>
            </c:extLst>
          </c:dPt>
          <c:dPt>
            <c:idx val="2"/>
            <c:bubble3D val="0"/>
            <c:spPr>
              <a:solidFill>
                <a:schemeClr val="accent2"/>
              </a:solidFill>
              <a:ln w="19050">
                <a:noFill/>
              </a:ln>
              <a:effectLst/>
            </c:spPr>
            <c:extLst>
              <c:ext xmlns:c16="http://schemas.microsoft.com/office/drawing/2014/chart" uri="{C3380CC4-5D6E-409C-BE32-E72D297353CC}">
                <c16:uniqueId val="{00000005-C513-DB4E-B9C2-5A49F83FA96D}"/>
              </c:ext>
            </c:extLst>
          </c:dPt>
          <c:dPt>
            <c:idx val="3"/>
            <c:bubble3D val="0"/>
            <c:spPr>
              <a:solidFill>
                <a:schemeClr val="accent2">
                  <a:lumMod val="50000"/>
                </a:schemeClr>
              </a:solidFill>
              <a:ln w="19050">
                <a:noFill/>
              </a:ln>
              <a:effectLst/>
            </c:spPr>
            <c:extLst>
              <c:ext xmlns:c16="http://schemas.microsoft.com/office/drawing/2014/chart" uri="{C3380CC4-5D6E-409C-BE32-E72D297353CC}">
                <c16:uniqueId val="{00000007-C513-DB4E-B9C2-5A49F83FA96D}"/>
              </c:ext>
            </c:extLst>
          </c:dPt>
          <c:dPt>
            <c:idx val="4"/>
            <c:bubble3D val="0"/>
            <c:spPr>
              <a:solidFill>
                <a:schemeClr val="accent2">
                  <a:lumMod val="75000"/>
                </a:schemeClr>
              </a:solidFill>
              <a:ln w="19050">
                <a:noFill/>
              </a:ln>
              <a:effectLst/>
            </c:spPr>
            <c:extLst>
              <c:ext xmlns:c16="http://schemas.microsoft.com/office/drawing/2014/chart" uri="{C3380CC4-5D6E-409C-BE32-E72D297353CC}">
                <c16:uniqueId val="{00000009-C513-DB4E-B9C2-5A49F83FA96D}"/>
              </c:ext>
            </c:extLst>
          </c:dPt>
          <c:dPt>
            <c:idx val="5"/>
            <c:bubble3D val="0"/>
            <c:spPr>
              <a:solidFill>
                <a:schemeClr val="accent2">
                  <a:lumMod val="20000"/>
                  <a:lumOff val="80000"/>
                </a:schemeClr>
              </a:solidFill>
              <a:ln w="19050">
                <a:noFill/>
              </a:ln>
              <a:effectLst/>
            </c:spPr>
            <c:extLst>
              <c:ext xmlns:c16="http://schemas.microsoft.com/office/drawing/2014/chart" uri="{C3380CC4-5D6E-409C-BE32-E72D297353CC}">
                <c16:uniqueId val="{0000000B-C513-DB4E-B9C2-5A49F83FA96D}"/>
              </c:ext>
            </c:extLst>
          </c:dPt>
          <c:dPt>
            <c:idx val="6"/>
            <c:bubble3D val="0"/>
            <c:spPr>
              <a:solidFill>
                <a:schemeClr val="accent2">
                  <a:lumMod val="40000"/>
                  <a:lumOff val="60000"/>
                </a:schemeClr>
              </a:solidFill>
              <a:ln w="19050">
                <a:noFill/>
              </a:ln>
              <a:effectLst/>
            </c:spPr>
            <c:extLst>
              <c:ext xmlns:c16="http://schemas.microsoft.com/office/drawing/2014/chart" uri="{C3380CC4-5D6E-409C-BE32-E72D297353CC}">
                <c16:uniqueId val="{0000000D-C513-DB4E-B9C2-5A49F83FA96D}"/>
              </c:ext>
            </c:extLst>
          </c:dPt>
          <c:dLbls>
            <c:dLbl>
              <c:idx val="4"/>
              <c:layout>
                <c:manualLayout>
                  <c:x val="0"/>
                  <c:y val="1.9607056070004909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C513-DB4E-B9C2-5A49F83FA96D}"/>
                </c:ext>
              </c:extLst>
            </c:dLbl>
            <c:dLbl>
              <c:idx val="5"/>
              <c:layout>
                <c:manualLayout>
                  <c:x val="8.4842091831877717E-3"/>
                  <c:y val="0"/>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C513-DB4E-B9C2-5A49F83FA96D}"/>
                </c:ext>
              </c:extLst>
            </c:dLbl>
            <c:dLbl>
              <c:idx val="6"/>
              <c:layout>
                <c:manualLayout>
                  <c:x val="2.5452627549563237E-2"/>
                  <c:y val="0"/>
                </c:manualLayout>
              </c:layout>
              <c:numFmt formatCode="General" sourceLinked="0"/>
              <c:spPr>
                <a:solidFill>
                  <a:schemeClr val="bg1"/>
                </a:solidFill>
                <a:ln>
                  <a:noFill/>
                </a:ln>
                <a:effectLst/>
              </c:spPr>
              <c:txPr>
                <a:bodyPr rot="0" spcFirstLastPara="1" vertOverflow="ellipsis" vert="horz" wrap="square" lIns="38100" tIns="19050" rIns="38100" bIns="19050" anchor="ctr" anchorCtr="0">
                  <a:spAutoFit/>
                </a:bodyPr>
                <a:lstStyle/>
                <a:p>
                  <a:pPr algn="r">
                    <a:defRPr sz="7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C513-DB4E-B9C2-5A49F83FA96D}"/>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Bilder!$B$31:$B$37</c:f>
              <c:strCache>
                <c:ptCount val="7"/>
                <c:pt idx="0">
                  <c:v>SC1 - Health</c:v>
                </c:pt>
                <c:pt idx="1">
                  <c:v>SC2 - Food, bioeconomy</c:v>
                </c:pt>
                <c:pt idx="2">
                  <c:v>SC3 - Energy</c:v>
                </c:pt>
                <c:pt idx="3">
                  <c:v>SC4 - Transport</c:v>
                </c:pt>
                <c:pt idx="4">
                  <c:v>SC5 - Climate action, environment</c:v>
                </c:pt>
                <c:pt idx="5">
                  <c:v>SC6 - Inclusive societies</c:v>
                </c:pt>
                <c:pt idx="6">
                  <c:v>SC7 - Secure societies</c:v>
                </c:pt>
              </c:strCache>
            </c:strRef>
          </c:cat>
          <c:val>
            <c:numRef>
              <c:f>Bilder!$C$31:$C$37</c:f>
              <c:numCache>
                <c:formatCode>[$€-2]\ #\ ##0.0;\-[$€-2]\ #\ ##0.0</c:formatCode>
                <c:ptCount val="7"/>
                <c:pt idx="0">
                  <c:v>3.4173607499999998</c:v>
                </c:pt>
                <c:pt idx="1">
                  <c:v>2.6578879999999998</c:v>
                </c:pt>
                <c:pt idx="2">
                  <c:v>8.0472059999999992</c:v>
                </c:pt>
                <c:pt idx="3">
                  <c:v>10.98757005</c:v>
                </c:pt>
                <c:pt idx="4">
                  <c:v>2.0112174999999999</c:v>
                </c:pt>
                <c:pt idx="5">
                  <c:v>0.48229749999999999</c:v>
                </c:pt>
                <c:pt idx="6">
                  <c:v>1.14661875</c:v>
                </c:pt>
              </c:numCache>
            </c:numRef>
          </c:val>
          <c:extLst>
            <c:ext xmlns:c16="http://schemas.microsoft.com/office/drawing/2014/chart" uri="{C3380CC4-5D6E-409C-BE32-E72D297353CC}">
              <c16:uniqueId val="{0000000E-C513-DB4E-B9C2-5A49F83FA96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0"/>
          <c:y val="0.14240417988336182"/>
          <c:w val="0.4863029956474243"/>
          <c:h val="0.65087795148241157"/>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Blad1!$B$1</c:f>
              <c:strCache>
                <c:ptCount val="1"/>
                <c:pt idx="0">
                  <c:v>Försäljning</c:v>
                </c:pt>
              </c:strCache>
            </c:strRef>
          </c:tx>
          <c:spPr>
            <a:ln w="12700">
              <a:noFill/>
            </a:ln>
          </c:spPr>
          <c:dPt>
            <c:idx val="0"/>
            <c:bubble3D val="0"/>
            <c:spPr>
              <a:solidFill>
                <a:schemeClr val="tx2"/>
              </a:solidFill>
              <a:ln w="12700">
                <a:noFill/>
              </a:ln>
              <a:effectLst/>
            </c:spPr>
            <c:extLst>
              <c:ext xmlns:c16="http://schemas.microsoft.com/office/drawing/2014/chart" uri="{C3380CC4-5D6E-409C-BE32-E72D297353CC}">
                <c16:uniqueId val="{00000001-D375-4C44-9A4D-AE1474D5C74A}"/>
              </c:ext>
            </c:extLst>
          </c:dPt>
          <c:dPt>
            <c:idx val="1"/>
            <c:bubble3D val="0"/>
            <c:spPr>
              <a:solidFill>
                <a:schemeClr val="tx2">
                  <a:lumMod val="40000"/>
                  <a:lumOff val="60000"/>
                </a:schemeClr>
              </a:solidFill>
              <a:ln w="12700">
                <a:noFill/>
              </a:ln>
              <a:effectLst/>
            </c:spPr>
            <c:extLst>
              <c:ext xmlns:c16="http://schemas.microsoft.com/office/drawing/2014/chart" uri="{C3380CC4-5D6E-409C-BE32-E72D297353CC}">
                <c16:uniqueId val="{00000002-D375-4C44-9A4D-AE1474D5C74A}"/>
              </c:ext>
            </c:extLst>
          </c:dPt>
          <c:dPt>
            <c:idx val="2"/>
            <c:bubble3D val="0"/>
            <c:spPr>
              <a:solidFill>
                <a:schemeClr val="accent1"/>
              </a:solidFill>
              <a:ln w="12700">
                <a:noFill/>
              </a:ln>
              <a:effectLst/>
            </c:spPr>
            <c:extLst>
              <c:ext xmlns:c16="http://schemas.microsoft.com/office/drawing/2014/chart" uri="{C3380CC4-5D6E-409C-BE32-E72D297353CC}">
                <c16:uniqueId val="{00000003-D375-4C44-9A4D-AE1474D5C74A}"/>
              </c:ext>
            </c:extLst>
          </c:dPt>
          <c:dPt>
            <c:idx val="3"/>
            <c:bubble3D val="0"/>
            <c:spPr>
              <a:solidFill>
                <a:schemeClr val="accent2"/>
              </a:solidFill>
              <a:ln w="12700">
                <a:noFill/>
              </a:ln>
              <a:effectLst/>
            </c:spPr>
            <c:extLst>
              <c:ext xmlns:c16="http://schemas.microsoft.com/office/drawing/2014/chart" uri="{C3380CC4-5D6E-409C-BE32-E72D297353CC}">
                <c16:uniqueId val="{00000004-D375-4C44-9A4D-AE1474D5C74A}"/>
              </c:ext>
            </c:extLst>
          </c:dPt>
          <c:dPt>
            <c:idx val="4"/>
            <c:bubble3D val="0"/>
            <c:spPr>
              <a:solidFill>
                <a:schemeClr val="accent1">
                  <a:lumMod val="20000"/>
                  <a:lumOff val="80000"/>
                </a:schemeClr>
              </a:solidFill>
              <a:ln w="12700">
                <a:noFill/>
              </a:ln>
              <a:effectLst/>
            </c:spPr>
            <c:extLst>
              <c:ext xmlns:c16="http://schemas.microsoft.com/office/drawing/2014/chart" uri="{C3380CC4-5D6E-409C-BE32-E72D297353CC}">
                <c16:uniqueId val="{00000005-D375-4C44-9A4D-AE1474D5C74A}"/>
              </c:ext>
            </c:extLst>
          </c:dPt>
          <c:cat>
            <c:strRef>
              <c:f>Blad1!$A$2:$A$6</c:f>
              <c:strCache>
                <c:ptCount val="5"/>
                <c:pt idx="0">
                  <c:v>First and second level studies</c:v>
                </c:pt>
                <c:pt idx="1">
                  <c:v>Purchased courses</c:v>
                </c:pt>
                <c:pt idx="2">
                  <c:v>Commisioned courses</c:v>
                </c:pt>
                <c:pt idx="3">
                  <c:v>Research and doctoral studies</c:v>
                </c:pt>
                <c:pt idx="4">
                  <c:v>Contract research</c:v>
                </c:pt>
              </c:strCache>
            </c:strRef>
          </c:cat>
          <c:val>
            <c:numRef>
              <c:f>Blad1!$B$2:$B$6</c:f>
              <c:numCache>
                <c:formatCode>General</c:formatCode>
                <c:ptCount val="5"/>
                <c:pt idx="0">
                  <c:v>29.2</c:v>
                </c:pt>
                <c:pt idx="1">
                  <c:v>0.1</c:v>
                </c:pt>
                <c:pt idx="2">
                  <c:v>0.3</c:v>
                </c:pt>
                <c:pt idx="3">
                  <c:v>67.7</c:v>
                </c:pt>
                <c:pt idx="4">
                  <c:v>2.7</c:v>
                </c:pt>
              </c:numCache>
            </c:numRef>
          </c:val>
          <c:extLst>
            <c:ext xmlns:c16="http://schemas.microsoft.com/office/drawing/2014/chart" uri="{C3380CC4-5D6E-409C-BE32-E72D297353CC}">
              <c16:uniqueId val="{00000000-D375-4C44-9A4D-AE1474D5C74A}"/>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Blad1!$B$1</c:f>
              <c:strCache>
                <c:ptCount val="1"/>
                <c:pt idx="0">
                  <c:v>Försäljning</c:v>
                </c:pt>
              </c:strCache>
            </c:strRef>
          </c:tx>
          <c:spPr>
            <a:ln w="12700">
              <a:noFill/>
            </a:ln>
          </c:spPr>
          <c:dPt>
            <c:idx val="0"/>
            <c:bubble3D val="0"/>
            <c:spPr>
              <a:solidFill>
                <a:schemeClr val="tx2"/>
              </a:solidFill>
              <a:ln w="12700">
                <a:noFill/>
              </a:ln>
              <a:effectLst/>
            </c:spPr>
            <c:extLst>
              <c:ext xmlns:c16="http://schemas.microsoft.com/office/drawing/2014/chart" uri="{C3380CC4-5D6E-409C-BE32-E72D297353CC}">
                <c16:uniqueId val="{00000001-EBA9-C643-A32F-7E7C2C63C1CB}"/>
              </c:ext>
            </c:extLst>
          </c:dPt>
          <c:dPt>
            <c:idx val="1"/>
            <c:bubble3D val="0"/>
            <c:spPr>
              <a:solidFill>
                <a:schemeClr val="tx2">
                  <a:lumMod val="40000"/>
                  <a:lumOff val="60000"/>
                </a:schemeClr>
              </a:solidFill>
              <a:ln w="12700">
                <a:noFill/>
              </a:ln>
              <a:effectLst/>
            </c:spPr>
            <c:extLst>
              <c:ext xmlns:c16="http://schemas.microsoft.com/office/drawing/2014/chart" uri="{C3380CC4-5D6E-409C-BE32-E72D297353CC}">
                <c16:uniqueId val="{00000003-EBA9-C643-A32F-7E7C2C63C1CB}"/>
              </c:ext>
            </c:extLst>
          </c:dPt>
          <c:dPt>
            <c:idx val="2"/>
            <c:bubble3D val="0"/>
            <c:spPr>
              <a:solidFill>
                <a:schemeClr val="accent1"/>
              </a:solidFill>
              <a:ln w="12700">
                <a:noFill/>
              </a:ln>
              <a:effectLst/>
            </c:spPr>
            <c:extLst>
              <c:ext xmlns:c16="http://schemas.microsoft.com/office/drawing/2014/chart" uri="{C3380CC4-5D6E-409C-BE32-E72D297353CC}">
                <c16:uniqueId val="{00000005-EBA9-C643-A32F-7E7C2C63C1CB}"/>
              </c:ext>
            </c:extLst>
          </c:dPt>
          <c:dPt>
            <c:idx val="3"/>
            <c:bubble3D val="0"/>
            <c:spPr>
              <a:solidFill>
                <a:schemeClr val="accent2"/>
              </a:solidFill>
              <a:ln w="12700">
                <a:noFill/>
              </a:ln>
              <a:effectLst/>
            </c:spPr>
            <c:extLst>
              <c:ext xmlns:c16="http://schemas.microsoft.com/office/drawing/2014/chart" uri="{C3380CC4-5D6E-409C-BE32-E72D297353CC}">
                <c16:uniqueId val="{00000007-EBA9-C643-A32F-7E7C2C63C1CB}"/>
              </c:ext>
            </c:extLst>
          </c:dPt>
          <c:dPt>
            <c:idx val="4"/>
            <c:bubble3D val="0"/>
            <c:spPr>
              <a:solidFill>
                <a:schemeClr val="accent1">
                  <a:lumMod val="20000"/>
                  <a:lumOff val="80000"/>
                </a:schemeClr>
              </a:solidFill>
              <a:ln w="12700">
                <a:noFill/>
              </a:ln>
              <a:effectLst/>
            </c:spPr>
            <c:extLst>
              <c:ext xmlns:c16="http://schemas.microsoft.com/office/drawing/2014/chart" uri="{C3380CC4-5D6E-409C-BE32-E72D297353CC}">
                <c16:uniqueId val="{00000009-EBA9-C643-A32F-7E7C2C63C1CB}"/>
              </c:ext>
            </c:extLst>
          </c:dPt>
          <c:dPt>
            <c:idx val="5"/>
            <c:bubble3D val="0"/>
            <c:spPr>
              <a:solidFill>
                <a:schemeClr val="accent3"/>
              </a:solidFill>
              <a:ln w="12700">
                <a:noFill/>
              </a:ln>
              <a:effectLst/>
            </c:spPr>
            <c:extLst>
              <c:ext xmlns:c16="http://schemas.microsoft.com/office/drawing/2014/chart" uri="{C3380CC4-5D6E-409C-BE32-E72D297353CC}">
                <c16:uniqueId val="{0000000B-EBA9-C643-A32F-7E7C2C63C1CB}"/>
              </c:ext>
            </c:extLst>
          </c:dPt>
          <c:dPt>
            <c:idx val="6"/>
            <c:bubble3D val="0"/>
            <c:spPr>
              <a:solidFill>
                <a:schemeClr val="accent3">
                  <a:lumMod val="40000"/>
                  <a:lumOff val="60000"/>
                </a:schemeClr>
              </a:solidFill>
              <a:ln w="12700">
                <a:noFill/>
              </a:ln>
              <a:effectLst/>
            </c:spPr>
            <c:extLst>
              <c:ext xmlns:c16="http://schemas.microsoft.com/office/drawing/2014/chart" uri="{C3380CC4-5D6E-409C-BE32-E72D297353CC}">
                <c16:uniqueId val="{0000000C-EBA9-C643-A32F-7E7C2C63C1CB}"/>
              </c:ext>
            </c:extLst>
          </c:dPt>
          <c:dPt>
            <c:idx val="7"/>
            <c:bubble3D val="0"/>
            <c:spPr>
              <a:solidFill>
                <a:schemeClr val="accent1">
                  <a:tint val="46000"/>
                </a:schemeClr>
              </a:solidFill>
              <a:ln w="12700">
                <a:noFill/>
              </a:ln>
              <a:effectLst/>
            </c:spPr>
            <c:extLst>
              <c:ext xmlns:c16="http://schemas.microsoft.com/office/drawing/2014/chart" uri="{C3380CC4-5D6E-409C-BE32-E72D297353CC}">
                <c16:uniqueId val="{0000000F-B715-DF46-BC5A-0EBA3E20102B}"/>
              </c:ext>
            </c:extLst>
          </c:dPt>
          <c:cat>
            <c:strRef>
              <c:f>Blad1!$A$2:$A$9</c:f>
              <c:strCache>
                <c:ptCount val="8"/>
                <c:pt idx="0">
                  <c:v>Government grants for education first and</c:v>
                </c:pt>
                <c:pt idx="1">
                  <c:v>second level studies</c:v>
                </c:pt>
                <c:pt idx="2">
                  <c:v>Government grants for research and doctoral studies</c:v>
                </c:pt>
                <c:pt idx="3">
                  <c:v>Research councils</c:v>
                </c:pt>
                <c:pt idx="4">
                  <c:v>Other government agencies</c:v>
                </c:pt>
                <c:pt idx="5">
                  <c:v>Strategic foundations</c:v>
                </c:pt>
                <c:pt idx="6">
                  <c:v>EU</c:v>
                </c:pt>
                <c:pt idx="7">
                  <c:v>Private/other</c:v>
                </c:pt>
              </c:strCache>
            </c:strRef>
          </c:cat>
          <c:val>
            <c:numRef>
              <c:f>Blad1!$B$2:$B$9</c:f>
              <c:numCache>
                <c:formatCode>General</c:formatCode>
                <c:ptCount val="8"/>
                <c:pt idx="0">
                  <c:v>23.5</c:v>
                </c:pt>
                <c:pt idx="1">
                  <c:v>26.8</c:v>
                </c:pt>
                <c:pt idx="2">
                  <c:v>7.6</c:v>
                </c:pt>
                <c:pt idx="3">
                  <c:v>17.100000000000001</c:v>
                </c:pt>
                <c:pt idx="4">
                  <c:v>3.2</c:v>
                </c:pt>
                <c:pt idx="5">
                  <c:v>5.0999999999999996</c:v>
                </c:pt>
                <c:pt idx="6">
                  <c:v>16.7</c:v>
                </c:pt>
              </c:numCache>
            </c:numRef>
          </c:val>
          <c:extLst>
            <c:ext xmlns:c16="http://schemas.microsoft.com/office/drawing/2014/chart" uri="{C3380CC4-5D6E-409C-BE32-E72D297353CC}">
              <c16:uniqueId val="{0000000A-EBA9-C643-A32F-7E7C2C63C1C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2C1D7-B25D-44E6-A2D0-D10D1D9E6077}" type="datetimeFigureOut">
              <a:rPr lang="en-GB"/>
              <a:pPr>
                <a:defRPr/>
              </a:pPr>
              <a:t>29/08/2023</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D4C97F-02FF-434B-8EAA-0F723077CD05}" type="datetimeFigureOut">
              <a:rPr lang="sv-SE"/>
              <a:pPr>
                <a:defRPr/>
              </a:pPr>
              <a:t>2023-08-29</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kth.se/om/innovation/om/nyheter/teamet-som-vill-stoppa-kornas-utslapp-1.98700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baseline="0" dirty="0"/>
              <a:t>Den här sliden innehåller en länk till en film om KTH. Observera att access till internet är nödvändigt för att kunna spela upp den.</a:t>
            </a:r>
          </a:p>
          <a:p>
            <a:pPr marL="0" indent="0">
              <a:buFontTx/>
              <a:buNone/>
            </a:pPr>
            <a:endParaRPr lang="sv-SE" baseline="0" dirty="0"/>
          </a:p>
          <a:p>
            <a:pPr marL="0" indent="0">
              <a:buFontTx/>
              <a:buNone/>
            </a:pPr>
            <a:r>
              <a:rPr lang="sv-SE" baseline="0" dirty="0"/>
              <a:t>Länk till filmen: https://youtu.be/Sn2hApKmApI</a:t>
            </a: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2</a:t>
            </a:fld>
            <a:endParaRPr lang="sv-SE" dirty="0"/>
          </a:p>
        </p:txBody>
      </p:sp>
    </p:spTree>
    <p:extLst>
      <p:ext uri="{BB962C8B-B14F-4D97-AF65-F5344CB8AC3E}">
        <p14:creationId xmlns:p14="http://schemas.microsoft.com/office/powerpoint/2010/main" val="310977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500"/>
              </a:spcBef>
              <a:spcAft>
                <a:spcPts val="500"/>
              </a:spcAft>
            </a:pPr>
            <a:r>
              <a:rPr lang="sv-SE" sz="1200" b="1" i="0" kern="1200" dirty="0">
                <a:solidFill>
                  <a:schemeClr val="tx1"/>
                </a:solidFill>
                <a:effectLst/>
                <a:latin typeface="+mn-lt"/>
                <a:ea typeface="+mn-ea"/>
                <a:cs typeface="+mn-cs"/>
              </a:rPr>
              <a:t>KTH är Sveriges största tekniska universitet</a:t>
            </a:r>
          </a:p>
          <a:p>
            <a:pPr>
              <a:spcBef>
                <a:spcPts val="500"/>
              </a:spcBef>
              <a:spcAft>
                <a:spcPts val="500"/>
              </a:spcAft>
            </a:pPr>
            <a:endParaRPr lang="sv-SE" dirty="0"/>
          </a:p>
          <a:p>
            <a:pPr marL="171450" lvl="0" indent="-171450">
              <a:buFont typeface="Arial" panose="020B0604020202020204" pitchFamily="34" charset="0"/>
              <a:buChar char="•"/>
            </a:pPr>
            <a:r>
              <a:rPr lang="sv-SE" sz="1200" kern="1200" dirty="0">
                <a:solidFill>
                  <a:srgbClr val="FF0000"/>
                </a:solidFill>
                <a:effectLst/>
                <a:latin typeface="+mn-lt"/>
                <a:ea typeface="+mn-ea"/>
                <a:cs typeface="+mn-cs"/>
              </a:rPr>
              <a:t>KTH erbjuder knappt 100 utbildningsprogram på grundnivå</a:t>
            </a:r>
            <a:r>
              <a:rPr lang="sv-SE" sz="1200" kern="1200" baseline="0" dirty="0">
                <a:solidFill>
                  <a:srgbClr val="FF0000"/>
                </a:solidFill>
                <a:effectLst/>
                <a:latin typeface="+mn-lt"/>
                <a:ea typeface="+mn-ea"/>
                <a:cs typeface="+mn-cs"/>
              </a:rPr>
              <a:t> och avancerad nivå </a:t>
            </a:r>
            <a:r>
              <a:rPr lang="sv-SE" sz="1200" kern="1200" dirty="0">
                <a:solidFill>
                  <a:srgbClr val="FF0000"/>
                </a:solidFill>
                <a:effectLst/>
                <a:latin typeface="+mn-lt"/>
                <a:ea typeface="+mn-ea"/>
                <a:cs typeface="+mn-cs"/>
              </a:rPr>
              <a:t>tillsammans lockar dessa program cirka 13 000 studenter från hela världen.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KTH uppmuntrar utveckling av innovativa idéer och entreprenörsanda bland studenter. Både som en del av kurserna och genom KTH Innovation, KTH:s innovationsstödsavdelning.</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(Mer om KTH Innovation senare i presentationen)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U</a:t>
            </a:r>
            <a:r>
              <a:rPr lang="sv-SE" sz="1200" kern="1200" dirty="0">
                <a:solidFill>
                  <a:schemeClr val="tx1"/>
                </a:solidFill>
                <a:effectLst/>
                <a:latin typeface="+mn-lt"/>
                <a:ea typeface="+mn-ea"/>
                <a:cs typeface="+mn-cs"/>
              </a:rPr>
              <a:t>tmaningsdriven utbildning - att lösa riktiga problem - ger en bra förberedelse för en framtida karriär. Utbildningar</a:t>
            </a:r>
            <a:r>
              <a:rPr lang="sv-SE" sz="1200" kern="1200" baseline="0" dirty="0">
                <a:solidFill>
                  <a:schemeClr val="tx1"/>
                </a:solidFill>
                <a:effectLst/>
                <a:latin typeface="+mn-lt"/>
                <a:ea typeface="+mn-ea"/>
                <a:cs typeface="+mn-cs"/>
              </a:rPr>
              <a:t>na hålls relevanta </a:t>
            </a:r>
            <a:r>
              <a:rPr lang="sv-SE" sz="1200" kern="1200" dirty="0">
                <a:solidFill>
                  <a:schemeClr val="tx1"/>
                </a:solidFill>
                <a:effectLst/>
                <a:latin typeface="+mn-lt"/>
                <a:ea typeface="+mn-ea"/>
                <a:cs typeface="+mn-cs"/>
              </a:rPr>
              <a:t>genom nära samverkan med näringsliv</a:t>
            </a:r>
            <a:r>
              <a:rPr lang="sv-SE" sz="1200" kern="1200" baseline="0" dirty="0">
                <a:solidFill>
                  <a:schemeClr val="tx1"/>
                </a:solidFill>
                <a:effectLst/>
                <a:latin typeface="+mn-lt"/>
                <a:ea typeface="+mn-ea"/>
                <a:cs typeface="+mn-cs"/>
              </a:rPr>
              <a:t> och omgivande samhälle, de strategiska </a:t>
            </a:r>
            <a:r>
              <a:rPr lang="sv-SE" sz="1200" kern="1200" dirty="0">
                <a:solidFill>
                  <a:schemeClr val="tx1"/>
                </a:solidFill>
                <a:effectLst/>
                <a:latin typeface="+mn-lt"/>
                <a:ea typeface="+mn-ea"/>
                <a:cs typeface="+mn-cs"/>
              </a:rPr>
              <a:t>placeringarna</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av våra campus är en del av det.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Att lära sig att arbeta tillsammans i team på KTH är en integrerad del av utbildningen och utbildningen har alltid insikter</a:t>
            </a:r>
            <a:r>
              <a:rPr lang="sv-SE" sz="1200" kern="1200" baseline="0" dirty="0">
                <a:solidFill>
                  <a:schemeClr val="tx1"/>
                </a:solidFill>
                <a:effectLst/>
                <a:latin typeface="+mn-lt"/>
                <a:ea typeface="+mn-ea"/>
                <a:cs typeface="+mn-cs"/>
              </a:rPr>
              <a:t> från d</a:t>
            </a:r>
            <a:r>
              <a:rPr lang="sv-SE" sz="1200" kern="1200" dirty="0">
                <a:solidFill>
                  <a:schemeClr val="tx1"/>
                </a:solidFill>
                <a:effectLst/>
                <a:latin typeface="+mn-lt"/>
                <a:ea typeface="+mn-ea"/>
                <a:cs typeface="+mn-cs"/>
              </a:rPr>
              <a:t>en senaste forskningen.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Samtliga utbildningsprogram innehåller en obligatorisk del om jämställdhet och mångfald med start ht21.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Hållbar utveckling är viktigt i alla KTH:s utbildningar och integreras i programmen, en utbildning på KTH ger relevanta verktyg för att efter examen arbeta med att utveckla samhället i en hållbar riktning.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En mängd olika alternativ att studera utomlands såsom utbytesstudier vid något av KTH:s 220 partneruniversitet, examensarbeten och sommarkurser utomlands.</a:t>
            </a:r>
            <a:r>
              <a:rPr lang="sv-SE" sz="1200" kern="1200" baseline="0" dirty="0">
                <a:solidFill>
                  <a:schemeClr val="tx1"/>
                </a:solidFill>
                <a:effectLst/>
                <a:latin typeface="+mn-lt"/>
                <a:ea typeface="+mn-ea"/>
                <a:cs typeface="+mn-cs"/>
              </a:rPr>
              <a:t> </a:t>
            </a:r>
            <a:r>
              <a:rPr lang="sv-SE" sz="1200" b="0" i="0" u="none" strike="noStrike" kern="1200" baseline="0" dirty="0">
                <a:solidFill>
                  <a:schemeClr val="tx1"/>
                </a:solidFill>
                <a:effectLst/>
                <a:latin typeface="+mn-lt"/>
                <a:ea typeface="+mn-ea"/>
                <a:cs typeface="+mn-cs"/>
              </a:rPr>
              <a:t>En majoritet av de tillfrågade i </a:t>
            </a:r>
            <a:r>
              <a:rPr lang="sv-SE" sz="1200" b="0" i="0" u="none" strike="noStrike" kern="1200" baseline="0" dirty="0">
                <a:solidFill>
                  <a:schemeClr val="tx1"/>
                </a:solidFill>
                <a:latin typeface="+mn-lt"/>
                <a:ea typeface="+mn-ea"/>
                <a:cs typeface="+mn-cs"/>
              </a:rPr>
              <a:t>KTH:s karriäruppföljning 2018</a:t>
            </a:r>
            <a:r>
              <a:rPr lang="sv-SE" sz="1200" b="0" i="0" u="none" strike="noStrike" kern="1200" baseline="0" dirty="0">
                <a:solidFill>
                  <a:schemeClr val="tx1"/>
                </a:solidFill>
                <a:effectLst/>
                <a:latin typeface="+mn-lt"/>
                <a:ea typeface="+mn-ea"/>
                <a:cs typeface="+mn-cs"/>
              </a:rPr>
              <a:t> (55%) </a:t>
            </a:r>
            <a:r>
              <a:rPr lang="sv-SE" sz="1200" b="0" i="0" u="none" strike="noStrike" kern="1200" baseline="0" dirty="0">
                <a:solidFill>
                  <a:schemeClr val="tx1"/>
                </a:solidFill>
                <a:latin typeface="+mn-lt"/>
                <a:ea typeface="+mn-ea"/>
                <a:cs typeface="+mn-cs"/>
              </a:rPr>
              <a:t>har valt att plugga en period utomlands.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97 procent av de examinerade får jobb efter avslutad utbildning, drygt hälften redan innan de tagit examen (s. karriäruppföljning 2018).</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12</a:t>
            </a:fld>
            <a:endParaRPr lang="sv-SE"/>
          </a:p>
        </p:txBody>
      </p:sp>
    </p:spTree>
    <p:extLst>
      <p:ext uri="{BB962C8B-B14F-4D97-AF65-F5344CB8AC3E}">
        <p14:creationId xmlns:p14="http://schemas.microsoft.com/office/powerpoint/2010/main" val="28309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Cirka 30 utbildningar</a:t>
            </a:r>
            <a:r>
              <a:rPr lang="sv-SE" baseline="0" dirty="0"/>
              <a:t> som startar på grundnivå.</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Cirka</a:t>
            </a:r>
            <a:r>
              <a:rPr lang="sv-SE" baseline="0" dirty="0"/>
              <a:t> 60 </a:t>
            </a:r>
            <a:r>
              <a:rPr lang="sv-SE" dirty="0"/>
              <a:t>masterprogram.</a:t>
            </a:r>
            <a:r>
              <a:rPr lang="sv-SE" baseline="0" dirty="0"/>
              <a:t> </a:t>
            </a:r>
            <a:r>
              <a:rPr lang="sv-SE" baseline="0" dirty="0" err="1"/>
              <a:t>Masterprogrammen</a:t>
            </a:r>
            <a:r>
              <a:rPr lang="sv-SE" baseline="0" dirty="0"/>
              <a:t> har u</a:t>
            </a:r>
            <a:r>
              <a:rPr lang="sv-SE" dirty="0"/>
              <a:t>ndervisningen på engelska.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a:lnSpc>
                <a:spcPts val="1600"/>
              </a:lnSpc>
              <a:spcAft>
                <a:spcPts val="0"/>
              </a:spcAft>
            </a:pPr>
            <a:r>
              <a:rPr lang="sv-SE" sz="1200" dirty="0"/>
              <a:t>Arkitektur, samhällsbyggnad och byggteknik</a:t>
            </a:r>
          </a:p>
          <a:p>
            <a:pPr>
              <a:spcAft>
                <a:spcPts val="0"/>
              </a:spcAft>
            </a:pPr>
            <a:r>
              <a:rPr lang="sv-SE" sz="1200" dirty="0"/>
              <a:t>Elektroteknik, teknisk fysik och tillämpad matematik</a:t>
            </a:r>
          </a:p>
          <a:p>
            <a:pPr>
              <a:spcAft>
                <a:spcPts val="0"/>
              </a:spcAft>
            </a:pPr>
            <a:r>
              <a:rPr lang="sv-SE" sz="1200" dirty="0"/>
              <a:t>Energi och miljö</a:t>
            </a:r>
          </a:p>
          <a:p>
            <a:pPr>
              <a:spcAft>
                <a:spcPts val="0"/>
              </a:spcAft>
            </a:pPr>
            <a:r>
              <a:rPr lang="sv-SE" sz="1200" dirty="0"/>
              <a:t>Kemi- och bioteknik</a:t>
            </a:r>
          </a:p>
          <a:p>
            <a:pPr>
              <a:spcAft>
                <a:spcPts val="0"/>
              </a:spcAft>
            </a:pPr>
            <a:r>
              <a:rPr lang="sv-SE" sz="1200" dirty="0"/>
              <a:t>Industriell ekonomi och teknik</a:t>
            </a:r>
          </a:p>
          <a:p>
            <a:pPr>
              <a:spcAft>
                <a:spcPts val="0"/>
              </a:spcAft>
            </a:pPr>
            <a:r>
              <a:rPr lang="sv-SE" sz="1200" dirty="0"/>
              <a:t>IT och datateknik</a:t>
            </a:r>
          </a:p>
          <a:p>
            <a:pPr>
              <a:spcAft>
                <a:spcPts val="0"/>
              </a:spcAft>
            </a:pPr>
            <a:r>
              <a:rPr lang="sv-SE" sz="1200" dirty="0"/>
              <a:t>Maskinteknik, farkostteknik och produktframtagning</a:t>
            </a:r>
          </a:p>
          <a:p>
            <a:pPr>
              <a:spcAft>
                <a:spcPts val="0"/>
              </a:spcAft>
            </a:pPr>
            <a:r>
              <a:rPr lang="sv-SE" sz="1200" dirty="0"/>
              <a:t>Materialvetenskap</a:t>
            </a:r>
          </a:p>
          <a:p>
            <a:pPr>
              <a:spcAft>
                <a:spcPts val="0"/>
              </a:spcAft>
            </a:pPr>
            <a:r>
              <a:rPr lang="sv-SE" sz="1200" dirty="0"/>
              <a:t>Medicinsk teknik</a:t>
            </a:r>
          </a:p>
          <a:p>
            <a:pPr>
              <a:spcAft>
                <a:spcPts val="0"/>
              </a:spcAft>
            </a:pPr>
            <a:r>
              <a:rPr lang="sv-SE" sz="1200" dirty="0"/>
              <a:t>Teknik och lärande</a:t>
            </a:r>
          </a:p>
          <a:p>
            <a:pPr>
              <a:spcAft>
                <a:spcPts val="0"/>
              </a:spcAft>
            </a:pPr>
            <a:r>
              <a:rPr lang="sv-SE" sz="1200" dirty="0"/>
              <a:t>Öppen ingång och behörighetsgivande utbildningar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13</a:t>
            </a:fld>
            <a:endParaRPr lang="sv-SE"/>
          </a:p>
        </p:txBody>
      </p:sp>
    </p:spTree>
    <p:extLst>
      <p:ext uri="{BB962C8B-B14F-4D97-AF65-F5344CB8AC3E}">
        <p14:creationId xmlns:p14="http://schemas.microsoft.com/office/powerpoint/2010/main" val="74724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spcBef>
                <a:spcPts val="500"/>
              </a:spcBef>
              <a:spcAft>
                <a:spcPts val="500"/>
              </a:spcAft>
              <a:buNone/>
            </a:pPr>
            <a:r>
              <a:rPr lang="en-US" sz="1800" dirty="0" err="1"/>
              <a:t>Följande</a:t>
            </a:r>
            <a:r>
              <a:rPr lang="en-US" sz="1800" dirty="0"/>
              <a:t> </a:t>
            </a:r>
            <a:r>
              <a:rPr lang="en-US" sz="1800" dirty="0" err="1"/>
              <a:t>examina</a:t>
            </a:r>
            <a:r>
              <a:rPr lang="en-US" sz="1800" dirty="0"/>
              <a:t> </a:t>
            </a:r>
            <a:r>
              <a:rPr lang="en-US" sz="1800" dirty="0" err="1"/>
              <a:t>finns</a:t>
            </a:r>
            <a:r>
              <a:rPr lang="en-US" sz="1800" dirty="0"/>
              <a:t> </a:t>
            </a:r>
            <a:r>
              <a:rPr lang="en-US" sz="1800" dirty="0" err="1"/>
              <a:t>på</a:t>
            </a:r>
            <a:r>
              <a:rPr lang="en-US" sz="1800" dirty="0"/>
              <a:t> KTH: </a:t>
            </a:r>
          </a:p>
          <a:p>
            <a:pPr marL="171450" indent="-171450" algn="l">
              <a:spcAft>
                <a:spcPts val="0"/>
              </a:spcAft>
              <a:buFont typeface="Arial" panose="020B0604020202020204" pitchFamily="34" charset="0"/>
              <a:buChar char="•"/>
            </a:pPr>
            <a:r>
              <a:rPr lang="sv-SE" sz="1100" dirty="0">
                <a:effectLst/>
              </a:rPr>
              <a:t>Högskoleexamen</a:t>
            </a:r>
          </a:p>
          <a:p>
            <a:pPr marL="171450" indent="-171450" algn="l">
              <a:spcAft>
                <a:spcPts val="0"/>
              </a:spcAft>
              <a:buFont typeface="Arial" panose="020B0604020202020204" pitchFamily="34" charset="0"/>
              <a:buChar char="•"/>
            </a:pPr>
            <a:r>
              <a:rPr lang="sv-SE" sz="1100" dirty="0">
                <a:effectLst/>
              </a:rPr>
              <a:t>Kandidatexamen</a:t>
            </a:r>
          </a:p>
          <a:p>
            <a:pPr marL="171450" indent="-171450" algn="l">
              <a:spcAft>
                <a:spcPts val="0"/>
              </a:spcAft>
              <a:buFont typeface="Arial" panose="020B0604020202020204" pitchFamily="34" charset="0"/>
              <a:buChar char="•"/>
            </a:pPr>
            <a:r>
              <a:rPr lang="sv-SE" sz="1100" dirty="0">
                <a:effectLst/>
              </a:rPr>
              <a:t>Högskoleingenjörsexamen</a:t>
            </a:r>
          </a:p>
          <a:p>
            <a:pPr marL="171450" indent="-171450" algn="l">
              <a:spcAft>
                <a:spcPts val="0"/>
              </a:spcAft>
              <a:buFont typeface="Arial" panose="020B0604020202020204" pitchFamily="34" charset="0"/>
              <a:buChar char="•"/>
            </a:pPr>
            <a:r>
              <a:rPr lang="sv-SE" sz="1100" dirty="0">
                <a:effectLst/>
              </a:rPr>
              <a:t>Ämneslärarexamen</a:t>
            </a:r>
          </a:p>
          <a:p>
            <a:pPr marL="171450" indent="-171450" algn="l">
              <a:spcAft>
                <a:spcPts val="0"/>
              </a:spcAft>
              <a:buFont typeface="Arial" panose="020B0604020202020204" pitchFamily="34" charset="0"/>
              <a:buChar char="•"/>
            </a:pPr>
            <a:r>
              <a:rPr lang="sv-SE" sz="1100" dirty="0">
                <a:effectLst/>
              </a:rPr>
              <a:t>Magisterexamen</a:t>
            </a:r>
          </a:p>
          <a:p>
            <a:pPr marL="171450" indent="-171450" algn="l">
              <a:spcAft>
                <a:spcPts val="0"/>
              </a:spcAft>
              <a:buFont typeface="Arial" panose="020B0604020202020204" pitchFamily="34" charset="0"/>
              <a:buChar char="•"/>
            </a:pPr>
            <a:r>
              <a:rPr lang="sv-SE" sz="1100" dirty="0">
                <a:effectLst/>
              </a:rPr>
              <a:t>Masterexamen</a:t>
            </a:r>
          </a:p>
          <a:p>
            <a:pPr marL="171450" indent="-171450" algn="l">
              <a:spcAft>
                <a:spcPts val="0"/>
              </a:spcAft>
              <a:buFont typeface="Arial" panose="020B0604020202020204" pitchFamily="34" charset="0"/>
              <a:buChar char="•"/>
            </a:pPr>
            <a:r>
              <a:rPr lang="sv-SE" sz="1100" dirty="0">
                <a:effectLst/>
              </a:rPr>
              <a:t>Civilingenjörsexamen</a:t>
            </a:r>
          </a:p>
          <a:p>
            <a:pPr marL="171450" indent="-171450" algn="l">
              <a:spcAft>
                <a:spcPts val="0"/>
              </a:spcAft>
              <a:buFont typeface="Arial" panose="020B0604020202020204" pitchFamily="34" charset="0"/>
              <a:buChar char="•"/>
            </a:pPr>
            <a:r>
              <a:rPr lang="sv-SE" sz="1100" dirty="0">
                <a:effectLst/>
              </a:rPr>
              <a:t>Arkitektexamen</a:t>
            </a:r>
          </a:p>
          <a:p>
            <a:pPr marL="171450" indent="-171450" algn="l">
              <a:spcAft>
                <a:spcPts val="0"/>
              </a:spcAft>
              <a:buFont typeface="Arial" panose="020B0604020202020204" pitchFamily="34" charset="0"/>
              <a:buChar char="•"/>
            </a:pPr>
            <a:r>
              <a:rPr lang="sv-SE" sz="1100" dirty="0">
                <a:effectLst/>
              </a:rPr>
              <a:t>Ämneslärarexamen</a:t>
            </a:r>
            <a:endParaRPr lang="sv-SE" sz="1100" dirty="0">
              <a:effectLst/>
              <a:latin typeface="Calibri" panose="020F0502020204030204" pitchFamily="34" charset="0"/>
              <a:ea typeface="Calibri" panose="020F0502020204030204" pitchFamily="34" charset="0"/>
            </a:endParaRPr>
          </a:p>
          <a:p>
            <a:pPr marL="171450" indent="-171450" algn="l">
              <a:spcAft>
                <a:spcPts val="0"/>
              </a:spcAft>
              <a:buFont typeface="Arial" panose="020B0604020202020204" pitchFamily="34" charset="0"/>
              <a:buChar char="•"/>
            </a:pPr>
            <a:r>
              <a:rPr lang="sv-SE" sz="1100" dirty="0">
                <a:effectLst/>
              </a:rPr>
              <a:t>Licentiatexamen</a:t>
            </a:r>
          </a:p>
          <a:p>
            <a:pPr marL="171450" indent="-171450" algn="l">
              <a:spcAft>
                <a:spcPts val="0"/>
              </a:spcAft>
              <a:buFont typeface="Arial" panose="020B0604020202020204" pitchFamily="34" charset="0"/>
              <a:buChar char="•"/>
            </a:pPr>
            <a:r>
              <a:rPr lang="sv-SE" sz="1100" dirty="0">
                <a:effectLst/>
              </a:rPr>
              <a:t>Doktorsexamen</a:t>
            </a:r>
          </a:p>
          <a:p>
            <a:endParaRPr lang="en-US"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14</a:t>
            </a:fld>
            <a:endParaRPr lang="sv-SE"/>
          </a:p>
        </p:txBody>
      </p:sp>
    </p:spTree>
    <p:extLst>
      <p:ext uri="{BB962C8B-B14F-4D97-AF65-F5344CB8AC3E}">
        <p14:creationId xmlns:p14="http://schemas.microsoft.com/office/powerpoint/2010/main" val="276162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KTH erbjuder omfattande möjligheter för studenter att</a:t>
            </a:r>
            <a:r>
              <a:rPr lang="sv-SE" baseline="0" dirty="0"/>
              <a:t> studera utomlands.</a:t>
            </a:r>
            <a:r>
              <a:rPr lang="sv-SE" dirty="0"/>
              <a:t> Förutom utbytesstudier erbjuder KTH dubbeldiplomstudier, examensarbete utomlands och sommarkurser utomlands. </a:t>
            </a:r>
          </a:p>
          <a:p>
            <a:r>
              <a:rPr lang="sv-SE" dirty="0"/>
              <a:t>KTH har utbytesavtal med 220 framstående universitet runt om i världen.</a:t>
            </a:r>
          </a:p>
          <a:p>
            <a:endParaRPr lang="sv-SE" dirty="0"/>
          </a:p>
          <a:p>
            <a:r>
              <a:rPr lang="sv-SE" sz="1200" b="0" i="0" kern="1200" dirty="0">
                <a:solidFill>
                  <a:srgbClr val="FF0000"/>
                </a:solidFill>
                <a:effectLst/>
                <a:latin typeface="+mn-lt"/>
                <a:ea typeface="+mn-ea"/>
                <a:cs typeface="+mn-cs"/>
              </a:rPr>
              <a:t>Under 2020 påbörjade 348 studenter</a:t>
            </a:r>
            <a:r>
              <a:rPr lang="sv-SE" sz="1200" b="0" i="0" kern="1200" baseline="0" dirty="0">
                <a:solidFill>
                  <a:srgbClr val="FF0000"/>
                </a:solidFill>
                <a:effectLst/>
                <a:latin typeface="+mn-lt"/>
                <a:ea typeface="+mn-ea"/>
                <a:cs typeface="+mn-cs"/>
              </a:rPr>
              <a:t> utbytesstudier utomlands</a:t>
            </a:r>
            <a:r>
              <a:rPr lang="sv-SE" sz="1200" b="0" i="0" kern="1200" dirty="0">
                <a:solidFill>
                  <a:srgbClr val="FF0000"/>
                </a:solidFill>
                <a:effectLst/>
                <a:latin typeface="+mn-lt"/>
                <a:ea typeface="+mn-ea"/>
                <a:cs typeface="+mn-cs"/>
              </a:rPr>
              <a:t> och</a:t>
            </a:r>
            <a:r>
              <a:rPr lang="sv-SE" sz="1200" b="0" i="0" kern="1200" baseline="0" dirty="0">
                <a:solidFill>
                  <a:srgbClr val="FF0000"/>
                </a:solidFill>
                <a:effectLst/>
                <a:latin typeface="+mn-lt"/>
                <a:ea typeface="+mn-ea"/>
                <a:cs typeface="+mn-cs"/>
              </a:rPr>
              <a:t> det är en halvering jämfört med 2019</a:t>
            </a:r>
            <a:r>
              <a:rPr lang="sv-SE" sz="1200" b="0" i="0" kern="1200" dirty="0">
                <a:solidFill>
                  <a:srgbClr val="FF0000"/>
                </a:solidFill>
                <a:effectLst/>
                <a:latin typeface="+mn-lt"/>
                <a:ea typeface="+mn-ea"/>
                <a:cs typeface="+mn-cs"/>
              </a:rPr>
              <a:t>. Anledningen till att antalet minskat kraftigt är pågående pandemi.</a:t>
            </a:r>
            <a:r>
              <a:rPr lang="sv-SE" sz="1200" b="0" i="0" kern="1200" baseline="0" dirty="0">
                <a:solidFill>
                  <a:srgbClr val="FF0000"/>
                </a:solidFill>
                <a:effectLst/>
                <a:latin typeface="+mn-lt"/>
                <a:ea typeface="+mn-ea"/>
                <a:cs typeface="+mn-cs"/>
              </a:rPr>
              <a:t> Det har inte varit möjligt att genomföra utbytesstudier utomlands i samma utsträckning som tidigare p g a reserestriktioner och att partneruniversitet har ställt in utbytesverksamheten. Detta har också inneburit att för utresande utbytesstudenter har det blivit ett större fokus på europeiska partneruniversitet.</a:t>
            </a:r>
          </a:p>
          <a:p>
            <a:endParaRPr lang="sv-SE" sz="1200" b="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dirty="0">
                <a:solidFill>
                  <a:schemeClr val="tx1"/>
                </a:solidFill>
                <a:effectLst/>
                <a:latin typeface="+mn-lt"/>
                <a:ea typeface="+mn-ea"/>
                <a:cs typeface="+mn-cs"/>
              </a:rPr>
              <a:t>Under 2020 påbörjade 635 studenter utbytesstudier vid KTH</a:t>
            </a:r>
            <a:r>
              <a:rPr lang="sv-SE" sz="1200" b="0" kern="1200" baseline="0" dirty="0">
                <a:solidFill>
                  <a:schemeClr val="tx1"/>
                </a:solidFill>
                <a:effectLst/>
                <a:latin typeface="+mn-lt"/>
                <a:ea typeface="+mn-ea"/>
                <a:cs typeface="+mn-cs"/>
              </a:rPr>
              <a:t> vilket är en minskning med ca 35% jämfört med 2019. Ä</a:t>
            </a:r>
            <a:r>
              <a:rPr lang="sv-SE" sz="1200" b="0" kern="1200" dirty="0">
                <a:solidFill>
                  <a:schemeClr val="tx1"/>
                </a:solidFill>
                <a:effectLst/>
                <a:latin typeface="+mn-lt"/>
                <a:ea typeface="+mn-ea"/>
                <a:cs typeface="+mn-cs"/>
              </a:rPr>
              <a:t>ven</a:t>
            </a:r>
            <a:r>
              <a:rPr lang="sv-SE" sz="1200" b="0" kern="1200" baseline="0" dirty="0">
                <a:solidFill>
                  <a:schemeClr val="tx1"/>
                </a:solidFill>
                <a:effectLst/>
                <a:latin typeface="+mn-lt"/>
                <a:ea typeface="+mn-ea"/>
                <a:cs typeface="+mn-cs"/>
              </a:rPr>
              <a:t> här är det den </a:t>
            </a:r>
            <a:r>
              <a:rPr lang="sv-SE" sz="1200" b="0" kern="1200" dirty="0">
                <a:solidFill>
                  <a:schemeClr val="tx1"/>
                </a:solidFill>
                <a:effectLst/>
                <a:latin typeface="+mn-lt"/>
                <a:ea typeface="+mn-ea"/>
                <a:cs typeface="+mn-cs"/>
              </a:rPr>
              <a:t>pågående pandemin som är orsaken</a:t>
            </a:r>
            <a:r>
              <a:rPr lang="sv-SE" sz="1200" b="0" kern="1200" baseline="0" dirty="0">
                <a:solidFill>
                  <a:schemeClr val="tx1"/>
                </a:solidFill>
                <a:effectLst/>
                <a:latin typeface="+mn-lt"/>
                <a:ea typeface="+mn-ea"/>
                <a:cs typeface="+mn-cs"/>
              </a:rPr>
              <a:t> till minskningen. </a:t>
            </a:r>
            <a:r>
              <a:rPr lang="sv-SE" sz="1200" b="0" kern="1200" dirty="0">
                <a:solidFill>
                  <a:schemeClr val="tx1"/>
                </a:solidFill>
                <a:effectLst/>
                <a:latin typeface="+mn-lt"/>
                <a:ea typeface="+mn-ea"/>
                <a:cs typeface="+mn-cs"/>
              </a:rPr>
              <a:t>Primärt var det utomeuropeiska studenter som inte hade möjlighet, eller inte valde, att ta sin utbytesplats vid KTH i anspråk. </a:t>
            </a:r>
            <a:endParaRPr lang="sv-SE" b="0" dirty="0"/>
          </a:p>
          <a:p>
            <a:r>
              <a:rPr lang="sv-SE" dirty="0"/>
              <a:t>Källa:</a:t>
            </a:r>
            <a:r>
              <a:rPr lang="sv-SE" baseline="0" dirty="0"/>
              <a:t> </a:t>
            </a:r>
            <a:r>
              <a:rPr lang="sv-SE" baseline="0" dirty="0" err="1"/>
              <a:t>Ladok</a:t>
            </a:r>
            <a:r>
              <a:rPr lang="sv-SE" baseline="0" dirty="0"/>
              <a:t> och </a:t>
            </a:r>
            <a:r>
              <a:rPr lang="sv-SE" baseline="0" dirty="0" err="1"/>
              <a:t>NyA</a:t>
            </a:r>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15</a:t>
            </a:fld>
            <a:endParaRPr lang="sv-SE"/>
          </a:p>
        </p:txBody>
      </p:sp>
    </p:spTree>
    <p:extLst>
      <p:ext uri="{BB962C8B-B14F-4D97-AF65-F5344CB8AC3E}">
        <p14:creationId xmlns:p14="http://schemas.microsoft.com/office/powerpoint/2010/main" val="126635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Antal nya avgiftsskyldiga studenter 2018-2020 per förutbildningsland. 13</a:t>
            </a:r>
            <a:r>
              <a:rPr lang="sv-SE" baseline="0" dirty="0"/>
              <a:t> största länderna.</a:t>
            </a:r>
            <a:endParaRPr lang="sv-SE" dirty="0"/>
          </a:p>
          <a:p>
            <a:r>
              <a:rPr lang="sv-SE" baseline="0" dirty="0"/>
              <a:t>Sedan avgiftsinförandet har antalet avgiftsskyldiga studenter vid KTH ökat stadigt på grund av medvetna och långsiktiga satsningar på rekrytering och samarbeten världen över samt stöd till internationella studenter. Majoriteten av de betalande studenterna kommit från Kina och Indien. Länderna har stora studentpopulationer, relativt hög utbildningskvalitet samt vana att betala för utbildning. Vidare har KTH genomfört långsiktiga satsningar i form av synlighet på och nära samarbeten med framstående universitet i länderna samt omfattande digital kommunikation, kampanjer och event. KTH strävar efter mångfald och att rekrytera fler studenter även från övriga länder. Digitala insatser riktas brett till kvalificerade studenter världen över och särskilda satsningar på riktade samarbeten och event görs även i utvalda länder i Sydostasien, Latinamerika och Sydkorea. </a:t>
            </a:r>
          </a:p>
          <a:p>
            <a:r>
              <a:rPr lang="sv-SE" baseline="0" dirty="0"/>
              <a:t>För kännedom registreras inte studenternas nationalitet, utan uppgiften om land bygger på var studenten har fullgjort sin behörighetsgivande utbildning.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Källa:</a:t>
            </a:r>
            <a:r>
              <a:rPr lang="sv-SE" baseline="0" dirty="0"/>
              <a:t> </a:t>
            </a:r>
            <a:r>
              <a:rPr lang="sv-SE" baseline="0" dirty="0" err="1"/>
              <a:t>Ladok</a:t>
            </a:r>
            <a:r>
              <a:rPr lang="sv-SE" baseline="0" dirty="0"/>
              <a:t> och </a:t>
            </a:r>
            <a:r>
              <a:rPr lang="sv-SE" baseline="0" dirty="0" err="1"/>
              <a:t>NyA</a:t>
            </a:r>
            <a:endParaRPr lang="sv-SE" dirty="0"/>
          </a:p>
          <a:p>
            <a:endParaRPr lang="sv-SE" baseline="0"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16</a:t>
            </a:fld>
            <a:endParaRPr lang="sv-SE"/>
          </a:p>
        </p:txBody>
      </p:sp>
    </p:spTree>
    <p:extLst>
      <p:ext uri="{BB962C8B-B14F-4D97-AF65-F5344CB8AC3E}">
        <p14:creationId xmlns:p14="http://schemas.microsoft.com/office/powerpoint/2010/main" val="2585894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Totalt</a:t>
            </a:r>
            <a:r>
              <a:rPr lang="sv-SE" baseline="0" dirty="0"/>
              <a:t> a</a:t>
            </a:r>
            <a:r>
              <a:rPr lang="sv-SE" dirty="0"/>
              <a:t>ntal studenter per förutbildningsland. 14 största länderna. (Siffra från HT20)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Vid</a:t>
            </a:r>
            <a:r>
              <a:rPr lang="sv-SE" baseline="0" dirty="0"/>
              <a:t> en närmare titt på förutbildningsland för samtliga nybörjare på KTH:s masterprogram är Kina, Sverige och Indien de vanligaste länderna under 2020. KTH tar även emot ett stort antal studenter från europeiska länder såsom Tyskland, Italien, Storbritannien, Spanien, Grekland och Island. Värt att notera är att Coronapandemin ledde till en nedgång i antal internationella studenter på KTH och världen över 2020. Nedgången drabbade vissa länder mer än andra, beroende på exempelvis svårigheter kopplade till reserestriktioner, finansiering eller osäkerhet kring smittspridning.</a:t>
            </a: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Källa:</a:t>
            </a:r>
            <a:r>
              <a:rPr lang="sv-SE" baseline="0" dirty="0"/>
              <a:t> </a:t>
            </a:r>
            <a:r>
              <a:rPr lang="sv-SE" baseline="0" dirty="0" err="1"/>
              <a:t>Ladok</a:t>
            </a:r>
            <a:r>
              <a:rPr lang="sv-SE" baseline="0" dirty="0"/>
              <a:t> och </a:t>
            </a:r>
            <a:r>
              <a:rPr lang="sv-SE" baseline="0" dirty="0" err="1"/>
              <a:t>NyA</a:t>
            </a:r>
            <a:endParaRPr lang="sv-SE"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17</a:t>
            </a:fld>
            <a:endParaRPr lang="sv-SE"/>
          </a:p>
        </p:txBody>
      </p:sp>
    </p:spTree>
    <p:extLst>
      <p:ext uri="{BB962C8B-B14F-4D97-AF65-F5344CB8AC3E}">
        <p14:creationId xmlns:p14="http://schemas.microsoft.com/office/powerpoint/2010/main" val="1928374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a:t>KTH har ingått i strategiska partnerskap med ett antal ledande tekniska universitet. Partnerskapen spänner över flera verksamhetsområden och omfattar såväl traditionellt studentutbyte och forskningssamarbeten, som gemensamma master- och doktorandprogram. De strategiska partneruniversiteten stärker KTH:s forskning, utbildning och samverkan i stort och genom dem kan KTH verka mer kraftfullt i byggandet av ett globalt varumärke.</a:t>
            </a:r>
          </a:p>
          <a:p>
            <a:endParaRPr lang="sv-SE" dirty="0"/>
          </a:p>
          <a:p>
            <a:r>
              <a:rPr lang="sv-SE" sz="1200" b="1" i="0" u="none" strike="noStrike" kern="1200" baseline="0" dirty="0">
                <a:solidFill>
                  <a:schemeClr val="tx1"/>
                </a:solidFill>
                <a:latin typeface="+mn-lt"/>
                <a:ea typeface="+mn-ea"/>
                <a:cs typeface="+mn-cs"/>
              </a:rPr>
              <a:t>KTH: </a:t>
            </a:r>
            <a:r>
              <a:rPr lang="sv-SE" sz="1200" b="1" i="0" u="none" strike="noStrike" kern="1200" baseline="0" dirty="0" err="1">
                <a:solidFill>
                  <a:schemeClr val="tx1"/>
                </a:solidFill>
                <a:latin typeface="+mn-lt"/>
                <a:ea typeface="+mn-ea"/>
                <a:cs typeface="+mn-cs"/>
              </a:rPr>
              <a:t>stategiska</a:t>
            </a:r>
            <a:r>
              <a:rPr lang="sv-SE" sz="1200" b="1" i="0" u="none" strike="noStrike" kern="1200" baseline="0" dirty="0">
                <a:solidFill>
                  <a:schemeClr val="tx1"/>
                </a:solidFill>
                <a:latin typeface="+mn-lt"/>
                <a:ea typeface="+mn-ea"/>
                <a:cs typeface="+mn-cs"/>
              </a:rPr>
              <a:t> partneruniversitet: </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University of Illinois at Urbana-</a:t>
            </a:r>
            <a:r>
              <a:rPr lang="sv-SE" sz="1200" b="0" i="0" u="none" strike="noStrike" kern="1200" baseline="0" dirty="0" err="1">
                <a:solidFill>
                  <a:schemeClr val="tx1"/>
                </a:solidFill>
                <a:latin typeface="+mn-lt"/>
                <a:ea typeface="+mn-ea"/>
                <a:cs typeface="+mn-cs"/>
              </a:rPr>
              <a:t>Champaign</a:t>
            </a:r>
            <a:r>
              <a:rPr lang="sv-SE" sz="1200" b="0" i="0" u="none" strike="noStrike" kern="1200" baseline="0" dirty="0">
                <a:solidFill>
                  <a:schemeClr val="tx1"/>
                </a:solidFill>
                <a:latin typeface="+mn-lt"/>
                <a:ea typeface="+mn-ea"/>
                <a:cs typeface="+mn-cs"/>
              </a:rPr>
              <a:t> i USA</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Nanyang </a:t>
            </a:r>
            <a:r>
              <a:rPr lang="sv-SE" sz="1200" b="0" i="0" u="none" strike="noStrike" kern="1200" baseline="0" dirty="0" err="1">
                <a:solidFill>
                  <a:schemeClr val="tx1"/>
                </a:solidFill>
                <a:latin typeface="+mn-lt"/>
                <a:ea typeface="+mn-ea"/>
                <a:cs typeface="+mn-cs"/>
              </a:rPr>
              <a:t>Technological</a:t>
            </a:r>
            <a:r>
              <a:rPr lang="sv-SE" sz="1200" b="0" i="0" u="none" strike="noStrike" kern="1200" baseline="0" dirty="0">
                <a:solidFill>
                  <a:schemeClr val="tx1"/>
                </a:solidFill>
                <a:latin typeface="+mn-lt"/>
                <a:ea typeface="+mn-ea"/>
                <a:cs typeface="+mn-cs"/>
              </a:rPr>
              <a:t> University i Singapore</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Shanghai </a:t>
            </a:r>
            <a:r>
              <a:rPr lang="sv-SE" sz="1200" b="0" i="0" u="none" strike="noStrike" kern="1200" baseline="0" dirty="0" err="1">
                <a:solidFill>
                  <a:schemeClr val="tx1"/>
                </a:solidFill>
                <a:latin typeface="+mn-lt"/>
                <a:ea typeface="+mn-ea"/>
                <a:cs typeface="+mn-cs"/>
              </a:rPr>
              <a:t>Jiao</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Tong</a:t>
            </a:r>
            <a:r>
              <a:rPr lang="sv-SE" sz="1200" b="0" i="0" u="none" strike="noStrike" kern="1200" baseline="0" dirty="0">
                <a:solidFill>
                  <a:schemeClr val="tx1"/>
                </a:solidFill>
                <a:latin typeface="+mn-lt"/>
                <a:ea typeface="+mn-ea"/>
                <a:cs typeface="+mn-cs"/>
              </a:rPr>
              <a:t> University i Kina,</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Indian Institute of Technology Madras i Indien</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Hong Kong </a:t>
            </a:r>
            <a:r>
              <a:rPr lang="en-US" sz="1200" b="0" i="0" u="none" strike="noStrike" kern="1200" baseline="0" dirty="0">
                <a:solidFill>
                  <a:schemeClr val="tx1"/>
                </a:solidFill>
                <a:latin typeface="+mn-lt"/>
                <a:ea typeface="+mn-ea"/>
                <a:cs typeface="+mn-cs"/>
              </a:rPr>
              <a:t>University of Science and Technology i </a:t>
            </a:r>
            <a:r>
              <a:rPr lang="en-US" sz="1200" b="0" i="0" u="none" strike="noStrike" kern="1200" baseline="0" dirty="0" err="1">
                <a:solidFill>
                  <a:schemeClr val="tx1"/>
                </a:solidFill>
                <a:latin typeface="+mn-lt"/>
                <a:ea typeface="+mn-ea"/>
                <a:cs typeface="+mn-cs"/>
              </a:rPr>
              <a:t>Hongkong</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sv-SE" sz="1200" b="0" i="0" u="none" strike="noStrike" kern="1200" baseline="0" dirty="0">
                <a:solidFill>
                  <a:schemeClr val="tx1"/>
                </a:solidFill>
                <a:latin typeface="+mn-lt"/>
                <a:ea typeface="+mn-ea"/>
                <a:cs typeface="+mn-cs"/>
              </a:rPr>
              <a:t>University of Tokyo i Japan. </a:t>
            </a:r>
            <a:br>
              <a:rPr lang="sv-SE" sz="1200" b="0" i="0" u="none" strike="noStrike" kern="1200" baseline="0" dirty="0">
                <a:solidFill>
                  <a:schemeClr val="tx1"/>
                </a:solidFill>
                <a:latin typeface="+mn-lt"/>
                <a:ea typeface="+mn-ea"/>
                <a:cs typeface="+mn-cs"/>
              </a:rPr>
            </a:br>
            <a:r>
              <a:rPr lang="sv-SE" sz="1200" b="0" i="0" u="none" strike="noStrike" kern="1200" baseline="0" dirty="0">
                <a:solidFill>
                  <a:schemeClr val="tx1"/>
                </a:solidFill>
                <a:latin typeface="+mn-lt"/>
                <a:ea typeface="+mn-ea"/>
                <a:cs typeface="+mn-cs"/>
              </a:rPr>
              <a:t>Partnerskapet med University of Tokyo sker tillsammans med Karolinska institutet och Stockholms universitet inom ramen for Stockholm trio.</a:t>
            </a:r>
          </a:p>
          <a:p>
            <a:endParaRPr lang="sv-SE"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Mer information om strategiska partnerskap med internationella universitet finns här: https://www.kth.se/om/internationellt/strategiska-partneruniversitet</a:t>
            </a:r>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18</a:t>
            </a:fld>
            <a:endParaRPr lang="sv-SE"/>
          </a:p>
        </p:txBody>
      </p:sp>
    </p:spTree>
    <p:extLst>
      <p:ext uri="{BB962C8B-B14F-4D97-AF65-F5344CB8AC3E}">
        <p14:creationId xmlns:p14="http://schemas.microsoft.com/office/powerpoint/2010/main" val="106551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00"/>
              </a:spcBef>
              <a:spcAft>
                <a:spcPts val="500"/>
              </a:spcAft>
            </a:pPr>
            <a:r>
              <a:rPr lang="sv-SE" sz="1200" b="0" i="0" kern="1200" dirty="0">
                <a:solidFill>
                  <a:schemeClr val="tx1"/>
                </a:solidFill>
                <a:effectLst/>
                <a:latin typeface="+mn-lt"/>
                <a:ea typeface="+mn-ea"/>
                <a:cs typeface="+mn-cs"/>
              </a:rPr>
              <a:t>Vidden i KTH:s forskning kräver variation i fokus, förhållningssätt och formering. Vi strävar efter att skapa en öppen atmosfär och bryta ner traditionella barriärer mellan ämnesdiscipliner. Grundläggande och tillämpad forskning utförs parallellt, och detsamma gäller för multidisciplinär och ämnesinriktad forskning. </a:t>
            </a:r>
          </a:p>
          <a:p>
            <a:pPr>
              <a:spcBef>
                <a:spcPts val="500"/>
              </a:spcBef>
              <a:spcAft>
                <a:spcPts val="500"/>
              </a:spcAft>
            </a:pPr>
            <a:endParaRPr lang="sv-SE" dirty="0"/>
          </a:p>
          <a:p>
            <a:pPr>
              <a:spcBef>
                <a:spcPts val="500"/>
              </a:spcBef>
              <a:spcAft>
                <a:spcPts val="500"/>
              </a:spcAft>
            </a:pPr>
            <a:r>
              <a:rPr lang="sv-SE" b="1" dirty="0"/>
              <a:t>Vår forskning och utbildning omfattar: </a:t>
            </a:r>
          </a:p>
          <a:p>
            <a:pPr marL="171450" indent="-171450">
              <a:spcBef>
                <a:spcPts val="500"/>
              </a:spcBef>
              <a:spcAft>
                <a:spcPts val="500"/>
              </a:spcAft>
              <a:buFont typeface="Arial" panose="020B0604020202020204" pitchFamily="34" charset="0"/>
              <a:buChar char="•"/>
            </a:pPr>
            <a:r>
              <a:rPr lang="sv-SE" i="0" dirty="0"/>
              <a:t>teknik </a:t>
            </a:r>
          </a:p>
          <a:p>
            <a:pPr marL="171450" indent="-171450">
              <a:spcBef>
                <a:spcPts val="500"/>
              </a:spcBef>
              <a:spcAft>
                <a:spcPts val="500"/>
              </a:spcAft>
              <a:buFont typeface="Arial" panose="020B0604020202020204" pitchFamily="34" charset="0"/>
              <a:buChar char="•"/>
            </a:pPr>
            <a:r>
              <a:rPr lang="sv-SE" i="0" dirty="0"/>
              <a:t>naturvetenskap</a:t>
            </a:r>
          </a:p>
          <a:p>
            <a:pPr marL="171450" indent="-171450">
              <a:spcBef>
                <a:spcPts val="500"/>
              </a:spcBef>
              <a:spcAft>
                <a:spcPts val="500"/>
              </a:spcAft>
              <a:buFont typeface="Arial" panose="020B0604020202020204" pitchFamily="34" charset="0"/>
              <a:buChar char="•"/>
            </a:pPr>
            <a:r>
              <a:rPr lang="sv-SE" i="0" dirty="0"/>
              <a:t>arkitektur</a:t>
            </a:r>
          </a:p>
          <a:p>
            <a:pPr marL="171450" indent="-171450">
              <a:spcBef>
                <a:spcPts val="500"/>
              </a:spcBef>
              <a:spcAft>
                <a:spcPts val="500"/>
              </a:spcAft>
              <a:buFont typeface="Arial" panose="020B0604020202020204" pitchFamily="34" charset="0"/>
              <a:buChar char="•"/>
            </a:pPr>
            <a:r>
              <a:rPr lang="sv-SE" i="0" dirty="0"/>
              <a:t>industriell ekonomi</a:t>
            </a:r>
          </a:p>
          <a:p>
            <a:pPr marL="171450" indent="-171450">
              <a:spcBef>
                <a:spcPts val="500"/>
              </a:spcBef>
              <a:spcAft>
                <a:spcPts val="500"/>
              </a:spcAft>
              <a:buFont typeface="Arial" panose="020B0604020202020204" pitchFamily="34" charset="0"/>
              <a:buChar char="•"/>
            </a:pPr>
            <a:r>
              <a:rPr lang="sv-SE" i="0" dirty="0"/>
              <a:t>samhällsplanering</a:t>
            </a:r>
          </a:p>
          <a:p>
            <a:pPr marL="171450" indent="-171450">
              <a:spcBef>
                <a:spcPts val="500"/>
              </a:spcBef>
              <a:spcAft>
                <a:spcPts val="500"/>
              </a:spcAft>
              <a:buFont typeface="Arial" panose="020B0604020202020204" pitchFamily="34" charset="0"/>
              <a:buChar char="•"/>
            </a:pPr>
            <a:r>
              <a:rPr lang="sv-SE" i="0" dirty="0"/>
              <a:t>teknikhistoria</a:t>
            </a:r>
          </a:p>
          <a:p>
            <a:pPr marL="171450" indent="-171450">
              <a:spcBef>
                <a:spcPts val="500"/>
              </a:spcBef>
              <a:spcAft>
                <a:spcPts val="500"/>
              </a:spcAft>
              <a:buFont typeface="Arial" panose="020B0604020202020204" pitchFamily="34" charset="0"/>
              <a:buChar char="•"/>
            </a:pPr>
            <a:r>
              <a:rPr lang="sv-SE" i="0" dirty="0"/>
              <a:t>filosofi </a:t>
            </a:r>
          </a:p>
          <a:p>
            <a:pPr marL="171450" indent="-171450">
              <a:spcBef>
                <a:spcPts val="500"/>
              </a:spcBef>
              <a:spcAft>
                <a:spcPts val="500"/>
              </a:spcAft>
              <a:buFont typeface="Arial" panose="020B0604020202020204" pitchFamily="34" charset="0"/>
              <a:buChar char="•"/>
            </a:pPr>
            <a:r>
              <a:rPr lang="sv-SE" i="0" dirty="0"/>
              <a:t>lärande</a:t>
            </a:r>
          </a:p>
          <a:p>
            <a:pPr marL="0" marR="0" lvl="0" indent="0" algn="l" defTabSz="914400" rtl="0" eaLnBrk="0" fontAlgn="base" latinLnBrk="0" hangingPunct="0">
              <a:lnSpc>
                <a:spcPct val="100000"/>
              </a:lnSpc>
              <a:spcBef>
                <a:spcPts val="500"/>
              </a:spcBef>
              <a:spcAft>
                <a:spcPts val="500"/>
              </a:spcAft>
              <a:buClrTx/>
              <a:buSzTx/>
              <a:buFontTx/>
              <a:buNone/>
              <a:tabLst/>
              <a:defRPr/>
            </a:pPr>
            <a:endParaRPr lang="sv-SE"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20</a:t>
            </a:fld>
            <a:endParaRPr lang="sv-SE"/>
          </a:p>
        </p:txBody>
      </p:sp>
    </p:spTree>
    <p:extLst>
      <p:ext uri="{BB962C8B-B14F-4D97-AF65-F5344CB8AC3E}">
        <p14:creationId xmlns:p14="http://schemas.microsoft.com/office/powerpoint/2010/main" val="313936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ts val="500"/>
              </a:spcBef>
              <a:spcAft>
                <a:spcPts val="500"/>
              </a:spcAft>
              <a:buClrTx/>
              <a:buSzTx/>
              <a:buFontTx/>
              <a:buNone/>
              <a:tabLst/>
              <a:defRPr/>
            </a:pPr>
            <a:r>
              <a:rPr lang="sv-SE" sz="1200" b="1" i="0" kern="1200" dirty="0">
                <a:solidFill>
                  <a:schemeClr val="tx1"/>
                </a:solidFill>
                <a:effectLst/>
                <a:latin typeface="+mn-lt"/>
                <a:ea typeface="+mn-ea"/>
                <a:cs typeface="+mn-cs"/>
              </a:rPr>
              <a:t>Utifrån den forskning vi är extra starka inom har KTH följande</a:t>
            </a:r>
            <a:r>
              <a:rPr lang="sv-SE" sz="1200" b="1" i="0" kern="1200" baseline="0" dirty="0">
                <a:solidFill>
                  <a:schemeClr val="tx1"/>
                </a:solidFill>
                <a:effectLst/>
                <a:latin typeface="+mn-lt"/>
                <a:ea typeface="+mn-ea"/>
                <a:cs typeface="+mn-cs"/>
              </a:rPr>
              <a:t> p</a:t>
            </a:r>
            <a:r>
              <a:rPr lang="sv-SE" sz="1200" b="1" i="0" kern="1200" dirty="0">
                <a:solidFill>
                  <a:schemeClr val="tx1"/>
                </a:solidFill>
                <a:effectLst/>
                <a:latin typeface="+mn-lt"/>
                <a:ea typeface="+mn-ea"/>
                <a:cs typeface="+mn-cs"/>
              </a:rPr>
              <a:t>lattformar för tvärvetenskaplig forskning.</a:t>
            </a:r>
          </a:p>
          <a:p>
            <a:pPr marL="171450" indent="-171450">
              <a:spcBef>
                <a:spcPts val="500"/>
              </a:spcBef>
              <a:spcAft>
                <a:spcPts val="500"/>
              </a:spcAft>
              <a:buFont typeface="Arial" panose="020B0604020202020204" pitchFamily="34" charset="0"/>
              <a:buChar char="•"/>
            </a:pPr>
            <a:r>
              <a:rPr lang="sv-SE" dirty="0"/>
              <a:t>Digitalisering</a:t>
            </a:r>
          </a:p>
          <a:p>
            <a:pPr marL="171450" indent="-171450">
              <a:spcBef>
                <a:spcPts val="500"/>
              </a:spcBef>
              <a:spcAft>
                <a:spcPts val="500"/>
              </a:spcAft>
              <a:buFont typeface="Arial" panose="020B0604020202020204" pitchFamily="34" charset="0"/>
              <a:buChar char="•"/>
            </a:pPr>
            <a:r>
              <a:rPr lang="sv-SE" i="0" dirty="0"/>
              <a:t>Energi </a:t>
            </a:r>
          </a:p>
          <a:p>
            <a:pPr marL="171450" indent="-171450">
              <a:spcBef>
                <a:spcPts val="500"/>
              </a:spcBef>
              <a:spcAft>
                <a:spcPts val="500"/>
              </a:spcAft>
              <a:buFont typeface="Arial" panose="020B0604020202020204" pitchFamily="34" charset="0"/>
              <a:buChar char="•"/>
            </a:pPr>
            <a:r>
              <a:rPr lang="sv-SE" i="0" dirty="0"/>
              <a:t>Transport </a:t>
            </a:r>
          </a:p>
          <a:p>
            <a:pPr marL="171450" indent="-171450">
              <a:spcBef>
                <a:spcPts val="500"/>
              </a:spcBef>
              <a:spcAft>
                <a:spcPts val="500"/>
              </a:spcAft>
              <a:buFont typeface="Arial" panose="020B0604020202020204" pitchFamily="34" charset="0"/>
              <a:buChar char="•"/>
            </a:pPr>
            <a:r>
              <a:rPr lang="sv-SE" i="0" dirty="0"/>
              <a:t>Material </a:t>
            </a:r>
          </a:p>
          <a:p>
            <a:pPr marL="171450" indent="-171450">
              <a:spcBef>
                <a:spcPts val="500"/>
              </a:spcBef>
              <a:spcAft>
                <a:spcPts val="500"/>
              </a:spcAft>
              <a:buFont typeface="Arial" panose="020B0604020202020204" pitchFamily="34" charset="0"/>
              <a:buChar char="•"/>
            </a:pPr>
            <a:r>
              <a:rPr lang="sv-SE" i="0" dirty="0"/>
              <a:t>Life </a:t>
            </a:r>
            <a:r>
              <a:rPr lang="sv-SE" i="0" dirty="0" smtClean="0"/>
              <a:t>Science </a:t>
            </a:r>
            <a:r>
              <a:rPr lang="sv-SE" i="0" dirty="0"/>
              <a:t>T</a:t>
            </a:r>
            <a:r>
              <a:rPr lang="sv-SE" i="0" dirty="0" smtClean="0"/>
              <a:t>echnology</a:t>
            </a:r>
            <a:endParaRPr lang="sv-SE" i="0" dirty="0"/>
          </a:p>
          <a:p>
            <a:pPr marL="171450" indent="-171450">
              <a:spcBef>
                <a:spcPts val="500"/>
              </a:spcBef>
              <a:spcAft>
                <a:spcPts val="500"/>
              </a:spcAft>
              <a:buFont typeface="Arial" panose="020B0604020202020204" pitchFamily="34" charset="0"/>
              <a:buChar char="•"/>
            </a:pPr>
            <a:r>
              <a:rPr lang="sv-SE" i="0" dirty="0"/>
              <a:t>Industriell</a:t>
            </a:r>
            <a:r>
              <a:rPr lang="sv-SE" i="0" baseline="0" dirty="0"/>
              <a:t> transformation</a:t>
            </a:r>
          </a:p>
          <a:p>
            <a:pPr marL="0" indent="0">
              <a:spcBef>
                <a:spcPts val="500"/>
              </a:spcBef>
              <a:spcAft>
                <a:spcPts val="500"/>
              </a:spcAft>
              <a:buFont typeface="Arial" panose="020B0604020202020204" pitchFamily="34" charset="0"/>
              <a:buNone/>
            </a:pPr>
            <a:endParaRPr lang="sv-SE" i="0" baseline="0" dirty="0"/>
          </a:p>
          <a:p>
            <a:pPr marL="0" indent="0">
              <a:spcBef>
                <a:spcPts val="500"/>
              </a:spcBef>
              <a:spcAft>
                <a:spcPts val="500"/>
              </a:spcAft>
              <a:buFont typeface="Arial" panose="020B0604020202020204" pitchFamily="34" charset="0"/>
              <a:buNone/>
            </a:pPr>
            <a:r>
              <a:rPr lang="sv-SE" b="1" i="0" baseline="0" dirty="0"/>
              <a:t>Plattformarna:</a:t>
            </a:r>
          </a:p>
          <a:p>
            <a:pPr marL="171450" marR="0" lvl="0" indent="-17145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Fungerar som katalysator för tvärvetenskapliga forskningsinitiativ som gemensamt genomförs av forskargrupper vid KTH tillsammans med relevanta externa partners</a:t>
            </a:r>
          </a:p>
          <a:p>
            <a:pPr marL="171450" marR="0" lvl="0" indent="-17145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Bygger och underhåller interna och externa relationer</a:t>
            </a:r>
          </a:p>
          <a:p>
            <a:pPr marL="171450" marR="0" lvl="0" indent="-17145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Förbättrar KTH:s synlighet</a:t>
            </a:r>
          </a:p>
          <a:p>
            <a:pPr marL="171450" marR="0" lvl="0" indent="-17145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Bidrar till att KTH blir en globalt erkänd ledare för innovativ tvärvetenskaplig forskning</a:t>
            </a:r>
            <a:endParaRPr lang="sv-SE" i="0" baseline="0" dirty="0"/>
          </a:p>
          <a:p>
            <a:pPr marL="0" indent="0">
              <a:spcBef>
                <a:spcPts val="500"/>
              </a:spcBef>
              <a:spcAft>
                <a:spcPts val="500"/>
              </a:spcAft>
              <a:buFont typeface="Arial" panose="020B0604020202020204" pitchFamily="34" charset="0"/>
              <a:buNone/>
            </a:pPr>
            <a:endParaRPr lang="sv-SE" i="0" dirty="0"/>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83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v-SE" sz="1200" kern="1200" dirty="0">
                <a:solidFill>
                  <a:schemeClr val="tx1"/>
                </a:solidFill>
                <a:effectLst/>
                <a:latin typeface="+mn-lt"/>
                <a:ea typeface="+mn-ea"/>
                <a:cs typeface="+mn-cs"/>
              </a:rPr>
              <a:t>Centrumbildningar är ett av de sätt som KTH samarbetar tvärvetenskapligt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med olika parter för att lösa framtidens utmaningar. </a:t>
            </a:r>
            <a:br>
              <a:rPr lang="sv-SE" sz="1200" kern="1200" dirty="0">
                <a:solidFill>
                  <a:schemeClr val="tx1"/>
                </a:solidFill>
                <a:effectLst/>
                <a:latin typeface="+mn-lt"/>
                <a:ea typeface="+mn-ea"/>
                <a:cs typeface="+mn-cs"/>
              </a:rPr>
            </a:br>
            <a:r>
              <a:rPr lang="en-US" dirty="0" err="1"/>
              <a:t>Ett</a:t>
            </a:r>
            <a:r>
              <a:rPr lang="en-US" dirty="0"/>
              <a:t> </a:t>
            </a:r>
            <a:r>
              <a:rPr lang="en-US" dirty="0" err="1"/>
              <a:t>femtiotal</a:t>
            </a:r>
            <a:r>
              <a:rPr lang="en-US" dirty="0"/>
              <a:t> </a:t>
            </a:r>
            <a:r>
              <a:rPr lang="en-US" dirty="0" err="1"/>
              <a:t>olika</a:t>
            </a:r>
            <a:r>
              <a:rPr lang="en-US" dirty="0"/>
              <a:t> centrum </a:t>
            </a:r>
            <a:r>
              <a:rPr lang="en-US" dirty="0" err="1"/>
              <a:t>är</a:t>
            </a:r>
            <a:r>
              <a:rPr lang="en-US" dirty="0"/>
              <a:t> </a:t>
            </a:r>
            <a:r>
              <a:rPr lang="en-US" dirty="0" err="1"/>
              <a:t>antnigen</a:t>
            </a:r>
            <a:r>
              <a:rPr lang="en-US" dirty="0"/>
              <a:t> </a:t>
            </a:r>
            <a:r>
              <a:rPr lang="en-US" dirty="0" err="1"/>
              <a:t>fysiskt</a:t>
            </a:r>
            <a:r>
              <a:rPr lang="en-US" dirty="0"/>
              <a:t> </a:t>
            </a:r>
            <a:r>
              <a:rPr lang="en-US" dirty="0" err="1"/>
              <a:t>eller</a:t>
            </a:r>
            <a:r>
              <a:rPr lang="en-US" dirty="0"/>
              <a:t> </a:t>
            </a:r>
            <a:r>
              <a:rPr lang="en-US" dirty="0" err="1"/>
              <a:t>virituellt</a:t>
            </a:r>
            <a:r>
              <a:rPr lang="en-US" dirty="0"/>
              <a:t> </a:t>
            </a:r>
            <a:r>
              <a:rPr lang="en-US" dirty="0" err="1"/>
              <a:t>placerade</a:t>
            </a:r>
            <a:r>
              <a:rPr lang="en-US" dirty="0"/>
              <a:t> vid KTH. </a:t>
            </a:r>
            <a:r>
              <a:rPr lang="en-US" dirty="0" err="1"/>
              <a:t>Inom</a:t>
            </a:r>
            <a:r>
              <a:rPr lang="en-US" dirty="0"/>
              <a:t> ramen </a:t>
            </a:r>
            <a:r>
              <a:rPr lang="en-US" dirty="0" err="1"/>
              <a:t>för</a:t>
            </a:r>
            <a:r>
              <a:rPr lang="en-US" dirty="0"/>
              <a:t> </a:t>
            </a:r>
            <a:r>
              <a:rPr lang="en-US" dirty="0" err="1"/>
              <a:t>dessa</a:t>
            </a:r>
            <a:r>
              <a:rPr lang="en-US" dirty="0"/>
              <a:t> </a:t>
            </a:r>
            <a:r>
              <a:rPr lang="en-US" dirty="0" err="1"/>
              <a:t>samarbetar</a:t>
            </a:r>
            <a:r>
              <a:rPr lang="en-US" dirty="0"/>
              <a:t> KTH </a:t>
            </a:r>
            <a:r>
              <a:rPr lang="en-US" dirty="0" err="1"/>
              <a:t>exempelvis</a:t>
            </a:r>
            <a:r>
              <a:rPr lang="en-US" dirty="0"/>
              <a:t> med </a:t>
            </a:r>
            <a:r>
              <a:rPr lang="en-US" dirty="0" err="1"/>
              <a:t>ledande</a:t>
            </a:r>
            <a:r>
              <a:rPr lang="en-US" dirty="0"/>
              <a:t> företag, </a:t>
            </a:r>
            <a:r>
              <a:rPr lang="en-US" dirty="0" err="1"/>
              <a:t>andra</a:t>
            </a:r>
            <a:r>
              <a:rPr lang="en-US" dirty="0"/>
              <a:t> </a:t>
            </a:r>
            <a:r>
              <a:rPr lang="en-US" dirty="0" err="1"/>
              <a:t>universitet</a:t>
            </a:r>
            <a:r>
              <a:rPr lang="en-US" dirty="0"/>
              <a:t>, </a:t>
            </a:r>
            <a:r>
              <a:rPr lang="en-US" dirty="0" err="1"/>
              <a:t>offentlig</a:t>
            </a:r>
            <a:r>
              <a:rPr lang="en-US" dirty="0"/>
              <a:t> </a:t>
            </a:r>
            <a:r>
              <a:rPr lang="en-US" dirty="0" err="1"/>
              <a:t>verksamhet</a:t>
            </a:r>
            <a:r>
              <a:rPr lang="en-US" dirty="0"/>
              <a:t> och </a:t>
            </a:r>
            <a:r>
              <a:rPr lang="en-US" dirty="0" err="1"/>
              <a:t>institut</a:t>
            </a:r>
            <a:r>
              <a:rPr lang="en-US" dirty="0"/>
              <a:t>.</a:t>
            </a:r>
          </a:p>
          <a:p>
            <a:pPr marL="285750" indent="-285750">
              <a:buFont typeface="Arial" panose="020B0604020202020204" pitchFamily="34" charset="0"/>
              <a:buChar char="•"/>
            </a:pPr>
            <a:r>
              <a:rPr lang="en-US" sz="1600" dirty="0" err="1"/>
              <a:t>Centrumbildningar</a:t>
            </a:r>
            <a:r>
              <a:rPr lang="en-US" sz="1600" dirty="0"/>
              <a:t> </a:t>
            </a:r>
            <a:r>
              <a:rPr lang="en-US" sz="1600" dirty="0" err="1"/>
              <a:t>är</a:t>
            </a:r>
            <a:r>
              <a:rPr lang="en-US" sz="1600" dirty="0"/>
              <a:t> </a:t>
            </a:r>
            <a:r>
              <a:rPr lang="en-US" sz="1600" dirty="0" err="1"/>
              <a:t>ett</a:t>
            </a:r>
            <a:r>
              <a:rPr lang="en-US" sz="1600" dirty="0"/>
              <a:t> </a:t>
            </a:r>
            <a:r>
              <a:rPr lang="en-US" sz="1600" dirty="0" err="1"/>
              <a:t>exempel</a:t>
            </a:r>
            <a:r>
              <a:rPr lang="en-US" sz="1600" dirty="0"/>
              <a:t> på </a:t>
            </a:r>
            <a:r>
              <a:rPr lang="en-US" sz="1600" dirty="0" err="1"/>
              <a:t>hur</a:t>
            </a:r>
            <a:r>
              <a:rPr lang="en-US" sz="1600" dirty="0"/>
              <a:t> KTH </a:t>
            </a:r>
            <a:r>
              <a:rPr lang="en-US" sz="1600" dirty="0" err="1"/>
              <a:t>samarbetar</a:t>
            </a:r>
            <a:r>
              <a:rPr lang="en-US" sz="1600" dirty="0"/>
              <a:t> </a:t>
            </a:r>
            <a:r>
              <a:rPr lang="en-US" sz="1600" dirty="0" err="1"/>
              <a:t>långsiktigt</a:t>
            </a:r>
            <a:r>
              <a:rPr lang="en-US" sz="1600" dirty="0"/>
              <a:t> med </a:t>
            </a:r>
            <a:r>
              <a:rPr lang="en-US" sz="1600" dirty="0" err="1"/>
              <a:t>olika</a:t>
            </a:r>
            <a:r>
              <a:rPr lang="en-US" sz="1600" dirty="0"/>
              <a:t> </a:t>
            </a:r>
            <a:r>
              <a:rPr lang="en-US" sz="1600" dirty="0" err="1"/>
              <a:t>parter</a:t>
            </a:r>
            <a:r>
              <a:rPr lang="en-US" sz="1600" dirty="0"/>
              <a: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dirty="0" err="1"/>
              <a:t>Inom</a:t>
            </a:r>
            <a:r>
              <a:rPr lang="en-US" sz="1600" dirty="0"/>
              <a:t> ramen </a:t>
            </a:r>
            <a:r>
              <a:rPr lang="en-US" sz="1600" dirty="0" err="1"/>
              <a:t>för</a:t>
            </a:r>
            <a:r>
              <a:rPr lang="en-US" sz="1600" dirty="0"/>
              <a:t> </a:t>
            </a:r>
            <a:r>
              <a:rPr lang="en-US" sz="1600" dirty="0" err="1"/>
              <a:t>dessa</a:t>
            </a:r>
            <a:r>
              <a:rPr lang="en-US" sz="1600" dirty="0"/>
              <a:t> </a:t>
            </a:r>
            <a:r>
              <a:rPr lang="en-US" sz="1600" dirty="0" err="1"/>
              <a:t>samarbetar</a:t>
            </a:r>
            <a:r>
              <a:rPr lang="en-US" sz="1600" dirty="0"/>
              <a:t> KTH </a:t>
            </a:r>
            <a:r>
              <a:rPr lang="en-US" sz="1600" dirty="0" err="1"/>
              <a:t>exempelvis</a:t>
            </a:r>
            <a:r>
              <a:rPr lang="en-US" sz="1600" dirty="0"/>
              <a:t> med </a:t>
            </a:r>
            <a:r>
              <a:rPr lang="en-US" sz="1600" dirty="0" err="1"/>
              <a:t>ledande</a:t>
            </a:r>
            <a:r>
              <a:rPr lang="en-US" sz="1600" dirty="0"/>
              <a:t> företag, </a:t>
            </a:r>
            <a:r>
              <a:rPr lang="en-US" sz="1600" dirty="0" err="1"/>
              <a:t>andra</a:t>
            </a:r>
            <a:r>
              <a:rPr lang="en-US" sz="1600" dirty="0"/>
              <a:t> </a:t>
            </a:r>
            <a:r>
              <a:rPr lang="en-US" sz="1600" dirty="0" err="1"/>
              <a:t>universitet</a:t>
            </a:r>
            <a:r>
              <a:rPr lang="en-US" sz="1600" dirty="0"/>
              <a:t>, </a:t>
            </a:r>
            <a:r>
              <a:rPr lang="en-US" sz="1600" dirty="0" err="1"/>
              <a:t>offentlig</a:t>
            </a:r>
            <a:r>
              <a:rPr lang="en-US" sz="1600" dirty="0"/>
              <a:t> </a:t>
            </a:r>
            <a:r>
              <a:rPr lang="en-US" sz="1600" dirty="0" err="1"/>
              <a:t>verksamhet</a:t>
            </a:r>
            <a:r>
              <a:rPr lang="en-US" sz="1600" dirty="0"/>
              <a:t> och </a:t>
            </a:r>
            <a:r>
              <a:rPr lang="en-US" sz="1600" dirty="0" err="1"/>
              <a:t>institut</a:t>
            </a:r>
            <a:r>
              <a:rPr lang="en-US" sz="1600" dirty="0"/>
              <a:t>.</a:t>
            </a:r>
          </a:p>
          <a:p>
            <a:pPr marL="285750" indent="-285750">
              <a:buFont typeface="Arial" panose="020B0604020202020204" pitchFamily="34" charset="0"/>
              <a:buChar char="•"/>
            </a:pPr>
            <a:r>
              <a:rPr lang="en-US" sz="1600" dirty="0" err="1"/>
              <a:t>Ett</a:t>
            </a:r>
            <a:r>
              <a:rPr lang="en-US" sz="1600" dirty="0"/>
              <a:t> </a:t>
            </a:r>
            <a:r>
              <a:rPr lang="en-US" sz="1600" dirty="0" err="1"/>
              <a:t>femtiotal</a:t>
            </a:r>
            <a:r>
              <a:rPr lang="en-US" sz="1600" dirty="0"/>
              <a:t> </a:t>
            </a:r>
            <a:r>
              <a:rPr lang="en-US" sz="1600" dirty="0" err="1"/>
              <a:t>olika</a:t>
            </a:r>
            <a:r>
              <a:rPr lang="en-US" sz="1600" dirty="0"/>
              <a:t> centrum </a:t>
            </a:r>
            <a:r>
              <a:rPr lang="en-US" sz="1600" dirty="0" err="1"/>
              <a:t>är</a:t>
            </a:r>
            <a:r>
              <a:rPr lang="en-US" sz="1600" dirty="0"/>
              <a:t> </a:t>
            </a:r>
            <a:r>
              <a:rPr lang="en-US" sz="1600" dirty="0" err="1"/>
              <a:t>placerade</a:t>
            </a:r>
            <a:r>
              <a:rPr lang="en-US" sz="1600" dirty="0"/>
              <a:t> vid KTH.</a:t>
            </a:r>
          </a:p>
          <a:p>
            <a:pPr marL="285750" indent="-285750">
              <a:buFont typeface="Arial" panose="020B0604020202020204" pitchFamily="34" charset="0"/>
              <a:buChar char="•"/>
            </a:pPr>
            <a:r>
              <a:rPr lang="en-US" sz="1600" dirty="0" err="1"/>
              <a:t>Centrumbildningar</a:t>
            </a:r>
            <a:r>
              <a:rPr lang="en-US" sz="1600" dirty="0"/>
              <a:t> </a:t>
            </a:r>
            <a:r>
              <a:rPr lang="en-US" sz="1600" dirty="0" err="1"/>
              <a:t>kan</a:t>
            </a:r>
            <a:r>
              <a:rPr lang="en-US" sz="1600" dirty="0"/>
              <a:t> </a:t>
            </a:r>
            <a:r>
              <a:rPr lang="en-US" sz="1600" dirty="0" err="1"/>
              <a:t>både</a:t>
            </a:r>
            <a:r>
              <a:rPr lang="en-US" sz="1600" dirty="0"/>
              <a:t> </a:t>
            </a:r>
            <a:r>
              <a:rPr lang="en-US" sz="1600" dirty="0" err="1"/>
              <a:t>inkludera</a:t>
            </a:r>
            <a:r>
              <a:rPr lang="en-US" sz="1600" dirty="0"/>
              <a:t> </a:t>
            </a:r>
            <a:r>
              <a:rPr lang="en-US" sz="1600" dirty="0" err="1"/>
              <a:t>grundforskning</a:t>
            </a:r>
            <a:r>
              <a:rPr lang="en-US" sz="1600" dirty="0"/>
              <a:t> och </a:t>
            </a:r>
            <a:r>
              <a:rPr lang="en-US" sz="1600" dirty="0" err="1"/>
              <a:t>tillämpad</a:t>
            </a:r>
            <a:r>
              <a:rPr lang="en-US" sz="1600" dirty="0"/>
              <a:t> </a:t>
            </a:r>
            <a:r>
              <a:rPr lang="en-US" sz="1600" dirty="0" err="1"/>
              <a:t>forskning</a:t>
            </a:r>
            <a:r>
              <a:rPr lang="en-US" sz="1600" dirty="0"/>
              <a:t> i </a:t>
            </a:r>
            <a:r>
              <a:rPr lang="en-US" sz="1600" dirty="0" err="1"/>
              <a:t>samverkan</a:t>
            </a:r>
            <a:r>
              <a:rPr lang="en-US" sz="1600" dirty="0"/>
              <a:t> med partners.</a:t>
            </a:r>
          </a:p>
          <a:p>
            <a:pPr marL="285750" indent="-285750">
              <a:buFont typeface="Arial" panose="020B0604020202020204" pitchFamily="34" charset="0"/>
              <a:buChar char="•"/>
            </a:pPr>
            <a:r>
              <a:rPr lang="sv-SE" sz="1600" dirty="0"/>
              <a:t>En strukturerad samarbetsform för att fokusera på ett specifikt problemområde</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600" dirty="0"/>
              <a:t>Möjliggör långsiktig kompetensuppbyggnad och kritisk massa (</a:t>
            </a:r>
            <a:r>
              <a:rPr lang="sv-SE" sz="1600" b="0" i="0" kern="1200" dirty="0">
                <a:solidFill>
                  <a:schemeClr val="tx1"/>
                </a:solidFill>
                <a:effectLst/>
                <a:latin typeface="+mn-lt"/>
                <a:ea typeface="+mn-ea"/>
                <a:cs typeface="+mn-cs"/>
              </a:rPr>
              <a:t>nödvändigt antal för att möjliggöra process/projekt)</a:t>
            </a:r>
            <a:endParaRPr lang="sv-SE" sz="1600" dirty="0"/>
          </a:p>
          <a:p>
            <a:pPr marL="285750" indent="-285750">
              <a:buFont typeface="Arial" panose="020B0604020202020204" pitchFamily="34" charset="0"/>
              <a:buChar char="•"/>
            </a:pPr>
            <a:r>
              <a:rPr lang="sv-SE" sz="1600" dirty="0"/>
              <a:t>Mötesplats för att katalysera innovationer</a:t>
            </a:r>
          </a:p>
          <a:p>
            <a:pPr marL="285750" indent="-285750">
              <a:buFont typeface="Arial" panose="020B0604020202020204" pitchFamily="34" charset="0"/>
              <a:buChar char="•"/>
            </a:pPr>
            <a:r>
              <a:rPr lang="sv-SE" sz="1600" dirty="0"/>
              <a:t>Tidsperspektiv ungefär tio år före implementering, "pre-konkurrens"</a:t>
            </a:r>
          </a:p>
          <a:p>
            <a:pPr marL="177800" marR="0" indent="-17780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177800" marR="0" indent="-17780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Mer information om centrumbildningar på KTH finns här: https://intra.kth.se/forskning/pagaende-forskningsi/centra/centrumbildningar-1.11756</a:t>
            </a:r>
          </a:p>
          <a:p>
            <a:pPr marL="177800" marR="0" indent="-17780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a:p>
            <a:pPr marL="177800" marR="0" indent="-17780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Live-In Lab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forskningscentrum</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parterna</a:t>
            </a:r>
            <a:r>
              <a:rPr lang="en-US" sz="1200" kern="1200" dirty="0">
                <a:solidFill>
                  <a:schemeClr val="tx1"/>
                </a:solidFill>
                <a:effectLst/>
                <a:latin typeface="+mn-lt"/>
                <a:ea typeface="+mn-ea"/>
                <a:cs typeface="+mn-cs"/>
              </a:rPr>
              <a:t> KTH, </a:t>
            </a:r>
            <a:r>
              <a:rPr lang="en-US" sz="1200" kern="1200" dirty="0" err="1">
                <a:solidFill>
                  <a:schemeClr val="tx1"/>
                </a:solidFill>
                <a:effectLst/>
                <a:latin typeface="+mn-lt"/>
                <a:ea typeface="+mn-ea"/>
                <a:cs typeface="+mn-cs"/>
              </a:rPr>
              <a:t>Einar</a:t>
            </a:r>
            <a:r>
              <a:rPr lang="en-US" sz="1200" kern="1200" dirty="0">
                <a:solidFill>
                  <a:schemeClr val="tx1"/>
                </a:solidFill>
                <a:effectLst/>
                <a:latin typeface="+mn-lt"/>
                <a:ea typeface="+mn-ea"/>
                <a:cs typeface="+mn-cs"/>
              </a:rPr>
              <a:t> Mattsson AB, Schneider Electric AB </a:t>
            </a:r>
            <a:r>
              <a:rPr lang="en-US" sz="1200" kern="1200" dirty="0" err="1">
                <a:solidFill>
                  <a:schemeClr val="tx1"/>
                </a:solidFill>
                <a:effectLst/>
                <a:latin typeface="+mn-lt"/>
                <a:ea typeface="+mn-ea"/>
                <a:cs typeface="+mn-cs"/>
              </a:rPr>
              <a:t>samt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Akademiska</a:t>
            </a:r>
            <a:r>
              <a:rPr lang="en-US" sz="1200" kern="1200" dirty="0">
                <a:solidFill>
                  <a:schemeClr val="tx1"/>
                </a:solidFill>
                <a:effectLst/>
                <a:latin typeface="+mn-lt"/>
                <a:ea typeface="+mn-ea"/>
                <a:cs typeface="+mn-cs"/>
              </a:rPr>
              <a:t> Hus AB. KTH Live-In Lab driver </a:t>
            </a:r>
            <a:r>
              <a:rPr lang="en-US" sz="1200" kern="1200" dirty="0" err="1">
                <a:solidFill>
                  <a:schemeClr val="tx1"/>
                </a:solidFill>
                <a:effectLst/>
                <a:latin typeface="+mn-lt"/>
                <a:ea typeface="+mn-ea"/>
                <a:cs typeface="+mn-cs"/>
              </a:rPr>
              <a:t>flertalet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testbäddar</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verkliga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miljöer</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möjliggör</a:t>
            </a:r>
            <a:r>
              <a:rPr lang="en-US" sz="1200" kern="1200" dirty="0">
                <a:solidFill>
                  <a:schemeClr val="tx1"/>
                </a:solidFill>
                <a:effectLst/>
                <a:latin typeface="+mn-lt"/>
                <a:ea typeface="+mn-ea"/>
                <a:cs typeface="+mn-cs"/>
              </a:rPr>
              <a:t> tester av </a:t>
            </a:r>
            <a:r>
              <a:rPr lang="en-US" sz="1200" kern="1200" dirty="0" err="1">
                <a:solidFill>
                  <a:schemeClr val="tx1"/>
                </a:solidFill>
                <a:effectLst/>
                <a:latin typeface="+mn-lt"/>
                <a:ea typeface="+mn-ea"/>
                <a:cs typeface="+mn-cs"/>
              </a:rPr>
              <a:t>produkter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tjänster</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metoder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vilket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resulterar</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välgrundade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underlag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förändring</a:t>
            </a:r>
            <a:r>
              <a:rPr lang="en-US" sz="1200" kern="1200" dirty="0">
                <a:solidFill>
                  <a:schemeClr val="tx1"/>
                </a:solidFill>
                <a:effectLst/>
                <a:latin typeface="+mn-lt"/>
                <a:ea typeface="+mn-ea"/>
                <a:cs typeface="+mn-cs"/>
              </a:rPr>
              <a:t> av </a:t>
            </a:r>
            <a:r>
              <a:rPr lang="en-US" sz="1200" kern="1200" dirty="0" err="1">
                <a:solidFill>
                  <a:schemeClr val="tx1"/>
                </a:solidFill>
                <a:effectLst/>
                <a:latin typeface="+mn-lt"/>
                <a:ea typeface="+mn-ea"/>
                <a:cs typeface="+mn-cs"/>
              </a:rPr>
              <a:t>strukturer</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regler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ökat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användande</a:t>
            </a:r>
            <a:r>
              <a:rPr lang="en-US" sz="1200" kern="1200" dirty="0">
                <a:solidFill>
                  <a:schemeClr val="tx1"/>
                </a:solidFill>
                <a:effectLst/>
                <a:latin typeface="+mn-lt"/>
                <a:ea typeface="+mn-ea"/>
                <a:cs typeface="+mn-cs"/>
              </a:rPr>
              <a:t> av </a:t>
            </a:r>
            <a:r>
              <a:rPr lang="en-US" sz="1200" kern="1200" dirty="0" err="1">
                <a:solidFill>
                  <a:schemeClr val="tx1"/>
                </a:solidFill>
                <a:effectLst/>
                <a:latin typeface="+mn-lt"/>
                <a:ea typeface="+mn-ea"/>
                <a:cs typeface="+mn-cs"/>
              </a:rPr>
              <a:t>ny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innovativ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teknik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Inom</a:t>
            </a:r>
            <a:r>
              <a:rPr lang="en-US" sz="1200" kern="1200" dirty="0">
                <a:solidFill>
                  <a:schemeClr val="tx1"/>
                </a:solidFill>
                <a:effectLst/>
                <a:latin typeface="+mn-lt"/>
                <a:ea typeface="+mn-ea"/>
                <a:cs typeface="+mn-cs"/>
              </a:rPr>
              <a:t> ramen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centrumet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involveras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ytterligare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projekt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Målet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konkurrenskraftiga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miljötekniska</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hållbara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produkter</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tjänster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snabbare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marknaden</a:t>
            </a:r>
            <a:r>
              <a:rPr lang="en-US" sz="1200" kern="1200" dirty="0">
                <a:solidFill>
                  <a:schemeClr val="tx1"/>
                </a:solidFill>
                <a:effectLst/>
                <a:latin typeface="+mn-lt"/>
                <a:ea typeface="+mn-ea"/>
                <a:cs typeface="+mn-cs"/>
              </a:rPr>
              <a:t> och på </a:t>
            </a:r>
            <a:r>
              <a:rPr lang="en-US" sz="1200" kern="1200" dirty="0" err="1">
                <a:solidFill>
                  <a:schemeClr val="tx1"/>
                </a:solidFill>
                <a:effectLst/>
                <a:latin typeface="+mn-lt"/>
                <a:ea typeface="+mn-ea"/>
                <a:cs typeface="+mn-cs"/>
              </a:rPr>
              <a:t>så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sätt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möjliggöra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framtidens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resurseffektiva</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hållbara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byggnader</a:t>
            </a:r>
            <a:r>
              <a:rPr lang="en-US" sz="1200" kern="1200" dirty="0">
                <a:solidFill>
                  <a:schemeClr val="tx1"/>
                </a:solidFill>
                <a:effectLst/>
                <a:latin typeface="+mn-lt"/>
                <a:ea typeface="+mn-ea"/>
                <a:cs typeface="+mn-cs"/>
              </a:rPr>
              <a:t>.</a:t>
            </a:r>
            <a:endParaRPr lang="sv-SE" dirty="0"/>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59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sv-SE" sz="1200" kern="1200" dirty="0" smtClean="0">
                <a:solidFill>
                  <a:schemeClr val="tx1"/>
                </a:solidFill>
                <a:effectLst/>
                <a:latin typeface="+mn-lt"/>
                <a:ea typeface="+mn-ea"/>
                <a:cs typeface="+mn-cs"/>
              </a:rPr>
              <a:t>KTH är Sveriges största och äldsta tekniska universitet</a:t>
            </a:r>
            <a:r>
              <a:rPr lang="sv-SE" sz="1200" kern="1200" baseline="0" dirty="0" smtClean="0">
                <a:solidFill>
                  <a:schemeClr val="tx1"/>
                </a:solidFill>
                <a:effectLst/>
                <a:latin typeface="+mn-lt"/>
                <a:ea typeface="+mn-ea"/>
                <a:cs typeface="+mn-cs"/>
              </a:rPr>
              <a:t> och g</a:t>
            </a:r>
            <a:r>
              <a:rPr lang="sv-SE" sz="1200" kern="1200" dirty="0" smtClean="0">
                <a:solidFill>
                  <a:schemeClr val="tx1"/>
                </a:solidFill>
                <a:effectLst/>
                <a:latin typeface="+mn-lt"/>
                <a:ea typeface="+mn-ea"/>
                <a:cs typeface="+mn-cs"/>
              </a:rPr>
              <a:t>rundades 1827.</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KTH har:</a:t>
            </a:r>
          </a:p>
          <a:p>
            <a:r>
              <a:rPr lang="sv-SE" sz="1200" b="1" kern="1200" dirty="0" smtClean="0">
                <a:solidFill>
                  <a:schemeClr val="tx1"/>
                </a:solidFill>
                <a:effectLst/>
                <a:latin typeface="+mn-lt"/>
                <a:ea typeface="+mn-ea"/>
                <a:cs typeface="+mn-cs"/>
              </a:rPr>
              <a:t>Studenter</a:t>
            </a:r>
          </a:p>
          <a:p>
            <a:r>
              <a:rPr lang="sv-SE" sz="1200" b="0" kern="1200" dirty="0" smtClean="0">
                <a:solidFill>
                  <a:schemeClr val="tx1"/>
                </a:solidFill>
                <a:effectLst/>
                <a:latin typeface="+mn-lt"/>
                <a:ea typeface="+mn-ea"/>
                <a:cs typeface="+mn-cs"/>
              </a:rPr>
              <a:t>17</a:t>
            </a:r>
            <a:r>
              <a:rPr lang="sv-SE" sz="1200" b="0" kern="1200" baseline="0" dirty="0" smtClean="0">
                <a:solidFill>
                  <a:schemeClr val="tx1"/>
                </a:solidFill>
                <a:effectLst/>
                <a:latin typeface="+mn-lt"/>
                <a:ea typeface="+mn-ea"/>
                <a:cs typeface="+mn-cs"/>
              </a:rPr>
              <a:t> 000 studenter varav:</a:t>
            </a:r>
          </a:p>
          <a:p>
            <a:pPr marL="171450" indent="-171450">
              <a:buFontTx/>
              <a:buChar char="-"/>
            </a:pPr>
            <a:r>
              <a:rPr lang="sv-SE" sz="1200" kern="1200" dirty="0" smtClean="0">
                <a:solidFill>
                  <a:schemeClr val="tx1"/>
                </a:solidFill>
                <a:effectLst/>
                <a:latin typeface="+mn-lt"/>
                <a:ea typeface="+mn-ea"/>
                <a:cs typeface="+mn-cs"/>
              </a:rPr>
              <a:t>Mer än en tredjedel (35%)</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kvinnor</a:t>
            </a:r>
            <a:r>
              <a:rPr lang="sv-SE" sz="1200" kern="1200" baseline="0" dirty="0" smtClean="0">
                <a:solidFill>
                  <a:schemeClr val="tx1"/>
                </a:solidFill>
                <a:effectLst/>
                <a:latin typeface="+mn-lt"/>
                <a:ea typeface="+mn-ea"/>
                <a:cs typeface="+mn-cs"/>
              </a:rPr>
              <a:t> </a:t>
            </a:r>
            <a:r>
              <a:rPr lang="sv-SE" sz="1200" b="0" kern="1200" baseline="0" dirty="0" smtClean="0">
                <a:solidFill>
                  <a:schemeClr val="tx1"/>
                </a:solidFill>
                <a:effectLst/>
                <a:latin typeface="+mn-lt"/>
                <a:ea typeface="+mn-ea"/>
                <a:cs typeface="+mn-cs"/>
              </a:rPr>
              <a:t>och </a:t>
            </a:r>
            <a:r>
              <a:rPr lang="sv-SE" sz="1200" b="0" kern="1200" baseline="0" dirty="0" smtClean="0">
                <a:solidFill>
                  <a:srgbClr val="FF0000"/>
                </a:solidFill>
                <a:effectLst/>
                <a:latin typeface="+mn-lt"/>
                <a:ea typeface="+mn-ea"/>
                <a:cs typeface="+mn-cs"/>
              </a:rPr>
              <a:t>2 300 </a:t>
            </a:r>
            <a:r>
              <a:rPr lang="sv-SE" sz="1200" b="0" kern="1200" dirty="0" smtClean="0">
                <a:solidFill>
                  <a:srgbClr val="FF0000"/>
                </a:solidFill>
                <a:effectLst/>
                <a:latin typeface="+mn-lt"/>
                <a:ea typeface="+mn-ea"/>
                <a:cs typeface="+mn-cs"/>
              </a:rPr>
              <a:t>internationella</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kern="1200" dirty="0" smtClean="0">
                <a:solidFill>
                  <a:schemeClr val="tx1"/>
                </a:solidFill>
                <a:effectLst/>
                <a:latin typeface="+mn-lt"/>
                <a:ea typeface="+mn-ea"/>
                <a:cs typeface="+mn-cs"/>
              </a:rPr>
              <a:t>Cirka 13 600 helårsstudenter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mn-lt"/>
                <a:ea typeface="+mn-ea"/>
                <a:cs typeface="+mn-cs"/>
              </a:rPr>
              <a:t>Medarbetare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kern="1200" dirty="0" smtClean="0">
                <a:solidFill>
                  <a:schemeClr val="tx1"/>
                </a:solidFill>
                <a:effectLst/>
                <a:latin typeface="+mn-lt"/>
                <a:ea typeface="+mn-ea"/>
                <a:cs typeface="+mn-cs"/>
              </a:rPr>
              <a:t>Ca 4 000 årsarbetskrafter</a:t>
            </a:r>
            <a:endParaRPr lang="sv-SE"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b="1" kern="1200" dirty="0" smtClean="0">
                <a:solidFill>
                  <a:schemeClr val="tx1"/>
                </a:solidFill>
                <a:effectLst/>
                <a:latin typeface="+mn-lt"/>
                <a:ea typeface="+mn-ea"/>
                <a:cs typeface="+mn-cs"/>
              </a:rPr>
              <a:t>Cirka 2 800 medarbetare inom forskning</a:t>
            </a:r>
            <a:r>
              <a:rPr lang="sv-SE" sz="1200" b="1" kern="1200" baseline="0" dirty="0" smtClean="0">
                <a:solidFill>
                  <a:schemeClr val="tx1"/>
                </a:solidFill>
                <a:effectLst/>
                <a:latin typeface="+mn-lt"/>
                <a:ea typeface="+mn-ea"/>
                <a:cs typeface="+mn-cs"/>
              </a:rPr>
              <a:t> varav:</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kern="1200" baseline="0" dirty="0" smtClean="0">
                <a:solidFill>
                  <a:schemeClr val="tx1"/>
                </a:solidFill>
                <a:effectLst/>
                <a:latin typeface="+mn-lt"/>
                <a:ea typeface="+mn-ea"/>
                <a:cs typeface="+mn-cs"/>
              </a:rPr>
              <a:t>339</a:t>
            </a:r>
            <a:r>
              <a:rPr lang="sv-SE" sz="1200" kern="1200" dirty="0" smtClean="0">
                <a:solidFill>
                  <a:schemeClr val="tx1"/>
                </a:solidFill>
                <a:effectLst/>
                <a:latin typeface="+mn-lt"/>
                <a:ea typeface="+mn-ea"/>
                <a:cs typeface="+mn-cs"/>
              </a:rPr>
              <a:t> professorer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b="0" kern="1200" dirty="0" smtClean="0">
                <a:solidFill>
                  <a:schemeClr val="tx1"/>
                </a:solidFill>
                <a:effectLst/>
                <a:latin typeface="+mn-lt"/>
                <a:ea typeface="+mn-ea"/>
                <a:cs typeface="+mn-cs"/>
              </a:rPr>
              <a:t>1700 doktorander</a:t>
            </a:r>
          </a:p>
          <a:p>
            <a:r>
              <a:rPr lang="sv-SE" sz="1200" b="1" kern="1200" dirty="0" smtClean="0">
                <a:solidFill>
                  <a:schemeClr val="tx1"/>
                </a:solidFill>
                <a:effectLst/>
                <a:latin typeface="+mn-lt"/>
                <a:ea typeface="+mn-ea"/>
                <a:cs typeface="+mn-cs"/>
              </a:rPr>
              <a:t>Alumner</a:t>
            </a:r>
          </a:p>
          <a:p>
            <a:pPr marL="0" indent="0">
              <a:buFont typeface="Arial" panose="020B0604020202020204" pitchFamily="34" charset="0"/>
              <a:buNone/>
            </a:pPr>
            <a:r>
              <a:rPr lang="sv-SE" sz="1200" b="0" kern="1200" dirty="0" smtClean="0">
                <a:solidFill>
                  <a:schemeClr val="tx1"/>
                </a:solidFill>
                <a:effectLst/>
                <a:latin typeface="+mn-lt"/>
                <a:ea typeface="+mn-ea"/>
                <a:cs typeface="+mn-cs"/>
              </a:rPr>
              <a:t>Över 100 000 alumner i över 100 länder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b="0" kern="1200" dirty="0" smtClean="0">
                <a:solidFill>
                  <a:schemeClr val="tx1"/>
                </a:solidFill>
                <a:effectLst/>
                <a:latin typeface="+mn-lt"/>
                <a:ea typeface="+mn-ea"/>
                <a:cs typeface="+mn-cs"/>
              </a:rPr>
              <a:t>Fler än 20 000 alumner boende utomlands</a:t>
            </a:r>
          </a:p>
          <a:p>
            <a:pPr marL="0" indent="0">
              <a:buFont typeface="Arial" panose="020B0604020202020204" pitchFamily="34" charset="0"/>
              <a:buNone/>
            </a:pPr>
            <a:r>
              <a:rPr lang="sv-SE" sz="1200" b="0" kern="1200" dirty="0" smtClean="0">
                <a:solidFill>
                  <a:schemeClr val="tx1"/>
                </a:solidFill>
                <a:effectLst/>
                <a:latin typeface="+mn-lt"/>
                <a:ea typeface="+mn-ea"/>
                <a:cs typeface="+mn-cs"/>
              </a:rPr>
              <a:t>20 internationella alumnföreningar</a:t>
            </a:r>
          </a:p>
          <a:p>
            <a:pPr marL="0" indent="0">
              <a:buFont typeface="Arial" panose="020B0604020202020204" pitchFamily="34" charset="0"/>
              <a:buNone/>
            </a:pPr>
            <a:endParaRPr lang="sv-SE" sz="1200" b="0" kern="1200" dirty="0" smtClean="0">
              <a:solidFill>
                <a:schemeClr val="tx1"/>
              </a:solidFill>
              <a:effectLst/>
              <a:latin typeface="+mn-lt"/>
              <a:ea typeface="+mn-ea"/>
              <a:cs typeface="+mn-cs"/>
            </a:endParaRPr>
          </a:p>
          <a:p>
            <a:pPr marL="0" indent="0">
              <a:buFont typeface="Arial" panose="020B0604020202020204" pitchFamily="34" charset="0"/>
              <a:buNone/>
            </a:pPr>
            <a:r>
              <a:rPr lang="sv-SE" sz="1200" b="1" kern="1200" dirty="0" smtClean="0">
                <a:solidFill>
                  <a:schemeClr val="tx1"/>
                </a:solidFill>
                <a:effectLst/>
                <a:latin typeface="+mn-lt"/>
                <a:ea typeface="+mn-ea"/>
                <a:cs typeface="+mn-cs"/>
              </a:rPr>
              <a:t>Siffror </a:t>
            </a:r>
            <a:r>
              <a:rPr lang="sv-SE" sz="1200" b="1" kern="1200" smtClean="0">
                <a:solidFill>
                  <a:schemeClr val="tx1"/>
                </a:solidFill>
                <a:effectLst/>
                <a:latin typeface="+mn-lt"/>
                <a:ea typeface="+mn-ea"/>
                <a:cs typeface="+mn-cs"/>
              </a:rPr>
              <a:t>från KTH:s årsredovisning </a:t>
            </a:r>
            <a:r>
              <a:rPr lang="sv-SE" sz="1200" b="1" kern="1200" dirty="0" smtClean="0">
                <a:solidFill>
                  <a:schemeClr val="tx1"/>
                </a:solidFill>
                <a:effectLst/>
                <a:latin typeface="+mn-lt"/>
                <a:ea typeface="+mn-ea"/>
                <a:cs typeface="+mn-cs"/>
              </a:rPr>
              <a:t>2022</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endParaRPr lang="sv-SE"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kern="1200" dirty="0" err="1" smtClean="0">
                <a:solidFill>
                  <a:schemeClr val="tx1"/>
                </a:solidFill>
                <a:effectLst/>
                <a:latin typeface="+mn-lt"/>
                <a:ea typeface="+mn-ea"/>
                <a:cs typeface="+mn-cs"/>
              </a:rPr>
              <a:t>Källor</a:t>
            </a:r>
            <a:r>
              <a:rPr lang="en-GB" sz="1200" kern="1200" dirty="0" smtClean="0">
                <a:solidFill>
                  <a:schemeClr val="tx1"/>
                </a:solidFill>
                <a:effectLst/>
                <a:latin typeface="+mn-lt"/>
                <a:ea typeface="+mn-ea"/>
                <a:cs typeface="+mn-cs"/>
              </a:rPr>
              <a:t>: LinkedIn,</a:t>
            </a:r>
            <a:r>
              <a:rPr lang="en-GB" sz="1200" kern="1200" baseline="0" dirty="0" smtClean="0">
                <a:solidFill>
                  <a:schemeClr val="tx1"/>
                </a:solidFill>
                <a:effectLst/>
                <a:latin typeface="+mn-lt"/>
                <a:ea typeface="+mn-ea"/>
                <a:cs typeface="+mn-cs"/>
              </a:rPr>
              <a:t> HR+, </a:t>
            </a:r>
            <a:r>
              <a:rPr lang="en-GB" sz="1200" kern="1200" baseline="0" dirty="0" err="1" smtClean="0">
                <a:solidFill>
                  <a:schemeClr val="tx1"/>
                </a:solidFill>
                <a:effectLst/>
                <a:latin typeface="+mn-lt"/>
                <a:ea typeface="+mn-ea"/>
                <a:cs typeface="+mn-cs"/>
              </a:rPr>
              <a:t>Ladok</a:t>
            </a:r>
            <a:endParaRPr lang="en-SE" sz="1200" kern="1200" dirty="0" smtClean="0">
              <a:solidFill>
                <a:schemeClr val="tx1"/>
              </a:solidFill>
              <a:effectLst/>
              <a:latin typeface="+mn-lt"/>
              <a:ea typeface="+mn-ea"/>
              <a:cs typeface="+mn-cs"/>
            </a:endParaRPr>
          </a:p>
          <a:p>
            <a:pPr marL="0" indent="0">
              <a:buFont typeface="Arial" panose="020B0604020202020204" pitchFamily="34" charset="0"/>
              <a:buNone/>
            </a:pPr>
            <a:endParaRPr lang="sv-SE" sz="1200" b="0" i="0" u="none" strike="noStrike" kern="1200" baseline="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b="0" i="0" kern="1200" dirty="0" smtClean="0">
                <a:solidFill>
                  <a:schemeClr val="tx1"/>
                </a:solidFill>
                <a:effectLst/>
                <a:latin typeface="+mn-lt"/>
                <a:ea typeface="+mn-ea"/>
                <a:cs typeface="+mn-cs"/>
              </a:rPr>
              <a:t>Anders Söderholm är rektor för KTH sedan den 1 december 2022. Han kommer närmast från Universitetskanslersämbetet, UKÄ, där han var generaldirektör i fem år</a:t>
            </a:r>
            <a:r>
              <a:rPr lang="sv-SE" sz="1200" b="0" i="0" kern="1200" baseline="0" dirty="0" smtClean="0">
                <a:solidFill>
                  <a:schemeClr val="tx1"/>
                </a:solidFill>
                <a:effectLst/>
                <a:latin typeface="+mn-lt"/>
                <a:ea typeface="+mn-ea"/>
                <a:cs typeface="+mn-cs"/>
              </a:rPr>
              <a:t> innan han startade på KTH</a:t>
            </a:r>
            <a:r>
              <a:rPr lang="sv-SE" sz="1200" b="0" i="0" kern="1200" dirty="0" smtClean="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i="0" kern="1200" dirty="0" smtClean="0">
                <a:solidFill>
                  <a:schemeClr val="tx1"/>
                </a:solidFill>
                <a:effectLst/>
                <a:latin typeface="+mn-lt"/>
                <a:ea typeface="+mn-ea"/>
                <a:cs typeface="+mn-cs"/>
              </a:rPr>
              <a:t>Anders Söderholm har arbetat inom universitet och högskolesektorn på en rad olika poster. </a:t>
            </a:r>
          </a:p>
          <a:p>
            <a:r>
              <a:rPr lang="sv-SE" sz="1200" b="0" i="0" kern="1200" dirty="0" smtClean="0">
                <a:solidFill>
                  <a:schemeClr val="tx1"/>
                </a:solidFill>
                <a:effectLst/>
                <a:latin typeface="+mn-lt"/>
                <a:ea typeface="+mn-ea"/>
                <a:cs typeface="+mn-cs"/>
              </a:rPr>
              <a:t>Han</a:t>
            </a:r>
            <a:r>
              <a:rPr lang="sv-SE" sz="1200" b="0" i="0" kern="1200" baseline="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har sin akademiska bakgrund från Umeå universitet där han disputerade 1991 med en avhandling om kommunal näringslivspolitik. Han har innehaft en professur i företagsekonomi, varit forskare och lärare inom industriell ekonomi på KTH 1998-99 och 2003-2004. </a:t>
            </a:r>
          </a:p>
          <a:p>
            <a:r>
              <a:rPr lang="sv-SE" sz="1200" b="0" i="0" kern="1200" dirty="0" smtClean="0">
                <a:solidFill>
                  <a:schemeClr val="tx1"/>
                </a:solidFill>
                <a:effectLst/>
                <a:latin typeface="+mn-lt"/>
                <a:ea typeface="+mn-ea"/>
                <a:cs typeface="+mn-cs"/>
              </a:rPr>
              <a:t>Som rektor är ett av hans mål att KTH ska fortsätta utvecklas som ett ledande tekniskt och internationellt universitet för en hållbar framtid.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b="0" i="0" kern="1200" dirty="0" smtClean="0">
                <a:solidFill>
                  <a:schemeClr val="tx1"/>
                </a:solidFill>
                <a:effectLst/>
                <a:latin typeface="+mn-lt"/>
                <a:ea typeface="+mn-ea"/>
                <a:cs typeface="+mn-cs"/>
              </a:rPr>
              <a:t>Läs</a:t>
            </a:r>
            <a:r>
              <a:rPr lang="sv-SE" sz="1200" b="0" i="0" kern="1200" baseline="0" dirty="0" smtClean="0">
                <a:solidFill>
                  <a:schemeClr val="tx1"/>
                </a:solidFill>
                <a:effectLst/>
                <a:latin typeface="+mn-lt"/>
                <a:ea typeface="+mn-ea"/>
                <a:cs typeface="+mn-cs"/>
              </a:rPr>
              <a:t> mer här: </a:t>
            </a:r>
            <a:r>
              <a:rPr lang="sv-SE" sz="1800" dirty="0" smtClean="0"/>
              <a:t>https://www.kth.se/om/rektor</a:t>
            </a:r>
          </a:p>
          <a:p>
            <a:pPr marL="0" indent="0">
              <a:buFont typeface="Arial" panose="020B0604020202020204" pitchFamily="34" charset="0"/>
              <a:buNone/>
            </a:pPr>
            <a:endParaRPr lang="en-US" sz="1800" b="1" dirty="0">
              <a:solidFill>
                <a:srgbClr val="FF0000"/>
              </a:solidFill>
            </a:endParaRPr>
          </a:p>
          <a:p>
            <a:pPr marL="742950" lvl="1" indent="-285750">
              <a:spcBef>
                <a:spcPts val="500"/>
              </a:spcBef>
              <a:spcAft>
                <a:spcPts val="500"/>
              </a:spcAft>
              <a:buFont typeface="Arial" panose="020B0604020202020204" pitchFamily="34" charset="0"/>
              <a:buChar char="•"/>
            </a:pPr>
            <a:endParaRPr lang="en-US" sz="1800" dirty="0"/>
          </a:p>
          <a:p>
            <a:pPr marL="0" indent="0">
              <a:buFont typeface="Arial"/>
              <a:buNone/>
            </a:pPr>
            <a:endParaRPr lang="en-US"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a:t>
            </a:fld>
            <a:endParaRPr lang="sv-SE"/>
          </a:p>
        </p:txBody>
      </p:sp>
    </p:spTree>
    <p:extLst>
      <p:ext uri="{BB962C8B-B14F-4D97-AF65-F5344CB8AC3E}">
        <p14:creationId xmlns:p14="http://schemas.microsoft.com/office/powerpoint/2010/main" val="3312212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sv-SE" sz="1200" b="1" i="0" kern="1200" dirty="0">
                <a:solidFill>
                  <a:schemeClr val="tx1"/>
                </a:solidFill>
                <a:effectLst/>
                <a:latin typeface="+mn-lt"/>
                <a:ea typeface="+mn-ea"/>
                <a:cs typeface="+mn-cs"/>
              </a:rPr>
              <a:t>KTH:s forskningsinfrastrukturer verkar som</a:t>
            </a:r>
            <a:r>
              <a:rPr lang="sv-SE" sz="1200" b="1" i="0" kern="1200" baseline="0" dirty="0">
                <a:solidFill>
                  <a:schemeClr val="tx1"/>
                </a:solidFill>
                <a:effectLst/>
                <a:latin typeface="+mn-lt"/>
                <a:ea typeface="+mn-ea"/>
                <a:cs typeface="+mn-cs"/>
              </a:rPr>
              <a:t> </a:t>
            </a:r>
            <a:r>
              <a:rPr lang="sv-SE" sz="1200" b="1" i="0" kern="1200" dirty="0">
                <a:solidFill>
                  <a:schemeClr val="tx1"/>
                </a:solidFill>
                <a:effectLst/>
                <a:latin typeface="+mn-lt"/>
                <a:ea typeface="+mn-ea"/>
                <a:cs typeface="+mn-cs"/>
              </a:rPr>
              <a:t>mötesplatser där akademi, industri och andra samhällsaktörer kan mötas för att utveckla sina kompetenser och skapa nya synergier och samarbeten.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För merparten av KTH:s forskningsinfrastrukturer är samverkan med det omgivande samhället av stor vikt. KTH erbjuder därför andra universitet och företag möjligheten att använda utrustning och instrument för att på så sätt bidra till att skapa hållbara nationella forskningsinfrastrukturer, innovationer och en positiv samhällsutveckling.</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F</a:t>
            </a:r>
            <a:r>
              <a:rPr lang="sv-SE" sz="1200" kern="1200" dirty="0">
                <a:solidFill>
                  <a:schemeClr val="tx1"/>
                </a:solidFill>
                <a:effectLst/>
                <a:latin typeface="+mn-lt"/>
                <a:ea typeface="+mn-ea"/>
                <a:cs typeface="+mn-cs"/>
              </a:rPr>
              <a:t>orskningsinfrastrukturerna omfattar stora nationella forskningslaboratorier till mindre laboratorier och enskilda dyrbara instrument. KTH har också testbäddar som nyttjas för såväl forskning som utbildning och innovation – många gånger i samverkan med företag och det omgivande samhället.</a:t>
            </a:r>
          </a:p>
          <a:p>
            <a:pPr marL="171450" indent="-171450">
              <a:buFont typeface="Arial" panose="020B0604020202020204" pitchFamily="34" charset="0"/>
              <a:buChar char="•"/>
            </a:pPr>
            <a:endParaRPr lang="sv-SE" sz="1200" b="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b="1" i="0" kern="1200" dirty="0">
                <a:solidFill>
                  <a:schemeClr val="tx1"/>
                </a:solidFill>
                <a:effectLst/>
                <a:latin typeface="+mn-lt"/>
                <a:ea typeface="+mn-ea"/>
                <a:cs typeface="+mn-cs"/>
              </a:rPr>
              <a:t>Kriterier för KTH:s forskningsinfrastrukturer: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dirty="0"/>
              <a:t>De är strategiska, används av många och är öppna för olika aktörer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dirty="0"/>
              <a:t>De har långsiktiga planer för organisation, finansiering, samverkan med samhället och samhällspåverkan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dirty="0"/>
              <a:t>De utvärderas årligen och kvalitets-höjande dialoger förs löpande med varje föreståndare för att upprätthålla </a:t>
            </a:r>
            <a:r>
              <a:rPr lang="sv-SE" sz="1200" dirty="0" err="1"/>
              <a:t>state</a:t>
            </a:r>
            <a:r>
              <a:rPr lang="sv-SE" sz="1200" dirty="0"/>
              <a:t>-of-the-art</a:t>
            </a:r>
          </a:p>
          <a:p>
            <a:pPr marL="0" indent="0">
              <a:buFont typeface="Arial" panose="020B0604020202020204" pitchFamily="34" charset="0"/>
              <a:buNone/>
            </a:pPr>
            <a:endParaRPr lang="sv-SE"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200" b="1" dirty="0"/>
              <a:t>KTH har 12 internt etablerade infrastrukturer inom</a:t>
            </a:r>
            <a:r>
              <a:rPr lang="sv-SE" sz="1200" b="1" baseline="0" dirty="0"/>
              <a:t> </a:t>
            </a:r>
            <a:r>
              <a:rPr lang="sv-SE" b="1" dirty="0"/>
              <a:t>fyra huvudområden.</a:t>
            </a:r>
          </a:p>
          <a:p>
            <a:pPr marL="171450" indent="-171450">
              <a:buFont typeface="Arial" panose="020B0604020202020204" pitchFamily="34" charset="0"/>
              <a:buChar char="•"/>
            </a:pPr>
            <a:r>
              <a:rPr lang="sv-SE" b="0" dirty="0"/>
              <a:t>ICT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b="0" dirty="0">
                <a:solidFill>
                  <a:schemeClr val="tx1"/>
                </a:solidFill>
              </a:rPr>
              <a:t>Life </a:t>
            </a:r>
            <a:r>
              <a:rPr lang="sv-SE" sz="1200" b="0" dirty="0" err="1">
                <a:solidFill>
                  <a:schemeClr val="tx1"/>
                </a:solidFill>
              </a:rPr>
              <a:t>sciences</a:t>
            </a:r>
            <a:r>
              <a:rPr lang="sv-SE" sz="1200" b="0" dirty="0">
                <a:solidFill>
                  <a:schemeClr val="tx1"/>
                </a:solidFill>
              </a:rPr>
              <a:t> </a:t>
            </a:r>
            <a:r>
              <a:rPr lang="sv-SE" sz="1200" b="0" dirty="0" err="1">
                <a:solidFill>
                  <a:schemeClr val="tx1"/>
                </a:solidFill>
              </a:rPr>
              <a:t>technology</a:t>
            </a:r>
            <a:endParaRPr lang="sv-SE" sz="1200" b="0" dirty="0">
              <a:solidFill>
                <a:schemeClr val="tx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b="0" dirty="0" err="1">
                <a:solidFill>
                  <a:schemeClr val="tx1"/>
                </a:solidFill>
              </a:rPr>
              <a:t>Nanofabrikation</a:t>
            </a:r>
            <a:endParaRPr lang="sv-SE" sz="1200" b="0" dirty="0">
              <a:solidFill>
                <a:schemeClr val="tx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b="0" dirty="0">
                <a:solidFill>
                  <a:schemeClr val="tx1"/>
                </a:solidFill>
              </a:rPr>
              <a:t>Material</a:t>
            </a:r>
          </a:p>
          <a:p>
            <a:pPr marL="0" indent="0">
              <a:buFont typeface="Arial" panose="020B0604020202020204" pitchFamily="34" charset="0"/>
              <a:buNone/>
            </a:pPr>
            <a:endParaRPr lang="sv-SE"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dirty="0"/>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90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Horisont</a:t>
            </a:r>
            <a:r>
              <a:rPr lang="en-US" sz="1200" kern="1200" dirty="0">
                <a:solidFill>
                  <a:schemeClr val="tx1"/>
                </a:solidFill>
                <a:effectLst/>
                <a:latin typeface="+mn-lt"/>
                <a:ea typeface="+mn-ea"/>
                <a:cs typeface="+mn-cs"/>
              </a:rPr>
              <a:t> 2020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ramprogrammet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gällde</a:t>
            </a:r>
            <a:r>
              <a:rPr lang="en-US" sz="1200" kern="1200" dirty="0">
                <a:solidFill>
                  <a:schemeClr val="tx1"/>
                </a:solidFill>
                <a:effectLst/>
                <a:latin typeface="+mn-lt"/>
                <a:ea typeface="+mn-ea"/>
                <a:cs typeface="+mn-cs"/>
              </a:rPr>
              <a:t> 2014 -2020. </a:t>
            </a:r>
            <a:r>
              <a:rPr lang="en-US" sz="1200" kern="1200" dirty="0" err="1">
                <a:solidFill>
                  <a:schemeClr val="tx1"/>
                </a:solidFill>
                <a:effectLst/>
                <a:latin typeface="+mn-lt"/>
                <a:ea typeface="+mn-ea"/>
                <a:cs typeface="+mn-cs"/>
              </a:rPr>
              <a:t>Inom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Horisont</a:t>
            </a:r>
            <a:r>
              <a:rPr lang="en-US" sz="1200" kern="1200" dirty="0">
                <a:solidFill>
                  <a:schemeClr val="tx1"/>
                </a:solidFill>
                <a:effectLst/>
                <a:latin typeface="+mn-lt"/>
                <a:ea typeface="+mn-ea"/>
                <a:cs typeface="+mn-cs"/>
              </a:rPr>
              <a:t> 2020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det</a:t>
            </a:r>
            <a:r>
              <a:rPr lang="en-US" sz="1200" kern="1200" dirty="0">
                <a:solidFill>
                  <a:schemeClr val="tx1"/>
                </a:solidFill>
                <a:effectLst/>
                <a:latin typeface="+mn-lt"/>
                <a:ea typeface="+mn-ea"/>
                <a:cs typeface="+mn-cs"/>
              </a:rPr>
              <a:t> under </a:t>
            </a:r>
            <a:r>
              <a:rPr lang="en-US" sz="1200" kern="1200" dirty="0" err="1">
                <a:solidFill>
                  <a:schemeClr val="tx1"/>
                </a:solidFill>
                <a:effectLst/>
                <a:latin typeface="+mn-lt"/>
                <a:ea typeface="+mn-ea"/>
                <a:cs typeface="+mn-cs"/>
              </a:rPr>
              <a:t>perioden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beviljats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finansiering</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forskning</a:t>
            </a:r>
            <a:r>
              <a:rPr lang="en-US" sz="1200" kern="1200" dirty="0">
                <a:solidFill>
                  <a:schemeClr val="tx1"/>
                </a:solidFill>
                <a:effectLst/>
                <a:latin typeface="+mn-lt"/>
                <a:ea typeface="+mn-ea"/>
                <a:cs typeface="+mn-cs"/>
              </a:rPr>
              <a:t> och innovation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sammanlagt</a:t>
            </a:r>
            <a:r>
              <a:rPr lang="en-US" sz="1200" kern="1200" dirty="0">
                <a:solidFill>
                  <a:schemeClr val="tx1"/>
                </a:solidFill>
                <a:effectLst/>
                <a:latin typeface="+mn-lt"/>
                <a:ea typeface="+mn-ea"/>
                <a:cs typeface="+mn-cs"/>
              </a:rPr>
              <a:t> ca 65 </a:t>
            </a:r>
            <a:r>
              <a:rPr lang="en-US" sz="1200" kern="1200" dirty="0" err="1">
                <a:solidFill>
                  <a:schemeClr val="tx1"/>
                </a:solidFill>
                <a:effectLst/>
                <a:latin typeface="+mn-lt"/>
                <a:ea typeface="+mn-ea"/>
                <a:cs typeface="+mn-cs"/>
              </a:rPr>
              <a:t>miljarder</a:t>
            </a:r>
            <a:r>
              <a:rPr lang="en-US" sz="1200" kern="1200" dirty="0">
                <a:solidFill>
                  <a:schemeClr val="tx1"/>
                </a:solidFill>
                <a:effectLst/>
                <a:latin typeface="+mn-lt"/>
                <a:ea typeface="+mn-ea"/>
                <a:cs typeface="+mn-cs"/>
              </a:rPr>
              <a:t> euro, den </a:t>
            </a:r>
            <a:r>
              <a:rPr lang="en-US" sz="1200" kern="1200" dirty="0" err="1">
                <a:solidFill>
                  <a:schemeClr val="tx1"/>
                </a:solidFill>
                <a:effectLst/>
                <a:latin typeface="+mn-lt"/>
                <a:ea typeface="+mn-ea"/>
                <a:cs typeface="+mn-cs"/>
              </a:rPr>
              <a:t>totala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budgeten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närmare</a:t>
            </a:r>
            <a:r>
              <a:rPr lang="en-US" sz="1200" kern="1200" dirty="0">
                <a:solidFill>
                  <a:schemeClr val="tx1"/>
                </a:solidFill>
                <a:effectLst/>
                <a:latin typeface="+mn-lt"/>
                <a:ea typeface="+mn-ea"/>
                <a:cs typeface="+mn-cs"/>
              </a:rPr>
              <a:t> 80 </a:t>
            </a:r>
            <a:r>
              <a:rPr lang="en-US" sz="1200" kern="1200" dirty="0" err="1">
                <a:solidFill>
                  <a:schemeClr val="tx1"/>
                </a:solidFill>
                <a:effectLst/>
                <a:latin typeface="+mn-lt"/>
                <a:ea typeface="+mn-ea"/>
                <a:cs typeface="+mn-cs"/>
              </a:rPr>
              <a:t>miljarder</a:t>
            </a:r>
            <a:r>
              <a:rPr lang="en-US" sz="1200" kern="1200" dirty="0">
                <a:solidFill>
                  <a:schemeClr val="tx1"/>
                </a:solidFill>
                <a:effectLst/>
                <a:latin typeface="+mn-lt"/>
                <a:ea typeface="+mn-ea"/>
                <a:cs typeface="+mn-cs"/>
              </a:rPr>
              <a:t> euro. </a:t>
            </a:r>
            <a:r>
              <a:rPr lang="en-US" sz="1200" kern="1200" dirty="0" err="1">
                <a:solidFill>
                  <a:schemeClr val="tx1"/>
                </a:solidFill>
                <a:effectLst/>
                <a:latin typeface="+mn-lt"/>
                <a:ea typeface="+mn-ea"/>
                <a:cs typeface="+mn-cs"/>
              </a:rPr>
              <a:t>Horisont</a:t>
            </a:r>
            <a:r>
              <a:rPr lang="en-US" sz="1200" kern="1200" dirty="0">
                <a:solidFill>
                  <a:schemeClr val="tx1"/>
                </a:solidFill>
                <a:effectLst/>
                <a:latin typeface="+mn-lt"/>
                <a:ea typeface="+mn-ea"/>
                <a:cs typeface="+mn-cs"/>
              </a:rPr>
              <a:t> 2020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viktig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finansiär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KTH. KTH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deltagit</a:t>
            </a:r>
            <a:r>
              <a:rPr lang="en-US" sz="1200" kern="1200" dirty="0">
                <a:solidFill>
                  <a:schemeClr val="tx1"/>
                </a:solidFill>
                <a:effectLst/>
                <a:latin typeface="+mn-lt"/>
                <a:ea typeface="+mn-ea"/>
                <a:cs typeface="+mn-cs"/>
              </a:rPr>
              <a:t> i 328 </a:t>
            </a:r>
            <a:r>
              <a:rPr lang="en-US" sz="1200" kern="1200" dirty="0" err="1">
                <a:solidFill>
                  <a:schemeClr val="tx1"/>
                </a:solidFill>
                <a:effectLst/>
                <a:latin typeface="+mn-lt"/>
                <a:ea typeface="+mn-ea"/>
                <a:cs typeface="+mn-cs"/>
              </a:rPr>
              <a:t>projekt</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bidragsvärdet</a:t>
            </a:r>
            <a:r>
              <a:rPr lang="en-US" sz="1200" kern="1200" dirty="0">
                <a:solidFill>
                  <a:schemeClr val="tx1"/>
                </a:solidFill>
                <a:effectLst/>
                <a:latin typeface="+mn-lt"/>
                <a:ea typeface="+mn-ea"/>
                <a:cs typeface="+mn-cs"/>
              </a:rPr>
              <a:t> av 168 </a:t>
            </a:r>
            <a:r>
              <a:rPr lang="en-US" sz="1200" kern="1200" dirty="0" err="1">
                <a:solidFill>
                  <a:schemeClr val="tx1"/>
                </a:solidFill>
                <a:effectLst/>
                <a:latin typeface="+mn-lt"/>
                <a:ea typeface="+mn-ea"/>
                <a:cs typeface="+mn-cs"/>
              </a:rPr>
              <a:t>miljoner</a:t>
            </a:r>
            <a:r>
              <a:rPr lang="en-US" sz="1200" kern="1200" dirty="0">
                <a:solidFill>
                  <a:schemeClr val="tx1"/>
                </a:solidFill>
                <a:effectLst/>
                <a:latin typeface="+mn-lt"/>
                <a:ea typeface="+mn-ea"/>
                <a:cs typeface="+mn-cs"/>
              </a:rPr>
              <a:t> euro (</a:t>
            </a:r>
            <a:r>
              <a:rPr lang="en-US" sz="1200" kern="1200" dirty="0" err="1">
                <a:solidFill>
                  <a:schemeClr val="tx1"/>
                </a:solidFill>
                <a:effectLst/>
                <a:latin typeface="+mn-lt"/>
                <a:ea typeface="+mn-ea"/>
                <a:cs typeface="+mn-cs"/>
              </a:rPr>
              <a:t>juni</a:t>
            </a:r>
            <a:r>
              <a:rPr lang="en-US" sz="1200" kern="1200" dirty="0">
                <a:solidFill>
                  <a:schemeClr val="tx1"/>
                </a:solidFill>
                <a:effectLst/>
                <a:latin typeface="+mn-lt"/>
                <a:ea typeface="+mn-ea"/>
                <a:cs typeface="+mn-cs"/>
              </a:rPr>
              <a:t> 2021).</a:t>
            </a:r>
          </a:p>
          <a:p>
            <a:r>
              <a:rPr lang="en-US" sz="1200" kern="1200" dirty="0" err="1">
                <a:solidFill>
                  <a:schemeClr val="tx1"/>
                </a:solidFill>
                <a:effectLst/>
                <a:latin typeface="+mn-lt"/>
                <a:ea typeface="+mn-ea"/>
                <a:cs typeface="+mn-cs"/>
              </a:rPr>
              <a:t>Det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största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antalet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deltaganden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KTH, </a:t>
            </a:r>
            <a:r>
              <a:rPr lang="en-US" sz="1200" kern="1200" dirty="0" err="1">
                <a:solidFill>
                  <a:schemeClr val="tx1"/>
                </a:solidFill>
                <a:effectLst/>
                <a:latin typeface="+mn-lt"/>
                <a:ea typeface="+mn-ea"/>
                <a:cs typeface="+mn-cs"/>
              </a:rPr>
              <a:t>såväl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beviljade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medel</a:t>
            </a:r>
            <a:r>
              <a:rPr lang="en-US" sz="1200" kern="1200" dirty="0">
                <a:solidFill>
                  <a:schemeClr val="tx1"/>
                </a:solidFill>
                <a:effectLst/>
                <a:latin typeface="+mn-lt"/>
                <a:ea typeface="+mn-ea"/>
                <a:cs typeface="+mn-cs"/>
              </a:rPr>
              <a:t>, faller </a:t>
            </a:r>
            <a:r>
              <a:rPr lang="en-US" sz="1200" kern="1200" dirty="0" err="1">
                <a:solidFill>
                  <a:schemeClr val="tx1"/>
                </a:solidFill>
                <a:effectLst/>
                <a:latin typeface="+mn-lt"/>
                <a:ea typeface="+mn-ea"/>
                <a:cs typeface="+mn-cs"/>
              </a:rPr>
              <a:t>inom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pelaren</a:t>
            </a:r>
            <a:r>
              <a:rPr lang="en-US" sz="1200" kern="1200" dirty="0">
                <a:solidFill>
                  <a:schemeClr val="tx1"/>
                </a:solidFill>
                <a:effectLst/>
                <a:latin typeface="+mn-lt"/>
                <a:ea typeface="+mn-ea"/>
                <a:cs typeface="+mn-cs"/>
              </a:rPr>
              <a:t> Excellent Science. </a:t>
            </a:r>
            <a:r>
              <a:rPr lang="en-US" sz="1200" kern="1200" dirty="0" err="1">
                <a:solidFill>
                  <a:schemeClr val="tx1"/>
                </a:solidFill>
                <a:effectLst/>
                <a:latin typeface="+mn-lt"/>
                <a:ea typeface="+mn-ea"/>
                <a:cs typeface="+mn-cs"/>
              </a:rPr>
              <a:t>Inom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denna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KTH </a:t>
            </a:r>
            <a:r>
              <a:rPr lang="en-US" sz="1200" kern="1200" dirty="0" err="1">
                <a:solidFill>
                  <a:schemeClr val="tx1"/>
                </a:solidFill>
                <a:effectLst/>
                <a:latin typeface="+mn-lt"/>
                <a:ea typeface="+mn-ea"/>
                <a:cs typeface="+mn-cs"/>
              </a:rPr>
              <a:t>beviljats</a:t>
            </a:r>
            <a:r>
              <a:rPr lang="en-US" sz="1200" kern="1200" dirty="0">
                <a:solidFill>
                  <a:schemeClr val="tx1"/>
                </a:solidFill>
                <a:effectLst/>
                <a:latin typeface="+mn-lt"/>
                <a:ea typeface="+mn-ea"/>
                <a:cs typeface="+mn-cs"/>
              </a:rPr>
              <a:t> 164 </a:t>
            </a:r>
            <a:r>
              <a:rPr lang="en-US" sz="1200" kern="1200" dirty="0" err="1">
                <a:solidFill>
                  <a:schemeClr val="tx1"/>
                </a:solidFill>
                <a:effectLst/>
                <a:latin typeface="+mn-lt"/>
                <a:ea typeface="+mn-ea"/>
                <a:cs typeface="+mn-cs"/>
              </a:rPr>
              <a:t>projekt</a:t>
            </a:r>
            <a:r>
              <a:rPr lang="en-US" sz="1200" kern="1200" dirty="0">
                <a:solidFill>
                  <a:schemeClr val="tx1"/>
                </a:solidFill>
                <a:effectLst/>
                <a:latin typeface="+mn-lt"/>
                <a:ea typeface="+mn-ea"/>
                <a:cs typeface="+mn-cs"/>
              </a:rPr>
              <a:t> och ca 98 </a:t>
            </a:r>
            <a:r>
              <a:rPr lang="en-US" sz="1200" kern="1200" dirty="0" err="1">
                <a:solidFill>
                  <a:schemeClr val="tx1"/>
                </a:solidFill>
                <a:effectLst/>
                <a:latin typeface="+mn-lt"/>
                <a:ea typeface="+mn-ea"/>
                <a:cs typeface="+mn-cs"/>
              </a:rPr>
              <a:t>miljoner</a:t>
            </a:r>
            <a:r>
              <a:rPr lang="en-US" sz="1200" kern="1200" dirty="0">
                <a:solidFill>
                  <a:schemeClr val="tx1"/>
                </a:solidFill>
                <a:effectLst/>
                <a:latin typeface="+mn-lt"/>
                <a:ea typeface="+mn-ea"/>
                <a:cs typeface="+mn-cs"/>
              </a:rPr>
              <a:t> euro. KTH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beviljats</a:t>
            </a:r>
            <a:r>
              <a:rPr lang="en-US" sz="1200" kern="1200" dirty="0">
                <a:solidFill>
                  <a:schemeClr val="tx1"/>
                </a:solidFill>
                <a:effectLst/>
                <a:latin typeface="+mn-lt"/>
                <a:ea typeface="+mn-ea"/>
                <a:cs typeface="+mn-cs"/>
              </a:rPr>
              <a:t> 30 </a:t>
            </a:r>
            <a:r>
              <a:rPr lang="en-US" sz="1200" kern="1200" dirty="0" err="1">
                <a:solidFill>
                  <a:schemeClr val="tx1"/>
                </a:solidFill>
                <a:effectLst/>
                <a:latin typeface="+mn-lt"/>
                <a:ea typeface="+mn-ea"/>
                <a:cs typeface="+mn-cs"/>
              </a:rPr>
              <a:t>stycken</a:t>
            </a:r>
            <a:r>
              <a:rPr lang="en-US" sz="1200" kern="1200" dirty="0">
                <a:solidFill>
                  <a:schemeClr val="tx1"/>
                </a:solidFill>
                <a:effectLst/>
                <a:latin typeface="+mn-lt"/>
                <a:ea typeface="+mn-ea"/>
                <a:cs typeface="+mn-cs"/>
              </a:rPr>
              <a:t> ERC (European Research Council) och 77 </a:t>
            </a:r>
            <a:r>
              <a:rPr lang="en-US" sz="1200" kern="1200" dirty="0" err="1">
                <a:solidFill>
                  <a:schemeClr val="tx1"/>
                </a:solidFill>
                <a:effectLst/>
                <a:latin typeface="+mn-lt"/>
                <a:ea typeface="+mn-ea"/>
                <a:cs typeface="+mn-cs"/>
              </a:rPr>
              <a:t>stycken</a:t>
            </a:r>
            <a:r>
              <a:rPr lang="en-US" sz="1200" kern="1200" dirty="0">
                <a:solidFill>
                  <a:schemeClr val="tx1"/>
                </a:solidFill>
                <a:effectLst/>
                <a:latin typeface="+mn-lt"/>
                <a:ea typeface="+mn-ea"/>
                <a:cs typeface="+mn-cs"/>
              </a:rPr>
              <a:t> MSCA (Marie-</a:t>
            </a:r>
            <a:r>
              <a:rPr lang="en-US" sz="1200" kern="1200" dirty="0" err="1">
                <a:solidFill>
                  <a:schemeClr val="tx1"/>
                </a:solidFill>
                <a:effectLst/>
                <a:latin typeface="+mn-lt"/>
                <a:ea typeface="+mn-ea"/>
                <a:cs typeface="+mn-cs"/>
              </a:rPr>
              <a:t>Skɫodowska</a:t>
            </a:r>
            <a:r>
              <a:rPr lang="en-US" sz="1200" kern="1200" dirty="0">
                <a:solidFill>
                  <a:schemeClr val="tx1"/>
                </a:solidFill>
                <a:effectLst/>
                <a:latin typeface="+mn-lt"/>
                <a:ea typeface="+mn-ea"/>
                <a:cs typeface="+mn-cs"/>
              </a:rPr>
              <a:t>-Curie Actions). </a:t>
            </a:r>
          </a:p>
          <a:p>
            <a:r>
              <a:rPr lang="en-US" sz="1200" kern="1200" dirty="0">
                <a:solidFill>
                  <a:schemeClr val="tx1"/>
                </a:solidFill>
                <a:effectLst/>
                <a:latin typeface="+mn-lt"/>
                <a:ea typeface="+mn-ea"/>
                <a:cs typeface="+mn-cs"/>
              </a:rPr>
              <a:t>KTH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även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högt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deltagande</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pelaren</a:t>
            </a:r>
            <a:r>
              <a:rPr lang="en-US" sz="1200" kern="1200" dirty="0">
                <a:solidFill>
                  <a:schemeClr val="tx1"/>
                </a:solidFill>
                <a:effectLst/>
                <a:latin typeface="+mn-lt"/>
                <a:ea typeface="+mn-ea"/>
                <a:cs typeface="+mn-cs"/>
              </a:rPr>
              <a:t> Industrial Leadership och </a:t>
            </a:r>
            <a:r>
              <a:rPr lang="en-US" sz="1200" kern="1200" dirty="0" err="1">
                <a:solidFill>
                  <a:schemeClr val="tx1"/>
                </a:solidFill>
                <a:effectLst/>
                <a:latin typeface="+mn-lt"/>
                <a:ea typeface="+mn-ea"/>
                <a:cs typeface="+mn-cs"/>
              </a:rPr>
              <a:t>då</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synnerhet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programmet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informations</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kommunikationsteknik</a:t>
            </a:r>
            <a:r>
              <a:rPr lang="en-US" sz="1200" kern="1200" dirty="0">
                <a:solidFill>
                  <a:schemeClr val="tx1"/>
                </a:solidFill>
                <a:effectLst/>
                <a:latin typeface="+mn-lt"/>
                <a:ea typeface="+mn-ea"/>
                <a:cs typeface="+mn-cs"/>
              </a:rPr>
              <a:t> (IKT). KTH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inom</a:t>
            </a:r>
            <a:r>
              <a:rPr lang="en-US" sz="1200" kern="1200" dirty="0">
                <a:solidFill>
                  <a:schemeClr val="tx1"/>
                </a:solidFill>
                <a:effectLst/>
                <a:latin typeface="+mn-lt"/>
                <a:ea typeface="+mn-ea"/>
                <a:cs typeface="+mn-cs"/>
              </a:rPr>
              <a:t> IKT </a:t>
            </a:r>
            <a:r>
              <a:rPr lang="en-US" sz="1200" kern="1200" dirty="0" err="1">
                <a:solidFill>
                  <a:schemeClr val="tx1"/>
                </a:solidFill>
                <a:effectLst/>
                <a:latin typeface="+mn-lt"/>
                <a:ea typeface="+mn-ea"/>
                <a:cs typeface="+mn-cs"/>
              </a:rPr>
              <a:t>beviljats</a:t>
            </a:r>
            <a:r>
              <a:rPr lang="en-US" sz="1200" kern="1200" dirty="0">
                <a:solidFill>
                  <a:schemeClr val="tx1"/>
                </a:solidFill>
                <a:effectLst/>
                <a:latin typeface="+mn-lt"/>
                <a:ea typeface="+mn-ea"/>
                <a:cs typeface="+mn-cs"/>
              </a:rPr>
              <a:t> 49 </a:t>
            </a:r>
            <a:r>
              <a:rPr lang="en-US" sz="1200" kern="1200" dirty="0" err="1">
                <a:solidFill>
                  <a:schemeClr val="tx1"/>
                </a:solidFill>
                <a:effectLst/>
                <a:latin typeface="+mn-lt"/>
                <a:ea typeface="+mn-ea"/>
                <a:cs typeface="+mn-cs"/>
              </a:rPr>
              <a:t>deltaganden</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värde</a:t>
            </a:r>
            <a:r>
              <a:rPr lang="en-US" sz="1200" kern="1200" dirty="0">
                <a:solidFill>
                  <a:schemeClr val="tx1"/>
                </a:solidFill>
                <a:effectLst/>
                <a:latin typeface="+mn-lt"/>
                <a:ea typeface="+mn-ea"/>
                <a:cs typeface="+mn-cs"/>
              </a:rPr>
              <a:t> av ca 23 </a:t>
            </a:r>
            <a:r>
              <a:rPr lang="en-US" sz="1200" kern="1200" dirty="0" err="1">
                <a:solidFill>
                  <a:schemeClr val="tx1"/>
                </a:solidFill>
                <a:effectLst/>
                <a:latin typeface="+mn-lt"/>
                <a:ea typeface="+mn-ea"/>
                <a:cs typeface="+mn-cs"/>
              </a:rPr>
              <a:t>miljoner</a:t>
            </a:r>
            <a:r>
              <a:rPr lang="en-US" sz="1200" kern="1200" dirty="0">
                <a:solidFill>
                  <a:schemeClr val="tx1"/>
                </a:solidFill>
                <a:effectLst/>
                <a:latin typeface="+mn-lt"/>
                <a:ea typeface="+mn-ea"/>
                <a:cs typeface="+mn-cs"/>
              </a:rPr>
              <a:t> euro.</a:t>
            </a:r>
          </a:p>
          <a:p>
            <a:r>
              <a:rPr lang="en-US" sz="1200" kern="1200" dirty="0" err="1">
                <a:solidFill>
                  <a:schemeClr val="tx1"/>
                </a:solidFill>
                <a:effectLst/>
                <a:latin typeface="+mn-lt"/>
                <a:ea typeface="+mn-ea"/>
                <a:cs typeface="+mn-cs"/>
              </a:rPr>
              <a:t>Inom</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tredje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pelaren</a:t>
            </a:r>
            <a:r>
              <a:rPr lang="en-US" sz="1200" kern="1200" dirty="0">
                <a:solidFill>
                  <a:schemeClr val="tx1"/>
                </a:solidFill>
                <a:effectLst/>
                <a:latin typeface="+mn-lt"/>
                <a:ea typeface="+mn-ea"/>
                <a:cs typeface="+mn-cs"/>
              </a:rPr>
              <a:t>, Societal Challenges,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KTH </a:t>
            </a:r>
            <a:r>
              <a:rPr lang="en-US" sz="1200" kern="1200" dirty="0" err="1">
                <a:solidFill>
                  <a:schemeClr val="tx1"/>
                </a:solidFill>
                <a:effectLst/>
                <a:latin typeface="+mn-lt"/>
                <a:ea typeface="+mn-ea"/>
                <a:cs typeface="+mn-cs"/>
              </a:rPr>
              <a:t>deltagande</a:t>
            </a:r>
            <a:r>
              <a:rPr lang="en-US" sz="1200" kern="1200" dirty="0">
                <a:solidFill>
                  <a:schemeClr val="tx1"/>
                </a:solidFill>
                <a:effectLst/>
                <a:latin typeface="+mn-lt"/>
                <a:ea typeface="+mn-ea"/>
                <a:cs typeface="+mn-cs"/>
              </a:rPr>
              <a:t> i 79 </a:t>
            </a:r>
            <a:r>
              <a:rPr lang="en-US" sz="1200" kern="1200" dirty="0" err="1">
                <a:solidFill>
                  <a:schemeClr val="tx1"/>
                </a:solidFill>
                <a:effectLst/>
                <a:latin typeface="+mn-lt"/>
                <a:ea typeface="+mn-ea"/>
                <a:cs typeface="+mn-cs"/>
              </a:rPr>
              <a:t>projekt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varav</a:t>
            </a:r>
            <a:r>
              <a:rPr lang="en-US" sz="1200" kern="1200" dirty="0">
                <a:solidFill>
                  <a:schemeClr val="tx1"/>
                </a:solidFill>
                <a:effectLst/>
                <a:latin typeface="+mn-lt"/>
                <a:ea typeface="+mn-ea"/>
                <a:cs typeface="+mn-cs"/>
              </a:rPr>
              <a:t> 7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koordinator</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totalt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värde</a:t>
            </a:r>
            <a:r>
              <a:rPr lang="en-US" sz="1200" kern="1200" dirty="0">
                <a:solidFill>
                  <a:schemeClr val="tx1"/>
                </a:solidFill>
                <a:effectLst/>
                <a:latin typeface="+mn-lt"/>
                <a:ea typeface="+mn-ea"/>
                <a:cs typeface="+mn-cs"/>
              </a:rPr>
              <a:t> av ca 29 </a:t>
            </a:r>
            <a:r>
              <a:rPr lang="en-US" sz="1200" kern="1200" dirty="0" err="1">
                <a:solidFill>
                  <a:schemeClr val="tx1"/>
                </a:solidFill>
                <a:effectLst/>
                <a:latin typeface="+mn-lt"/>
                <a:ea typeface="+mn-ea"/>
                <a:cs typeface="+mn-cs"/>
              </a:rPr>
              <a:t>miljoner</a:t>
            </a:r>
            <a:r>
              <a:rPr lang="en-US" sz="1200" kern="1200" dirty="0">
                <a:solidFill>
                  <a:schemeClr val="tx1"/>
                </a:solidFill>
                <a:effectLst/>
                <a:latin typeface="+mn-lt"/>
                <a:ea typeface="+mn-ea"/>
                <a:cs typeface="+mn-cs"/>
              </a:rPr>
              <a:t> euro.</a:t>
            </a:r>
          </a:p>
          <a:p>
            <a:r>
              <a:rPr lang="en-US" sz="1200" kern="1200" dirty="0" err="1">
                <a:solidFill>
                  <a:schemeClr val="tx1"/>
                </a:solidFill>
                <a:effectLst/>
                <a:latin typeface="+mn-lt"/>
                <a:ea typeface="+mn-ea"/>
                <a:cs typeface="+mn-cs"/>
              </a:rPr>
              <a:t>Utöver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närvaro</a:t>
            </a:r>
            <a:r>
              <a:rPr lang="en-US" sz="1200" kern="1200" dirty="0">
                <a:solidFill>
                  <a:schemeClr val="tx1"/>
                </a:solidFill>
                <a:effectLst/>
                <a:latin typeface="+mn-lt"/>
                <a:ea typeface="+mn-ea"/>
                <a:cs typeface="+mn-cs"/>
              </a:rPr>
              <a:t> i de 3 </a:t>
            </a:r>
            <a:r>
              <a:rPr lang="en-US" sz="1200" kern="1200" dirty="0" err="1">
                <a:solidFill>
                  <a:schemeClr val="tx1"/>
                </a:solidFill>
                <a:effectLst/>
                <a:latin typeface="+mn-lt"/>
                <a:ea typeface="+mn-ea"/>
                <a:cs typeface="+mn-cs"/>
              </a:rPr>
              <a:t>pelarna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KTH </a:t>
            </a:r>
            <a:r>
              <a:rPr lang="en-US" sz="1200" kern="1200" dirty="0" err="1">
                <a:solidFill>
                  <a:schemeClr val="tx1"/>
                </a:solidFill>
                <a:effectLst/>
                <a:latin typeface="+mn-lt"/>
                <a:ea typeface="+mn-ea"/>
                <a:cs typeface="+mn-cs"/>
              </a:rPr>
              <a:t>även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deltagit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Euroatom</a:t>
            </a:r>
            <a:r>
              <a:rPr lang="en-US" sz="1200" kern="1200" dirty="0">
                <a:solidFill>
                  <a:schemeClr val="tx1"/>
                </a:solidFill>
                <a:effectLst/>
                <a:latin typeface="+mn-lt"/>
                <a:ea typeface="+mn-ea"/>
                <a:cs typeface="+mn-cs"/>
              </a:rPr>
              <a:t> (17 </a:t>
            </a:r>
            <a:r>
              <a:rPr lang="en-US" sz="1200" kern="1200" dirty="0" err="1">
                <a:solidFill>
                  <a:schemeClr val="tx1"/>
                </a:solidFill>
                <a:effectLst/>
                <a:latin typeface="+mn-lt"/>
                <a:ea typeface="+mn-ea"/>
                <a:cs typeface="+mn-cs"/>
              </a:rPr>
              <a:t>deltaganden</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beviljat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belopp</a:t>
            </a:r>
            <a:r>
              <a:rPr lang="en-US" sz="1200" kern="1200" dirty="0">
                <a:solidFill>
                  <a:schemeClr val="tx1"/>
                </a:solidFill>
                <a:effectLst/>
                <a:latin typeface="+mn-lt"/>
                <a:ea typeface="+mn-ea"/>
                <a:cs typeface="+mn-cs"/>
              </a:rPr>
              <a:t> på ca 10 </a:t>
            </a:r>
            <a:r>
              <a:rPr lang="en-US" sz="1200" kern="1200" dirty="0" err="1">
                <a:solidFill>
                  <a:schemeClr val="tx1"/>
                </a:solidFill>
                <a:effectLst/>
                <a:latin typeface="+mn-lt"/>
                <a:ea typeface="+mn-ea"/>
                <a:cs typeface="+mn-cs"/>
              </a:rPr>
              <a:t>miljoner</a:t>
            </a:r>
            <a:r>
              <a:rPr lang="en-US" sz="1200" kern="1200" dirty="0">
                <a:solidFill>
                  <a:schemeClr val="tx1"/>
                </a:solidFill>
                <a:effectLst/>
                <a:latin typeface="+mn-lt"/>
                <a:ea typeface="+mn-ea"/>
                <a:cs typeface="+mn-cs"/>
              </a:rPr>
              <a:t> euro), Spreading excellence and widening participation (6 </a:t>
            </a:r>
            <a:r>
              <a:rPr lang="en-US" sz="1200" kern="1200" dirty="0" err="1">
                <a:solidFill>
                  <a:schemeClr val="tx1"/>
                </a:solidFill>
                <a:effectLst/>
                <a:latin typeface="+mn-lt"/>
                <a:ea typeface="+mn-ea"/>
                <a:cs typeface="+mn-cs"/>
              </a:rPr>
              <a:t>deltaganden</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beviljat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belopp</a:t>
            </a:r>
            <a:r>
              <a:rPr lang="en-US" sz="1200" kern="1200" dirty="0">
                <a:solidFill>
                  <a:schemeClr val="tx1"/>
                </a:solidFill>
                <a:effectLst/>
                <a:latin typeface="+mn-lt"/>
                <a:ea typeface="+mn-ea"/>
                <a:cs typeface="+mn-cs"/>
              </a:rPr>
              <a:t> på ca 3 </a:t>
            </a:r>
            <a:r>
              <a:rPr lang="en-US" sz="1200" kern="1200" dirty="0" err="1">
                <a:solidFill>
                  <a:schemeClr val="tx1"/>
                </a:solidFill>
                <a:effectLst/>
                <a:latin typeface="+mn-lt"/>
                <a:ea typeface="+mn-ea"/>
                <a:cs typeface="+mn-cs"/>
              </a:rPr>
              <a:t>miljoner</a:t>
            </a:r>
            <a:r>
              <a:rPr lang="en-US" sz="1200" kern="1200" dirty="0">
                <a:solidFill>
                  <a:schemeClr val="tx1"/>
                </a:solidFill>
                <a:effectLst/>
                <a:latin typeface="+mn-lt"/>
                <a:ea typeface="+mn-ea"/>
                <a:cs typeface="+mn-cs"/>
              </a:rPr>
              <a:t> euro) och Science with and for Society (3 </a:t>
            </a:r>
            <a:r>
              <a:rPr lang="en-US" sz="1200" kern="1200" dirty="0" err="1">
                <a:solidFill>
                  <a:schemeClr val="tx1"/>
                </a:solidFill>
                <a:effectLst/>
                <a:latin typeface="+mn-lt"/>
                <a:ea typeface="+mn-ea"/>
                <a:cs typeface="+mn-cs"/>
              </a:rPr>
              <a:t>deltaganden</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beviljat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belopp</a:t>
            </a:r>
            <a:r>
              <a:rPr lang="en-US" sz="1200" kern="1200" dirty="0">
                <a:solidFill>
                  <a:schemeClr val="tx1"/>
                </a:solidFill>
                <a:effectLst/>
                <a:latin typeface="+mn-lt"/>
                <a:ea typeface="+mn-ea"/>
                <a:cs typeface="+mn-cs"/>
              </a:rPr>
              <a:t> på ca 0,5 </a:t>
            </a:r>
            <a:r>
              <a:rPr lang="en-US" sz="1200" kern="1200" dirty="0" err="1">
                <a:solidFill>
                  <a:schemeClr val="tx1"/>
                </a:solidFill>
                <a:effectLst/>
                <a:latin typeface="+mn-lt"/>
                <a:ea typeface="+mn-ea"/>
                <a:cs typeface="+mn-cs"/>
              </a:rPr>
              <a:t>miljoner</a:t>
            </a:r>
            <a:r>
              <a:rPr lang="en-US" sz="1200" kern="1200" dirty="0">
                <a:solidFill>
                  <a:schemeClr val="tx1"/>
                </a:solidFill>
                <a:effectLst/>
                <a:latin typeface="+mn-lt"/>
                <a:ea typeface="+mn-ea"/>
                <a:cs typeface="+mn-cs"/>
              </a:rPr>
              <a:t> euro).</a:t>
            </a:r>
          </a:p>
          <a:p>
            <a:r>
              <a:rPr lang="en-US" sz="1200" kern="1200" dirty="0" err="1">
                <a:solidFill>
                  <a:schemeClr val="tx1"/>
                </a:solidFill>
                <a:effectLst/>
                <a:latin typeface="+mn-lt"/>
                <a:ea typeface="+mn-ea"/>
                <a:cs typeface="+mn-cs"/>
              </a:rPr>
              <a:t>Utfallet</a:t>
            </a:r>
            <a:r>
              <a:rPr lang="en-US" sz="1200" kern="1200" dirty="0">
                <a:solidFill>
                  <a:schemeClr val="tx1"/>
                </a:solidFill>
                <a:effectLst/>
                <a:latin typeface="+mn-lt"/>
                <a:ea typeface="+mn-ea"/>
                <a:cs typeface="+mn-cs"/>
              </a:rPr>
              <a:t> av KTH:s </a:t>
            </a:r>
            <a:r>
              <a:rPr lang="en-US" sz="1200" kern="1200" dirty="0" err="1">
                <a:solidFill>
                  <a:schemeClr val="tx1"/>
                </a:solidFill>
                <a:effectLst/>
                <a:latin typeface="+mn-lt"/>
                <a:ea typeface="+mn-ea"/>
                <a:cs typeface="+mn-cs"/>
              </a:rPr>
              <a:t>deltagande</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Horisont</a:t>
            </a:r>
            <a:r>
              <a:rPr lang="en-US" sz="1200" kern="1200" dirty="0">
                <a:solidFill>
                  <a:schemeClr val="tx1"/>
                </a:solidFill>
                <a:effectLst/>
                <a:latin typeface="+mn-lt"/>
                <a:ea typeface="+mn-ea"/>
                <a:cs typeface="+mn-cs"/>
              </a:rPr>
              <a:t> 2020 </a:t>
            </a:r>
            <a:r>
              <a:rPr lang="en-US" sz="1200" kern="1200" dirty="0" err="1">
                <a:solidFill>
                  <a:schemeClr val="tx1"/>
                </a:solidFill>
                <a:effectLst/>
                <a:latin typeface="+mn-lt"/>
                <a:ea typeface="+mn-ea"/>
                <a:cs typeface="+mn-cs"/>
              </a:rPr>
              <a:t>redovisas</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särskild</a:t>
            </a:r>
            <a:r>
              <a:rPr lang="en-US" sz="1200" kern="1200" dirty="0">
                <a:solidFill>
                  <a:schemeClr val="tx1"/>
                </a:solidFill>
                <a:effectLst/>
                <a:latin typeface="+mn-lt"/>
                <a:ea typeface="+mn-ea"/>
                <a:cs typeface="+mn-cs"/>
              </a:rPr>
              <a:t> rapport.</a:t>
            </a:r>
          </a:p>
          <a:p>
            <a:endParaRPr lang="en-SE"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E3B8005-7BF2-4B40-A831-B1EE96BFE5D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2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7800" marR="0" lvl="1" indent="-177800" algn="l" defTabSz="914400" rtl="0" eaLnBrk="1" fontAlgn="auto" latinLnBrk="0" hangingPunct="1">
              <a:lnSpc>
                <a:spcPct val="100000"/>
              </a:lnSpc>
              <a:spcBef>
                <a:spcPts val="0"/>
              </a:spcBef>
              <a:spcAft>
                <a:spcPts val="0"/>
              </a:spcAft>
              <a:buClrTx/>
              <a:buSzTx/>
              <a:buFontTx/>
              <a:buNone/>
              <a:tabLst/>
              <a:defRPr/>
            </a:pPr>
            <a:r>
              <a:rPr lang="en-US" dirty="0" err="1"/>
              <a:t>Nära</a:t>
            </a:r>
            <a:r>
              <a:rPr lang="en-US" dirty="0"/>
              <a:t> </a:t>
            </a:r>
            <a:r>
              <a:rPr lang="en-US" b="0" dirty="0" err="1"/>
              <a:t>samarbeten</a:t>
            </a:r>
            <a:r>
              <a:rPr lang="en-US" b="0" dirty="0"/>
              <a:t> med </a:t>
            </a:r>
            <a:r>
              <a:rPr lang="en-US" dirty="0" err="1"/>
              <a:t>industri</a:t>
            </a:r>
            <a:r>
              <a:rPr lang="en-US" dirty="0"/>
              <a:t>, </a:t>
            </a:r>
            <a:r>
              <a:rPr lang="en-US" dirty="0" err="1"/>
              <a:t>akademi</a:t>
            </a:r>
            <a:r>
              <a:rPr lang="en-US" dirty="0"/>
              <a:t> och </a:t>
            </a:r>
            <a:r>
              <a:rPr lang="en-US" dirty="0" err="1"/>
              <a:t>samhälle</a:t>
            </a:r>
            <a:r>
              <a:rPr lang="en-US" dirty="0"/>
              <a:t> </a:t>
            </a:r>
            <a:r>
              <a:rPr lang="en-US" dirty="0" err="1"/>
              <a:t>ger</a:t>
            </a:r>
            <a:r>
              <a:rPr lang="en-US" dirty="0"/>
              <a:t> </a:t>
            </a:r>
            <a:r>
              <a:rPr lang="en-US" dirty="0" err="1"/>
              <a:t>goda</a:t>
            </a:r>
            <a:r>
              <a:rPr lang="en-US" dirty="0"/>
              <a:t> </a:t>
            </a:r>
            <a:r>
              <a:rPr lang="en-US" dirty="0" err="1"/>
              <a:t>möjligheter</a:t>
            </a:r>
            <a:r>
              <a:rPr lang="en-US" dirty="0"/>
              <a:t> </a:t>
            </a:r>
            <a:r>
              <a:rPr lang="en-US" dirty="0" err="1"/>
              <a:t>för</a:t>
            </a:r>
            <a:r>
              <a:rPr lang="en-US" dirty="0"/>
              <a:t> </a:t>
            </a:r>
            <a:r>
              <a:rPr lang="en-US" dirty="0" err="1"/>
              <a:t>implementering</a:t>
            </a:r>
            <a:endParaRPr lang="en-US" dirty="0"/>
          </a:p>
          <a:p>
            <a:pPr marL="177800" marR="0" lvl="1" indent="-177800" algn="l" defTabSz="914400" rtl="0" eaLnBrk="1" fontAlgn="auto" latinLnBrk="0" hangingPunct="1">
              <a:lnSpc>
                <a:spcPct val="100000"/>
              </a:lnSpc>
              <a:spcBef>
                <a:spcPts val="0"/>
              </a:spcBef>
              <a:spcAft>
                <a:spcPts val="0"/>
              </a:spcAft>
              <a:buClrTx/>
              <a:buSzTx/>
              <a:buFontTx/>
              <a:buNone/>
              <a:tabLst/>
              <a:defRPr/>
            </a:pPr>
            <a:r>
              <a:rPr lang="en-US" dirty="0"/>
              <a:t>av </a:t>
            </a:r>
            <a:r>
              <a:rPr lang="en-US" dirty="0" err="1"/>
              <a:t>forskningsresultat</a:t>
            </a:r>
            <a:r>
              <a:rPr lang="en-US" dirty="0"/>
              <a:t>. </a:t>
            </a:r>
            <a:r>
              <a:rPr lang="en-US" dirty="0" err="1"/>
              <a:t>Forskare</a:t>
            </a:r>
            <a:r>
              <a:rPr lang="en-US" dirty="0"/>
              <a:t> och </a:t>
            </a:r>
            <a:r>
              <a:rPr lang="en-US" dirty="0" err="1"/>
              <a:t>studenter</a:t>
            </a:r>
            <a:r>
              <a:rPr lang="en-US" dirty="0"/>
              <a:t> </a:t>
            </a:r>
            <a:r>
              <a:rPr lang="en-US" dirty="0" err="1"/>
              <a:t>har</a:t>
            </a:r>
            <a:r>
              <a:rPr lang="en-US" dirty="0"/>
              <a:t> </a:t>
            </a:r>
            <a:r>
              <a:rPr lang="en-US" dirty="0" err="1"/>
              <a:t>möjlighet</a:t>
            </a:r>
            <a:r>
              <a:rPr lang="en-US" dirty="0"/>
              <a:t> </a:t>
            </a:r>
            <a:r>
              <a:rPr lang="en-US" dirty="0" err="1"/>
              <a:t>att</a:t>
            </a:r>
            <a:r>
              <a:rPr lang="en-US" dirty="0"/>
              <a:t> </a:t>
            </a:r>
            <a:r>
              <a:rPr lang="en-US" dirty="0" err="1"/>
              <a:t>arbeta</a:t>
            </a:r>
            <a:r>
              <a:rPr lang="en-US" baseline="0" dirty="0"/>
              <a:t> i </a:t>
            </a:r>
            <a:r>
              <a:rPr lang="en-US" baseline="0" dirty="0" err="1"/>
              <a:t>en</a:t>
            </a:r>
            <a:r>
              <a:rPr lang="en-US" baseline="0" dirty="0"/>
              <a:t> excellent </a:t>
            </a:r>
            <a:r>
              <a:rPr lang="en-US" baseline="0" dirty="0" err="1"/>
              <a:t>akademisk</a:t>
            </a:r>
            <a:endParaRPr lang="en-US" baseline="0" dirty="0"/>
          </a:p>
          <a:p>
            <a:pPr marL="177800" marR="0" lvl="1" indent="-177800" algn="l" defTabSz="914400" rtl="0" eaLnBrk="1" fontAlgn="auto" latinLnBrk="0" hangingPunct="1">
              <a:lnSpc>
                <a:spcPct val="100000"/>
              </a:lnSpc>
              <a:spcBef>
                <a:spcPts val="0"/>
              </a:spcBef>
              <a:spcAft>
                <a:spcPts val="0"/>
              </a:spcAft>
              <a:buClrTx/>
              <a:buSzTx/>
              <a:buFontTx/>
              <a:buNone/>
              <a:tabLst/>
              <a:defRPr/>
            </a:pPr>
            <a:r>
              <a:rPr lang="en-US" baseline="0" dirty="0" err="1"/>
              <a:t>miljö</a:t>
            </a:r>
            <a:r>
              <a:rPr lang="en-US" baseline="0" dirty="0"/>
              <a:t> och </a:t>
            </a:r>
            <a:r>
              <a:rPr lang="en-US" baseline="0" dirty="0" err="1"/>
              <a:t>samtidigt</a:t>
            </a:r>
            <a:r>
              <a:rPr lang="en-US" baseline="0" dirty="0"/>
              <a:t> ha </a:t>
            </a:r>
            <a:r>
              <a:rPr lang="en-US" baseline="0" dirty="0" err="1"/>
              <a:t>en</a:t>
            </a:r>
            <a:r>
              <a:rPr lang="en-US" baseline="0" dirty="0"/>
              <a:t> </a:t>
            </a:r>
            <a:r>
              <a:rPr lang="en-US" baseline="0" dirty="0" err="1"/>
              <a:t>nära</a:t>
            </a:r>
            <a:r>
              <a:rPr lang="en-US" baseline="0" dirty="0"/>
              <a:t> </a:t>
            </a:r>
            <a:r>
              <a:rPr lang="en-US" baseline="0" dirty="0" err="1"/>
              <a:t>koppling</a:t>
            </a:r>
            <a:r>
              <a:rPr lang="en-US" baseline="0" dirty="0"/>
              <a:t> till </a:t>
            </a:r>
            <a:r>
              <a:rPr lang="en-US" baseline="0" dirty="0" err="1"/>
              <a:t>det</a:t>
            </a:r>
            <a:r>
              <a:rPr lang="en-US" baseline="0" dirty="0"/>
              <a:t> </a:t>
            </a:r>
            <a:r>
              <a:rPr lang="en-US" baseline="0" dirty="0" err="1"/>
              <a:t>omgivande</a:t>
            </a:r>
            <a:r>
              <a:rPr lang="en-US" baseline="0" dirty="0"/>
              <a:t> </a:t>
            </a:r>
            <a:r>
              <a:rPr lang="en-US" baseline="0" dirty="0" err="1"/>
              <a:t>samhället</a:t>
            </a:r>
            <a:r>
              <a:rPr lang="en-US" baseline="0" dirty="0"/>
              <a:t>.</a:t>
            </a:r>
            <a:endParaRPr lang="en-US" dirty="0"/>
          </a:p>
          <a:p>
            <a:endParaRPr lang="en-US" sz="1200" b="0" i="0" u="none" strike="noStrike" kern="1200" baseline="0" dirty="0">
              <a:solidFill>
                <a:schemeClr val="tx1"/>
              </a:solidFill>
              <a:latin typeface="+mn-lt"/>
              <a:ea typeface="+mn-ea"/>
              <a:cs typeface="+mn-cs"/>
            </a:endParaRPr>
          </a:p>
          <a:p>
            <a:r>
              <a:rPr lang="sv-SE" sz="1200" b="1" kern="1200" dirty="0">
                <a:solidFill>
                  <a:schemeClr val="tx1"/>
                </a:solidFill>
                <a:effectLst/>
                <a:latin typeface="+mn-lt"/>
                <a:ea typeface="+mn-ea"/>
                <a:cs typeface="+mn-cs"/>
              </a:rPr>
              <a:t>Personrörlighet</a:t>
            </a:r>
            <a:r>
              <a:rPr lang="sv-SE" sz="1200" kern="1200" dirty="0">
                <a:solidFill>
                  <a:schemeClr val="tx1"/>
                </a:solidFill>
                <a:effectLst/>
                <a:latin typeface="+mn-lt"/>
                <a:ea typeface="+mn-ea"/>
                <a:cs typeface="+mn-cs"/>
              </a:rPr>
              <a:t>, att personer rör sig mellan KTH och omgivande samhälle, är ett sätt att identifiera och hitta innovativa lösningar på framtidens utmaningar genom att industrin får ta del av våra forskningsmiljöer och vi får värdefulla kontaktytor till näringslivet.</a:t>
            </a:r>
          </a:p>
          <a:p>
            <a:endParaRPr lang="sv-SE" dirty="0"/>
          </a:p>
          <a:p>
            <a:r>
              <a:rPr lang="sv-SE" dirty="0"/>
              <a:t>Exempel på detta är:</a:t>
            </a:r>
            <a:br>
              <a:rPr lang="sv-SE" dirty="0"/>
            </a:br>
            <a:r>
              <a:rPr lang="en-US" dirty="0" err="1"/>
              <a:t>Adjungerade</a:t>
            </a:r>
            <a:r>
              <a:rPr lang="en-US" dirty="0"/>
              <a:t> </a:t>
            </a:r>
            <a:r>
              <a:rPr lang="en-US" dirty="0" err="1"/>
              <a:t>professorer</a:t>
            </a:r>
            <a:r>
              <a:rPr lang="en-US" dirty="0"/>
              <a:t> (40 st)</a:t>
            </a:r>
            <a:br>
              <a:rPr lang="en-US" dirty="0"/>
            </a:br>
            <a:r>
              <a:rPr lang="en-US" dirty="0" err="1"/>
              <a:t>Industridoktorander</a:t>
            </a:r>
            <a:r>
              <a:rPr lang="en-US" dirty="0"/>
              <a:t> (292 st)</a:t>
            </a:r>
            <a:br>
              <a:rPr lang="en-US" dirty="0"/>
            </a:br>
            <a:r>
              <a:rPr lang="en-US" dirty="0"/>
              <a:t>Affilierad </a:t>
            </a:r>
            <a:r>
              <a:rPr lang="en-US" dirty="0" err="1"/>
              <a:t>fakultet</a:t>
            </a:r>
            <a:r>
              <a:rPr lang="en-US" dirty="0"/>
              <a:t> (32 st)</a:t>
            </a:r>
            <a:br>
              <a:rPr lang="en-US" dirty="0"/>
            </a:br>
            <a:endParaRPr lang="en-US" dirty="0"/>
          </a:p>
          <a:p>
            <a:r>
              <a:rPr lang="sv-SE" sz="1200" kern="1200" dirty="0">
                <a:solidFill>
                  <a:schemeClr val="tx1"/>
                </a:solidFill>
                <a:effectLst/>
                <a:latin typeface="+mn-lt"/>
                <a:ea typeface="+mn-ea"/>
                <a:cs typeface="+mn-cs"/>
              </a:rPr>
              <a:t>Siffror från </a:t>
            </a:r>
            <a:r>
              <a:rPr lang="sv-SE" sz="1200" kern="1200" baseline="0" dirty="0">
                <a:solidFill>
                  <a:schemeClr val="tx1"/>
                </a:solidFill>
                <a:effectLst/>
                <a:latin typeface="+mn-lt"/>
                <a:ea typeface="+mn-ea"/>
                <a:cs typeface="+mn-cs"/>
              </a:rPr>
              <a:t>2020</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Källa: HR+ </a:t>
            </a:r>
            <a:endParaRPr lang="en-US" sz="1200" kern="1200" dirty="0">
              <a:solidFill>
                <a:schemeClr val="tx1"/>
              </a:solidFill>
              <a:effectLst/>
              <a:latin typeface="+mn-lt"/>
              <a:ea typeface="+mn-ea"/>
              <a:cs typeface="+mn-cs"/>
            </a:endParaRPr>
          </a:p>
          <a:p>
            <a:r>
              <a:rPr lang="en-US" dirty="0"/>
              <a:t/>
            </a:r>
            <a:br>
              <a:rPr lang="en-US" dirty="0"/>
            </a:br>
            <a:r>
              <a:rPr lang="en-US" dirty="0" err="1"/>
              <a:t>Mer</a:t>
            </a:r>
            <a:r>
              <a:rPr lang="en-US" baseline="0" dirty="0"/>
              <a:t> information om </a:t>
            </a:r>
            <a:r>
              <a:rPr lang="en-US" baseline="0" dirty="0" err="1"/>
              <a:t>personrörlighet</a:t>
            </a:r>
            <a:r>
              <a:rPr lang="en-US" baseline="0" dirty="0"/>
              <a:t> på KTH </a:t>
            </a:r>
            <a:r>
              <a:rPr lang="en-US" baseline="0" dirty="0" err="1"/>
              <a:t>finns</a:t>
            </a:r>
            <a:r>
              <a:rPr lang="en-US" baseline="0" dirty="0"/>
              <a:t> </a:t>
            </a:r>
            <a:r>
              <a:rPr lang="en-US" baseline="0" dirty="0" err="1"/>
              <a:t>här</a:t>
            </a:r>
            <a:r>
              <a:rPr lang="en-US" baseline="0" dirty="0"/>
              <a:t>: https://www.kth.se/samverkan/partnerskap/personrorlighet</a:t>
            </a:r>
            <a:endParaRPr lang="sv-SE" i="0" dirty="0"/>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25</a:t>
            </a:fld>
            <a:endParaRPr lang="sv-SE"/>
          </a:p>
        </p:txBody>
      </p:sp>
    </p:spTree>
    <p:extLst>
      <p:ext uri="{BB962C8B-B14F-4D97-AF65-F5344CB8AC3E}">
        <p14:creationId xmlns:p14="http://schemas.microsoft.com/office/powerpoint/2010/main" val="1030644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500"/>
              </a:spcBef>
              <a:spcAft>
                <a:spcPts val="500"/>
              </a:spcAft>
            </a:pPr>
            <a:r>
              <a:rPr lang="sv-SE" dirty="0"/>
              <a:t>Omkring 350 idéer, sprungna ur KTH:s forskning och utbildning påbörjar varje år resan från idé till innovation.</a:t>
            </a:r>
          </a:p>
          <a:p>
            <a:pPr>
              <a:spcBef>
                <a:spcPts val="500"/>
              </a:spcBef>
              <a:spcAft>
                <a:spcPts val="500"/>
              </a:spcAft>
            </a:pPr>
            <a:endParaRPr lang="sv-SE" dirty="0">
              <a:solidFill>
                <a:srgbClr val="FF0000"/>
              </a:solidFill>
            </a:endParaRPr>
          </a:p>
          <a:p>
            <a:pPr>
              <a:spcBef>
                <a:spcPts val="500"/>
              </a:spcBef>
              <a:spcAft>
                <a:spcPts val="500"/>
              </a:spcAft>
            </a:pPr>
            <a:r>
              <a:rPr lang="sv-SE" dirty="0">
                <a:solidFill>
                  <a:srgbClr val="FF0000"/>
                </a:solidFill>
              </a:rPr>
              <a:t>KTH:s har sedan 2007 utvecklat</a:t>
            </a:r>
            <a:r>
              <a:rPr lang="sv-SE" baseline="0" dirty="0">
                <a:solidFill>
                  <a:srgbClr val="FF0000"/>
                </a:solidFill>
              </a:rPr>
              <a:t> ett internationellt erkänt </a:t>
            </a:r>
            <a:r>
              <a:rPr lang="sv-SE" dirty="0">
                <a:solidFill>
                  <a:srgbClr val="FF0000"/>
                </a:solidFill>
              </a:rPr>
              <a:t>innovationsstöd.</a:t>
            </a:r>
          </a:p>
          <a:p>
            <a:pPr>
              <a:spcBef>
                <a:spcPts val="500"/>
              </a:spcBef>
              <a:spcAft>
                <a:spcPts val="500"/>
              </a:spcAft>
            </a:pPr>
            <a:endParaRPr lang="sv-SE" baseline="0" dirty="0">
              <a:solidFill>
                <a:srgbClr val="FF0000"/>
              </a:solidFill>
            </a:endParaRPr>
          </a:p>
          <a:p>
            <a:pPr marL="0" marR="0" lvl="0" indent="0" algn="l" defTabSz="914400" rtl="0" eaLnBrk="0" fontAlgn="base" latinLnBrk="0" hangingPunct="0">
              <a:lnSpc>
                <a:spcPct val="100000"/>
              </a:lnSpc>
              <a:spcBef>
                <a:spcPts val="500"/>
              </a:spcBef>
              <a:spcAft>
                <a:spcPts val="500"/>
              </a:spcAft>
              <a:buClrTx/>
              <a:buSzTx/>
              <a:buFontTx/>
              <a:buNone/>
              <a:tabLst/>
              <a:defRPr/>
            </a:pPr>
            <a:r>
              <a:rPr lang="sv-SE" sz="1200" dirty="0">
                <a:solidFill>
                  <a:srgbClr val="FF0000"/>
                </a:solidFill>
              </a:rPr>
              <a:t>KTH:s modell för innovationsstöd, KTH Innovation </a:t>
            </a:r>
            <a:r>
              <a:rPr lang="sv-SE" sz="1200" dirty="0" err="1">
                <a:solidFill>
                  <a:srgbClr val="FF0000"/>
                </a:solidFill>
              </a:rPr>
              <a:t>Readiness</a:t>
            </a:r>
            <a:r>
              <a:rPr lang="sv-SE" sz="1200" dirty="0">
                <a:solidFill>
                  <a:srgbClr val="FF0000"/>
                </a:solidFill>
              </a:rPr>
              <a:t> </a:t>
            </a:r>
            <a:r>
              <a:rPr lang="sv-SE" sz="1200" dirty="0" err="1">
                <a:solidFill>
                  <a:srgbClr val="FF0000"/>
                </a:solidFill>
              </a:rPr>
              <a:t>Level</a:t>
            </a:r>
            <a:r>
              <a:rPr lang="sv-SE" sz="1200" dirty="0">
                <a:solidFill>
                  <a:srgbClr val="FF0000"/>
                </a:solidFill>
              </a:rPr>
              <a:t>-modellen används av hundratals organisationer i världen. Vinnova, Imperial</a:t>
            </a:r>
            <a:r>
              <a:rPr lang="sv-SE" sz="1200" baseline="0" dirty="0">
                <a:solidFill>
                  <a:srgbClr val="FF0000"/>
                </a:solidFill>
              </a:rPr>
              <a:t> College, Aalto, DTU och Chalmers är några exempel.</a:t>
            </a:r>
            <a:r>
              <a:rPr lang="sv-SE" sz="1200" dirty="0">
                <a:solidFill>
                  <a:srgbClr val="FF0000"/>
                </a:solidFill>
              </a:rPr>
              <a:t> Modellen inspirerades av NASA:s Technology </a:t>
            </a:r>
            <a:r>
              <a:rPr lang="sv-SE" sz="1200" dirty="0" err="1">
                <a:solidFill>
                  <a:srgbClr val="FF0000"/>
                </a:solidFill>
              </a:rPr>
              <a:t>Readiness</a:t>
            </a:r>
            <a:r>
              <a:rPr lang="sv-SE" sz="1200" baseline="0" dirty="0">
                <a:solidFill>
                  <a:srgbClr val="FF0000"/>
                </a:solidFill>
              </a:rPr>
              <a:t> </a:t>
            </a:r>
            <a:r>
              <a:rPr lang="sv-SE" sz="1200" baseline="0" dirty="0" err="1">
                <a:solidFill>
                  <a:srgbClr val="FF0000"/>
                </a:solidFill>
              </a:rPr>
              <a:t>Levels</a:t>
            </a:r>
            <a:r>
              <a:rPr lang="sv-SE" sz="1200" baseline="0" dirty="0">
                <a:solidFill>
                  <a:srgbClr val="FF0000"/>
                </a:solidFill>
              </a:rPr>
              <a:t>, och täcker sex områden relevanta för innovationsutveckling. </a:t>
            </a:r>
            <a:endParaRPr lang="sv-SE" sz="1200" dirty="0"/>
          </a:p>
          <a:p>
            <a:pPr marL="0" indent="0">
              <a:buFont typeface="Arial" panose="020B0604020202020204" pitchFamily="34" charset="0"/>
              <a:buNone/>
            </a:pPr>
            <a:endParaRPr lang="sv-SE" dirty="0"/>
          </a:p>
          <a:p>
            <a:pPr marL="0" indent="0">
              <a:buFont typeface="Arial" panose="020B0604020202020204" pitchFamily="34" charset="0"/>
              <a:buNone/>
            </a:pPr>
            <a:r>
              <a:rPr lang="sv-SE" dirty="0"/>
              <a:t>Genom en välutvecklad och öppen innovationsprocess, hjälper KTH studenter</a:t>
            </a:r>
            <a:r>
              <a:rPr lang="sv-SE" baseline="0" dirty="0"/>
              <a:t> och forskare att omvandla idéer till innovation. Stödet inkluderar bland annat coaching samt juridisk och finansiell rådgivning</a:t>
            </a:r>
            <a:r>
              <a:rPr lang="sv-SE" dirty="0"/>
              <a:t>. </a:t>
            </a:r>
          </a:p>
          <a:p>
            <a:pPr marL="0" indent="0">
              <a:buFont typeface="Arial" panose="020B0604020202020204" pitchFamily="34" charset="0"/>
              <a:buNone/>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FOTO:</a:t>
            </a:r>
            <a:r>
              <a:rPr lang="sv-SE" baseline="0" dirty="0"/>
              <a:t> </a:t>
            </a:r>
            <a:r>
              <a:rPr lang="sv-SE" sz="1200" kern="1200" dirty="0">
                <a:solidFill>
                  <a:schemeClr val="tx1"/>
                </a:solidFill>
                <a:effectLst/>
                <a:latin typeface="+mn-lt"/>
                <a:ea typeface="+mn-ea"/>
                <a:cs typeface="+mn-cs"/>
              </a:rPr>
              <a:t>Volta </a:t>
            </a:r>
            <a:r>
              <a:rPr lang="sv-SE" sz="1200" kern="1200" dirty="0" err="1">
                <a:solidFill>
                  <a:schemeClr val="tx1"/>
                </a:solidFill>
                <a:effectLst/>
                <a:latin typeface="+mn-lt"/>
                <a:ea typeface="+mn-ea"/>
                <a:cs typeface="+mn-cs"/>
              </a:rPr>
              <a:t>Greentechs</a:t>
            </a:r>
            <a:r>
              <a:rPr lang="sv-SE" sz="1200" kern="1200" baseline="0" dirty="0">
                <a:solidFill>
                  <a:schemeClr val="tx1"/>
                </a:solidFill>
                <a:effectLst/>
                <a:latin typeface="+mn-lt"/>
                <a:ea typeface="+mn-ea"/>
                <a:cs typeface="+mn-cs"/>
              </a:rPr>
              <a:t> en </a:t>
            </a:r>
            <a:r>
              <a:rPr lang="sv-SE" sz="1200" b="0" i="0" kern="1200" dirty="0">
                <a:solidFill>
                  <a:schemeClr val="tx1"/>
                </a:solidFill>
                <a:effectLst/>
                <a:latin typeface="+mn-lt"/>
                <a:ea typeface="+mn-ea"/>
                <a:cs typeface="+mn-cs"/>
              </a:rPr>
              <a:t>KTH-startup</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som vill minska kors utsläpp av växthusgaser med upp till 80 % med hjälp av alger.</a:t>
            </a:r>
            <a:br>
              <a:rPr lang="sv-SE" sz="1200" b="0" i="0" kern="1200" dirty="0">
                <a:solidFill>
                  <a:schemeClr val="tx1"/>
                </a:solidFill>
                <a:effectLst/>
                <a:latin typeface="+mn-lt"/>
                <a:ea typeface="+mn-ea"/>
                <a:cs typeface="+mn-cs"/>
              </a:rPr>
            </a:br>
            <a:r>
              <a:rPr lang="sv-SE" sz="1200" u="sng" kern="1200">
                <a:solidFill>
                  <a:schemeClr val="tx1"/>
                </a:solidFill>
                <a:effectLst/>
                <a:latin typeface="+mn-lt"/>
                <a:ea typeface="+mn-ea"/>
                <a:cs typeface="+mn-cs"/>
                <a:hlinkClick r:id="rId3"/>
              </a:rPr>
              <a:t>https://www.kth.se/om/innovation/om/nyheter/teamet-som-vill-stoppa-kornas-utslapp-1.987007</a:t>
            </a:r>
            <a:endParaRPr lang="sv-SE" sz="1200" kern="1200">
              <a:solidFill>
                <a:schemeClr val="tx1"/>
              </a:solidFill>
              <a:effectLst/>
              <a:latin typeface="+mn-lt"/>
              <a:ea typeface="+mn-ea"/>
              <a:cs typeface="+mn-cs"/>
            </a:endParaRPr>
          </a:p>
          <a:p>
            <a:endParaRPr lang="sv-SE" dirty="0"/>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26</a:t>
            </a:fld>
            <a:endParaRPr lang="sv-SE"/>
          </a:p>
        </p:txBody>
      </p:sp>
    </p:spTree>
    <p:extLst>
      <p:ext uri="{BB962C8B-B14F-4D97-AF65-F5344CB8AC3E}">
        <p14:creationId xmlns:p14="http://schemas.microsoft.com/office/powerpoint/2010/main" val="4062066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v-SE" sz="1200" dirty="0"/>
              <a:t>Exempel på idéer som har väckts</a:t>
            </a:r>
            <a:r>
              <a:rPr lang="sv-SE" sz="1200" baseline="0" dirty="0"/>
              <a:t> på KTH och utvecklats till verkande företag.</a:t>
            </a:r>
          </a:p>
          <a:p>
            <a:endParaRPr lang="sv-SE" sz="1200" dirty="0"/>
          </a:p>
          <a:p>
            <a:r>
              <a:rPr lang="sv-SE" sz="1200" b="1" dirty="0" err="1"/>
              <a:t>Re:newcell</a:t>
            </a:r>
            <a:r>
              <a:rPr lang="sv-SE" sz="1200" b="1" dirty="0"/>
              <a:t>:  </a:t>
            </a:r>
            <a:r>
              <a:rPr lang="sv-SE" sz="1200" dirty="0"/>
              <a:t>Endast 1% av allt tyg som produceras återvinns idag till nya produkter. Forskare på KTH utvecklade ett sätt att bryta ned cellulosa till ett nytt råmaterial. Nu är </a:t>
            </a:r>
            <a:r>
              <a:rPr lang="sv-SE" sz="1200" dirty="0" err="1"/>
              <a:t>Re:newcell</a:t>
            </a:r>
            <a:r>
              <a:rPr lang="sv-SE" sz="1200" dirty="0"/>
              <a:t> ett av de enda företagen i världen som kan återvinna kläder i stor skala. </a:t>
            </a:r>
            <a:r>
              <a:rPr lang="sv-SE" sz="1200" dirty="0" err="1"/>
              <a:t>Re:newcell</a:t>
            </a:r>
            <a:r>
              <a:rPr lang="sv-SE" sz="1200" dirty="0"/>
              <a:t> grundades av Mikael Lindström, Gunnar Henriksson, båda professorer</a:t>
            </a:r>
            <a:r>
              <a:rPr lang="sv-SE" sz="1200" baseline="0" dirty="0"/>
              <a:t> på KTH. </a:t>
            </a:r>
          </a:p>
          <a:p>
            <a:endParaRPr lang="sv-SE" sz="1200" dirty="0"/>
          </a:p>
          <a:p>
            <a:r>
              <a:rPr lang="sv-SE" sz="1200" b="1" kern="1200" dirty="0" err="1">
                <a:solidFill>
                  <a:schemeClr val="tx1"/>
                </a:solidFill>
                <a:effectLst/>
                <a:latin typeface="+mn-lt"/>
                <a:ea typeface="+mn-ea"/>
                <a:cs typeface="+mn-cs"/>
              </a:rPr>
              <a:t>Capitainer</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gör det möjligt för patienter att ta blodprov hemma. Lösningen </a:t>
            </a:r>
            <a:r>
              <a:rPr lang="sv-SE" sz="1200" kern="1200" dirty="0" err="1">
                <a:solidFill>
                  <a:schemeClr val="tx1"/>
                </a:solidFill>
                <a:effectLst/>
                <a:latin typeface="+mn-lt"/>
                <a:ea typeface="+mn-ea"/>
                <a:cs typeface="+mn-cs"/>
              </a:rPr>
              <a:t>Capitainer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qDBS</a:t>
            </a:r>
            <a:r>
              <a:rPr lang="sv-SE" sz="1200" kern="1200" dirty="0">
                <a:solidFill>
                  <a:schemeClr val="tx1"/>
                </a:solidFill>
                <a:effectLst/>
                <a:latin typeface="+mn-lt"/>
                <a:ea typeface="+mn-ea"/>
                <a:cs typeface="+mn-cs"/>
              </a:rPr>
              <a:t>, ett provtagningssystem för torkat blod används bland annat nu för hemtestning av Covid-19. </a:t>
            </a:r>
            <a:r>
              <a:rPr lang="sv-SE" sz="1200" kern="1200" dirty="0" err="1">
                <a:solidFill>
                  <a:schemeClr val="tx1"/>
                </a:solidFill>
                <a:effectLst/>
                <a:latin typeface="+mn-lt"/>
                <a:ea typeface="+mn-ea"/>
                <a:cs typeface="+mn-cs"/>
              </a:rPr>
              <a:t>Capitainer</a:t>
            </a:r>
            <a:r>
              <a:rPr lang="sv-SE" sz="1200" kern="1200" dirty="0">
                <a:solidFill>
                  <a:schemeClr val="tx1"/>
                </a:solidFill>
                <a:effectLst/>
                <a:latin typeface="+mn-lt"/>
                <a:ea typeface="+mn-ea"/>
                <a:cs typeface="+mn-cs"/>
              </a:rPr>
              <a:t> grundades av docent Niclas </a:t>
            </a:r>
            <a:r>
              <a:rPr lang="sv-SE" sz="1200" kern="1200" dirty="0" err="1">
                <a:solidFill>
                  <a:schemeClr val="tx1"/>
                </a:solidFill>
                <a:effectLst/>
                <a:latin typeface="+mn-lt"/>
                <a:ea typeface="+mn-ea"/>
                <a:cs typeface="+mn-cs"/>
              </a:rPr>
              <a:t>Roxhed</a:t>
            </a:r>
            <a:r>
              <a:rPr lang="sv-SE" sz="1200" kern="1200" dirty="0">
                <a:solidFill>
                  <a:schemeClr val="tx1"/>
                </a:solidFill>
                <a:effectLst/>
                <a:latin typeface="+mn-lt"/>
                <a:ea typeface="+mn-ea"/>
                <a:cs typeface="+mn-cs"/>
              </a:rPr>
              <a:t>, professor Göran </a:t>
            </a:r>
            <a:r>
              <a:rPr lang="sv-SE" sz="1200" kern="1200" dirty="0" err="1">
                <a:solidFill>
                  <a:schemeClr val="tx1"/>
                </a:solidFill>
                <a:effectLst/>
                <a:latin typeface="+mn-lt"/>
                <a:ea typeface="+mn-ea"/>
                <a:cs typeface="+mn-cs"/>
              </a:rPr>
              <a:t>Stemme</a:t>
            </a:r>
            <a:r>
              <a:rPr lang="sv-SE" sz="1200" kern="1200" dirty="0">
                <a:solidFill>
                  <a:schemeClr val="tx1"/>
                </a:solidFill>
                <a:effectLst/>
                <a:latin typeface="+mn-lt"/>
                <a:ea typeface="+mn-ea"/>
                <a:cs typeface="+mn-cs"/>
              </a:rPr>
              <a:t>  och doktoranden Gabriel </a:t>
            </a:r>
            <a:r>
              <a:rPr lang="sv-SE" sz="1200" kern="1200" dirty="0" err="1">
                <a:solidFill>
                  <a:schemeClr val="tx1"/>
                </a:solidFill>
                <a:effectLst/>
                <a:latin typeface="+mn-lt"/>
                <a:ea typeface="+mn-ea"/>
                <a:cs typeface="+mn-cs"/>
              </a:rPr>
              <a:t>Lenk</a:t>
            </a:r>
            <a:r>
              <a:rPr lang="sv-SE" sz="1200" kern="1200" dirty="0">
                <a:solidFill>
                  <a:schemeClr val="tx1"/>
                </a:solidFill>
                <a:effectLst/>
                <a:latin typeface="+mn-lt"/>
                <a:ea typeface="+mn-ea"/>
                <a:cs typeface="+mn-cs"/>
              </a:rPr>
              <a:t> från KTH, affärskonsulten Peter </a:t>
            </a:r>
            <a:r>
              <a:rPr lang="sv-SE" sz="1200" kern="1200" dirty="0" err="1">
                <a:solidFill>
                  <a:schemeClr val="tx1"/>
                </a:solidFill>
                <a:effectLst/>
                <a:latin typeface="+mn-lt"/>
                <a:ea typeface="+mn-ea"/>
                <a:cs typeface="+mn-cs"/>
              </a:rPr>
              <a:t>Breutigam</a:t>
            </a:r>
            <a:r>
              <a:rPr lang="sv-SE" sz="1200" kern="1200" dirty="0">
                <a:solidFill>
                  <a:schemeClr val="tx1"/>
                </a:solidFill>
                <a:effectLst/>
                <a:latin typeface="+mn-lt"/>
                <a:ea typeface="+mn-ea"/>
                <a:cs typeface="+mn-cs"/>
              </a:rPr>
              <a:t>, samt Olof Beck från Institutionen för klinisk farmakologi på Karolinska Institutet. </a:t>
            </a:r>
          </a:p>
          <a:p>
            <a:endParaRPr lang="sv-SE"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KTH-</a:t>
            </a:r>
            <a:r>
              <a:rPr lang="sv-SE" sz="1200" kern="1200" dirty="0" err="1">
                <a:solidFill>
                  <a:schemeClr val="tx1"/>
                </a:solidFill>
                <a:effectLst/>
                <a:latin typeface="+mn-lt"/>
                <a:ea typeface="+mn-ea"/>
                <a:cs typeface="+mn-cs"/>
              </a:rPr>
              <a:t>startupen</a:t>
            </a:r>
            <a:r>
              <a:rPr lang="sv-SE" sz="1200" kern="1200" dirty="0">
                <a:solidFill>
                  <a:schemeClr val="tx1"/>
                </a:solidFill>
                <a:effectLst/>
                <a:latin typeface="+mn-lt"/>
                <a:ea typeface="+mn-ea"/>
                <a:cs typeface="+mn-cs"/>
              </a:rPr>
              <a:t> </a:t>
            </a:r>
            <a:r>
              <a:rPr lang="sv-SE" sz="1200" b="1" kern="1200" dirty="0" err="1">
                <a:solidFill>
                  <a:schemeClr val="tx1"/>
                </a:solidFill>
                <a:effectLst/>
                <a:latin typeface="+mn-lt"/>
                <a:ea typeface="+mn-ea"/>
                <a:cs typeface="+mn-cs"/>
              </a:rPr>
              <a:t>Ellure</a:t>
            </a:r>
            <a:r>
              <a:rPr lang="sv-SE" sz="1200" kern="1200" dirty="0">
                <a:solidFill>
                  <a:schemeClr val="tx1"/>
                </a:solidFill>
                <a:effectLst/>
                <a:latin typeface="+mn-lt"/>
                <a:ea typeface="+mn-ea"/>
                <a:cs typeface="+mn-cs"/>
              </a:rPr>
              <a:t> kan printa ett läppstift i exakt den färg du vill ha på bara en minut. Resan startade när två KTH-studenter ville komma på ett sätt att minska svinnet i kosmetikaindustrin. De kom på idén om att producera smink on </a:t>
            </a:r>
            <a:r>
              <a:rPr lang="sv-SE" sz="1200" kern="1200" dirty="0" err="1">
                <a:solidFill>
                  <a:schemeClr val="tx1"/>
                </a:solidFill>
                <a:effectLst/>
                <a:latin typeface="+mn-lt"/>
                <a:ea typeface="+mn-ea"/>
                <a:cs typeface="+mn-cs"/>
              </a:rPr>
              <a:t>demand</a:t>
            </a:r>
            <a:r>
              <a:rPr lang="sv-SE" sz="1200" kern="1200" dirty="0">
                <a:solidFill>
                  <a:schemeClr val="tx1"/>
                </a:solidFill>
                <a:effectLst/>
                <a:latin typeface="+mn-lt"/>
                <a:ea typeface="+mn-ea"/>
                <a:cs typeface="+mn-cs"/>
              </a:rPr>
              <a:t> som gör sminket mer personligt eftersom det kan matcha människor i alla färger och stilar. </a:t>
            </a:r>
            <a:r>
              <a:rPr lang="sv-SE" sz="1200" kern="1200" dirty="0" err="1">
                <a:solidFill>
                  <a:schemeClr val="tx1"/>
                </a:solidFill>
                <a:effectLst/>
                <a:latin typeface="+mn-lt"/>
                <a:ea typeface="+mn-ea"/>
                <a:cs typeface="+mn-cs"/>
              </a:rPr>
              <a:t>Ellure</a:t>
            </a:r>
            <a:r>
              <a:rPr lang="sv-SE" sz="1200" kern="1200" dirty="0">
                <a:solidFill>
                  <a:schemeClr val="tx1"/>
                </a:solidFill>
                <a:effectLst/>
                <a:latin typeface="+mn-lt"/>
                <a:ea typeface="+mn-ea"/>
                <a:cs typeface="+mn-cs"/>
              </a:rPr>
              <a:t> grundades av KTH-studenterna </a:t>
            </a:r>
            <a:r>
              <a:rPr lang="sv-SE" sz="1200" kern="1200" dirty="0" err="1">
                <a:solidFill>
                  <a:schemeClr val="tx1"/>
                </a:solidFill>
                <a:effectLst/>
                <a:latin typeface="+mn-lt"/>
                <a:ea typeface="+mn-ea"/>
                <a:cs typeface="+mn-cs"/>
              </a:rPr>
              <a:t>Selah</a:t>
            </a:r>
            <a:r>
              <a:rPr lang="sv-SE" sz="1200" kern="1200" dirty="0">
                <a:solidFill>
                  <a:schemeClr val="tx1"/>
                </a:solidFill>
                <a:effectLst/>
                <a:latin typeface="+mn-lt"/>
                <a:ea typeface="+mn-ea"/>
                <a:cs typeface="+mn-cs"/>
              </a:rPr>
              <a:t> Li, Jasmin </a:t>
            </a:r>
            <a:r>
              <a:rPr lang="sv-SE" sz="1200" kern="1200" dirty="0" err="1">
                <a:solidFill>
                  <a:schemeClr val="tx1"/>
                </a:solidFill>
                <a:effectLst/>
                <a:latin typeface="+mn-lt"/>
                <a:ea typeface="+mn-ea"/>
                <a:cs typeface="+mn-cs"/>
              </a:rPr>
              <a:t>Sabir</a:t>
            </a:r>
            <a:r>
              <a:rPr lang="sv-SE" sz="1200"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Tiger Hu </a:t>
            </a:r>
            <a:r>
              <a:rPr lang="sv-SE" sz="1200" b="0" i="0" kern="1200" dirty="0" err="1">
                <a:solidFill>
                  <a:schemeClr val="tx1"/>
                </a:solidFill>
                <a:effectLst/>
                <a:latin typeface="+mn-lt"/>
                <a:ea typeface="+mn-ea"/>
                <a:cs typeface="+mn-cs"/>
              </a:rPr>
              <a:t>Shanya</a:t>
            </a:r>
            <a:r>
              <a:rPr lang="sv-SE" sz="1200" b="0" i="0" kern="1200" dirty="0">
                <a:solidFill>
                  <a:schemeClr val="tx1"/>
                </a:solidFill>
                <a:effectLst/>
                <a:latin typeface="+mn-lt"/>
                <a:ea typeface="+mn-ea"/>
                <a:cs typeface="+mn-cs"/>
              </a:rPr>
              <a:t> och Andres </a:t>
            </a:r>
            <a:r>
              <a:rPr lang="sv-SE" sz="1200" b="0" i="0" kern="1200" dirty="0" err="1">
                <a:solidFill>
                  <a:schemeClr val="tx1"/>
                </a:solidFill>
                <a:effectLst/>
                <a:latin typeface="+mn-lt"/>
                <a:ea typeface="+mn-ea"/>
                <a:cs typeface="+mn-cs"/>
              </a:rPr>
              <a:t>Amezcua</a:t>
            </a:r>
            <a:r>
              <a:rPr lang="sv-SE" sz="1200" b="0" i="0" kern="1200" dirty="0">
                <a:solidFill>
                  <a:schemeClr val="tx1"/>
                </a:solidFill>
                <a:effectLst/>
                <a:latin typeface="+mn-lt"/>
                <a:ea typeface="+mn-ea"/>
                <a:cs typeface="+mn-cs"/>
              </a:rPr>
              <a:t> Hidalgo.</a:t>
            </a:r>
            <a:endParaRPr lang="sv-SE" sz="1200" dirty="0"/>
          </a:p>
          <a:p>
            <a:endParaRPr lang="sv-SE" sz="1200" dirty="0"/>
          </a:p>
          <a:p>
            <a:r>
              <a:rPr lang="sv-SE" sz="1200" b="1" kern="1200" dirty="0" err="1">
                <a:solidFill>
                  <a:schemeClr val="tx1"/>
                </a:solidFill>
                <a:effectLst/>
                <a:latin typeface="+mn-lt"/>
                <a:ea typeface="+mn-ea"/>
                <a:cs typeface="+mn-cs"/>
              </a:rPr>
              <a:t>Addressya</a:t>
            </a:r>
            <a:r>
              <a:rPr lang="sv-SE" sz="1200" kern="1200" dirty="0">
                <a:solidFill>
                  <a:schemeClr val="tx1"/>
                </a:solidFill>
                <a:effectLst/>
                <a:latin typeface="+mn-lt"/>
                <a:ea typeface="+mn-ea"/>
                <a:cs typeface="+mn-cs"/>
              </a:rPr>
              <a:t> Fyra miljarder människor i världen saknar en adress, vilket leder till att de inte kan utöva sina medborgerliga rättigheter, starta ett bankkonto, guida en ambulans i en nödsituation, eller beställa hem varor. </a:t>
            </a:r>
            <a:r>
              <a:rPr lang="sv-SE" sz="1200" kern="1200" dirty="0" err="1">
                <a:solidFill>
                  <a:schemeClr val="tx1"/>
                </a:solidFill>
                <a:effectLst/>
                <a:latin typeface="+mn-lt"/>
                <a:ea typeface="+mn-ea"/>
                <a:cs typeface="+mn-cs"/>
              </a:rPr>
              <a:t>Addressya</a:t>
            </a:r>
            <a:r>
              <a:rPr lang="sv-SE" sz="1200" kern="1200" dirty="0">
                <a:solidFill>
                  <a:schemeClr val="tx1"/>
                </a:solidFill>
                <a:effectLst/>
                <a:latin typeface="+mn-lt"/>
                <a:ea typeface="+mn-ea"/>
                <a:cs typeface="+mn-cs"/>
              </a:rPr>
              <a:t> har utvecklat en digital lösning att ge människor en komplett och lättanvänd adress. </a:t>
            </a:r>
            <a:r>
              <a:rPr lang="sv-SE" sz="1200" kern="1200" dirty="0" err="1">
                <a:solidFill>
                  <a:schemeClr val="tx1"/>
                </a:solidFill>
                <a:effectLst/>
                <a:latin typeface="+mn-lt"/>
                <a:ea typeface="+mn-ea"/>
                <a:cs typeface="+mn-cs"/>
              </a:rPr>
              <a:t>Addressya</a:t>
            </a:r>
            <a:r>
              <a:rPr lang="sv-SE" sz="1200" kern="1200" dirty="0">
                <a:solidFill>
                  <a:schemeClr val="tx1"/>
                </a:solidFill>
                <a:effectLst/>
                <a:latin typeface="+mn-lt"/>
                <a:ea typeface="+mn-ea"/>
                <a:cs typeface="+mn-cs"/>
              </a:rPr>
              <a:t> grundades av </a:t>
            </a:r>
            <a:r>
              <a:rPr lang="sv-SE" sz="1200" kern="1200" dirty="0" err="1">
                <a:solidFill>
                  <a:schemeClr val="tx1"/>
                </a:solidFill>
                <a:effectLst/>
                <a:latin typeface="+mn-lt"/>
                <a:ea typeface="+mn-ea"/>
                <a:cs typeface="+mn-cs"/>
              </a:rPr>
              <a:t>Karoline</a:t>
            </a:r>
            <a:r>
              <a:rPr lang="sv-SE" sz="1200" kern="1200" dirty="0">
                <a:solidFill>
                  <a:schemeClr val="tx1"/>
                </a:solidFill>
                <a:effectLst/>
                <a:latin typeface="+mn-lt"/>
                <a:ea typeface="+mn-ea"/>
                <a:cs typeface="+mn-cs"/>
              </a:rPr>
              <a:t> Beronius och Maria </a:t>
            </a:r>
            <a:r>
              <a:rPr lang="sv-SE" sz="1200" kern="1200" dirty="0" err="1">
                <a:solidFill>
                  <a:schemeClr val="tx1"/>
                </a:solidFill>
                <a:effectLst/>
                <a:latin typeface="+mn-lt"/>
                <a:ea typeface="+mn-ea"/>
                <a:cs typeface="+mn-cs"/>
              </a:rPr>
              <a:t>Cheadle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Karoline</a:t>
            </a:r>
            <a:r>
              <a:rPr lang="sv-SE" sz="1200" kern="1200" dirty="0">
                <a:solidFill>
                  <a:schemeClr val="tx1"/>
                </a:solidFill>
                <a:effectLst/>
                <a:latin typeface="+mn-lt"/>
                <a:ea typeface="+mn-ea"/>
                <a:cs typeface="+mn-cs"/>
              </a:rPr>
              <a:t> var då anställd på KTH.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a:p>
          <a:p>
            <a:endParaRPr lang="sv-SE" baseline="0" dirty="0"/>
          </a:p>
          <a:p>
            <a:endParaRPr lang="sv-SE" baseline="0"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27</a:t>
            </a:fld>
            <a:endParaRPr lang="sv-SE"/>
          </a:p>
        </p:txBody>
      </p:sp>
    </p:spTree>
    <p:extLst>
      <p:ext uri="{BB962C8B-B14F-4D97-AF65-F5344CB8AC3E}">
        <p14:creationId xmlns:p14="http://schemas.microsoft.com/office/powerpoint/2010/main" val="225454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00"/>
              </a:spcBef>
              <a:spcAft>
                <a:spcPts val="500"/>
              </a:spcAft>
            </a:pPr>
            <a:r>
              <a:rPr lang="sv-SE" dirty="0"/>
              <a:t>Forskning med hög kvalitet gynnar samhället idag och i framtiden.</a:t>
            </a:r>
          </a:p>
          <a:p>
            <a:pPr>
              <a:spcBef>
                <a:spcPts val="500"/>
              </a:spcBef>
              <a:spcAft>
                <a:spcPts val="500"/>
              </a:spcAft>
            </a:pPr>
            <a:endParaRPr lang="sv-SE" dirty="0"/>
          </a:p>
          <a:p>
            <a:pPr>
              <a:spcBef>
                <a:spcPts val="500"/>
              </a:spcBef>
              <a:spcAft>
                <a:spcPts val="500"/>
              </a:spcAft>
            </a:pPr>
            <a:r>
              <a:rPr lang="sv-SE" dirty="0"/>
              <a:t>Samverkan är en viktig komponent i verksamheten för att forskningsresultat ska implementeras i samhället.</a:t>
            </a:r>
          </a:p>
          <a:p>
            <a:pPr>
              <a:spcBef>
                <a:spcPts val="500"/>
              </a:spcBef>
              <a:spcAft>
                <a:spcPts val="500"/>
              </a:spcAft>
            </a:pPr>
            <a:endParaRPr lang="sv-SE" dirty="0"/>
          </a:p>
          <a:p>
            <a:pPr>
              <a:spcBef>
                <a:spcPts val="500"/>
              </a:spcBef>
              <a:spcAft>
                <a:spcPts val="500"/>
              </a:spcAft>
            </a:pPr>
            <a:r>
              <a:rPr lang="sv-SE" dirty="0"/>
              <a:t>Samarbetspartners får tillgång till avancerad forskningsinfrastruktur och laboratorier. </a:t>
            </a:r>
          </a:p>
          <a:p>
            <a:pPr>
              <a:spcBef>
                <a:spcPts val="500"/>
              </a:spcBef>
              <a:spcAft>
                <a:spcPts val="500"/>
              </a:spcAft>
            </a:pPr>
            <a:endParaRPr lang="sv-SE" dirty="0"/>
          </a:p>
          <a:p>
            <a:pPr>
              <a:spcBef>
                <a:spcPts val="500"/>
              </a:spcBef>
              <a:spcAft>
                <a:spcPts val="500"/>
              </a:spcAft>
            </a:pPr>
            <a:r>
              <a:rPr lang="sv-SE" dirty="0"/>
              <a:t>Löpande interaktion med ett stort </a:t>
            </a:r>
            <a:r>
              <a:rPr lang="sv-SE" dirty="0" err="1"/>
              <a:t>alumninätverk</a:t>
            </a:r>
            <a:r>
              <a:rPr lang="sv-SE" dirty="0"/>
              <a:t> (över 100 000 personer)</a:t>
            </a:r>
            <a:r>
              <a:rPr lang="sv-SE" baseline="0" dirty="0"/>
              <a:t> </a:t>
            </a:r>
            <a:r>
              <a:rPr lang="sv-SE" dirty="0"/>
              <a:t>ger goda möjligheter till olika samarbetsformer. </a:t>
            </a:r>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29</a:t>
            </a:fld>
            <a:endParaRPr lang="sv-SE"/>
          </a:p>
        </p:txBody>
      </p:sp>
    </p:spTree>
    <p:extLst>
      <p:ext uri="{BB962C8B-B14F-4D97-AF65-F5344CB8AC3E}">
        <p14:creationId xmlns:p14="http://schemas.microsoft.com/office/powerpoint/2010/main" val="241855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Målet med de strategiska partnerskapen är att utveckla långsiktigt samarbete för ömsesidig nytta.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Fördelar för KTH:</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Med partnerskapen får KTH en stärkt omvärldsbevakning med insikt om viktiga sektorers utveckling, behov, utmaningar och strategier.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Detta innebär en stärkt utvecklingsförmåga, ökad kvalitet på utbildning och forskning samt stärkt innovationsförmåga hos våra studenter, lärare och forskare.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Fördelar för KTH:s partners:</a:t>
            </a:r>
            <a:r>
              <a:rPr lang="sv-SE" sz="1200" kern="1200" dirty="0">
                <a:solidFill>
                  <a:schemeClr val="tx1"/>
                </a:solidFill>
                <a:effectLst/>
                <a:latin typeface="+mn-lt"/>
                <a:ea typeface="+mn-ea"/>
                <a:cs typeface="+mn-cs"/>
              </a:rP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Säkerställd kompetensförsörjning, tillgång till kunskap och spetsforskning, ökad konkurrens- och innovationsförmåga.</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KTH har partnerskap inom tre olika områden:</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1. Globala företag – för kunskapsutveckling, teknikutveckling, kompetensförsörjning och stärkt konkurrenskraft</a:t>
            </a:r>
          </a:p>
          <a:p>
            <a:pPr lvl="0"/>
            <a:r>
              <a:rPr lang="sv-SE" sz="1200" kern="1200" dirty="0">
                <a:solidFill>
                  <a:schemeClr val="tx1"/>
                </a:solidFill>
                <a:effectLst/>
                <a:latin typeface="+mn-lt"/>
                <a:ea typeface="+mn-ea"/>
                <a:cs typeface="+mn-cs"/>
              </a:rPr>
              <a:t>2. Offentlig sektor – för förståelse för samhällsutmaningar och prioriterade problemställningar att gemensamt adressera</a:t>
            </a:r>
          </a:p>
          <a:p>
            <a:pPr lvl="0"/>
            <a:r>
              <a:rPr lang="sv-SE" sz="1200" kern="1200" dirty="0">
                <a:solidFill>
                  <a:schemeClr val="tx1"/>
                </a:solidFill>
                <a:effectLst/>
                <a:latin typeface="+mn-lt"/>
                <a:ea typeface="+mn-ea"/>
                <a:cs typeface="+mn-cs"/>
              </a:rPr>
              <a:t>3. Ledande forskningsinstitut – för kunskapsuppbyggnad och tillämpning. </a:t>
            </a:r>
          </a:p>
          <a:p>
            <a:pPr>
              <a:spcBef>
                <a:spcPts val="600"/>
              </a:spcBef>
              <a:spcAft>
                <a:spcPts val="0"/>
              </a:spcAft>
            </a:pPr>
            <a:endParaRPr lang="sv-SE" dirty="0"/>
          </a:p>
          <a:p>
            <a:pPr>
              <a:buFont typeface="Arial" panose="020B0604020202020204" pitchFamily="34" charset="0"/>
              <a:buNone/>
            </a:pPr>
            <a:endParaRPr lang="sv-SE" baseline="0" dirty="0"/>
          </a:p>
          <a:p>
            <a:pPr marL="0" indent="0">
              <a:buFont typeface="Arial" panose="020B0604020202020204" pitchFamily="34" charset="0"/>
              <a:buNone/>
            </a:pPr>
            <a:r>
              <a:rPr lang="sv-SE" baseline="0" dirty="0"/>
              <a:t>Mer information om strategiska partnerskap på KTH finns här: https://www.kth.se/samverkan/partnerskap</a:t>
            </a:r>
            <a:endParaRPr lang="sv-SE" dirty="0"/>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30</a:t>
            </a:fld>
            <a:endParaRPr lang="sv-SE"/>
          </a:p>
        </p:txBody>
      </p:sp>
    </p:spTree>
    <p:extLst>
      <p:ext uri="{BB962C8B-B14F-4D97-AF65-F5344CB8AC3E}">
        <p14:creationId xmlns:p14="http://schemas.microsoft.com/office/powerpoint/2010/main" val="3681223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sv-SE" sz="1200" b="0" i="0" kern="1200" dirty="0">
                <a:solidFill>
                  <a:schemeClr val="tx1"/>
                </a:solidFill>
                <a:effectLst/>
                <a:latin typeface="+mn-lt"/>
                <a:ea typeface="+mn-ea"/>
                <a:cs typeface="+mn-cs"/>
              </a:rPr>
              <a:t>Utöver att samarbeta med över 200 utbytesuniversitet världen över är KTH medlem i ett antal internationella universitetsnätverk. Dessa samarbeten utgör bland annat en plattform för internationellt utbyte, utveckling av gemensamma program och ger KTH större möjligheter att påverka beslutsfattandet kring högre utbildning på en internationell nivå.</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CESAER</a:t>
            </a:r>
          </a:p>
          <a:p>
            <a:r>
              <a:rPr lang="sv-SE" sz="1200" b="0" i="0" kern="1200" dirty="0">
                <a:solidFill>
                  <a:schemeClr val="tx1"/>
                </a:solidFill>
                <a:effectLst/>
                <a:latin typeface="+mn-lt"/>
                <a:ea typeface="+mn-ea"/>
                <a:cs typeface="+mn-cs"/>
              </a:rPr>
              <a:t>CESAER, the Conference of European </a:t>
            </a:r>
            <a:r>
              <a:rPr lang="sv-SE" sz="1200" b="0" i="0" kern="1200" dirty="0" err="1">
                <a:solidFill>
                  <a:schemeClr val="tx1"/>
                </a:solidFill>
                <a:effectLst/>
                <a:latin typeface="+mn-lt"/>
                <a:ea typeface="+mn-ea"/>
                <a:cs typeface="+mn-cs"/>
              </a:rPr>
              <a:t>Schools</a:t>
            </a:r>
            <a:r>
              <a:rPr lang="sv-SE" sz="1200" b="0" i="0" kern="1200" dirty="0">
                <a:solidFill>
                  <a:schemeClr val="tx1"/>
                </a:solidFill>
                <a:effectLst/>
                <a:latin typeface="+mn-lt"/>
                <a:ea typeface="+mn-ea"/>
                <a:cs typeface="+mn-cs"/>
              </a:rPr>
              <a:t> for Advanced Engineering Education and Research, är en sammanslutning som bevakar de tekniska universitetens intressen och driver aktuella frågor på europeisk policynivå.</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CLUSTER</a:t>
            </a:r>
          </a:p>
          <a:p>
            <a:r>
              <a:rPr lang="sv-SE" sz="1200" b="0" i="0" kern="1200" dirty="0">
                <a:solidFill>
                  <a:schemeClr val="tx1"/>
                </a:solidFill>
                <a:effectLst/>
                <a:latin typeface="+mn-lt"/>
                <a:ea typeface="+mn-ea"/>
                <a:cs typeface="+mn-cs"/>
              </a:rPr>
              <a:t>CLUSTER, </a:t>
            </a:r>
            <a:r>
              <a:rPr lang="sv-SE" sz="1200" b="0" i="0" kern="1200" dirty="0" err="1">
                <a:solidFill>
                  <a:schemeClr val="tx1"/>
                </a:solidFill>
                <a:effectLst/>
                <a:latin typeface="+mn-lt"/>
                <a:ea typeface="+mn-ea"/>
                <a:cs typeface="+mn-cs"/>
              </a:rPr>
              <a:t>Consortium</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Linking</a:t>
            </a:r>
            <a:r>
              <a:rPr lang="sv-SE" sz="1200" b="0" i="0" kern="1200" dirty="0">
                <a:solidFill>
                  <a:schemeClr val="tx1"/>
                </a:solidFill>
                <a:effectLst/>
                <a:latin typeface="+mn-lt"/>
                <a:ea typeface="+mn-ea"/>
                <a:cs typeface="+mn-cs"/>
              </a:rPr>
              <a:t> Universities of Science and Technology for Education and Research, är en sammanslutning mellan tolv framstående tekniska institutioner i Europa.</a:t>
            </a:r>
          </a:p>
          <a:p>
            <a:endParaRPr lang="sv-SE" sz="1200" b="1"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Nordic </a:t>
            </a:r>
            <a:r>
              <a:rPr lang="sv-SE" sz="1200" b="1" i="0" kern="1200" dirty="0" err="1">
                <a:solidFill>
                  <a:schemeClr val="tx1"/>
                </a:solidFill>
                <a:effectLst/>
                <a:latin typeface="+mn-lt"/>
                <a:ea typeface="+mn-ea"/>
                <a:cs typeface="+mn-cs"/>
              </a:rPr>
              <a:t>Five</a:t>
            </a:r>
            <a:r>
              <a:rPr lang="sv-SE" sz="1200" b="1" i="0" kern="1200" dirty="0">
                <a:solidFill>
                  <a:schemeClr val="tx1"/>
                </a:solidFill>
                <a:effectLst/>
                <a:latin typeface="+mn-lt"/>
                <a:ea typeface="+mn-ea"/>
                <a:cs typeface="+mn-cs"/>
              </a:rPr>
              <a:t> Tech</a:t>
            </a:r>
          </a:p>
          <a:p>
            <a:r>
              <a:rPr lang="sv-SE" b="0" dirty="0"/>
              <a:t>Nordic </a:t>
            </a:r>
            <a:r>
              <a:rPr lang="sv-SE" b="0" dirty="0" err="1"/>
              <a:t>Five</a:t>
            </a:r>
            <a:r>
              <a:rPr lang="sv-SE" b="0" dirty="0"/>
              <a:t> Tech är en strategisk allians som består</a:t>
            </a:r>
            <a:r>
              <a:rPr lang="sv-SE" b="0" baseline="0" dirty="0"/>
              <a:t> </a:t>
            </a:r>
            <a:r>
              <a:rPr lang="sv-SE" b="0" dirty="0"/>
              <a:t>av de fem ledande tekniska universiteten i Danmark, Finland, Norge och Sverige. Alliansen bildades i november 2006 med målet att utnyttja de gemensamma och kompletterande styrkorna, samt skapa synergier inom utbildning, forskning och innovation.</a:t>
            </a:r>
            <a:endParaRPr lang="sv-SE" sz="1200" b="0" i="0" kern="1200" dirty="0">
              <a:solidFill>
                <a:schemeClr val="tx1"/>
              </a:solidFill>
              <a:effectLst/>
              <a:latin typeface="+mn-lt"/>
              <a:ea typeface="+mn-ea"/>
              <a:cs typeface="+mn-cs"/>
            </a:endParaRPr>
          </a:p>
          <a:p>
            <a:endParaRPr lang="sv-SE" sz="1200" b="1" i="0" kern="1200" dirty="0">
              <a:solidFill>
                <a:schemeClr val="tx1"/>
              </a:solidFill>
              <a:effectLst/>
              <a:latin typeface="+mn-lt"/>
              <a:ea typeface="+mn-ea"/>
              <a:cs typeface="+mn-cs"/>
            </a:endParaRPr>
          </a:p>
          <a:p>
            <a:r>
              <a:rPr lang="sv-SE" sz="1200" b="1" i="0" kern="1200" dirty="0" err="1">
                <a:solidFill>
                  <a:schemeClr val="tx1"/>
                </a:solidFill>
                <a:effectLst/>
                <a:latin typeface="+mn-lt"/>
                <a:ea typeface="+mn-ea"/>
                <a:cs typeface="+mn-cs"/>
              </a:rPr>
              <a:t>Unite</a:t>
            </a:r>
            <a:r>
              <a:rPr lang="sv-SE" sz="1200" b="1" i="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0" dirty="0" err="1"/>
              <a:t>Unite</a:t>
            </a:r>
            <a:r>
              <a:rPr lang="sv-SE" b="0" dirty="0"/>
              <a:t>! – University </a:t>
            </a:r>
            <a:r>
              <a:rPr lang="sv-SE" b="0" dirty="0" err="1"/>
              <a:t>Network</a:t>
            </a:r>
            <a:r>
              <a:rPr lang="sv-SE" b="0" dirty="0"/>
              <a:t> for Innovation, Technology and Engineering - är ett nätverk bestående av sju framstående universitet i lika många europeiska länder. </a:t>
            </a:r>
            <a:r>
              <a:rPr lang="sv-SE" b="0" dirty="0" err="1"/>
              <a:t>Unite</a:t>
            </a:r>
            <a:r>
              <a:rPr lang="sv-SE" b="0" dirty="0"/>
              <a:t>! ingår i EU:s satsning på Europauniversitet.</a:t>
            </a:r>
            <a:r>
              <a:rPr lang="sv-SE" b="0" baseline="0" dirty="0"/>
              <a:t> </a:t>
            </a:r>
            <a:r>
              <a:rPr lang="sv-SE" b="0" dirty="0"/>
              <a:t>Målet är att skapa en ny europeisk universitetsmodell genom gemensamma utbildningsprogram, virtuell och fysisk mobilitet, innovativa pedagogiska metoder och harmoniserade styrningsmodeller. Sedan 2021 sker även samarbete inom forskning och innovation.</a:t>
            </a:r>
          </a:p>
          <a:p>
            <a:endParaRPr lang="sv-SE" sz="1200" b="0" i="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ISCN </a:t>
            </a:r>
            <a:endParaRPr lang="sv-SE" sz="1200" b="1" kern="1200" dirty="0">
              <a:solidFill>
                <a:schemeClr val="tx1"/>
              </a:solidFill>
              <a:effectLst/>
              <a:latin typeface="+mn-lt"/>
              <a:ea typeface="+mn-ea"/>
              <a:cs typeface="+mn-cs"/>
            </a:endParaRPr>
          </a:p>
          <a:p>
            <a:r>
              <a:rPr lang="sv-SE" dirty="0"/>
              <a:t>International </a:t>
            </a:r>
            <a:r>
              <a:rPr lang="sv-SE" dirty="0" err="1"/>
              <a:t>Sustainable</a:t>
            </a:r>
            <a:r>
              <a:rPr lang="sv-SE" dirty="0"/>
              <a:t> Campus </a:t>
            </a:r>
            <a:r>
              <a:rPr lang="sv-SE" dirty="0" err="1"/>
              <a:t>Network</a:t>
            </a:r>
            <a:r>
              <a:rPr lang="sv-SE" dirty="0"/>
              <a:t> är ett globalt forum för ledande högskolor, universitet</a:t>
            </a:r>
            <a:r>
              <a:rPr lang="sv-SE" baseline="0" dirty="0"/>
              <a:t> att utbyta</a:t>
            </a:r>
            <a:r>
              <a:rPr lang="sv-SE" dirty="0"/>
              <a:t> information, idéer och metoder för att uppnå hållbar campusverksamhet och integrera hållbarhet i forskning och undervisning.</a:t>
            </a:r>
          </a:p>
          <a:p>
            <a:endParaRPr lang="sv-SE" sz="1200" b="1"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Universitetsalliansen</a:t>
            </a:r>
            <a:r>
              <a:rPr lang="en-US" sz="1200" b="1" i="0" kern="1200" dirty="0">
                <a:solidFill>
                  <a:schemeClr val="tx1"/>
                </a:solidFill>
                <a:effectLst/>
                <a:latin typeface="+mn-lt"/>
                <a:ea typeface="+mn-ea"/>
                <a:cs typeface="+mn-cs"/>
              </a:rPr>
              <a:t> Stockholm trio</a:t>
            </a:r>
          </a:p>
          <a:p>
            <a:r>
              <a:rPr lang="sv-SE" sz="1200" b="0" i="0" kern="1200" dirty="0">
                <a:solidFill>
                  <a:schemeClr val="tx1"/>
                </a:solidFill>
                <a:effectLst/>
                <a:latin typeface="+mn-lt"/>
                <a:ea typeface="+mn-ea"/>
                <a:cs typeface="+mn-cs"/>
              </a:rPr>
              <a:t>Karolinska Institutet, KTH och Stockholms universitet ingick 2019 Universitetsalliansen Stockholm trio i syfte att utveckla och lyfta fram den internationellt framstående forsknings- och utbildningsmiljö som de tre universiteten bildar i Stockholmsregionen.</a:t>
            </a:r>
          </a:p>
          <a:p>
            <a:endParaRPr lang="sv-SE"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31</a:t>
            </a:fld>
            <a:endParaRPr lang="sv-SE"/>
          </a:p>
        </p:txBody>
      </p:sp>
    </p:spTree>
    <p:extLst>
      <p:ext uri="{BB962C8B-B14F-4D97-AF65-F5344CB8AC3E}">
        <p14:creationId xmlns:p14="http://schemas.microsoft.com/office/powerpoint/2010/main" val="3445608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v-SE" dirty="0"/>
              <a:t>EIT är ett EU-organ inrättat 2008 med syfte att stärka EU:s innovationsförmåga och konkurrenskraft inom strategiskt utvalda områden. Det är en del av </a:t>
            </a:r>
            <a:r>
              <a:rPr lang="sv-SE" dirty="0" err="1"/>
              <a:t>Horizon</a:t>
            </a:r>
            <a:r>
              <a:rPr lang="sv-SE" dirty="0"/>
              <a:t> </a:t>
            </a:r>
            <a:r>
              <a:rPr lang="sv-SE" dirty="0" err="1"/>
              <a:t>Europe</a:t>
            </a:r>
            <a:r>
              <a:rPr lang="sv-SE" dirty="0"/>
              <a:t>, EU:s ramprogram för forskning och innovation. </a:t>
            </a:r>
          </a:p>
          <a:p>
            <a:r>
              <a:rPr lang="sv-SE" b="1" dirty="0"/>
              <a:t>Vad gör EIT?</a:t>
            </a:r>
          </a:p>
          <a:p>
            <a:r>
              <a:rPr lang="sv-SE" dirty="0"/>
              <a:t>EIT driver innovation inom EU genom att skapa och stödja samarbeten mellan företagande, utbildning och forskning inom vissa strategiska kunskapsområden. Det görs bl.a. genom skapandet av konsortier vilka inkluderar partners från ledande företag, forskningsinstitut och universitet, s.k. </a:t>
            </a:r>
            <a:r>
              <a:rPr lang="sv-SE" dirty="0" err="1"/>
              <a:t>Knowledge</a:t>
            </a:r>
            <a:r>
              <a:rPr lang="sv-SE" dirty="0"/>
              <a:t> and Innovation </a:t>
            </a:r>
            <a:r>
              <a:rPr lang="sv-SE" dirty="0" err="1"/>
              <a:t>Communities</a:t>
            </a:r>
            <a:r>
              <a:rPr lang="sv-SE" dirty="0"/>
              <a:t> (KICs). </a:t>
            </a:r>
          </a:p>
          <a:p>
            <a:r>
              <a:rPr lang="sv-SE" dirty="0"/>
              <a:t>EIT sammanför över 1000 partners och är därmed Europas största innovationsnätverk. Syftet är att modernisera högre utbildning, öka möjligheterna till mobilitet inom ramen för utbildning, skapa arbetstillfällen och hållbara ekonomiska tillväxtmöjligheter för Europa. </a:t>
            </a:r>
          </a:p>
          <a:p>
            <a:r>
              <a:rPr lang="sv-SE" b="1" dirty="0"/>
              <a:t>Resultat</a:t>
            </a:r>
          </a:p>
          <a:p>
            <a:pPr marL="171450" indent="-171450">
              <a:buFont typeface="Arial" panose="020B0604020202020204" pitchFamily="34" charset="0"/>
              <a:buChar char="•"/>
            </a:pPr>
            <a:r>
              <a:rPr lang="sv-SE" dirty="0"/>
              <a:t>8 </a:t>
            </a:r>
            <a:r>
              <a:rPr lang="sv-SE" dirty="0" err="1"/>
              <a:t>KIC:ar</a:t>
            </a:r>
            <a:endParaRPr lang="sv-SE" dirty="0"/>
          </a:p>
          <a:p>
            <a:pPr marL="171450" indent="-171450">
              <a:buFont typeface="Arial" panose="020B0604020202020204" pitchFamily="34" charset="0"/>
              <a:buChar char="•"/>
            </a:pPr>
            <a:r>
              <a:rPr lang="sv-SE" dirty="0"/>
              <a:t>Över 60 </a:t>
            </a:r>
            <a:r>
              <a:rPr lang="sv-SE" dirty="0" err="1"/>
              <a:t>innovationshubar</a:t>
            </a:r>
            <a:r>
              <a:rPr lang="sv-SE" dirty="0"/>
              <a:t> i Europa</a:t>
            </a:r>
          </a:p>
          <a:p>
            <a:pPr marL="171450" indent="-171450">
              <a:buFont typeface="Arial" panose="020B0604020202020204" pitchFamily="34" charset="0"/>
              <a:buChar char="•"/>
            </a:pPr>
            <a:r>
              <a:rPr lang="sv-SE" dirty="0"/>
              <a:t>Över 3200 nystartade företag/bolag</a:t>
            </a:r>
          </a:p>
          <a:p>
            <a:pPr marL="171450" indent="-171450">
              <a:buFont typeface="Arial" panose="020B0604020202020204" pitchFamily="34" charset="0"/>
              <a:buChar char="•"/>
            </a:pPr>
            <a:r>
              <a:rPr lang="sv-SE" dirty="0"/>
              <a:t>Ca 5000 master- och doktorsexamina utfärdade</a:t>
            </a:r>
          </a:p>
          <a:p>
            <a:r>
              <a:rPr lang="sv-SE" dirty="0"/>
              <a:t>KTH är partner i fem konsortier vilka i sig valts ut i hård konkurrens. Organisationsform och graden av engagemang varierar stort mellan </a:t>
            </a:r>
            <a:r>
              <a:rPr lang="sv-SE" dirty="0" err="1"/>
              <a:t>KIC:arna</a:t>
            </a:r>
            <a:r>
              <a:rPr lang="sv-SE" dirty="0"/>
              <a:t> men gemensamt för merparten är att KTH har ett stort engagemang inom gemensam utbildning och flertalet mastersprogram som leder till dubbeldiplom har skapats med stöd av EIT. Vi ser även mer långsiktiga engagemang som exempelvis ett mellan KTH och Uppsala universitet gemensamt innovationscentrum inom miljöteknik och hållbara energilösningar. KTH deltar även i flera forsknings- och innovationsprojekt vilka söks genom årliga ”calls” organiserade av </a:t>
            </a:r>
            <a:r>
              <a:rPr lang="sv-SE" dirty="0" err="1"/>
              <a:t>KIC:arna</a:t>
            </a:r>
            <a:r>
              <a:rPr lang="sv-SE" dirty="0"/>
              <a:t>. </a:t>
            </a:r>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32</a:t>
            </a:fld>
            <a:endParaRPr lang="sv-SE"/>
          </a:p>
        </p:txBody>
      </p:sp>
    </p:spTree>
    <p:extLst>
      <p:ext uri="{BB962C8B-B14F-4D97-AF65-F5344CB8AC3E}">
        <p14:creationId xmlns:p14="http://schemas.microsoft.com/office/powerpoint/2010/main" val="3542720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33</a:t>
            </a:fld>
            <a:endParaRPr lang="sv-SE"/>
          </a:p>
        </p:txBody>
      </p:sp>
    </p:spTree>
    <p:extLst>
      <p:ext uri="{BB962C8B-B14F-4D97-AF65-F5344CB8AC3E}">
        <p14:creationId xmlns:p14="http://schemas.microsoft.com/office/powerpoint/2010/main" val="244432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sv-SE" b="1" dirty="0"/>
              <a:t>Var bor de?</a:t>
            </a:r>
          </a:p>
          <a:p>
            <a:pPr marL="0" indent="0">
              <a:buFont typeface="Arial" panose="020B0604020202020204" pitchFamily="34" charset="0"/>
              <a:buNone/>
            </a:pPr>
            <a:r>
              <a:rPr lang="sv-SE" dirty="0"/>
              <a:t>Sverige </a:t>
            </a:r>
          </a:p>
          <a:p>
            <a:pPr marL="0" indent="0">
              <a:buFont typeface="Arial" panose="020B0604020202020204" pitchFamily="34" charset="0"/>
              <a:buNone/>
            </a:pPr>
            <a:r>
              <a:rPr lang="sv-SE" dirty="0"/>
              <a:t>Frankrike</a:t>
            </a:r>
          </a:p>
          <a:p>
            <a:pPr marL="0" indent="0">
              <a:buFont typeface="Arial" panose="020B0604020202020204" pitchFamily="34" charset="0"/>
              <a:buNone/>
            </a:pPr>
            <a:r>
              <a:rPr lang="sv-SE" dirty="0"/>
              <a:t>USA</a:t>
            </a:r>
          </a:p>
          <a:p>
            <a:pPr marL="0" indent="0">
              <a:buFont typeface="Arial" panose="020B0604020202020204" pitchFamily="34" charset="0"/>
              <a:buNone/>
            </a:pPr>
            <a:r>
              <a:rPr lang="sv-SE" dirty="0"/>
              <a:t>Tyskland</a:t>
            </a:r>
          </a:p>
          <a:p>
            <a:pPr marL="0" indent="0">
              <a:buFont typeface="Arial" panose="020B0604020202020204" pitchFamily="34" charset="0"/>
              <a:buNone/>
            </a:pPr>
            <a:r>
              <a:rPr lang="sv-SE" dirty="0"/>
              <a:t>Storbritannien</a:t>
            </a:r>
          </a:p>
          <a:p>
            <a:pPr marL="0" indent="0">
              <a:buFont typeface="Arial" panose="020B0604020202020204" pitchFamily="34" charset="0"/>
              <a:buNone/>
            </a:pPr>
            <a:r>
              <a:rPr lang="sv-SE" dirty="0"/>
              <a:t>Spanien</a:t>
            </a:r>
          </a:p>
          <a:p>
            <a:pPr marL="0" indent="0">
              <a:buFont typeface="Arial" panose="020B0604020202020204" pitchFamily="34" charset="0"/>
              <a:buNone/>
            </a:pPr>
            <a:r>
              <a:rPr lang="sv-SE" dirty="0"/>
              <a:t>Schweiz</a:t>
            </a:r>
          </a:p>
          <a:p>
            <a:pPr marL="0" indent="0">
              <a:buFont typeface="Arial" panose="020B0604020202020204" pitchFamily="34" charset="0"/>
              <a:buNone/>
            </a:pPr>
            <a:r>
              <a:rPr lang="sv-SE" dirty="0"/>
              <a:t>Nederländerna</a:t>
            </a:r>
          </a:p>
          <a:p>
            <a:pPr marL="0" indent="0">
              <a:buFont typeface="Arial" panose="020B0604020202020204" pitchFamily="34" charset="0"/>
              <a:buNone/>
            </a:pPr>
            <a:r>
              <a:rPr lang="sv-SE" dirty="0"/>
              <a:t>Italien</a:t>
            </a:r>
          </a:p>
          <a:p>
            <a:pPr marL="0" indent="0">
              <a:buFont typeface="Arial" panose="020B0604020202020204" pitchFamily="34" charset="0"/>
              <a:buNone/>
            </a:pPr>
            <a:r>
              <a:rPr lang="sv-SE" dirty="0"/>
              <a:t>Singapore</a:t>
            </a:r>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endParaRPr lang="sv-SE"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E3B8005-7BF2-4B40-A831-B1EE96BFE5D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037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EE811775-299A-4959-BF5A-5DFB3E75F6AC}" type="slidenum">
              <a:rPr lang="sv-SE" smtClean="0"/>
              <a:pPr>
                <a:defRPr/>
              </a:pPr>
              <a:t>34</a:t>
            </a:fld>
            <a:endParaRPr lang="sv-SE"/>
          </a:p>
        </p:txBody>
      </p:sp>
    </p:spTree>
    <p:extLst>
      <p:ext uri="{BB962C8B-B14F-4D97-AF65-F5344CB8AC3E}">
        <p14:creationId xmlns:p14="http://schemas.microsoft.com/office/powerpoint/2010/main" val="3613440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EE811775-299A-4959-BF5A-5DFB3E75F6AC}" type="slidenum">
              <a:rPr lang="sv-SE" smtClean="0"/>
              <a:pPr>
                <a:defRPr/>
              </a:pPr>
              <a:t>35</a:t>
            </a:fld>
            <a:endParaRPr lang="sv-SE"/>
          </a:p>
        </p:txBody>
      </p:sp>
    </p:spTree>
    <p:extLst>
      <p:ext uri="{BB962C8B-B14F-4D97-AF65-F5344CB8AC3E}">
        <p14:creationId xmlns:p14="http://schemas.microsoft.com/office/powerpoint/2010/main" val="2512541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36</a:t>
            </a:fld>
            <a:endParaRPr lang="sv-SE"/>
          </a:p>
        </p:txBody>
      </p:sp>
    </p:spTree>
    <p:extLst>
      <p:ext uri="{BB962C8B-B14F-4D97-AF65-F5344CB8AC3E}">
        <p14:creationId xmlns:p14="http://schemas.microsoft.com/office/powerpoint/2010/main" val="1080290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37</a:t>
            </a:fld>
            <a:endParaRPr lang="sv-SE"/>
          </a:p>
        </p:txBody>
      </p:sp>
    </p:spTree>
    <p:extLst>
      <p:ext uri="{BB962C8B-B14F-4D97-AF65-F5344CB8AC3E}">
        <p14:creationId xmlns:p14="http://schemas.microsoft.com/office/powerpoint/2010/main" val="739776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42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39</a:t>
            </a:fld>
            <a:endParaRPr lang="sv-SE"/>
          </a:p>
        </p:txBody>
      </p:sp>
    </p:spTree>
    <p:extLst>
      <p:ext uri="{BB962C8B-B14F-4D97-AF65-F5344CB8AC3E}">
        <p14:creationId xmlns:p14="http://schemas.microsoft.com/office/powerpoint/2010/main" val="839718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40</a:t>
            </a:fld>
            <a:endParaRPr lang="sv-SE"/>
          </a:p>
        </p:txBody>
      </p:sp>
    </p:spTree>
    <p:extLst>
      <p:ext uri="{BB962C8B-B14F-4D97-AF65-F5344CB8AC3E}">
        <p14:creationId xmlns:p14="http://schemas.microsoft.com/office/powerpoint/2010/main" val="372649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v-SE" sz="1200" b="1" kern="1200" dirty="0">
                <a:solidFill>
                  <a:schemeClr val="tx1"/>
                </a:solidFill>
                <a:effectLst/>
                <a:latin typeface="+mn-lt"/>
                <a:ea typeface="+mn-ea"/>
                <a:cs typeface="+mn-cs"/>
              </a:rPr>
              <a:t>KTH har fem campus</a:t>
            </a:r>
            <a:r>
              <a:rPr lang="sv-SE" sz="1200" kern="1200" dirty="0">
                <a:solidFill>
                  <a:schemeClr val="tx1"/>
                </a:solidFill>
                <a:effectLst/>
                <a:latin typeface="+mn-lt"/>
                <a:ea typeface="+mn-ea"/>
                <a:cs typeface="+mn-cs"/>
              </a:rPr>
              <a:t>, alla med en strategisk placering för att möjliggöra ett djupgående samarbete och nära kontakt med omgivande samhälle </a:t>
            </a:r>
            <a:r>
              <a:rPr lang="sv-SE" sz="1200" kern="1200">
                <a:solidFill>
                  <a:schemeClr val="tx1"/>
                </a:solidFill>
                <a:effectLst/>
                <a:latin typeface="+mn-lt"/>
                <a:ea typeface="+mn-ea"/>
                <a:cs typeface="+mn-cs"/>
              </a:rPr>
              <a:t>och näringsliv.</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KTH Campus</a:t>
            </a:r>
          </a:p>
          <a:p>
            <a:r>
              <a:rPr lang="sv-SE" sz="1200" kern="1200" dirty="0" err="1">
                <a:solidFill>
                  <a:schemeClr val="tx1"/>
                </a:solidFill>
                <a:effectLst/>
                <a:latin typeface="+mn-lt"/>
                <a:ea typeface="+mn-ea"/>
                <a:cs typeface="+mn-cs"/>
              </a:rPr>
              <a:t>Huvudcampuset</a:t>
            </a:r>
            <a:r>
              <a:rPr lang="sv-SE" sz="1200" kern="1200" dirty="0">
                <a:solidFill>
                  <a:schemeClr val="tx1"/>
                </a:solidFill>
                <a:effectLst/>
                <a:latin typeface="+mn-lt"/>
                <a:ea typeface="+mn-ea"/>
                <a:cs typeface="+mn-cs"/>
              </a:rPr>
              <a:t> i centrala Stockholm har varit ett centrum för forskning och utbildning av internationell status sedan början av 1900-talet. Många av KTHs centrala funktioner och ingenjörsprogram har sin bas här. KTH Campus har fått ett ISCN Award för sin campusplan med fokus på hållbarhet och att skapa ett levande campus.</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KTH Kista</a:t>
            </a:r>
          </a:p>
          <a:p>
            <a:r>
              <a:rPr lang="sv-SE" sz="1200" kern="1200" dirty="0">
                <a:solidFill>
                  <a:schemeClr val="tx1"/>
                </a:solidFill>
                <a:effectLst/>
                <a:latin typeface="+mn-lt"/>
                <a:ea typeface="+mn-ea"/>
                <a:cs typeface="+mn-cs"/>
              </a:rPr>
              <a:t>KTH Kista ett beläget i ett av världens viktigaste kluster för informations- och kommunikationsteknologi. Mer än 1000 ICT-företag finns i detta område och ger forskare och studenter en unik möjlighet till nära samarbeten med angränsande företag.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KTH Flemingsberg</a:t>
            </a:r>
          </a:p>
          <a:p>
            <a:r>
              <a:rPr lang="sv-SE" sz="1200" kern="1200" dirty="0">
                <a:solidFill>
                  <a:schemeClr val="tx1"/>
                </a:solidFill>
                <a:effectLst/>
                <a:latin typeface="+mn-lt"/>
                <a:ea typeface="+mn-ea"/>
                <a:cs typeface="+mn-cs"/>
              </a:rPr>
              <a:t>Flemingsberg är ett av norra Europas viktigaste områden för biomedicinsk teknik och har en unik blandning av högre utbildning, forskning, kunskapsintensiva företag och vård. Forskningen och utbildningen vid KTH Flemingsberg fokuserar på utveckling inom området mellan teknik och hälsa.</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KTH Södertälje</a:t>
            </a:r>
          </a:p>
          <a:p>
            <a:r>
              <a:rPr lang="sv-SE" sz="1200" kern="1200" dirty="0">
                <a:solidFill>
                  <a:schemeClr val="tx1"/>
                </a:solidFill>
                <a:effectLst/>
                <a:latin typeface="+mn-lt"/>
                <a:ea typeface="+mn-ea"/>
                <a:cs typeface="+mn-cs"/>
              </a:rPr>
              <a:t>Södertälje är hem för ett antal världsledande företag inom modern industriproduktion. KTH Södertälje har fokus på hållbar produktion och har etablerat nära samarbeten med industrin och närliggande företag. Tillsammans med Scania är AstraZeneca och Södertälje kommun KTH en nyckelpartner i Södertälje Science Park.</a:t>
            </a:r>
          </a:p>
          <a:p>
            <a:r>
              <a:rPr lang="en-US"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KTH Solna</a:t>
            </a:r>
          </a:p>
          <a:p>
            <a:r>
              <a:rPr lang="sv-SE" sz="1200" kern="1200" dirty="0">
                <a:solidFill>
                  <a:schemeClr val="tx1"/>
                </a:solidFill>
                <a:effectLst/>
                <a:latin typeface="+mn-lt"/>
                <a:ea typeface="+mn-ea"/>
                <a:cs typeface="+mn-cs"/>
              </a:rPr>
              <a:t>KTH Solna ligger i en av de viktigaste nationella knutpunkterna för forskning inom </a:t>
            </a:r>
            <a:r>
              <a:rPr lang="sv-SE" sz="1200" kern="1200" dirty="0" err="1">
                <a:solidFill>
                  <a:schemeClr val="tx1"/>
                </a:solidFill>
                <a:effectLst/>
                <a:latin typeface="+mn-lt"/>
                <a:ea typeface="+mn-ea"/>
                <a:cs typeface="+mn-cs"/>
              </a:rPr>
              <a:t>life</a:t>
            </a:r>
            <a:r>
              <a:rPr lang="sv-SE" sz="1200" kern="1200" dirty="0">
                <a:solidFill>
                  <a:schemeClr val="tx1"/>
                </a:solidFill>
                <a:effectLst/>
                <a:latin typeface="+mn-lt"/>
                <a:ea typeface="+mn-ea"/>
                <a:cs typeface="+mn-cs"/>
              </a:rPr>
              <a:t> science. KTH Solnas huvudfokus är </a:t>
            </a:r>
            <a:r>
              <a:rPr lang="sv-SE" sz="1200" kern="1200" dirty="0" err="1">
                <a:solidFill>
                  <a:schemeClr val="tx1"/>
                </a:solidFill>
                <a:effectLst/>
                <a:latin typeface="+mn-lt"/>
                <a:ea typeface="+mn-ea"/>
                <a:cs typeface="+mn-cs"/>
              </a:rPr>
              <a:t>ScienceLifeLab</a:t>
            </a:r>
            <a:r>
              <a:rPr lang="sv-SE" sz="1200" kern="1200" dirty="0">
                <a:solidFill>
                  <a:schemeClr val="tx1"/>
                </a:solidFill>
                <a:effectLst/>
                <a:latin typeface="+mn-lt"/>
                <a:ea typeface="+mn-ea"/>
                <a:cs typeface="+mn-cs"/>
              </a:rPr>
              <a:t>, en gemensam satsning mellan fyra av de bäst rankade universiteten i Skandinavien och ett nationellt centrum för molekylär biovetenskap med fokus på hälso- och miljöforskning.</a:t>
            </a:r>
          </a:p>
          <a:p>
            <a:endParaRPr lang="sv-SE"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5</a:t>
            </a:fld>
            <a:endParaRPr lang="sv-SE"/>
          </a:p>
        </p:txBody>
      </p:sp>
    </p:spTree>
    <p:extLst>
      <p:ext uri="{BB962C8B-B14F-4D97-AF65-F5344CB8AC3E}">
        <p14:creationId xmlns:p14="http://schemas.microsoft.com/office/powerpoint/2010/main" val="175583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i="0" kern="1200" dirty="0">
                <a:solidFill>
                  <a:schemeClr val="tx1"/>
                </a:solidFill>
                <a:effectLst/>
                <a:latin typeface="+mn-lt"/>
                <a:ea typeface="+mn-ea"/>
                <a:cs typeface="+mn-cs"/>
              </a:rPr>
              <a:t>På</a:t>
            </a:r>
            <a:r>
              <a:rPr lang="sv-SE" sz="1200" b="1" i="0" kern="1200" baseline="0" dirty="0">
                <a:solidFill>
                  <a:schemeClr val="tx1"/>
                </a:solidFill>
                <a:effectLst/>
                <a:latin typeface="+mn-lt"/>
                <a:ea typeface="+mn-ea"/>
                <a:cs typeface="+mn-cs"/>
              </a:rPr>
              <a:t> sidan visas </a:t>
            </a:r>
            <a:r>
              <a:rPr lang="sv-SE" sz="1200" b="1" i="0" kern="1200" dirty="0">
                <a:solidFill>
                  <a:schemeClr val="tx1"/>
                </a:solidFill>
                <a:effectLst/>
                <a:latin typeface="+mn-lt"/>
                <a:ea typeface="+mn-ea"/>
                <a:cs typeface="+mn-cs"/>
              </a:rPr>
              <a:t>KTH:s bästa placeringar på QS-, ARWU- samt THE-listorna för </a:t>
            </a:r>
            <a:r>
              <a:rPr lang="sv-SE" sz="1200" b="1" i="0" kern="1200" dirty="0" smtClean="0">
                <a:solidFill>
                  <a:schemeClr val="tx1"/>
                </a:solidFill>
                <a:effectLst/>
                <a:latin typeface="+mn-lt"/>
                <a:ea typeface="+mn-ea"/>
                <a:cs typeface="+mn-cs"/>
              </a:rPr>
              <a:t>2022</a:t>
            </a:r>
            <a:r>
              <a:rPr lang="sv-SE" sz="1200" b="1" i="0" kern="1200" baseline="0" dirty="0" smtClean="0">
                <a:solidFill>
                  <a:schemeClr val="tx1"/>
                </a:solidFill>
                <a:effectLst/>
                <a:latin typeface="+mn-lt"/>
                <a:ea typeface="+mn-ea"/>
                <a:cs typeface="+mn-cs"/>
              </a:rPr>
              <a:t> och 2023</a:t>
            </a:r>
            <a:r>
              <a:rPr lang="sv-SE" sz="1200" b="1" i="0" kern="1200" dirty="0" smtClean="0">
                <a:solidFill>
                  <a:schemeClr val="tx1"/>
                </a:solidFill>
                <a:effectLst/>
                <a:latin typeface="+mn-lt"/>
                <a:ea typeface="+mn-ea"/>
                <a:cs typeface="+mn-cs"/>
              </a:rPr>
              <a:t>.</a:t>
            </a:r>
            <a:endParaRPr lang="sv-SE" b="1" dirty="0"/>
          </a:p>
          <a:p>
            <a:r>
              <a:rPr lang="sv-SE" sz="1200" b="0" i="0" kern="1200" dirty="0">
                <a:solidFill>
                  <a:schemeClr val="tx1"/>
                </a:solidFill>
                <a:effectLst/>
                <a:latin typeface="+mn-lt"/>
                <a:ea typeface="+mn-ea"/>
                <a:cs typeface="+mn-cs"/>
              </a:rPr>
              <a:t>Internationella rankinglistor som mäter universitets excellens inom forskning, utbildning och samverkan har de senaste åren fått allt större genomslag i omvärlden.</a:t>
            </a:r>
          </a:p>
          <a:p>
            <a:r>
              <a:rPr lang="sv-SE" sz="1200" b="0" i="0" kern="1200" dirty="0">
                <a:solidFill>
                  <a:schemeClr val="tx1"/>
                </a:solidFill>
                <a:effectLst/>
                <a:latin typeface="+mn-lt"/>
                <a:ea typeface="+mn-ea"/>
                <a:cs typeface="+mn-cs"/>
              </a:rPr>
              <a:t>Rankinglistorna ger enkel och lättillgänglig information om ett universitet och dess kvalitet, och listar universitet på både en övergripande universitetsnivå och utifrån en rent ämnesmässig bedömning.</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De olika rankinglistorna använder flera indikatorer, som skiljer sig mellan de olika listorna, för att slå fast ett universitets placering och poäng.</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Varför är det viktigt med ranking?</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Utvecklingen av den internationella utbildningsmarknaden, ranking är avgörande för rekrytering av studenter</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Alumner från rankade universitet har ofta bättre möjligheter till mer högkvalificerade arbeten</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Rekrytering av lärare och forskare</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Möjligheter till flera internationella samarbeten med högt ansedda universitet</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Större utdelning i konkurrensutsatta forskningsmedelsutlysningar och satsningar på excellens</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kern="1200" dirty="0" err="1">
                <a:solidFill>
                  <a:schemeClr val="tx1"/>
                </a:solidFill>
                <a:effectLst/>
                <a:latin typeface="+mn-lt"/>
                <a:ea typeface="+mn-ea"/>
                <a:cs typeface="+mn-cs"/>
              </a:rPr>
              <a:t>Källa</a:t>
            </a:r>
            <a:r>
              <a:rPr lang="en-GB" sz="1200" kern="1200" dirty="0">
                <a:solidFill>
                  <a:schemeClr val="tx1"/>
                </a:solidFill>
                <a:effectLst/>
                <a:latin typeface="+mn-lt"/>
                <a:ea typeface="+mn-ea"/>
                <a:cs typeface="+mn-cs"/>
              </a:rPr>
              <a:t>: QS, AWWU,</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topuniversities.com</a:t>
            </a:r>
            <a:endParaRPr lang="en-SE" sz="1200" kern="1200" dirty="0">
              <a:solidFill>
                <a:schemeClr val="tx1"/>
              </a:solidFill>
              <a:effectLst/>
              <a:latin typeface="+mn-lt"/>
              <a:ea typeface="+mn-ea"/>
              <a:cs typeface="+mn-cs"/>
            </a:endParaRP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7</a:t>
            </a:fld>
            <a:endParaRPr lang="sv-SE"/>
          </a:p>
        </p:txBody>
      </p:sp>
    </p:spTree>
    <p:extLst>
      <p:ext uri="{BB962C8B-B14F-4D97-AF65-F5344CB8AC3E}">
        <p14:creationId xmlns:p14="http://schemas.microsoft.com/office/powerpoint/2010/main" val="60360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KTH </a:t>
            </a:r>
            <a:r>
              <a:rPr lang="en-US" sz="1200" kern="1200" dirty="0" err="1">
                <a:solidFill>
                  <a:schemeClr val="tx1"/>
                </a:solidFill>
                <a:effectLst/>
                <a:latin typeface="+mn-lt"/>
                <a:ea typeface="+mn-ea"/>
                <a:cs typeface="+mn-cs"/>
              </a:rPr>
              <a:t>arbetar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aktivt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skapa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hållbart</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jämlikt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samhälle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se till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vår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forskning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utbildning</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samarbete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gynnar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samhället</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Sveriges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största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tekniska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universitet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KTH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särskilt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ansvar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utveckla</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förmedla</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kunskap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behövs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främja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hållbar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utveckling</a:t>
            </a:r>
            <a:r>
              <a:rPr lang="en-US" sz="120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Med</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övertygelsen</a:t>
            </a:r>
            <a:r>
              <a:rPr lang="en-US" sz="1200" kern="1200" dirty="0">
                <a:solidFill>
                  <a:schemeClr val="tx1"/>
                </a:solidFill>
                <a:effectLst/>
                <a:latin typeface="+mn-lt"/>
                <a:ea typeface="+mn-ea"/>
                <a:cs typeface="+mn-cs"/>
              </a:rPr>
              <a:t> om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utbildning</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forskning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kan</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bör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bidra</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bättre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levnadsförhållanden</a:t>
            </a:r>
            <a:r>
              <a:rPr lang="en-US" sz="1200" kern="1200" dirty="0">
                <a:solidFill>
                  <a:schemeClr val="tx1"/>
                </a:solidFill>
                <a:effectLst/>
                <a:latin typeface="+mn-lt"/>
                <a:ea typeface="+mn-ea"/>
                <a:cs typeface="+mn-cs"/>
              </a:rPr>
              <a:t> och till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ekologiskt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socialt</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ekonomiskt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hållbar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samhällsutveckling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bygger</a:t>
            </a:r>
            <a:r>
              <a:rPr lang="en-US" sz="1200" kern="1200" baseline="0" dirty="0">
                <a:solidFill>
                  <a:schemeClr val="tx1"/>
                </a:solidFill>
                <a:effectLst/>
                <a:latin typeface="+mn-lt"/>
                <a:ea typeface="+mn-ea"/>
                <a:cs typeface="+mn-cs"/>
              </a:rPr>
              <a:t> KTH:s </a:t>
            </a:r>
            <a:r>
              <a:rPr lang="en-US" sz="1200" kern="1200" baseline="0" dirty="0" err="1">
                <a:solidFill>
                  <a:schemeClr val="tx1"/>
                </a:solidFill>
                <a:effectLst/>
                <a:latin typeface="+mn-lt"/>
                <a:ea typeface="+mn-ea"/>
                <a:cs typeface="+mn-cs"/>
              </a:rPr>
              <a:t>verksamhet</a:t>
            </a:r>
            <a:r>
              <a:rPr lang="en-US" sz="1200" kern="1200" baseline="0" dirty="0">
                <a:solidFill>
                  <a:schemeClr val="tx1"/>
                </a:solidFill>
                <a:effectLst/>
                <a:latin typeface="+mn-lt"/>
                <a:ea typeface="+mn-ea"/>
                <a:cs typeface="+mn-cs"/>
              </a:rPr>
              <a:t> på </a:t>
            </a:r>
            <a:r>
              <a:rPr lang="en-US" sz="1200" kern="1200" baseline="0" dirty="0" err="1">
                <a:solidFill>
                  <a:schemeClr val="tx1"/>
                </a:solidFill>
                <a:effectLst/>
                <a:latin typeface="+mn-lt"/>
                <a:ea typeface="+mn-ea"/>
                <a:cs typeface="+mn-cs"/>
              </a:rPr>
              <a:t>fyra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pelare</a:t>
            </a:r>
            <a:r>
              <a:rPr lang="en-US" sz="1200"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hållbarhet</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jämlikhet</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internationalisering</a:t>
            </a:r>
            <a:r>
              <a:rPr lang="en-US" sz="1200" b="1" kern="1200" baseline="0" dirty="0">
                <a:solidFill>
                  <a:schemeClr val="tx1"/>
                </a:solidFill>
                <a:effectLst/>
                <a:latin typeface="+mn-lt"/>
                <a:ea typeface="+mn-ea"/>
                <a:cs typeface="+mn-cs"/>
              </a:rPr>
              <a:t> och </a:t>
            </a:r>
            <a:r>
              <a:rPr lang="en-US" sz="1200" b="1" kern="1200" baseline="0" dirty="0" err="1">
                <a:solidFill>
                  <a:schemeClr val="tx1"/>
                </a:solidFill>
                <a:effectLst/>
                <a:latin typeface="+mn-lt"/>
                <a:ea typeface="+mn-ea"/>
                <a:cs typeface="+mn-cs"/>
              </a:rPr>
              <a:t>digitalisering</a:t>
            </a:r>
            <a:r>
              <a:rPr lang="en-US" sz="1200" b="1" kern="1200" baseline="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Hållbarhet</a:t>
            </a:r>
            <a:endParaRPr lang="en-US" sz="1200" b="1"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stödja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övergången</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hållbart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samhälle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integreras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hållbarhetsmål</a:t>
            </a:r>
            <a:r>
              <a:rPr lang="en-US" sz="1200" kern="1200" dirty="0">
                <a:solidFill>
                  <a:schemeClr val="tx1"/>
                </a:solidFill>
                <a:effectLst/>
                <a:latin typeface="+mn-lt"/>
                <a:ea typeface="+mn-ea"/>
                <a:cs typeface="+mn-cs"/>
              </a:rPr>
              <a:t> i all </a:t>
            </a:r>
            <a:r>
              <a:rPr lang="en-US" sz="1200" kern="1200" dirty="0" err="1">
                <a:solidFill>
                  <a:schemeClr val="tx1"/>
                </a:solidFill>
                <a:effectLst/>
                <a:latin typeface="+mn-lt"/>
                <a:ea typeface="+mn-ea"/>
                <a:cs typeface="+mn-cs"/>
              </a:rPr>
              <a:t>verksamhet</a:t>
            </a:r>
            <a:r>
              <a:rPr lang="en-US" sz="1200" kern="1200" dirty="0">
                <a:solidFill>
                  <a:schemeClr val="tx1"/>
                </a:solidFill>
                <a:effectLst/>
                <a:latin typeface="+mn-lt"/>
                <a:ea typeface="+mn-ea"/>
                <a:cs typeface="+mn-cs"/>
              </a:rPr>
              <a:t> på KTH. </a:t>
            </a:r>
            <a:r>
              <a:rPr lang="en-US" sz="1200" kern="1200" dirty="0" err="1">
                <a:solidFill>
                  <a:schemeClr val="tx1"/>
                </a:solidFill>
                <a:effectLst/>
                <a:latin typeface="+mn-lt"/>
                <a:ea typeface="+mn-ea"/>
                <a:cs typeface="+mn-cs"/>
              </a:rPr>
              <a:t>Hållbar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utveckling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integreras</a:t>
            </a:r>
            <a:r>
              <a:rPr lang="en-US" sz="1200" kern="1200" dirty="0">
                <a:solidFill>
                  <a:schemeClr val="tx1"/>
                </a:solidFill>
                <a:effectLst/>
                <a:latin typeface="+mn-lt"/>
                <a:ea typeface="+mn-ea"/>
                <a:cs typeface="+mn-cs"/>
              </a:rPr>
              <a:t> i KTH:s </a:t>
            </a:r>
            <a:r>
              <a:rPr lang="en-US" sz="1200" kern="1200" dirty="0" err="1">
                <a:solidFill>
                  <a:schemeClr val="tx1"/>
                </a:solidFill>
                <a:effectLst/>
                <a:latin typeface="+mn-lt"/>
                <a:ea typeface="+mn-ea"/>
                <a:cs typeface="+mn-cs"/>
              </a:rPr>
              <a:t>samtliga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utbildningar</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inklusive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forskarutbildningen</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det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prioritet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även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integrera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hållbarhet</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alla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verksamheter</a:t>
            </a:r>
            <a:r>
              <a:rPr lang="en-US" sz="1200" kern="1200" dirty="0">
                <a:solidFill>
                  <a:schemeClr val="tx1"/>
                </a:solidFill>
                <a:effectLst/>
                <a:latin typeface="+mn-lt"/>
                <a:ea typeface="+mn-ea"/>
                <a:cs typeface="+mn-cs"/>
              </a:rPr>
              <a:t>, campus och </a:t>
            </a:r>
            <a:r>
              <a:rPr lang="en-US" sz="1200" kern="1200" dirty="0" err="1">
                <a:solidFill>
                  <a:schemeClr val="tx1"/>
                </a:solidFill>
                <a:effectLst/>
                <a:latin typeface="+mn-lt"/>
                <a:ea typeface="+mn-ea"/>
                <a:cs typeface="+mn-cs"/>
              </a:rPr>
              <a:t>tjänster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bidra</a:t>
            </a:r>
            <a:r>
              <a:rPr lang="en-US" sz="1200" kern="1200" dirty="0">
                <a:solidFill>
                  <a:schemeClr val="tx1"/>
                </a:solidFill>
                <a:effectLst/>
                <a:latin typeface="+mn-lt"/>
                <a:ea typeface="+mn-ea"/>
                <a:cs typeface="+mn-cs"/>
              </a:rPr>
              <a:t> till de </a:t>
            </a:r>
            <a:r>
              <a:rPr lang="en-US" sz="1200" kern="1200" dirty="0" err="1">
                <a:solidFill>
                  <a:schemeClr val="tx1"/>
                </a:solidFill>
                <a:effectLst/>
                <a:latin typeface="+mn-lt"/>
                <a:ea typeface="+mn-ea"/>
                <a:cs typeface="+mn-cs"/>
              </a:rPr>
              <a:t>globala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hållbarhetsmålen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Jämställdhet</a:t>
            </a:r>
            <a:endParaRPr lang="en-US" sz="1200" b="1"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villkor</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avståndstagande</a:t>
            </a:r>
            <a:r>
              <a:rPr lang="en-US" sz="1200" kern="1200" dirty="0">
                <a:solidFill>
                  <a:schemeClr val="tx1"/>
                </a:solidFill>
                <a:effectLst/>
                <a:latin typeface="+mn-lt"/>
                <a:ea typeface="+mn-ea"/>
                <a:cs typeface="+mn-cs"/>
              </a:rPr>
              <a:t> av </a:t>
            </a:r>
            <a:r>
              <a:rPr lang="en-US" sz="1200" kern="1200" dirty="0" err="1">
                <a:solidFill>
                  <a:schemeClr val="tx1"/>
                </a:solidFill>
                <a:effectLst/>
                <a:latin typeface="+mn-lt"/>
                <a:ea typeface="+mn-ea"/>
                <a:cs typeface="+mn-cs"/>
              </a:rPr>
              <a:t>alla</a:t>
            </a:r>
            <a:r>
              <a:rPr lang="en-US" sz="1200" kern="1200" dirty="0">
                <a:solidFill>
                  <a:schemeClr val="tx1"/>
                </a:solidFill>
                <a:effectLst/>
                <a:latin typeface="+mn-lt"/>
                <a:ea typeface="+mn-ea"/>
                <a:cs typeface="+mn-cs"/>
              </a:rPr>
              <a:t> former av </a:t>
            </a:r>
            <a:r>
              <a:rPr lang="en-US" sz="1200" kern="1200" dirty="0" err="1">
                <a:solidFill>
                  <a:schemeClr val="tx1"/>
                </a:solidFill>
                <a:effectLst/>
                <a:latin typeface="+mn-lt"/>
                <a:ea typeface="+mn-ea"/>
                <a:cs typeface="+mn-cs"/>
              </a:rPr>
              <a:t>diskriminering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kvalitetsfråga</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erbjuda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jämlik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miljö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skapar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kvalitet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forskning</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utbildning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Läsåret</a:t>
            </a:r>
            <a:r>
              <a:rPr lang="en-US" sz="1200" kern="1200" dirty="0">
                <a:solidFill>
                  <a:schemeClr val="tx1"/>
                </a:solidFill>
                <a:effectLst/>
                <a:latin typeface="+mn-lt"/>
                <a:ea typeface="+mn-ea"/>
                <a:cs typeface="+mn-cs"/>
              </a:rPr>
              <a:t> 2022 </a:t>
            </a:r>
            <a:r>
              <a:rPr lang="en-US" sz="1200" kern="1200" dirty="0" err="1">
                <a:solidFill>
                  <a:schemeClr val="tx1"/>
                </a:solidFill>
                <a:effectLst/>
                <a:latin typeface="+mn-lt"/>
                <a:ea typeface="+mn-ea"/>
                <a:cs typeface="+mn-cs"/>
              </a:rPr>
              <a:t>kommer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ett</a:t>
            </a:r>
            <a:r>
              <a:rPr lang="en-US" sz="1200" kern="1200" dirty="0">
                <a:solidFill>
                  <a:schemeClr val="tx1"/>
                </a:solidFill>
                <a:effectLst/>
                <a:latin typeface="+mn-lt"/>
                <a:ea typeface="+mn-ea"/>
                <a:cs typeface="+mn-cs"/>
              </a:rPr>
              <a:t> </a:t>
            </a:r>
            <a:r>
              <a:rPr lang="en-US" sz="1200" i="0" kern="1200" dirty="0" err="1">
                <a:solidFill>
                  <a:schemeClr val="tx1"/>
                </a:solidFill>
                <a:effectLst/>
                <a:latin typeface="+mn-lt"/>
                <a:ea typeface="+mn-ea"/>
                <a:cs typeface="+mn-cs"/>
              </a:rPr>
              <a:t>forskningsbaserat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utbildningsblock</a:t>
            </a:r>
            <a:r>
              <a:rPr lang="en-US" sz="1200" kern="1200" dirty="0">
                <a:solidFill>
                  <a:schemeClr val="tx1"/>
                </a:solidFill>
                <a:effectLst/>
                <a:latin typeface="+mn-lt"/>
                <a:ea typeface="+mn-ea"/>
                <a:cs typeface="+mn-cs"/>
              </a:rPr>
              <a:t> om </a:t>
            </a:r>
            <a:r>
              <a:rPr lang="en-US" sz="1200" i="0" kern="1200" dirty="0" err="1">
                <a:solidFill>
                  <a:schemeClr val="tx1"/>
                </a:solidFill>
                <a:effectLst/>
                <a:latin typeface="+mn-lt"/>
                <a:ea typeface="+mn-ea"/>
                <a:cs typeface="+mn-cs"/>
              </a:rPr>
              <a:t>jämställdhet</a:t>
            </a:r>
            <a:r>
              <a:rPr lang="en-US" sz="1200" i="0" kern="1200" dirty="0">
                <a:solidFill>
                  <a:schemeClr val="tx1"/>
                </a:solidFill>
                <a:effectLst/>
                <a:latin typeface="+mn-lt"/>
                <a:ea typeface="+mn-ea"/>
                <a:cs typeface="+mn-cs"/>
              </a:rPr>
              <a:t> och </a:t>
            </a:r>
            <a:r>
              <a:rPr lang="en-US" sz="1200" i="0" kern="1200" dirty="0" err="1">
                <a:solidFill>
                  <a:schemeClr val="tx1"/>
                </a:solidFill>
                <a:effectLst/>
                <a:latin typeface="+mn-lt"/>
                <a:ea typeface="+mn-ea"/>
                <a:cs typeface="+mn-cs"/>
              </a:rPr>
              <a:t>mångfald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integreras</a:t>
            </a:r>
            <a:r>
              <a:rPr lang="en-US" sz="1200" kern="1200" dirty="0">
                <a:solidFill>
                  <a:schemeClr val="tx1"/>
                </a:solidFill>
                <a:effectLst/>
                <a:latin typeface="+mn-lt"/>
                <a:ea typeface="+mn-ea"/>
                <a:cs typeface="+mn-cs"/>
              </a:rPr>
              <a:t> i all </a:t>
            </a:r>
            <a:r>
              <a:rPr lang="en-US" sz="1200" kern="1200" dirty="0" err="1">
                <a:solidFill>
                  <a:schemeClr val="tx1"/>
                </a:solidFill>
                <a:effectLst/>
                <a:latin typeface="+mn-lt"/>
                <a:ea typeface="+mn-ea"/>
                <a:cs typeface="+mn-cs"/>
              </a:rPr>
              <a:t>utbildning</a:t>
            </a:r>
            <a:r>
              <a:rPr lang="en-US" sz="1200" kern="1200" dirty="0">
                <a:solidFill>
                  <a:schemeClr val="tx1"/>
                </a:solidFill>
                <a:effectLst/>
                <a:latin typeface="+mn-lt"/>
                <a:ea typeface="+mn-ea"/>
                <a:cs typeface="+mn-cs"/>
              </a:rPr>
              <a:t> vid KTH. </a:t>
            </a:r>
            <a:r>
              <a:rPr lang="en-US" sz="1200" kern="1200" dirty="0" err="1">
                <a:solidFill>
                  <a:schemeClr val="tx1"/>
                </a:solidFill>
                <a:effectLst/>
                <a:latin typeface="+mn-lt"/>
                <a:ea typeface="+mn-ea"/>
                <a:cs typeface="+mn-cs"/>
              </a:rPr>
              <a:t>Samtliga</a:t>
            </a:r>
            <a:r>
              <a:rPr lang="en-US" sz="1200" kern="1200" dirty="0">
                <a:solidFill>
                  <a:schemeClr val="tx1"/>
                </a:solidFill>
                <a:effectLst/>
                <a:latin typeface="+mn-lt"/>
                <a:ea typeface="+mn-ea"/>
                <a:cs typeface="+mn-cs"/>
              </a:rPr>
              <a:t> 120 program, </a:t>
            </a:r>
            <a:r>
              <a:rPr lang="en-US" sz="1200" kern="1200" dirty="0" err="1">
                <a:solidFill>
                  <a:schemeClr val="tx1"/>
                </a:solidFill>
                <a:effectLst/>
                <a:latin typeface="+mn-lt"/>
                <a:ea typeface="+mn-ea"/>
                <a:cs typeface="+mn-cs"/>
              </a:rPr>
              <a:t>från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grundutbildningsnivå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upp</a:t>
            </a:r>
            <a:r>
              <a:rPr lang="en-US" sz="1200" kern="1200" dirty="0">
                <a:solidFill>
                  <a:schemeClr val="tx1"/>
                </a:solidFill>
                <a:effectLst/>
                <a:latin typeface="+mn-lt"/>
                <a:ea typeface="+mn-ea"/>
                <a:cs typeface="+mn-cs"/>
              </a:rPr>
              <a:t> till </a:t>
            </a:r>
            <a:r>
              <a:rPr lang="en-US" sz="1200" kern="1200" dirty="0" err="1">
                <a:solidFill>
                  <a:schemeClr val="tx1"/>
                </a:solidFill>
                <a:effectLst/>
                <a:latin typeface="+mn-lt"/>
                <a:ea typeface="+mn-ea"/>
                <a:cs typeface="+mn-cs"/>
              </a:rPr>
              <a:t>doktorandnivå</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Internationalisering</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 </a:t>
            </a:r>
            <a:r>
              <a:rPr lang="en-US" sz="1200" kern="1200" dirty="0" err="1">
                <a:solidFill>
                  <a:schemeClr val="tx1"/>
                </a:solidFill>
                <a:effectLst/>
                <a:latin typeface="+mn-lt"/>
                <a:ea typeface="+mn-ea"/>
                <a:cs typeface="+mn-cs"/>
              </a:rPr>
              <a:t>målet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rekrytera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bästa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lärarna</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studenterna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fokuserar</a:t>
            </a:r>
            <a:r>
              <a:rPr lang="en-US" sz="1200" kern="1200" dirty="0">
                <a:solidFill>
                  <a:schemeClr val="tx1"/>
                </a:solidFill>
                <a:effectLst/>
                <a:latin typeface="+mn-lt"/>
                <a:ea typeface="+mn-ea"/>
                <a:cs typeface="+mn-cs"/>
              </a:rPr>
              <a:t> KTH på </a:t>
            </a:r>
            <a:r>
              <a:rPr lang="en-US" sz="1200" kern="1200" dirty="0" err="1">
                <a:solidFill>
                  <a:schemeClr val="tx1"/>
                </a:solidFill>
                <a:effectLst/>
                <a:latin typeface="+mn-lt"/>
                <a:ea typeface="+mn-ea"/>
                <a:cs typeface="+mn-cs"/>
              </a:rPr>
              <a:t>internationalisering</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internationellt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samarbete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utveckla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högkvalitativa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forskningssamarbeten</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studentutbyten</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ledande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universitet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världen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över</a:t>
            </a:r>
            <a:r>
              <a:rPr lang="en-US" sz="1200" kern="1200" dirty="0">
                <a:solidFill>
                  <a:schemeClr val="tx1"/>
                </a:solidFill>
                <a:effectLst/>
                <a:latin typeface="+mn-lt"/>
                <a:ea typeface="+mn-ea"/>
                <a:cs typeface="+mn-cs"/>
              </a:rPr>
              <a:t>. KTH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flera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viktiga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partnerskap</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framstående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internationella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universitet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Partnerskapen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universitetsomfattande</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inkluderar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forskning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mobilitet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studenter</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forskare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gemensamma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kurser</a:t>
            </a:r>
            <a:r>
              <a:rPr lang="en-US" sz="1200" kern="1200" dirty="0">
                <a:solidFill>
                  <a:schemeClr val="tx1"/>
                </a:solidFill>
                <a:effectLst/>
                <a:latin typeface="+mn-lt"/>
                <a:ea typeface="+mn-ea"/>
                <a:cs typeface="+mn-cs"/>
              </a:rPr>
              <a:t> och program, </a:t>
            </a:r>
            <a:r>
              <a:rPr lang="en-US" sz="1200" kern="1200" dirty="0" err="1">
                <a:solidFill>
                  <a:schemeClr val="tx1"/>
                </a:solidFill>
                <a:effectLst/>
                <a:latin typeface="+mn-lt"/>
                <a:ea typeface="+mn-ea"/>
                <a:cs typeface="+mn-cs"/>
              </a:rPr>
              <a:t>sommarkurser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onlineutbildning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Mer</a:t>
            </a:r>
            <a:r>
              <a:rPr lang="en-US" sz="1200" kern="1200" dirty="0">
                <a:solidFill>
                  <a:schemeClr val="tx1"/>
                </a:solidFill>
                <a:effectLst/>
                <a:latin typeface="+mn-lt"/>
                <a:ea typeface="+mn-ea"/>
                <a:cs typeface="+mn-cs"/>
              </a:rPr>
              <a:t> om </a:t>
            </a:r>
            <a:r>
              <a:rPr lang="en-US" sz="1200" kern="1200" dirty="0" err="1">
                <a:solidFill>
                  <a:schemeClr val="tx1"/>
                </a:solidFill>
                <a:effectLst/>
                <a:latin typeface="+mn-lt"/>
                <a:ea typeface="+mn-ea"/>
                <a:cs typeface="+mn-cs"/>
              </a:rPr>
              <a:t>partnerskap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senare</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presentationen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Digitalisering</a:t>
            </a:r>
            <a:endParaRPr lang="en-US" sz="1200" b="1"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Digitalisering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revolutionerar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utbildning</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forskning</a:t>
            </a:r>
            <a:r>
              <a:rPr lang="en-US" sz="1200" kern="1200" dirty="0">
                <a:solidFill>
                  <a:schemeClr val="tx1"/>
                </a:solidFill>
                <a:effectLst/>
                <a:latin typeface="+mn-lt"/>
                <a:ea typeface="+mn-ea"/>
                <a:cs typeface="+mn-cs"/>
              </a:rPr>
              <a:t> och KTH </a:t>
            </a:r>
            <a:r>
              <a:rPr lang="en-US" sz="1200" kern="1200" dirty="0" err="1">
                <a:solidFill>
                  <a:schemeClr val="tx1"/>
                </a:solidFill>
                <a:effectLst/>
                <a:latin typeface="+mn-lt"/>
                <a:ea typeface="+mn-ea"/>
                <a:cs typeface="+mn-cs"/>
              </a:rPr>
              <a:t>satsar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stort</a:t>
            </a:r>
            <a:r>
              <a:rPr lang="en-US" sz="1200" kern="1200" dirty="0">
                <a:solidFill>
                  <a:schemeClr val="tx1"/>
                </a:solidFill>
                <a:effectLst/>
                <a:latin typeface="+mn-lt"/>
                <a:ea typeface="+mn-ea"/>
                <a:cs typeface="+mn-cs"/>
              </a:rPr>
              <a:t> på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tillfället</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akt</a:t>
            </a:r>
            <a:r>
              <a:rPr lang="en-US" sz="1200" kern="1200" dirty="0">
                <a:solidFill>
                  <a:schemeClr val="tx1"/>
                </a:solidFill>
                <a:effectLst/>
                <a:latin typeface="+mn-lt"/>
                <a:ea typeface="+mn-ea"/>
                <a:cs typeface="+mn-cs"/>
              </a:rPr>
              <a:t>. KTH </a:t>
            </a:r>
            <a:r>
              <a:rPr lang="en-US" sz="1200" kern="1200" dirty="0" err="1">
                <a:solidFill>
                  <a:schemeClr val="tx1"/>
                </a:solidFill>
                <a:effectLst/>
                <a:latin typeface="+mn-lt"/>
                <a:ea typeface="+mn-ea"/>
                <a:cs typeface="+mn-cs"/>
              </a:rPr>
              <a:t>samarbetar</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stora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industriella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aktörer</a:t>
            </a:r>
            <a:r>
              <a:rPr lang="en-US" sz="1200" kern="1200" dirty="0">
                <a:solidFill>
                  <a:schemeClr val="tx1"/>
                </a:solidFill>
                <a:effectLst/>
                <a:latin typeface="+mn-lt"/>
                <a:ea typeface="+mn-ea"/>
                <a:cs typeface="+mn-cs"/>
              </a:rPr>
              <a:t> och den </a:t>
            </a:r>
            <a:r>
              <a:rPr lang="en-US" sz="1200" kern="1200" dirty="0" err="1">
                <a:solidFill>
                  <a:schemeClr val="tx1"/>
                </a:solidFill>
                <a:effectLst/>
                <a:latin typeface="+mn-lt"/>
                <a:ea typeface="+mn-ea"/>
                <a:cs typeface="+mn-cs"/>
              </a:rPr>
              <a:t>offentliga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sektorn</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storskaliga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forskningsprojekt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driva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utvecklingen</a:t>
            </a:r>
            <a:r>
              <a:rPr lang="en-US" sz="1200" kern="1200" dirty="0">
                <a:solidFill>
                  <a:schemeClr val="tx1"/>
                </a:solidFill>
                <a:effectLst/>
                <a:latin typeface="+mn-lt"/>
                <a:ea typeface="+mn-ea"/>
                <a:cs typeface="+mn-cs"/>
              </a:rPr>
              <a:t> i </a:t>
            </a:r>
            <a:r>
              <a:rPr lang="en-US" sz="1200" kern="1200" dirty="0" err="1">
                <a:solidFill>
                  <a:schemeClr val="tx1"/>
                </a:solidFill>
                <a:effectLst/>
                <a:latin typeface="+mn-lt"/>
                <a:ea typeface="+mn-ea"/>
                <a:cs typeface="+mn-cs"/>
              </a:rPr>
              <a:t>syfte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skapa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framtida</a:t>
            </a:r>
            <a:r>
              <a:rPr lang="en-US" sz="1200" kern="1200" dirty="0">
                <a:solidFill>
                  <a:schemeClr val="tx1"/>
                </a:solidFill>
                <a:effectLst/>
                <a:latin typeface="+mn-lt"/>
                <a:ea typeface="+mn-ea"/>
                <a:cs typeface="+mn-cs"/>
              </a:rPr>
              <a:t> digital </a:t>
            </a:r>
            <a:r>
              <a:rPr lang="en-US" sz="1200" kern="1200" dirty="0" err="1">
                <a:solidFill>
                  <a:schemeClr val="tx1"/>
                </a:solidFill>
                <a:effectLst/>
                <a:latin typeface="+mn-lt"/>
                <a:ea typeface="+mn-ea"/>
                <a:cs typeface="+mn-cs"/>
              </a:rPr>
              <a:t>miljö</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medborgarna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trivs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agerar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lär</a:t>
            </a:r>
            <a:r>
              <a:rPr lang="en-US" sz="1200" kern="1200" dirty="0">
                <a:solidFill>
                  <a:schemeClr val="tx1"/>
                </a:solidFill>
                <a:effectLst/>
                <a:latin typeface="+mn-lt"/>
                <a:ea typeface="+mn-ea"/>
                <a:cs typeface="+mn-cs"/>
              </a:rPr>
              <a:t> sig och </a:t>
            </a:r>
            <a:r>
              <a:rPr lang="en-US" sz="1200" kern="1200" dirty="0" err="1">
                <a:solidFill>
                  <a:schemeClr val="tx1"/>
                </a:solidFill>
                <a:effectLst/>
                <a:latin typeface="+mn-lt"/>
                <a:ea typeface="+mn-ea"/>
                <a:cs typeface="+mn-cs"/>
              </a:rPr>
              <a:t>utvecklas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8</a:t>
            </a:fld>
            <a:endParaRPr lang="sv-SE"/>
          </a:p>
        </p:txBody>
      </p:sp>
    </p:spTree>
    <p:extLst>
      <p:ext uri="{BB962C8B-B14F-4D97-AF65-F5344CB8AC3E}">
        <p14:creationId xmlns:p14="http://schemas.microsoft.com/office/powerpoint/2010/main" val="131527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900" b="0" i="0" kern="1200" dirty="0">
                <a:solidFill>
                  <a:schemeClr val="tx1"/>
                </a:solidFill>
                <a:effectLst/>
                <a:latin typeface="+mn-lt"/>
                <a:ea typeface="+mn-ea"/>
                <a:cs typeface="+mn-cs"/>
              </a:rPr>
              <a:t>Världen har enats om 17 globala mål för en ekonomiskt, socialt och miljömässigt hållbar utveckling och att arbeta för att uppnå dem senast 2030. </a:t>
            </a:r>
          </a:p>
          <a:p>
            <a:r>
              <a:rPr lang="sv-SE" sz="900" b="0" i="0" kern="1200" dirty="0">
                <a:solidFill>
                  <a:schemeClr val="tx1"/>
                </a:solidFill>
                <a:effectLst/>
                <a:latin typeface="+mn-lt"/>
                <a:ea typeface="+mn-ea"/>
                <a:cs typeface="+mn-cs"/>
              </a:rPr>
              <a:t>KTH:s forskning och utbildning strävar efter att bidra till att uppnå de</a:t>
            </a:r>
            <a:r>
              <a:rPr lang="sv-SE" sz="900" b="0" i="0" kern="1200" baseline="0" dirty="0">
                <a:solidFill>
                  <a:schemeClr val="tx1"/>
                </a:solidFill>
                <a:effectLst/>
                <a:latin typeface="+mn-lt"/>
                <a:ea typeface="+mn-ea"/>
                <a:cs typeface="+mn-cs"/>
              </a:rPr>
              <a:t> globala målen </a:t>
            </a:r>
            <a:r>
              <a:rPr lang="sv-SE" sz="900" b="0" i="0" kern="1200" dirty="0">
                <a:solidFill>
                  <a:schemeClr val="tx1"/>
                </a:solidFill>
                <a:effectLst/>
                <a:latin typeface="+mn-lt"/>
                <a:ea typeface="+mn-ea"/>
                <a:cs typeface="+mn-cs"/>
              </a:rPr>
              <a:t>genom att förbättra, utveckla, analysera och utvärdera samhällets och industrins resurser. </a:t>
            </a:r>
            <a:endParaRPr lang="sv-SE" sz="900" b="0" i="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De </a:t>
            </a:r>
            <a:r>
              <a:rPr lang="en-US" sz="1200" kern="1200" dirty="0" err="1">
                <a:solidFill>
                  <a:schemeClr val="tx1"/>
                </a:solidFill>
                <a:effectLst/>
                <a:latin typeface="+mn-lt"/>
                <a:ea typeface="+mn-ea"/>
                <a:cs typeface="+mn-cs"/>
              </a:rPr>
              <a:t>globala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målen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hållbar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utveckling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integrerade</a:t>
            </a:r>
            <a:r>
              <a:rPr lang="en-US" sz="1200" kern="1200" dirty="0">
                <a:solidFill>
                  <a:schemeClr val="tx1"/>
                </a:solidFill>
                <a:effectLst/>
                <a:latin typeface="+mn-lt"/>
                <a:ea typeface="+mn-ea"/>
                <a:cs typeface="+mn-cs"/>
              </a:rPr>
              <a:t> I KTH:s </a:t>
            </a:r>
            <a:r>
              <a:rPr lang="en-US" sz="1200" kern="1200" dirty="0" err="1">
                <a:solidFill>
                  <a:schemeClr val="tx1"/>
                </a:solidFill>
                <a:effectLst/>
                <a:latin typeface="+mn-lt"/>
                <a:ea typeface="+mn-ea"/>
                <a:cs typeface="+mn-cs"/>
              </a:rPr>
              <a:t>utbildning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forskning</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a:t>
            </a:r>
            <a:r>
              <a:rPr lang="en-US" sz="1200" kern="1200" dirty="0" err="1">
                <a:solidFill>
                  <a:schemeClr val="tx1"/>
                </a:solidFill>
                <a:effectLst/>
                <a:latin typeface="+mn-lt"/>
                <a:ea typeface="+mn-ea"/>
                <a:cs typeface="+mn-cs"/>
              </a:rPr>
              <a:t>amverkan</a:t>
            </a:r>
            <a:r>
              <a:rPr lang="en-US" sz="1200" kern="1200" dirty="0">
                <a:solidFill>
                  <a:schemeClr val="tx1"/>
                </a:solidFill>
                <a:effectLst/>
                <a:latin typeface="+mn-lt"/>
                <a:ea typeface="+mn-ea"/>
                <a:cs typeface="+mn-cs"/>
              </a:rPr>
              <a:t> och </a:t>
            </a:r>
            <a:r>
              <a:rPr lang="en-US" sz="1200" kern="1200" dirty="0" err="1">
                <a:solidFill>
                  <a:schemeClr val="tx1"/>
                </a:solidFill>
                <a:effectLst/>
                <a:latin typeface="+mn-lt"/>
                <a:ea typeface="+mn-ea"/>
                <a:cs typeface="+mn-cs"/>
              </a:rPr>
              <a:t>dagliga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verksamhet</a:t>
            </a:r>
            <a:r>
              <a:rPr lang="en-US" sz="1200"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KTH:s alla utbildningar</a:t>
            </a:r>
            <a:r>
              <a:rPr lang="sv-SE" sz="1200" b="0" i="0" kern="1200" baseline="0" dirty="0">
                <a:solidFill>
                  <a:schemeClr val="tx1"/>
                </a:solidFill>
                <a:effectLst/>
                <a:latin typeface="+mn-lt"/>
                <a:ea typeface="+mn-ea"/>
                <a:cs typeface="+mn-cs"/>
              </a:rPr>
              <a:t> har e</a:t>
            </a:r>
            <a:r>
              <a:rPr lang="sv-SE" sz="1200" b="0" i="0" kern="1200" dirty="0">
                <a:solidFill>
                  <a:schemeClr val="tx1"/>
                </a:solidFill>
                <a:effectLst/>
                <a:latin typeface="+mn-lt"/>
                <a:ea typeface="+mn-ea"/>
                <a:cs typeface="+mn-cs"/>
              </a:rPr>
              <a:t>tt eller flera av målen integrerade</a:t>
            </a:r>
            <a:r>
              <a:rPr lang="sv-SE" sz="1200" b="0" i="0" kern="1200" baseline="0" dirty="0">
                <a:solidFill>
                  <a:schemeClr val="tx1"/>
                </a:solidFill>
                <a:effectLst/>
                <a:latin typeface="+mn-lt"/>
                <a:ea typeface="+mn-ea"/>
                <a:cs typeface="+mn-cs"/>
              </a:rPr>
              <a:t> i utbildningsplanen.</a:t>
            </a:r>
            <a:endParaRPr lang="en-US" sz="1200" kern="1200" dirty="0">
              <a:solidFill>
                <a:schemeClr val="tx1"/>
              </a:solidFill>
              <a:effectLst/>
              <a:latin typeface="+mn-lt"/>
              <a:ea typeface="+mn-ea"/>
              <a:cs typeface="+mn-cs"/>
            </a:endParaRPr>
          </a:p>
          <a:p>
            <a:endParaRPr lang="sv-SE"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E3B8005-7BF2-4B40-A831-B1EE96BFE5D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69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sv-SE" baseline="0"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10</a:t>
            </a:fld>
            <a:endParaRPr lang="sv-SE"/>
          </a:p>
        </p:txBody>
      </p:sp>
    </p:spTree>
    <p:extLst>
      <p:ext uri="{BB962C8B-B14F-4D97-AF65-F5344CB8AC3E}">
        <p14:creationId xmlns:p14="http://schemas.microsoft.com/office/powerpoint/2010/main" val="411195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Röster om KTH från</a:t>
            </a:r>
            <a:r>
              <a:rPr lang="sv-SE" baseline="0" dirty="0"/>
              <a:t> studenter och a</a:t>
            </a:r>
            <a:r>
              <a:rPr lang="sv-SE" dirty="0"/>
              <a:t>lumni.</a:t>
            </a:r>
          </a:p>
          <a:p>
            <a:r>
              <a:rPr lang="sv-SE" dirty="0"/>
              <a:t>Källa: KTH utbildningskatalog</a:t>
            </a:r>
            <a:r>
              <a:rPr lang="sv-SE" baseline="0" dirty="0"/>
              <a:t> och masterportal.com</a:t>
            </a:r>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811775-299A-4959-BF5A-5DFB3E75F6A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7839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cstate="screen">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0"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496711" y="1441136"/>
            <a:ext cx="3793188" cy="3456301"/>
          </a:xfrm>
        </p:spPr>
        <p:txBody>
          <a:bodyPr lIns="0"/>
          <a:lstStyle>
            <a:lvl1pPr>
              <a:spcBef>
                <a:spcPts val="600"/>
              </a:spcBef>
              <a:spcAft>
                <a:spcPts val="0"/>
              </a:spcAft>
              <a:defRPr sz="12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254133" y="1193120"/>
            <a:ext cx="4227612" cy="353046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4643369" y="1178988"/>
            <a:ext cx="4246498" cy="3544874"/>
          </a:xfrm>
          <a:ln w="25400">
            <a:noFill/>
            <a:miter lim="800000"/>
          </a:ln>
        </p:spPr>
        <p:txBody>
          <a:bodyPr/>
          <a:lstStyle/>
          <a:p>
            <a:endParaRPr lang="en-SE" dirty="0"/>
          </a:p>
        </p:txBody>
      </p:sp>
    </p:spTree>
    <p:extLst>
      <p:ext uri="{BB962C8B-B14F-4D97-AF65-F5344CB8AC3E}">
        <p14:creationId xmlns:p14="http://schemas.microsoft.com/office/powerpoint/2010/main" val="317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4888303" y="1435448"/>
            <a:ext cx="3815182" cy="3123674"/>
          </a:xfrm>
        </p:spPr>
        <p:txBody>
          <a:bodyPr lIns="0"/>
          <a:lstStyle>
            <a:lvl1pPr>
              <a:spcBef>
                <a:spcPts val="600"/>
              </a:spcBef>
              <a:spcAft>
                <a:spcPts val="0"/>
              </a:spcAft>
              <a:defRPr sz="12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4656713" y="1177925"/>
            <a:ext cx="4236463"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251059" y="1177925"/>
            <a:ext cx="4236230" cy="3546474"/>
          </a:xfrm>
        </p:spPr>
        <p:txBody>
          <a:bodyPr/>
          <a:lstStyle/>
          <a:p>
            <a:endParaRPr lang="en-SE" dirty="0"/>
          </a:p>
        </p:txBody>
      </p:sp>
    </p:spTree>
    <p:extLst>
      <p:ext uri="{BB962C8B-B14F-4D97-AF65-F5344CB8AC3E}">
        <p14:creationId xmlns:p14="http://schemas.microsoft.com/office/powerpoint/2010/main" val="168045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0"/>
            <a:ext cx="3427342"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0" y="1051200"/>
            <a:ext cx="3427341"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2023-08-29</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2688"/>
            <a:ext cx="8642350"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2023-08-29</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19"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2023-08-29</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a:t>
            </a:fld>
            <a:endParaRPr lang="en-GB"/>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platta_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7" y="3453868"/>
            <a:ext cx="2802524" cy="1413407"/>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3260347" y="3453869"/>
            <a:ext cx="5605047"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1398984"/>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84992"/>
            <a:ext cx="4518767" cy="1398984"/>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pic>
        <p:nvPicPr>
          <p:cNvPr id="20" name="Picture 2">
            <a:extLst>
              <a:ext uri="{FF2B5EF4-FFF2-40B4-BE49-F238E27FC236}">
                <a16:creationId xmlns:a16="http://schemas.microsoft.com/office/drawing/2014/main" id="{2DAD76AA-EBF8-E24C-89FF-C0F93FEA7FF3}"/>
              </a:ext>
              <a:ext uri="{C183D7F6-B498-43B3-948B-1728B52AA6E4}">
                <adec:decorative xmlns="" xmlns:adec="http://schemas.microsoft.com/office/drawing/2017/decorative" val="1"/>
              </a:ext>
            </a:extLst>
          </p:cNvPr>
          <p:cNvPicPr>
            <a:picLocks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278606" y="276226"/>
            <a:ext cx="759353" cy="7690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78607" y="284992"/>
            <a:ext cx="3883870" cy="1398984"/>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5" name="Text Placeholder 4">
            <a:extLst>
              <a:ext uri="{FF2B5EF4-FFF2-40B4-BE49-F238E27FC236}">
                <a16:creationId xmlns:a16="http://schemas.microsoft.com/office/drawing/2014/main" id="{00FA736C-B6AE-FE41-A5F8-A45CF4E557C2}"/>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4929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platta_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6" y="3446914"/>
            <a:ext cx="2272865" cy="1420361"/>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2746108" y="3446914"/>
            <a:ext cx="2272865"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2986250"/>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84992"/>
            <a:ext cx="4518767" cy="1398984"/>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pic>
        <p:nvPicPr>
          <p:cNvPr id="20" name="Picture 2">
            <a:extLst>
              <a:ext uri="{FF2B5EF4-FFF2-40B4-BE49-F238E27FC236}">
                <a16:creationId xmlns:a16="http://schemas.microsoft.com/office/drawing/2014/main" id="{2DAD76AA-EBF8-E24C-89FF-C0F93FEA7FF3}"/>
              </a:ext>
              <a:ext uri="{C183D7F6-B498-43B3-948B-1728B52AA6E4}">
                <adec:decorative xmlns="" xmlns:adec="http://schemas.microsoft.com/office/drawing/2017/decorative" val="1"/>
              </a:ext>
            </a:extLst>
          </p:cNvPr>
          <p:cNvPicPr>
            <a:picLocks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278606" y="276226"/>
            <a:ext cx="759353" cy="7690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78607" y="284992"/>
            <a:ext cx="3883870" cy="1398984"/>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17" name="Text Placeholder 4">
            <a:extLst>
              <a:ext uri="{FF2B5EF4-FFF2-40B4-BE49-F238E27FC236}">
                <a16:creationId xmlns:a16="http://schemas.microsoft.com/office/drawing/2014/main" id="{CE416873-95A1-674A-9541-47C72997E89F}"/>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97551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platta_3">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284992"/>
            <a:ext cx="3651785" cy="4573516"/>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pic>
        <p:nvPicPr>
          <p:cNvPr id="20" name="Picture 2">
            <a:extLst>
              <a:ext uri="{FF2B5EF4-FFF2-40B4-BE49-F238E27FC236}">
                <a16:creationId xmlns:a16="http://schemas.microsoft.com/office/drawing/2014/main" id="{2DAD76AA-EBF8-E24C-89FF-C0F93FEA7FF3}"/>
              </a:ext>
              <a:ext uri="{C183D7F6-B498-43B3-948B-1728B52AA6E4}">
                <adec:decorative xmlns="" xmlns:adec="http://schemas.microsoft.com/office/drawing/2017/decorative" val="1"/>
              </a:ext>
            </a:extLst>
          </p:cNvPr>
          <p:cNvPicPr>
            <a:picLocks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278606" y="276226"/>
            <a:ext cx="759353" cy="7690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 name="Picture Placeholder 27">
            <a:extLst>
              <a:ext uri="{FF2B5EF4-FFF2-40B4-BE49-F238E27FC236}">
                <a16:creationId xmlns:a16="http://schemas.microsoft.com/office/drawing/2014/main" id="{BFFD87B6-3ADD-DB4C-91B1-8576856C694C}"/>
              </a:ext>
            </a:extLst>
          </p:cNvPr>
          <p:cNvSpPr>
            <a:spLocks noGrp="1"/>
          </p:cNvSpPr>
          <p:nvPr>
            <p:ph type="pic" sz="quarter" idx="16"/>
          </p:nvPr>
        </p:nvSpPr>
        <p:spPr>
          <a:xfrm>
            <a:off x="278606" y="284992"/>
            <a:ext cx="4788218" cy="1398984"/>
          </a:xfrm>
          <a:custGeom>
            <a:avLst/>
            <a:gdLst>
              <a:gd name="connsiteX0" fmla="*/ 1251412 w 6384290"/>
              <a:gd name="connsiteY0" fmla="*/ 0 h 1865312"/>
              <a:gd name="connsiteX1" fmla="*/ 3353804 w 6384290"/>
              <a:gd name="connsiteY1" fmla="*/ 0 h 1865312"/>
              <a:gd name="connsiteX2" fmla="*/ 5178493 w 6384290"/>
              <a:gd name="connsiteY2" fmla="*/ 0 h 1865312"/>
              <a:gd name="connsiteX3" fmla="*/ 6384290 w 6384290"/>
              <a:gd name="connsiteY3" fmla="*/ 0 h 1865312"/>
              <a:gd name="connsiteX4" fmla="*/ 6384290 w 6384290"/>
              <a:gd name="connsiteY4" fmla="*/ 1863328 h 1865312"/>
              <a:gd name="connsiteX5" fmla="*/ 5178493 w 6384290"/>
              <a:gd name="connsiteY5" fmla="*/ 1863328 h 1865312"/>
              <a:gd name="connsiteX6" fmla="*/ 5178493 w 6384290"/>
              <a:gd name="connsiteY6" fmla="*/ 1865312 h 1865312"/>
              <a:gd name="connsiteX7" fmla="*/ 0 w 6384290"/>
              <a:gd name="connsiteY7" fmla="*/ 1865312 h 1865312"/>
              <a:gd name="connsiteX8" fmla="*/ 0 w 6384290"/>
              <a:gd name="connsiteY8" fmla="*/ 1239723 h 1865312"/>
              <a:gd name="connsiteX9" fmla="*/ 1251412 w 6384290"/>
              <a:gd name="connsiteY9"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4290" h="1865312">
                <a:moveTo>
                  <a:pt x="1251412" y="0"/>
                </a:moveTo>
                <a:lnTo>
                  <a:pt x="3353804" y="0"/>
                </a:lnTo>
                <a:lnTo>
                  <a:pt x="5178493" y="0"/>
                </a:lnTo>
                <a:lnTo>
                  <a:pt x="6384290" y="0"/>
                </a:lnTo>
                <a:lnTo>
                  <a:pt x="6384290" y="1863328"/>
                </a:lnTo>
                <a:lnTo>
                  <a:pt x="5178493" y="1863328"/>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29" name="Text Placeholder 4">
            <a:extLst>
              <a:ext uri="{FF2B5EF4-FFF2-40B4-BE49-F238E27FC236}">
                <a16:creationId xmlns:a16="http://schemas.microsoft.com/office/drawing/2014/main" id="{222CDFC1-A5A7-7A40-9094-1A8DA2A50A17}"/>
              </a:ext>
            </a:extLst>
          </p:cNvPr>
          <p:cNvSpPr>
            <a:spLocks noGrp="1"/>
          </p:cNvSpPr>
          <p:nvPr>
            <p:ph type="body" sz="quarter" idx="17"/>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
        <p:nvSpPr>
          <p:cNvPr id="11" name="Picture Placeholder 7">
            <a:extLst>
              <a:ext uri="{FF2B5EF4-FFF2-40B4-BE49-F238E27FC236}">
                <a16:creationId xmlns:a16="http://schemas.microsoft.com/office/drawing/2014/main" id="{E22E3C63-812B-FB45-B918-A11BC243879A}"/>
              </a:ext>
            </a:extLst>
          </p:cNvPr>
          <p:cNvSpPr>
            <a:spLocks noGrp="1"/>
          </p:cNvSpPr>
          <p:nvPr>
            <p:ph type="pic" sz="quarter" idx="10"/>
          </p:nvPr>
        </p:nvSpPr>
        <p:spPr>
          <a:xfrm>
            <a:off x="278606" y="3446914"/>
            <a:ext cx="2272865" cy="1420361"/>
          </a:xfrm>
          <a:solidFill>
            <a:schemeClr val="bg2"/>
          </a:solidFill>
        </p:spPr>
        <p:txBody>
          <a:bodyPr anchor="ctr" anchorCtr="0"/>
          <a:lstStyle>
            <a:lvl1pPr algn="ctr">
              <a:defRPr/>
            </a:lvl1pPr>
          </a:lstStyle>
          <a:p>
            <a:r>
              <a:rPr lang="en-GB"/>
              <a:t>Click icon to add picture</a:t>
            </a:r>
            <a:endParaRPr lang="en-SE"/>
          </a:p>
        </p:txBody>
      </p:sp>
      <p:sp>
        <p:nvSpPr>
          <p:cNvPr id="13" name="Picture Placeholder 7">
            <a:extLst>
              <a:ext uri="{FF2B5EF4-FFF2-40B4-BE49-F238E27FC236}">
                <a16:creationId xmlns:a16="http://schemas.microsoft.com/office/drawing/2014/main" id="{626916C9-70C8-5446-9DD0-5199FC7AC7D1}"/>
              </a:ext>
            </a:extLst>
          </p:cNvPr>
          <p:cNvSpPr>
            <a:spLocks noGrp="1"/>
          </p:cNvSpPr>
          <p:nvPr>
            <p:ph type="pic" sz="quarter" idx="11"/>
          </p:nvPr>
        </p:nvSpPr>
        <p:spPr>
          <a:xfrm>
            <a:off x="2746108" y="3446914"/>
            <a:ext cx="2272865" cy="1411594"/>
          </a:xfrm>
          <a:solidFill>
            <a:schemeClr val="bg2"/>
          </a:solidFill>
        </p:spPr>
        <p:txBody>
          <a:bodyPr anchor="ctr" anchorCtr="0"/>
          <a:lstStyle>
            <a:lvl1pPr algn="ctr">
              <a:defRPr/>
            </a:lvl1pPr>
          </a:lstStyle>
          <a:p>
            <a:r>
              <a:rPr lang="en-GB"/>
              <a:t>Click icon to add picture</a:t>
            </a:r>
            <a:endParaRPr lang="en-SE"/>
          </a:p>
        </p:txBody>
      </p:sp>
    </p:spTree>
    <p:extLst>
      <p:ext uri="{BB962C8B-B14F-4D97-AF65-F5344CB8AC3E}">
        <p14:creationId xmlns:p14="http://schemas.microsoft.com/office/powerpoint/2010/main" val="3373860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cstate="screen">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0"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6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5" name="Bildobjekt 1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28051" y="333780"/>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0"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5" name="Bildobjekt 1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28051" y="333780"/>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0"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127339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D192-7239-9641-9EBF-6DCC5D24AB41}"/>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GB"/>
              <a:t>Click to edit Master title style</a:t>
            </a:r>
            <a:endParaRPr lang="en-SE"/>
          </a:p>
        </p:txBody>
      </p:sp>
      <p:sp>
        <p:nvSpPr>
          <p:cNvPr id="3" name="Subtitle 2">
            <a:extLst>
              <a:ext uri="{FF2B5EF4-FFF2-40B4-BE49-F238E27FC236}">
                <a16:creationId xmlns:a16="http://schemas.microsoft.com/office/drawing/2014/main" id="{4B5B36C9-34C7-0545-A2DD-C25F1177F471}"/>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SE"/>
          </a:p>
        </p:txBody>
      </p:sp>
    </p:spTree>
    <p:extLst>
      <p:ext uri="{BB962C8B-B14F-4D97-AF65-F5344CB8AC3E}">
        <p14:creationId xmlns:p14="http://schemas.microsoft.com/office/powerpoint/2010/main" val="375018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26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rtplatta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7D0BFB-914D-9642-AB70-585D2A2E6F10}"/>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7" y="3453868"/>
            <a:ext cx="2802524" cy="1413407"/>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3260347" y="3453869"/>
            <a:ext cx="5605047"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1398984"/>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47426"/>
            <a:ext cx="4518767" cy="1436550"/>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58184" y="1866741"/>
            <a:ext cx="4776219"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58184" y="247426"/>
            <a:ext cx="3904293" cy="1436550"/>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5" name="Text Placeholder 4">
            <a:extLst>
              <a:ext uri="{FF2B5EF4-FFF2-40B4-BE49-F238E27FC236}">
                <a16:creationId xmlns:a16="http://schemas.microsoft.com/office/drawing/2014/main" id="{00FA736C-B6AE-FE41-A5F8-A45CF4E557C2}"/>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8775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platta_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CFA527-BA28-6F4A-A950-FBFAE04C5927}"/>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6" y="3446914"/>
            <a:ext cx="2272865" cy="1420361"/>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2746108" y="3446914"/>
            <a:ext cx="2272865"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2986250"/>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84992"/>
            <a:ext cx="4518767" cy="1398984"/>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78607" y="284992"/>
            <a:ext cx="3883870" cy="1398984"/>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17" name="Text Placeholder 4">
            <a:extLst>
              <a:ext uri="{FF2B5EF4-FFF2-40B4-BE49-F238E27FC236}">
                <a16:creationId xmlns:a16="http://schemas.microsoft.com/office/drawing/2014/main" id="{CE416873-95A1-674A-9541-47C72997E89F}"/>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5861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tplatta_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49A81F-598B-4E4E-84CD-0D53760D995D}"/>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254056"/>
            <a:ext cx="3651785" cy="4604452"/>
          </a:xfrm>
          <a:solidFill>
            <a:schemeClr val="bg2"/>
          </a:solidFill>
          <a:ln>
            <a:noFill/>
          </a:ln>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61980" y="1866741"/>
            <a:ext cx="4788218"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8" name="Picture Placeholder 27">
            <a:extLst>
              <a:ext uri="{FF2B5EF4-FFF2-40B4-BE49-F238E27FC236}">
                <a16:creationId xmlns:a16="http://schemas.microsoft.com/office/drawing/2014/main" id="{BFFD87B6-3ADD-DB4C-91B1-8576856C694C}"/>
              </a:ext>
            </a:extLst>
          </p:cNvPr>
          <p:cNvSpPr>
            <a:spLocks noGrp="1"/>
          </p:cNvSpPr>
          <p:nvPr>
            <p:ph type="pic" sz="quarter" idx="16"/>
          </p:nvPr>
        </p:nvSpPr>
        <p:spPr>
          <a:xfrm>
            <a:off x="261980" y="254056"/>
            <a:ext cx="4788218" cy="1434624"/>
          </a:xfrm>
          <a:custGeom>
            <a:avLst/>
            <a:gdLst>
              <a:gd name="connsiteX0" fmla="*/ 1251412 w 6384290"/>
              <a:gd name="connsiteY0" fmla="*/ 0 h 1865312"/>
              <a:gd name="connsiteX1" fmla="*/ 3353804 w 6384290"/>
              <a:gd name="connsiteY1" fmla="*/ 0 h 1865312"/>
              <a:gd name="connsiteX2" fmla="*/ 5178493 w 6384290"/>
              <a:gd name="connsiteY2" fmla="*/ 0 h 1865312"/>
              <a:gd name="connsiteX3" fmla="*/ 6384290 w 6384290"/>
              <a:gd name="connsiteY3" fmla="*/ 0 h 1865312"/>
              <a:gd name="connsiteX4" fmla="*/ 6384290 w 6384290"/>
              <a:gd name="connsiteY4" fmla="*/ 1863328 h 1865312"/>
              <a:gd name="connsiteX5" fmla="*/ 5178493 w 6384290"/>
              <a:gd name="connsiteY5" fmla="*/ 1863328 h 1865312"/>
              <a:gd name="connsiteX6" fmla="*/ 5178493 w 6384290"/>
              <a:gd name="connsiteY6" fmla="*/ 1865312 h 1865312"/>
              <a:gd name="connsiteX7" fmla="*/ 0 w 6384290"/>
              <a:gd name="connsiteY7" fmla="*/ 1865312 h 1865312"/>
              <a:gd name="connsiteX8" fmla="*/ 0 w 6384290"/>
              <a:gd name="connsiteY8" fmla="*/ 1239723 h 1865312"/>
              <a:gd name="connsiteX9" fmla="*/ 1251412 w 6384290"/>
              <a:gd name="connsiteY9"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4290" h="1865312">
                <a:moveTo>
                  <a:pt x="1251412" y="0"/>
                </a:moveTo>
                <a:lnTo>
                  <a:pt x="3353804" y="0"/>
                </a:lnTo>
                <a:lnTo>
                  <a:pt x="5178493" y="0"/>
                </a:lnTo>
                <a:lnTo>
                  <a:pt x="6384290" y="0"/>
                </a:lnTo>
                <a:lnTo>
                  <a:pt x="6384290" y="1863328"/>
                </a:lnTo>
                <a:lnTo>
                  <a:pt x="5178493" y="1863328"/>
                </a:lnTo>
                <a:lnTo>
                  <a:pt x="5178493" y="1865312"/>
                </a:lnTo>
                <a:lnTo>
                  <a:pt x="0" y="1865312"/>
                </a:lnTo>
                <a:lnTo>
                  <a:pt x="0" y="1239723"/>
                </a:lnTo>
                <a:lnTo>
                  <a:pt x="1251412" y="1239723"/>
                </a:lnTo>
                <a:close/>
              </a:path>
            </a:pathLst>
          </a:custGeom>
          <a:solidFill>
            <a:schemeClr val="bg2"/>
          </a:solidFill>
          <a:ln>
            <a:noFill/>
          </a:ln>
        </p:spPr>
        <p:txBody>
          <a:bodyPr wrap="square" anchor="ctr" anchorCtr="0">
            <a:noAutofit/>
          </a:bodyPr>
          <a:lstStyle>
            <a:lvl1pPr algn="ctr">
              <a:defRPr/>
            </a:lvl1pPr>
          </a:lstStyle>
          <a:p>
            <a:r>
              <a:rPr lang="en-GB"/>
              <a:t>Click icon to add picture</a:t>
            </a:r>
            <a:endParaRPr lang="en-SE"/>
          </a:p>
        </p:txBody>
      </p:sp>
      <p:sp>
        <p:nvSpPr>
          <p:cNvPr id="29" name="Text Placeholder 4">
            <a:extLst>
              <a:ext uri="{FF2B5EF4-FFF2-40B4-BE49-F238E27FC236}">
                <a16:creationId xmlns:a16="http://schemas.microsoft.com/office/drawing/2014/main" id="{222CDFC1-A5A7-7A40-9094-1A8DA2A50A17}"/>
              </a:ext>
            </a:extLst>
          </p:cNvPr>
          <p:cNvSpPr>
            <a:spLocks noGrp="1"/>
          </p:cNvSpPr>
          <p:nvPr>
            <p:ph type="body" sz="quarter" idx="17"/>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
        <p:nvSpPr>
          <p:cNvPr id="11" name="Picture Placeholder 7">
            <a:extLst>
              <a:ext uri="{FF2B5EF4-FFF2-40B4-BE49-F238E27FC236}">
                <a16:creationId xmlns:a16="http://schemas.microsoft.com/office/drawing/2014/main" id="{E22E3C63-812B-FB45-B918-A11BC243879A}"/>
              </a:ext>
            </a:extLst>
          </p:cNvPr>
          <p:cNvSpPr>
            <a:spLocks noGrp="1"/>
          </p:cNvSpPr>
          <p:nvPr>
            <p:ph type="pic" sz="quarter" idx="10"/>
          </p:nvPr>
        </p:nvSpPr>
        <p:spPr>
          <a:xfrm>
            <a:off x="261980" y="3446914"/>
            <a:ext cx="2289491" cy="1420361"/>
          </a:xfrm>
          <a:solidFill>
            <a:schemeClr val="bg2"/>
          </a:solidFill>
          <a:ln>
            <a:noFill/>
          </a:ln>
        </p:spPr>
        <p:txBody>
          <a:bodyPr anchor="ctr" anchorCtr="0"/>
          <a:lstStyle>
            <a:lvl1pPr algn="ctr">
              <a:defRPr/>
            </a:lvl1pPr>
          </a:lstStyle>
          <a:p>
            <a:r>
              <a:rPr lang="en-GB" dirty="0"/>
              <a:t>Click icon to add picture</a:t>
            </a:r>
            <a:endParaRPr lang="en-SE" dirty="0"/>
          </a:p>
        </p:txBody>
      </p:sp>
      <p:sp>
        <p:nvSpPr>
          <p:cNvPr id="13" name="Picture Placeholder 7">
            <a:extLst>
              <a:ext uri="{FF2B5EF4-FFF2-40B4-BE49-F238E27FC236}">
                <a16:creationId xmlns:a16="http://schemas.microsoft.com/office/drawing/2014/main" id="{626916C9-70C8-5446-9DD0-5199FC7AC7D1}"/>
              </a:ext>
            </a:extLst>
          </p:cNvPr>
          <p:cNvSpPr>
            <a:spLocks noGrp="1"/>
          </p:cNvSpPr>
          <p:nvPr>
            <p:ph type="pic" sz="quarter" idx="11"/>
          </p:nvPr>
        </p:nvSpPr>
        <p:spPr>
          <a:xfrm>
            <a:off x="2746108" y="3446914"/>
            <a:ext cx="2272865" cy="1411594"/>
          </a:xfrm>
          <a:solidFill>
            <a:schemeClr val="bg2"/>
          </a:solidFill>
          <a:ln>
            <a:noFill/>
          </a:ln>
        </p:spPr>
        <p:txBody>
          <a:bodyPr anchor="ctr" anchorCtr="0"/>
          <a:lstStyle>
            <a:lvl1pPr algn="ctr">
              <a:defRPr/>
            </a:lvl1pPr>
          </a:lstStyle>
          <a:p>
            <a:r>
              <a:rPr lang="en-GB"/>
              <a:t>Click icon to add picture</a:t>
            </a:r>
            <a:endParaRPr lang="en-SE"/>
          </a:p>
        </p:txBody>
      </p:sp>
    </p:spTree>
    <p:extLst>
      <p:ext uri="{BB962C8B-B14F-4D97-AF65-F5344CB8AC3E}">
        <p14:creationId xmlns:p14="http://schemas.microsoft.com/office/powerpoint/2010/main" val="168578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2023-08-29</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112400"/>
            <a:ext cx="7559674"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5100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10051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554477" y="1441136"/>
            <a:ext cx="3735422" cy="3456301"/>
          </a:xfrm>
        </p:spPr>
        <p:txBody>
          <a:bodyPr lIns="0"/>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254133" y="1193120"/>
            <a:ext cx="4227612" cy="353046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4643369" y="1178988"/>
            <a:ext cx="4246498" cy="3544874"/>
          </a:xfrm>
          <a:ln w="25400">
            <a:noFill/>
            <a:miter lim="800000"/>
          </a:ln>
        </p:spPr>
        <p:txBody>
          <a:bodyPr/>
          <a:lstStyle/>
          <a:p>
            <a:endParaRPr lang="en-SE" dirty="0"/>
          </a:p>
        </p:txBody>
      </p:sp>
    </p:spTree>
    <p:extLst>
      <p:ext uri="{BB962C8B-B14F-4D97-AF65-F5344CB8AC3E}">
        <p14:creationId xmlns:p14="http://schemas.microsoft.com/office/powerpoint/2010/main" val="29365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5003441" y="1435448"/>
            <a:ext cx="3700043" cy="3123674"/>
          </a:xfrm>
        </p:spPr>
        <p:txBody>
          <a:bodyPr lIns="0"/>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4656713" y="1177925"/>
            <a:ext cx="4236463"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251059" y="1177925"/>
            <a:ext cx="4236230" cy="3546474"/>
          </a:xfrm>
        </p:spPr>
        <p:txBody>
          <a:bodyPr/>
          <a:lstStyle/>
          <a:p>
            <a:endParaRPr lang="en-SE" dirty="0"/>
          </a:p>
        </p:txBody>
      </p:sp>
      <p:grpSp>
        <p:nvGrpSpPr>
          <p:cNvPr id="8" name="Group 7">
            <a:extLst>
              <a:ext uri="{FF2B5EF4-FFF2-40B4-BE49-F238E27FC236}">
                <a16:creationId xmlns:a16="http://schemas.microsoft.com/office/drawing/2014/main" id="{D7788BD9-A3BA-0445-A4CB-0595610CFB02}"/>
              </a:ext>
            </a:extLst>
          </p:cNvPr>
          <p:cNvGrpSpPr/>
          <p:nvPr userDrawn="1"/>
        </p:nvGrpSpPr>
        <p:grpSpPr>
          <a:xfrm>
            <a:off x="4661490" y="5286610"/>
            <a:ext cx="246335" cy="85644"/>
            <a:chOff x="460861" y="449052"/>
            <a:chExt cx="406056" cy="141174"/>
          </a:xfrm>
        </p:grpSpPr>
        <p:sp>
          <p:nvSpPr>
            <p:cNvPr id="10" name="Rectangle 9">
              <a:extLst>
                <a:ext uri="{FF2B5EF4-FFF2-40B4-BE49-F238E27FC236}">
                  <a16:creationId xmlns:a16="http://schemas.microsoft.com/office/drawing/2014/main" id="{38CD501C-1247-CB45-AEFF-8D90B62F036A}"/>
                </a:ext>
              </a:extLst>
            </p:cNvPr>
            <p:cNvSpPr/>
            <p:nvPr userDrawn="1"/>
          </p:nvSpPr>
          <p:spPr>
            <a:xfrm>
              <a:off x="460861" y="449052"/>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Rectangle 10">
              <a:extLst>
                <a:ext uri="{FF2B5EF4-FFF2-40B4-BE49-F238E27FC236}">
                  <a16:creationId xmlns:a16="http://schemas.microsoft.com/office/drawing/2014/main" id="{913F69A0-D756-4A40-9D1D-F400B69B2122}"/>
                </a:ext>
              </a:extLst>
            </p:cNvPr>
            <p:cNvSpPr/>
            <p:nvPr userDrawn="1"/>
          </p:nvSpPr>
          <p:spPr>
            <a:xfrm>
              <a:off x="600498" y="449052"/>
              <a:ext cx="139637" cy="139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Rectangle 11">
              <a:extLst>
                <a:ext uri="{FF2B5EF4-FFF2-40B4-BE49-F238E27FC236}">
                  <a16:creationId xmlns:a16="http://schemas.microsoft.com/office/drawing/2014/main" id="{4367424A-7CD4-8B4E-BBFB-5BC908FADFC1}"/>
                </a:ext>
              </a:extLst>
            </p:cNvPr>
            <p:cNvSpPr/>
            <p:nvPr userDrawn="1"/>
          </p:nvSpPr>
          <p:spPr>
            <a:xfrm>
              <a:off x="727280" y="450589"/>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grpSp>
        <p:nvGrpSpPr>
          <p:cNvPr id="13" name="Group 12">
            <a:extLst>
              <a:ext uri="{FF2B5EF4-FFF2-40B4-BE49-F238E27FC236}">
                <a16:creationId xmlns:a16="http://schemas.microsoft.com/office/drawing/2014/main" id="{2C06FB6F-1D28-E44D-9841-7B278882BFE0}"/>
              </a:ext>
            </a:extLst>
          </p:cNvPr>
          <p:cNvGrpSpPr/>
          <p:nvPr userDrawn="1"/>
        </p:nvGrpSpPr>
        <p:grpSpPr>
          <a:xfrm>
            <a:off x="4325665" y="5452659"/>
            <a:ext cx="246335" cy="85644"/>
            <a:chOff x="460861" y="449052"/>
            <a:chExt cx="406056" cy="141174"/>
          </a:xfrm>
        </p:grpSpPr>
        <p:sp>
          <p:nvSpPr>
            <p:cNvPr id="14" name="Rectangle 13">
              <a:extLst>
                <a:ext uri="{FF2B5EF4-FFF2-40B4-BE49-F238E27FC236}">
                  <a16:creationId xmlns:a16="http://schemas.microsoft.com/office/drawing/2014/main" id="{2F85FF86-65BF-E341-A3C3-C28F05C1B61F}"/>
                </a:ext>
              </a:extLst>
            </p:cNvPr>
            <p:cNvSpPr/>
            <p:nvPr userDrawn="1"/>
          </p:nvSpPr>
          <p:spPr>
            <a:xfrm>
              <a:off x="460861" y="449052"/>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Rectangle 14">
              <a:extLst>
                <a:ext uri="{FF2B5EF4-FFF2-40B4-BE49-F238E27FC236}">
                  <a16:creationId xmlns:a16="http://schemas.microsoft.com/office/drawing/2014/main" id="{4C879787-317A-9442-8CBA-F6D13389EADD}"/>
                </a:ext>
              </a:extLst>
            </p:cNvPr>
            <p:cNvSpPr/>
            <p:nvPr userDrawn="1"/>
          </p:nvSpPr>
          <p:spPr>
            <a:xfrm>
              <a:off x="600498" y="449052"/>
              <a:ext cx="139637" cy="139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Rectangle 15">
              <a:extLst>
                <a:ext uri="{FF2B5EF4-FFF2-40B4-BE49-F238E27FC236}">
                  <a16:creationId xmlns:a16="http://schemas.microsoft.com/office/drawing/2014/main" id="{6E348BD4-1A8C-7E4F-BE12-5446DE530949}"/>
                </a:ext>
              </a:extLst>
            </p:cNvPr>
            <p:cNvSpPr/>
            <p:nvPr userDrawn="1"/>
          </p:nvSpPr>
          <p:spPr>
            <a:xfrm>
              <a:off x="727280" y="450589"/>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Tree>
    <p:extLst>
      <p:ext uri="{BB962C8B-B14F-4D97-AF65-F5344CB8AC3E}">
        <p14:creationId xmlns:p14="http://schemas.microsoft.com/office/powerpoint/2010/main" val="124180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D192-7239-9641-9EBF-6DCC5D24AB41}"/>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GB"/>
              <a:t>Click to edit Master title style</a:t>
            </a:r>
            <a:endParaRPr lang="en-SE"/>
          </a:p>
        </p:txBody>
      </p:sp>
      <p:sp>
        <p:nvSpPr>
          <p:cNvPr id="3" name="Subtitle 2">
            <a:extLst>
              <a:ext uri="{FF2B5EF4-FFF2-40B4-BE49-F238E27FC236}">
                <a16:creationId xmlns:a16="http://schemas.microsoft.com/office/drawing/2014/main" id="{4B5B36C9-34C7-0545-A2DD-C25F1177F471}"/>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SE"/>
          </a:p>
        </p:txBody>
      </p:sp>
    </p:spTree>
    <p:extLst>
      <p:ext uri="{BB962C8B-B14F-4D97-AF65-F5344CB8AC3E}">
        <p14:creationId xmlns:p14="http://schemas.microsoft.com/office/powerpoint/2010/main" val="220919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0"/>
            <a:ext cx="3427342"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0" y="1051200"/>
            <a:ext cx="3427341"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20556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2023-08-29</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2688"/>
            <a:ext cx="8642350"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68268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2023-08-29</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19"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323902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2023-08-29</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a:t>
            </a:fld>
            <a:endParaRPr lang="en-GB"/>
          </a:p>
        </p:txBody>
      </p:sp>
    </p:spTree>
    <p:extLst>
      <p:ext uri="{BB962C8B-B14F-4D97-AF65-F5344CB8AC3E}">
        <p14:creationId xmlns:p14="http://schemas.microsoft.com/office/powerpoint/2010/main" val="256302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528E8603-97F6-448F-AF1B-7D33D8C7567F}"/>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5" name="Platshållare för sidfot 4">
            <a:extLst>
              <a:ext uri="{FF2B5EF4-FFF2-40B4-BE49-F238E27FC236}">
                <a16:creationId xmlns:a16="http://schemas.microsoft.com/office/drawing/2014/main" id="{9E3CD4D9-900F-4086-81FD-AB6606D8B7D3}"/>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D42CF517-9DD4-421C-AE14-6B4A4453B097}"/>
              </a:ext>
            </a:extLst>
          </p:cNvPr>
          <p:cNvSpPr>
            <a:spLocks noGrp="1"/>
          </p:cNvSpPr>
          <p:nvPr>
            <p:ph type="dt" sz="half" idx="10"/>
          </p:nvPr>
        </p:nvSpPr>
        <p:spPr/>
        <p:txBody>
          <a:bodyPr/>
          <a:lstStyle/>
          <a:p>
            <a:fld id="{CD1B926A-213D-3B48-BB0C-19ADA28B3F4D}" type="datetime1">
              <a:rPr lang="sv-SE" smtClean="0"/>
              <a:t>2023-08-29</a:t>
            </a:fld>
            <a:endParaRPr lang="sv-SE"/>
          </a:p>
        </p:txBody>
      </p:sp>
      <p:pic>
        <p:nvPicPr>
          <p:cNvPr id="9" name="Graphic 8">
            <a:extLst>
              <a:ext uri="{FF2B5EF4-FFF2-40B4-BE49-F238E27FC236}">
                <a16:creationId xmlns:a16="http://schemas.microsoft.com/office/drawing/2014/main" id="{383F7B48-BB86-D74E-A1EB-2C3CDBAC7F27}"/>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0"/>
          <a:stretch/>
        </p:blipFill>
        <p:spPr>
          <a:xfrm>
            <a:off x="246063" y="2559025"/>
            <a:ext cx="8650292" cy="2443097"/>
          </a:xfrm>
          <a:prstGeom prst="rect">
            <a:avLst/>
          </a:prstGeom>
        </p:spPr>
      </p:pic>
      <p:sp>
        <p:nvSpPr>
          <p:cNvPr id="25" name="Underrubrik 2">
            <a:extLst>
              <a:ext uri="{FF2B5EF4-FFF2-40B4-BE49-F238E27FC236}">
                <a16:creationId xmlns:a16="http://schemas.microsoft.com/office/drawing/2014/main" id="{040AB90C-B2A7-4284-98E0-80DAE0A2CD53}"/>
              </a:ext>
            </a:extLst>
          </p:cNvPr>
          <p:cNvSpPr>
            <a:spLocks noGrp="1"/>
          </p:cNvSpPr>
          <p:nvPr>
            <p:ph type="subTitle" idx="1"/>
          </p:nvPr>
        </p:nvSpPr>
        <p:spPr>
          <a:xfrm>
            <a:off x="567928" y="1974952"/>
            <a:ext cx="8090297" cy="59679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dirty="0"/>
          </a:p>
        </p:txBody>
      </p:sp>
      <p:sp>
        <p:nvSpPr>
          <p:cNvPr id="24" name="Rubrik 1">
            <a:extLst>
              <a:ext uri="{FF2B5EF4-FFF2-40B4-BE49-F238E27FC236}">
                <a16:creationId xmlns:a16="http://schemas.microsoft.com/office/drawing/2014/main" id="{2973C368-F8A4-41B1-9D52-4D79988138D8}"/>
              </a:ext>
            </a:extLst>
          </p:cNvPr>
          <p:cNvSpPr>
            <a:spLocks noGrp="1"/>
          </p:cNvSpPr>
          <p:nvPr>
            <p:ph type="ctrTitle"/>
          </p:nvPr>
        </p:nvSpPr>
        <p:spPr>
          <a:xfrm>
            <a:off x="567928" y="1390867"/>
            <a:ext cx="8090297" cy="566641"/>
          </a:xfrm>
        </p:spPr>
        <p:txBody>
          <a:bodyPr anchor="t"/>
          <a:lstStyle>
            <a:lvl1pPr algn="l">
              <a:defRPr sz="2700"/>
            </a:lvl1pPr>
          </a:lstStyle>
          <a:p>
            <a:r>
              <a:rPr lang="en-US"/>
              <a:t>Click to edit Master title style</a:t>
            </a:r>
            <a:endParaRPr lang="sv-SE" dirty="0"/>
          </a:p>
        </p:txBody>
      </p:sp>
    </p:spTree>
    <p:extLst>
      <p:ext uri="{BB962C8B-B14F-4D97-AF65-F5344CB8AC3E}">
        <p14:creationId xmlns:p14="http://schemas.microsoft.com/office/powerpoint/2010/main" val="3992803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_en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42CF517-9DD4-421C-AE14-6B4A4453B097}"/>
              </a:ext>
            </a:extLst>
          </p:cNvPr>
          <p:cNvSpPr>
            <a:spLocks noGrp="1"/>
          </p:cNvSpPr>
          <p:nvPr>
            <p:ph type="dt" sz="half" idx="10"/>
          </p:nvPr>
        </p:nvSpPr>
        <p:spPr/>
        <p:txBody>
          <a:bodyPr/>
          <a:lstStyle/>
          <a:p>
            <a:fld id="{79CEF508-B04A-E34A-80DD-59A12C5D1039}" type="datetime1">
              <a:rPr lang="sv-SE" smtClean="0"/>
              <a:t>2023-08-29</a:t>
            </a:fld>
            <a:endParaRPr lang="sv-SE"/>
          </a:p>
        </p:txBody>
      </p:sp>
      <p:sp>
        <p:nvSpPr>
          <p:cNvPr id="5" name="Platshållare för sidfot 4">
            <a:extLst>
              <a:ext uri="{FF2B5EF4-FFF2-40B4-BE49-F238E27FC236}">
                <a16:creationId xmlns:a16="http://schemas.microsoft.com/office/drawing/2014/main" id="{9E3CD4D9-900F-4086-81FD-AB6606D8B7D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528E8603-97F6-448F-AF1B-7D33D8C7567F}"/>
              </a:ext>
            </a:extLst>
          </p:cNvPr>
          <p:cNvSpPr>
            <a:spLocks noGrp="1"/>
          </p:cNvSpPr>
          <p:nvPr>
            <p:ph type="sldNum" sz="quarter" idx="12"/>
          </p:nvPr>
        </p:nvSpPr>
        <p:spPr/>
        <p:txBody>
          <a:bodyPr/>
          <a:lstStyle/>
          <a:p>
            <a:fld id="{7422A9A3-8636-4A04-BD48-3153280FB086}" type="slidenum">
              <a:rPr lang="sv-SE" smtClean="0"/>
              <a:t>‹#›</a:t>
            </a:fld>
            <a:endParaRPr lang="sv-SE"/>
          </a:p>
        </p:txBody>
      </p:sp>
      <p:pic>
        <p:nvPicPr>
          <p:cNvPr id="10" name="Graphic 9">
            <a:extLst>
              <a:ext uri="{FF2B5EF4-FFF2-40B4-BE49-F238E27FC236}">
                <a16:creationId xmlns:a16="http://schemas.microsoft.com/office/drawing/2014/main" id="{E50A1F01-262A-6542-96F8-9345B6213D97}"/>
              </a:ext>
              <a:ext uri="{C183D7F6-B498-43B3-948B-1728B52AA6E4}">
                <adec:decorative xmlns=""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0"/>
          <a:stretch/>
        </p:blipFill>
        <p:spPr>
          <a:xfrm>
            <a:off x="246063" y="2559025"/>
            <a:ext cx="8650292" cy="2443097"/>
          </a:xfrm>
          <a:prstGeom prst="rect">
            <a:avLst/>
          </a:prstGeom>
        </p:spPr>
      </p:pic>
      <p:sp>
        <p:nvSpPr>
          <p:cNvPr id="3" name="Underrubrik 2">
            <a:extLst>
              <a:ext uri="{FF2B5EF4-FFF2-40B4-BE49-F238E27FC236}">
                <a16:creationId xmlns:a16="http://schemas.microsoft.com/office/drawing/2014/main" id="{FF22D944-0354-4DCD-8334-3FC7C9FFC904}"/>
              </a:ext>
            </a:extLst>
          </p:cNvPr>
          <p:cNvSpPr>
            <a:spLocks noGrp="1"/>
          </p:cNvSpPr>
          <p:nvPr>
            <p:ph type="subTitle" idx="1"/>
          </p:nvPr>
        </p:nvSpPr>
        <p:spPr>
          <a:xfrm>
            <a:off x="567928" y="1974952"/>
            <a:ext cx="8090297" cy="59679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dirty="0"/>
          </a:p>
        </p:txBody>
      </p:sp>
      <p:sp>
        <p:nvSpPr>
          <p:cNvPr id="2" name="Rubrik 1">
            <a:extLst>
              <a:ext uri="{FF2B5EF4-FFF2-40B4-BE49-F238E27FC236}">
                <a16:creationId xmlns:a16="http://schemas.microsoft.com/office/drawing/2014/main" id="{918E66E3-BED5-4C6D-B465-40B84B88DB31}"/>
              </a:ext>
            </a:extLst>
          </p:cNvPr>
          <p:cNvSpPr>
            <a:spLocks noGrp="1"/>
          </p:cNvSpPr>
          <p:nvPr>
            <p:ph type="ctrTitle"/>
          </p:nvPr>
        </p:nvSpPr>
        <p:spPr>
          <a:xfrm>
            <a:off x="567928" y="1390867"/>
            <a:ext cx="8090297" cy="566641"/>
          </a:xfrm>
        </p:spPr>
        <p:txBody>
          <a:bodyPr anchor="t"/>
          <a:lstStyle>
            <a:lvl1pPr algn="l">
              <a:defRPr sz="2700"/>
            </a:lvl1pPr>
          </a:lstStyle>
          <a:p>
            <a:r>
              <a:rPr lang="en-US"/>
              <a:t>Click to edit Master title style</a:t>
            </a:r>
            <a:endParaRPr lang="sv-SE" dirty="0"/>
          </a:p>
        </p:txBody>
      </p:sp>
      <p:pic>
        <p:nvPicPr>
          <p:cNvPr id="9" name="Bildobjekt 19">
            <a:extLst>
              <a:ext uri="{FF2B5EF4-FFF2-40B4-BE49-F238E27FC236}">
                <a16:creationId xmlns:a16="http://schemas.microsoft.com/office/drawing/2014/main" id="{D08EEA80-13E5-4697-A9DA-21277742FA79}"/>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526476" y="333641"/>
            <a:ext cx="1287722"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652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3155F99B-B767-4EF4-BDED-E7E361EB3F4F}"/>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21B72178-9B2F-45A7-A31E-7710591B0F38}"/>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69A48BD2-8B5B-44E1-8F6C-9B0D41A68E8D}"/>
              </a:ext>
            </a:extLst>
          </p:cNvPr>
          <p:cNvSpPr>
            <a:spLocks noGrp="1"/>
          </p:cNvSpPr>
          <p:nvPr>
            <p:ph type="dt" sz="half" idx="10"/>
          </p:nvPr>
        </p:nvSpPr>
        <p:spPr/>
        <p:txBody>
          <a:bodyPr/>
          <a:lstStyle/>
          <a:p>
            <a:fld id="{95D3F4D8-4BE6-D743-AE27-D14757A6F270}" type="datetime1">
              <a:rPr lang="sv-SE" smtClean="0"/>
              <a:t>2023-08-29</a:t>
            </a:fld>
            <a:endParaRPr lang="sv-SE"/>
          </a:p>
        </p:txBody>
      </p:sp>
      <p:sp>
        <p:nvSpPr>
          <p:cNvPr id="7" name="Platshållare för innehåll 6">
            <a:extLst>
              <a:ext uri="{FF2B5EF4-FFF2-40B4-BE49-F238E27FC236}">
                <a16:creationId xmlns:a16="http://schemas.microsoft.com/office/drawing/2014/main" id="{FA474A84-82A6-4747-B64B-83217A0CB54B}"/>
              </a:ext>
            </a:extLst>
          </p:cNvPr>
          <p:cNvSpPr>
            <a:spLocks noGrp="1"/>
          </p:cNvSpPr>
          <p:nvPr>
            <p:ph sz="quarter" idx="13"/>
          </p:nvPr>
        </p:nvSpPr>
        <p:spPr>
          <a:xfrm>
            <a:off x="1131888" y="1194198"/>
            <a:ext cx="7765653" cy="3540919"/>
          </a:xfrm>
        </p:spPr>
        <p:txBody>
          <a:bodyPr>
            <a:normAutofit/>
          </a:bodyPr>
          <a:lstStyle>
            <a:lvl1pPr>
              <a:defRPr sz="1500"/>
            </a:lvl1pPr>
            <a:lvl2pPr marL="514350" indent="-171450">
              <a:buFont typeface="Arial" panose="020B0604020202020204" pitchFamily="34" charset="0"/>
              <a:buChar char="‒"/>
              <a:defRPr sz="1350"/>
            </a:lvl2pPr>
            <a:lvl3pPr marL="857250" indent="-171450">
              <a:buFont typeface="Arial" panose="020B0604020202020204" pitchFamily="34" charset="0"/>
              <a:buChar char="˃"/>
              <a:defRPr sz="1200"/>
            </a:lvl3pPr>
            <a:lvl4pPr>
              <a:defRPr sz="1050"/>
            </a:lvl4pPr>
            <a:lvl5pPr marL="1543050" indent="-171450">
              <a:buFont typeface="Arial" panose="020B0604020202020204" pitchFamily="34" charset="0"/>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2" name="Rubrik 1">
            <a:extLst>
              <a:ext uri="{FF2B5EF4-FFF2-40B4-BE49-F238E27FC236}">
                <a16:creationId xmlns:a16="http://schemas.microsoft.com/office/drawing/2014/main" id="{4EB0B6BB-AC5F-485A-85BA-F56E433C7DFA}"/>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536292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fld id="{A9663559-229D-724F-BBD5-623E582CF5C1}" type="datetime1">
              <a:rPr lang="sv-SE" smtClean="0"/>
              <a:t>2023-08-29</a:t>
            </a:fld>
            <a:endParaRPr lang="sv-SE"/>
          </a:p>
        </p:txBody>
      </p:sp>
      <p:sp>
        <p:nvSpPr>
          <p:cNvPr id="11" name="Platshållare för innehåll 6">
            <a:extLst>
              <a:ext uri="{FF2B5EF4-FFF2-40B4-BE49-F238E27FC236}">
                <a16:creationId xmlns:a16="http://schemas.microsoft.com/office/drawing/2014/main" id="{C23E0C61-4086-4E9E-9765-C96613FBE58E}"/>
              </a:ext>
            </a:extLst>
          </p:cNvPr>
          <p:cNvSpPr>
            <a:spLocks noGrp="1"/>
          </p:cNvSpPr>
          <p:nvPr>
            <p:ph sz="quarter" idx="14"/>
          </p:nvPr>
        </p:nvSpPr>
        <p:spPr>
          <a:xfrm>
            <a:off x="5103244" y="1193800"/>
            <a:ext cx="3794694" cy="3540919"/>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6">
            <a:extLst>
              <a:ext uri="{FF2B5EF4-FFF2-40B4-BE49-F238E27FC236}">
                <a16:creationId xmlns:a16="http://schemas.microsoft.com/office/drawing/2014/main" id="{F4B1B781-8A23-4309-9884-DD6E3CE0EF21}"/>
              </a:ext>
            </a:extLst>
          </p:cNvPr>
          <p:cNvSpPr>
            <a:spLocks noGrp="1"/>
          </p:cNvSpPr>
          <p:nvPr>
            <p:ph sz="quarter" idx="17"/>
          </p:nvPr>
        </p:nvSpPr>
        <p:spPr>
          <a:xfrm>
            <a:off x="1131888" y="1194594"/>
            <a:ext cx="3794694" cy="3540919"/>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Rubrik 5">
            <a:extLst>
              <a:ext uri="{FF2B5EF4-FFF2-40B4-BE49-F238E27FC236}">
                <a16:creationId xmlns:a16="http://schemas.microsoft.com/office/drawing/2014/main" id="{41903042-6CE8-4286-847C-7E810AF58487}"/>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787884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fld id="{F4AF60D0-FE42-A248-8A54-F26FEA948759}" type="datetime1">
              <a:rPr lang="sv-SE" smtClean="0"/>
              <a:t>2023-08-29</a:t>
            </a:fld>
            <a:endParaRPr lang="sv-SE"/>
          </a:p>
        </p:txBody>
      </p:sp>
      <p:sp>
        <p:nvSpPr>
          <p:cNvPr id="8" name="Platshållare för innehåll 6">
            <a:extLst>
              <a:ext uri="{FF2B5EF4-FFF2-40B4-BE49-F238E27FC236}">
                <a16:creationId xmlns:a16="http://schemas.microsoft.com/office/drawing/2014/main" id="{6304BE55-467D-4CE2-9B8D-EC038C989AF6}"/>
              </a:ext>
            </a:extLst>
          </p:cNvPr>
          <p:cNvSpPr>
            <a:spLocks noGrp="1"/>
          </p:cNvSpPr>
          <p:nvPr>
            <p:ph sz="quarter" idx="14"/>
          </p:nvPr>
        </p:nvSpPr>
        <p:spPr>
          <a:xfrm>
            <a:off x="5103244" y="1664494"/>
            <a:ext cx="3794297" cy="3070622"/>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text 10">
            <a:extLst>
              <a:ext uri="{FF2B5EF4-FFF2-40B4-BE49-F238E27FC236}">
                <a16:creationId xmlns:a16="http://schemas.microsoft.com/office/drawing/2014/main" id="{4D066E04-C797-4C85-AD05-F6EFD42AED3C}"/>
              </a:ext>
            </a:extLst>
          </p:cNvPr>
          <p:cNvSpPr>
            <a:spLocks noGrp="1"/>
          </p:cNvSpPr>
          <p:nvPr>
            <p:ph type="body" sz="quarter" idx="16"/>
          </p:nvPr>
        </p:nvSpPr>
        <p:spPr>
          <a:xfrm>
            <a:off x="5103244" y="1194197"/>
            <a:ext cx="3794297" cy="398859"/>
          </a:xfrm>
        </p:spPr>
        <p:txBody>
          <a:bodyPr>
            <a:noAutofit/>
          </a:bodyPr>
          <a:lstStyle>
            <a:lvl1pPr marL="0" indent="0">
              <a:buNone/>
              <a:defRPr sz="1500"/>
            </a:lvl1pPr>
          </a:lstStyle>
          <a:p>
            <a:pPr lvl="0"/>
            <a:r>
              <a:rPr lang="en-US"/>
              <a:t>Edit Master text styles</a:t>
            </a:r>
          </a:p>
        </p:txBody>
      </p:sp>
      <p:sp>
        <p:nvSpPr>
          <p:cNvPr id="13" name="Platshållare för innehåll 6">
            <a:extLst>
              <a:ext uri="{FF2B5EF4-FFF2-40B4-BE49-F238E27FC236}">
                <a16:creationId xmlns:a16="http://schemas.microsoft.com/office/drawing/2014/main" id="{20A69851-5F12-40D3-A417-2DCD7530A5F4}"/>
              </a:ext>
            </a:extLst>
          </p:cNvPr>
          <p:cNvSpPr>
            <a:spLocks noGrp="1"/>
          </p:cNvSpPr>
          <p:nvPr>
            <p:ph sz="quarter" idx="17"/>
          </p:nvPr>
        </p:nvSpPr>
        <p:spPr>
          <a:xfrm>
            <a:off x="1136220" y="1664494"/>
            <a:ext cx="3792153" cy="3070622"/>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0">
            <a:extLst>
              <a:ext uri="{FF2B5EF4-FFF2-40B4-BE49-F238E27FC236}">
                <a16:creationId xmlns:a16="http://schemas.microsoft.com/office/drawing/2014/main" id="{9472B11D-1B06-4AB9-A788-CEFECBDC8E16}"/>
              </a:ext>
            </a:extLst>
          </p:cNvPr>
          <p:cNvSpPr>
            <a:spLocks noGrp="1"/>
          </p:cNvSpPr>
          <p:nvPr>
            <p:ph type="body" sz="quarter" idx="18"/>
          </p:nvPr>
        </p:nvSpPr>
        <p:spPr>
          <a:xfrm>
            <a:off x="1136220" y="1194197"/>
            <a:ext cx="3792153" cy="398859"/>
          </a:xfrm>
        </p:spPr>
        <p:txBody>
          <a:bodyPr>
            <a:noAutofit/>
          </a:bodyPr>
          <a:lstStyle>
            <a:lvl1pPr marL="0" indent="0">
              <a:buNone/>
              <a:defRPr sz="1500"/>
            </a:lvl1pPr>
          </a:lstStyle>
          <a:p>
            <a:pPr lvl="0"/>
            <a:r>
              <a:rPr lang="en-US"/>
              <a:t>Edit Master text styles</a:t>
            </a:r>
          </a:p>
        </p:txBody>
      </p:sp>
      <p:sp>
        <p:nvSpPr>
          <p:cNvPr id="2" name="Rubrik 1">
            <a:extLst>
              <a:ext uri="{FF2B5EF4-FFF2-40B4-BE49-F238E27FC236}">
                <a16:creationId xmlns:a16="http://schemas.microsoft.com/office/drawing/2014/main" id="{6945529D-785A-43B8-8CB0-BF49CF7DDB58}"/>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527300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89E1C101-21B3-4DE8-ACC8-96D836B902F7}"/>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698402AB-3C0D-47F3-B526-AEE8B976CD47}"/>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C91421C8-A909-4498-9C65-2C4F1875E586}"/>
              </a:ext>
            </a:extLst>
          </p:cNvPr>
          <p:cNvSpPr>
            <a:spLocks noGrp="1"/>
          </p:cNvSpPr>
          <p:nvPr>
            <p:ph type="dt" sz="half" idx="10"/>
          </p:nvPr>
        </p:nvSpPr>
        <p:spPr/>
        <p:txBody>
          <a:bodyPr/>
          <a:lstStyle/>
          <a:p>
            <a:fld id="{11BA7D9E-CD1D-F144-88A8-27D2C4D672B1}" type="datetime1">
              <a:rPr lang="sv-SE" smtClean="0"/>
              <a:t>2023-08-29</a:t>
            </a:fld>
            <a:endParaRPr lang="sv-SE"/>
          </a:p>
        </p:txBody>
      </p:sp>
      <p:sp>
        <p:nvSpPr>
          <p:cNvPr id="7" name="Platshållare för bild 6">
            <a:extLst>
              <a:ext uri="{FF2B5EF4-FFF2-40B4-BE49-F238E27FC236}">
                <a16:creationId xmlns:a16="http://schemas.microsoft.com/office/drawing/2014/main" id="{FECDBECF-4709-417A-8783-E9CAB0603AC3}"/>
              </a:ext>
            </a:extLst>
          </p:cNvPr>
          <p:cNvSpPr>
            <a:spLocks noGrp="1"/>
          </p:cNvSpPr>
          <p:nvPr>
            <p:ph type="pic" sz="quarter" idx="13"/>
          </p:nvPr>
        </p:nvSpPr>
        <p:spPr>
          <a:xfrm>
            <a:off x="246460" y="1194198"/>
            <a:ext cx="8651081" cy="3540919"/>
          </a:xfrm>
        </p:spPr>
        <p:txBody>
          <a:bodyPr/>
          <a:lstStyle/>
          <a:p>
            <a:r>
              <a:rPr lang="en-US"/>
              <a:t>Click icon to add picture</a:t>
            </a:r>
            <a:endParaRPr lang="sv-SE"/>
          </a:p>
        </p:txBody>
      </p:sp>
      <p:sp>
        <p:nvSpPr>
          <p:cNvPr id="2" name="Rubrik 1">
            <a:extLst>
              <a:ext uri="{FF2B5EF4-FFF2-40B4-BE49-F238E27FC236}">
                <a16:creationId xmlns:a16="http://schemas.microsoft.com/office/drawing/2014/main" id="{08A04EEF-7713-4918-A58B-127EED1C377F}"/>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53880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47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89E1C101-21B3-4DE8-ACC8-96D836B902F7}"/>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698402AB-3C0D-47F3-B526-AEE8B976CD47}"/>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C91421C8-A909-4498-9C65-2C4F1875E586}"/>
              </a:ext>
            </a:extLst>
          </p:cNvPr>
          <p:cNvSpPr>
            <a:spLocks noGrp="1"/>
          </p:cNvSpPr>
          <p:nvPr>
            <p:ph type="dt" sz="half" idx="10"/>
          </p:nvPr>
        </p:nvSpPr>
        <p:spPr/>
        <p:txBody>
          <a:bodyPr/>
          <a:lstStyle/>
          <a:p>
            <a:fld id="{091585DF-A6DF-A54D-9960-BE991B45200F}" type="datetime1">
              <a:rPr lang="sv-SE" smtClean="0"/>
              <a:t>2023-08-29</a:t>
            </a:fld>
            <a:endParaRPr lang="sv-SE"/>
          </a:p>
        </p:txBody>
      </p:sp>
      <p:sp>
        <p:nvSpPr>
          <p:cNvPr id="9" name="Platshållare för bild 6">
            <a:extLst>
              <a:ext uri="{FF2B5EF4-FFF2-40B4-BE49-F238E27FC236}">
                <a16:creationId xmlns:a16="http://schemas.microsoft.com/office/drawing/2014/main" id="{3747F699-0360-4395-8415-6E5114D6C6C0}"/>
              </a:ext>
            </a:extLst>
          </p:cNvPr>
          <p:cNvSpPr>
            <a:spLocks noGrp="1"/>
          </p:cNvSpPr>
          <p:nvPr>
            <p:ph type="pic" sz="quarter" idx="14"/>
          </p:nvPr>
        </p:nvSpPr>
        <p:spPr>
          <a:xfrm>
            <a:off x="4660332" y="1194198"/>
            <a:ext cx="4237210" cy="3540919"/>
          </a:xfrm>
        </p:spPr>
        <p:txBody>
          <a:bodyPr/>
          <a:lstStyle/>
          <a:p>
            <a:r>
              <a:rPr lang="en-US"/>
              <a:t>Click icon to add picture</a:t>
            </a:r>
            <a:endParaRPr lang="sv-SE"/>
          </a:p>
        </p:txBody>
      </p:sp>
      <p:sp>
        <p:nvSpPr>
          <p:cNvPr id="7" name="Platshållare för bild 6">
            <a:extLst>
              <a:ext uri="{FF2B5EF4-FFF2-40B4-BE49-F238E27FC236}">
                <a16:creationId xmlns:a16="http://schemas.microsoft.com/office/drawing/2014/main" id="{FECDBECF-4709-417A-8783-E9CAB0603AC3}"/>
              </a:ext>
            </a:extLst>
          </p:cNvPr>
          <p:cNvSpPr>
            <a:spLocks noGrp="1"/>
          </p:cNvSpPr>
          <p:nvPr>
            <p:ph type="pic" sz="quarter" idx="13"/>
          </p:nvPr>
        </p:nvSpPr>
        <p:spPr>
          <a:xfrm>
            <a:off x="246460" y="1194594"/>
            <a:ext cx="4237209" cy="3540919"/>
          </a:xfrm>
        </p:spPr>
        <p:txBody>
          <a:bodyPr/>
          <a:lstStyle/>
          <a:p>
            <a:r>
              <a:rPr lang="en-US"/>
              <a:t>Click icon to add picture</a:t>
            </a:r>
            <a:endParaRPr lang="sv-SE"/>
          </a:p>
        </p:txBody>
      </p:sp>
      <p:sp>
        <p:nvSpPr>
          <p:cNvPr id="2" name="Rubrik 1">
            <a:extLst>
              <a:ext uri="{FF2B5EF4-FFF2-40B4-BE49-F238E27FC236}">
                <a16:creationId xmlns:a16="http://schemas.microsoft.com/office/drawing/2014/main" id="{08A04EEF-7713-4918-A58B-127EED1C377F}"/>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018019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BDE0A226-9A3A-4E94-A386-D753C79EAEC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32D627AA-4087-4599-9513-63987ED83459}"/>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892B391E-9C84-4E0D-898B-8454343BE6E0}"/>
              </a:ext>
            </a:extLst>
          </p:cNvPr>
          <p:cNvSpPr>
            <a:spLocks noGrp="1"/>
          </p:cNvSpPr>
          <p:nvPr>
            <p:ph type="dt" sz="half" idx="10"/>
          </p:nvPr>
        </p:nvSpPr>
        <p:spPr/>
        <p:txBody>
          <a:bodyPr/>
          <a:lstStyle/>
          <a:p>
            <a:fld id="{CCE91D87-1285-6843-BFFA-E098C31F828A}" type="datetime1">
              <a:rPr lang="sv-SE" smtClean="0"/>
              <a:t>2023-08-29</a:t>
            </a:fld>
            <a:endParaRPr lang="sv-SE"/>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794015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cstate="screen">
            <a:extLst>
              <a:ext uri="{28A0092B-C50C-407E-A947-70E740481C1C}">
                <a14:useLocalDpi xmlns:a14="http://schemas.microsoft.com/office/drawing/2010/main"/>
              </a:ext>
            </a:extLst>
          </a:blip>
          <a:srcRect l="27231" t="40906" r="20988" b="17529"/>
          <a:stretch>
            <a:fillRect/>
          </a:stretch>
        </p:blipFill>
        <p:spPr bwMode="auto">
          <a:xfrm>
            <a:off x="250825" y="2542659"/>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49" y="1079438"/>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49" y="1723133"/>
            <a:ext cx="8181215" cy="711031"/>
          </a:xfrm>
        </p:spPr>
        <p:txBody>
          <a:bodyPr lIns="108000" rIns="90000">
            <a:noAutofit/>
          </a:bodyPr>
          <a:lstStyle>
            <a:lvl1pPr marL="0" indent="0" algn="l">
              <a:lnSpc>
                <a:spcPct val="90000"/>
              </a:lnSpc>
              <a:buNone/>
              <a:defRPr sz="20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1"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7"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97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sz="1800"/>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z="1800"/>
          </a:p>
        </p:txBody>
      </p:sp>
      <p:pic>
        <p:nvPicPr>
          <p:cNvPr id="5" name="Bildobjekt 1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28052" y="333781"/>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l="27231" t="40906" r="20988" b="17529"/>
          <a:stretch>
            <a:fillRect/>
          </a:stretch>
        </p:blipFill>
        <p:spPr bwMode="auto">
          <a:xfrm>
            <a:off x="250825" y="2542659"/>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1"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7"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49" y="1079438"/>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49" y="1723133"/>
            <a:ext cx="8181215" cy="711031"/>
          </a:xfrm>
        </p:spPr>
        <p:txBody>
          <a:bodyPr lIns="108000" rIns="90000">
            <a:noAutofit/>
          </a:bodyPr>
          <a:lstStyle>
            <a:lvl1pPr marL="0" indent="0" algn="l">
              <a:lnSpc>
                <a:spcPct val="90000"/>
              </a:lnSpc>
              <a:buNone/>
              <a:defRPr sz="20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284090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D192-7239-9641-9EBF-6DCC5D24AB41}"/>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GB"/>
              <a:t>Click to edit Master title style</a:t>
            </a:r>
            <a:endParaRPr lang="en-SE"/>
          </a:p>
        </p:txBody>
      </p:sp>
      <p:sp>
        <p:nvSpPr>
          <p:cNvPr id="3" name="Subtitle 2">
            <a:extLst>
              <a:ext uri="{FF2B5EF4-FFF2-40B4-BE49-F238E27FC236}">
                <a16:creationId xmlns:a16="http://schemas.microsoft.com/office/drawing/2014/main" id="{4B5B36C9-34C7-0545-A2DD-C25F1177F471}"/>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edit Master subtitle style</a:t>
            </a:r>
            <a:endParaRPr lang="en-SE"/>
          </a:p>
        </p:txBody>
      </p:sp>
    </p:spTree>
    <p:extLst>
      <p:ext uri="{BB962C8B-B14F-4D97-AF65-F5344CB8AC3E}">
        <p14:creationId xmlns:p14="http://schemas.microsoft.com/office/powerpoint/2010/main" val="127899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83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rtplatta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7D0BFB-914D-9642-AB70-585D2A2E6F10}"/>
              </a:ext>
            </a:extLst>
          </p:cNvPr>
          <p:cNvSpPr/>
          <p:nvPr userDrawn="1"/>
        </p:nvSpPr>
        <p:spPr>
          <a:xfrm>
            <a:off x="139850" y="4389121"/>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8" y="3453869"/>
            <a:ext cx="2802524" cy="1413407"/>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3260348" y="3453869"/>
            <a:ext cx="5605047"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10" y="1872258"/>
            <a:ext cx="3651785" cy="1398984"/>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8" y="247426"/>
            <a:ext cx="4518767" cy="1436550"/>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58185" y="1866742"/>
            <a:ext cx="4776219"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6"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58185" y="247426"/>
            <a:ext cx="3904293" cy="1436550"/>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5" name="Text Placeholder 4">
            <a:extLst>
              <a:ext uri="{FF2B5EF4-FFF2-40B4-BE49-F238E27FC236}">
                <a16:creationId xmlns:a16="http://schemas.microsoft.com/office/drawing/2014/main" id="{00FA736C-B6AE-FE41-A5F8-A45CF4E557C2}"/>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02" indent="-335747">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63678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rtplatta_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CFA527-BA28-6F4A-A950-FBFAE04C5927}"/>
              </a:ext>
            </a:extLst>
          </p:cNvPr>
          <p:cNvSpPr/>
          <p:nvPr userDrawn="1"/>
        </p:nvSpPr>
        <p:spPr>
          <a:xfrm>
            <a:off x="139850" y="4389121"/>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7" y="3446915"/>
            <a:ext cx="2272865" cy="1420361"/>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2746109" y="3446915"/>
            <a:ext cx="2272865"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10" y="1872259"/>
            <a:ext cx="3651785" cy="2986250"/>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8" y="284992"/>
            <a:ext cx="4518767" cy="1398984"/>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7" y="1866742"/>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6"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78607" y="284992"/>
            <a:ext cx="3883870" cy="1398984"/>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17" name="Text Placeholder 4">
            <a:extLst>
              <a:ext uri="{FF2B5EF4-FFF2-40B4-BE49-F238E27FC236}">
                <a16:creationId xmlns:a16="http://schemas.microsoft.com/office/drawing/2014/main" id="{CE416873-95A1-674A-9541-47C72997E89F}"/>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02" indent="-335747">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47077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rtplatta_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49A81F-598B-4E4E-84CD-0D53760D995D}"/>
              </a:ext>
            </a:extLst>
          </p:cNvPr>
          <p:cNvSpPr/>
          <p:nvPr userDrawn="1"/>
        </p:nvSpPr>
        <p:spPr>
          <a:xfrm>
            <a:off x="139850" y="4389121"/>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10" y="254057"/>
            <a:ext cx="3651785" cy="4604452"/>
          </a:xfrm>
          <a:solidFill>
            <a:schemeClr val="bg2"/>
          </a:solidFill>
          <a:ln>
            <a:noFill/>
          </a:ln>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61981" y="1866742"/>
            <a:ext cx="4788218"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6"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8" name="Picture Placeholder 27">
            <a:extLst>
              <a:ext uri="{FF2B5EF4-FFF2-40B4-BE49-F238E27FC236}">
                <a16:creationId xmlns:a16="http://schemas.microsoft.com/office/drawing/2014/main" id="{BFFD87B6-3ADD-DB4C-91B1-8576856C694C}"/>
              </a:ext>
            </a:extLst>
          </p:cNvPr>
          <p:cNvSpPr>
            <a:spLocks noGrp="1"/>
          </p:cNvSpPr>
          <p:nvPr>
            <p:ph type="pic" sz="quarter" idx="16"/>
          </p:nvPr>
        </p:nvSpPr>
        <p:spPr>
          <a:xfrm>
            <a:off x="261981" y="254056"/>
            <a:ext cx="4788218" cy="1434624"/>
          </a:xfrm>
          <a:custGeom>
            <a:avLst/>
            <a:gdLst>
              <a:gd name="connsiteX0" fmla="*/ 1251412 w 6384290"/>
              <a:gd name="connsiteY0" fmla="*/ 0 h 1865312"/>
              <a:gd name="connsiteX1" fmla="*/ 3353804 w 6384290"/>
              <a:gd name="connsiteY1" fmla="*/ 0 h 1865312"/>
              <a:gd name="connsiteX2" fmla="*/ 5178493 w 6384290"/>
              <a:gd name="connsiteY2" fmla="*/ 0 h 1865312"/>
              <a:gd name="connsiteX3" fmla="*/ 6384290 w 6384290"/>
              <a:gd name="connsiteY3" fmla="*/ 0 h 1865312"/>
              <a:gd name="connsiteX4" fmla="*/ 6384290 w 6384290"/>
              <a:gd name="connsiteY4" fmla="*/ 1863328 h 1865312"/>
              <a:gd name="connsiteX5" fmla="*/ 5178493 w 6384290"/>
              <a:gd name="connsiteY5" fmla="*/ 1863328 h 1865312"/>
              <a:gd name="connsiteX6" fmla="*/ 5178493 w 6384290"/>
              <a:gd name="connsiteY6" fmla="*/ 1865312 h 1865312"/>
              <a:gd name="connsiteX7" fmla="*/ 0 w 6384290"/>
              <a:gd name="connsiteY7" fmla="*/ 1865312 h 1865312"/>
              <a:gd name="connsiteX8" fmla="*/ 0 w 6384290"/>
              <a:gd name="connsiteY8" fmla="*/ 1239723 h 1865312"/>
              <a:gd name="connsiteX9" fmla="*/ 1251412 w 6384290"/>
              <a:gd name="connsiteY9"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4290" h="1865312">
                <a:moveTo>
                  <a:pt x="1251412" y="0"/>
                </a:moveTo>
                <a:lnTo>
                  <a:pt x="3353804" y="0"/>
                </a:lnTo>
                <a:lnTo>
                  <a:pt x="5178493" y="0"/>
                </a:lnTo>
                <a:lnTo>
                  <a:pt x="6384290" y="0"/>
                </a:lnTo>
                <a:lnTo>
                  <a:pt x="6384290" y="1863328"/>
                </a:lnTo>
                <a:lnTo>
                  <a:pt x="5178493" y="1863328"/>
                </a:lnTo>
                <a:lnTo>
                  <a:pt x="5178493" y="1865312"/>
                </a:lnTo>
                <a:lnTo>
                  <a:pt x="0" y="1865312"/>
                </a:lnTo>
                <a:lnTo>
                  <a:pt x="0" y="1239723"/>
                </a:lnTo>
                <a:lnTo>
                  <a:pt x="1251412" y="1239723"/>
                </a:lnTo>
                <a:close/>
              </a:path>
            </a:pathLst>
          </a:custGeom>
          <a:solidFill>
            <a:schemeClr val="bg2"/>
          </a:solidFill>
          <a:ln>
            <a:noFill/>
          </a:ln>
        </p:spPr>
        <p:txBody>
          <a:bodyPr wrap="square" anchor="ctr" anchorCtr="0">
            <a:noAutofit/>
          </a:bodyPr>
          <a:lstStyle>
            <a:lvl1pPr algn="ctr">
              <a:defRPr/>
            </a:lvl1pPr>
          </a:lstStyle>
          <a:p>
            <a:r>
              <a:rPr lang="en-GB"/>
              <a:t>Click icon to add picture</a:t>
            </a:r>
            <a:endParaRPr lang="en-SE"/>
          </a:p>
        </p:txBody>
      </p:sp>
      <p:sp>
        <p:nvSpPr>
          <p:cNvPr id="29" name="Text Placeholder 4">
            <a:extLst>
              <a:ext uri="{FF2B5EF4-FFF2-40B4-BE49-F238E27FC236}">
                <a16:creationId xmlns:a16="http://schemas.microsoft.com/office/drawing/2014/main" id="{222CDFC1-A5A7-7A40-9094-1A8DA2A50A17}"/>
              </a:ext>
            </a:extLst>
          </p:cNvPr>
          <p:cNvSpPr>
            <a:spLocks noGrp="1"/>
          </p:cNvSpPr>
          <p:nvPr>
            <p:ph type="body" sz="quarter" idx="17"/>
          </p:nvPr>
        </p:nvSpPr>
        <p:spPr>
          <a:xfrm>
            <a:off x="656035" y="2451498"/>
            <a:ext cx="4095750" cy="637998"/>
          </a:xfrm>
        </p:spPr>
        <p:txBody>
          <a:bodyPr/>
          <a:lstStyle>
            <a:lvl1pPr>
              <a:defRPr sz="1050">
                <a:latin typeface="TheSansOsF SemiBold" panose="020B0602050302020203" pitchFamily="34" charset="77"/>
              </a:defRPr>
            </a:lvl1pPr>
            <a:lvl2pPr marL="341702" indent="-335747">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
        <p:nvSpPr>
          <p:cNvPr id="11" name="Picture Placeholder 7">
            <a:extLst>
              <a:ext uri="{FF2B5EF4-FFF2-40B4-BE49-F238E27FC236}">
                <a16:creationId xmlns:a16="http://schemas.microsoft.com/office/drawing/2014/main" id="{E22E3C63-812B-FB45-B918-A11BC243879A}"/>
              </a:ext>
            </a:extLst>
          </p:cNvPr>
          <p:cNvSpPr>
            <a:spLocks noGrp="1"/>
          </p:cNvSpPr>
          <p:nvPr>
            <p:ph type="pic" sz="quarter" idx="10"/>
          </p:nvPr>
        </p:nvSpPr>
        <p:spPr>
          <a:xfrm>
            <a:off x="261981" y="3446915"/>
            <a:ext cx="2289491" cy="1420361"/>
          </a:xfrm>
          <a:solidFill>
            <a:schemeClr val="bg2"/>
          </a:solidFill>
          <a:ln>
            <a:noFill/>
          </a:ln>
        </p:spPr>
        <p:txBody>
          <a:bodyPr anchor="ctr" anchorCtr="0"/>
          <a:lstStyle>
            <a:lvl1pPr algn="ctr">
              <a:defRPr/>
            </a:lvl1pPr>
          </a:lstStyle>
          <a:p>
            <a:r>
              <a:rPr lang="en-GB" dirty="0"/>
              <a:t>Click icon to add picture</a:t>
            </a:r>
            <a:endParaRPr lang="en-SE" dirty="0"/>
          </a:p>
        </p:txBody>
      </p:sp>
      <p:sp>
        <p:nvSpPr>
          <p:cNvPr id="13" name="Picture Placeholder 7">
            <a:extLst>
              <a:ext uri="{FF2B5EF4-FFF2-40B4-BE49-F238E27FC236}">
                <a16:creationId xmlns:a16="http://schemas.microsoft.com/office/drawing/2014/main" id="{626916C9-70C8-5446-9DD0-5199FC7AC7D1}"/>
              </a:ext>
            </a:extLst>
          </p:cNvPr>
          <p:cNvSpPr>
            <a:spLocks noGrp="1"/>
          </p:cNvSpPr>
          <p:nvPr>
            <p:ph type="pic" sz="quarter" idx="11"/>
          </p:nvPr>
        </p:nvSpPr>
        <p:spPr>
          <a:xfrm>
            <a:off x="2746109" y="3446915"/>
            <a:ext cx="2272865" cy="1411594"/>
          </a:xfrm>
          <a:solidFill>
            <a:schemeClr val="bg2"/>
          </a:solidFill>
          <a:ln>
            <a:noFill/>
          </a:ln>
        </p:spPr>
        <p:txBody>
          <a:bodyPr anchor="ctr" anchorCtr="0"/>
          <a:lstStyle>
            <a:lvl1pPr algn="ctr">
              <a:defRPr/>
            </a:lvl1pPr>
          </a:lstStyle>
          <a:p>
            <a:r>
              <a:rPr lang="en-GB"/>
              <a:t>Click icon to add picture</a:t>
            </a:r>
            <a:endParaRPr lang="en-SE"/>
          </a:p>
        </p:txBody>
      </p:sp>
    </p:spTree>
    <p:extLst>
      <p:ext uri="{BB962C8B-B14F-4D97-AF65-F5344CB8AC3E}">
        <p14:creationId xmlns:p14="http://schemas.microsoft.com/office/powerpoint/2010/main" val="216253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2023-08-29</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112400"/>
            <a:ext cx="7559674"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7776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platta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7D0BFB-914D-9642-AB70-585D2A2E6F10}"/>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7" y="3453868"/>
            <a:ext cx="2802524" cy="1413407"/>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3260347" y="3453869"/>
            <a:ext cx="5605047"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1398984"/>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47426"/>
            <a:ext cx="4518767" cy="1436550"/>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58184" y="1866741"/>
            <a:ext cx="4776219"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58184" y="247426"/>
            <a:ext cx="3904293" cy="1436550"/>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5" name="Text Placeholder 4">
            <a:extLst>
              <a:ext uri="{FF2B5EF4-FFF2-40B4-BE49-F238E27FC236}">
                <a16:creationId xmlns:a16="http://schemas.microsoft.com/office/drawing/2014/main" id="{00FA736C-B6AE-FE41-A5F8-A45CF4E557C2}"/>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960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1"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38548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554478" y="1441137"/>
            <a:ext cx="3735422" cy="3456301"/>
          </a:xfrm>
        </p:spPr>
        <p:txBody>
          <a:bodyPr lIns="0"/>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254133" y="1193121"/>
            <a:ext cx="4227612" cy="353046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4643370" y="1178989"/>
            <a:ext cx="4246498" cy="3544874"/>
          </a:xfrm>
          <a:ln w="25400">
            <a:noFill/>
            <a:miter lim="800000"/>
          </a:ln>
        </p:spPr>
        <p:txBody>
          <a:bodyPr/>
          <a:lstStyle/>
          <a:p>
            <a:endParaRPr lang="en-SE" dirty="0"/>
          </a:p>
        </p:txBody>
      </p:sp>
    </p:spTree>
    <p:extLst>
      <p:ext uri="{BB962C8B-B14F-4D97-AF65-F5344CB8AC3E}">
        <p14:creationId xmlns:p14="http://schemas.microsoft.com/office/powerpoint/2010/main" val="105419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hasCustomPrompt="1"/>
          </p:nvPr>
        </p:nvSpPr>
        <p:spPr>
          <a:xfrm>
            <a:off x="5003442" y="1435449"/>
            <a:ext cx="3700043" cy="3123674"/>
          </a:xfrm>
        </p:spPr>
        <p:txBody>
          <a:bodyPr lIns="0"/>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Rectangle 8">
            <a:extLst>
              <a:ext uri="{FF2B5EF4-FFF2-40B4-BE49-F238E27FC236}">
                <a16:creationId xmlns:a16="http://schemas.microsoft.com/office/drawing/2014/main" id="{756CBBBD-341F-E04E-B66F-B1EEAE729FEF}"/>
              </a:ext>
            </a:extLst>
          </p:cNvPr>
          <p:cNvSpPr/>
          <p:nvPr userDrawn="1"/>
        </p:nvSpPr>
        <p:spPr>
          <a:xfrm>
            <a:off x="4656714" y="1177925"/>
            <a:ext cx="4236463"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sp>
        <p:nvSpPr>
          <p:cNvPr id="6" name="Picture Placeholder 5">
            <a:extLst>
              <a:ext uri="{FF2B5EF4-FFF2-40B4-BE49-F238E27FC236}">
                <a16:creationId xmlns:a16="http://schemas.microsoft.com/office/drawing/2014/main" id="{DBB23FCB-88DE-8B45-B6E5-3171D7F6848A}"/>
              </a:ext>
            </a:extLst>
          </p:cNvPr>
          <p:cNvSpPr>
            <a:spLocks noGrp="1"/>
          </p:cNvSpPr>
          <p:nvPr>
            <p:ph type="pic" sz="quarter" idx="14"/>
          </p:nvPr>
        </p:nvSpPr>
        <p:spPr>
          <a:xfrm>
            <a:off x="251059" y="1177925"/>
            <a:ext cx="4236230" cy="3546474"/>
          </a:xfrm>
        </p:spPr>
        <p:txBody>
          <a:bodyPr/>
          <a:lstStyle/>
          <a:p>
            <a:endParaRPr lang="en-SE" dirty="0"/>
          </a:p>
        </p:txBody>
      </p:sp>
      <p:grpSp>
        <p:nvGrpSpPr>
          <p:cNvPr id="8" name="Group 7">
            <a:extLst>
              <a:ext uri="{FF2B5EF4-FFF2-40B4-BE49-F238E27FC236}">
                <a16:creationId xmlns:a16="http://schemas.microsoft.com/office/drawing/2014/main" id="{D7788BD9-A3BA-0445-A4CB-0595610CFB02}"/>
              </a:ext>
            </a:extLst>
          </p:cNvPr>
          <p:cNvGrpSpPr/>
          <p:nvPr userDrawn="1"/>
        </p:nvGrpSpPr>
        <p:grpSpPr>
          <a:xfrm>
            <a:off x="4661491" y="5286610"/>
            <a:ext cx="246335" cy="85644"/>
            <a:chOff x="460861" y="449052"/>
            <a:chExt cx="406056" cy="141174"/>
          </a:xfrm>
        </p:grpSpPr>
        <p:sp>
          <p:nvSpPr>
            <p:cNvPr id="10" name="Rectangle 9">
              <a:extLst>
                <a:ext uri="{FF2B5EF4-FFF2-40B4-BE49-F238E27FC236}">
                  <a16:creationId xmlns:a16="http://schemas.microsoft.com/office/drawing/2014/main" id="{38CD501C-1247-CB45-AEFF-8D90B62F036A}"/>
                </a:ext>
              </a:extLst>
            </p:cNvPr>
            <p:cNvSpPr/>
            <p:nvPr userDrawn="1"/>
          </p:nvSpPr>
          <p:spPr>
            <a:xfrm>
              <a:off x="460861" y="449052"/>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sp>
          <p:nvSpPr>
            <p:cNvPr id="11" name="Rectangle 10">
              <a:extLst>
                <a:ext uri="{FF2B5EF4-FFF2-40B4-BE49-F238E27FC236}">
                  <a16:creationId xmlns:a16="http://schemas.microsoft.com/office/drawing/2014/main" id="{913F69A0-D756-4A40-9D1D-F400B69B2122}"/>
                </a:ext>
              </a:extLst>
            </p:cNvPr>
            <p:cNvSpPr/>
            <p:nvPr userDrawn="1"/>
          </p:nvSpPr>
          <p:spPr>
            <a:xfrm>
              <a:off x="600498" y="449052"/>
              <a:ext cx="139637" cy="139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sp>
          <p:nvSpPr>
            <p:cNvPr id="12" name="Rectangle 11">
              <a:extLst>
                <a:ext uri="{FF2B5EF4-FFF2-40B4-BE49-F238E27FC236}">
                  <a16:creationId xmlns:a16="http://schemas.microsoft.com/office/drawing/2014/main" id="{4367424A-7CD4-8B4E-BBFB-5BC908FADFC1}"/>
                </a:ext>
              </a:extLst>
            </p:cNvPr>
            <p:cNvSpPr/>
            <p:nvPr userDrawn="1"/>
          </p:nvSpPr>
          <p:spPr>
            <a:xfrm>
              <a:off x="727280" y="450589"/>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grpSp>
      <p:grpSp>
        <p:nvGrpSpPr>
          <p:cNvPr id="13" name="Group 12">
            <a:extLst>
              <a:ext uri="{FF2B5EF4-FFF2-40B4-BE49-F238E27FC236}">
                <a16:creationId xmlns:a16="http://schemas.microsoft.com/office/drawing/2014/main" id="{2C06FB6F-1D28-E44D-9841-7B278882BFE0}"/>
              </a:ext>
            </a:extLst>
          </p:cNvPr>
          <p:cNvGrpSpPr/>
          <p:nvPr userDrawn="1"/>
        </p:nvGrpSpPr>
        <p:grpSpPr>
          <a:xfrm>
            <a:off x="4325666" y="5452659"/>
            <a:ext cx="246335" cy="85644"/>
            <a:chOff x="460861" y="449052"/>
            <a:chExt cx="406056" cy="141174"/>
          </a:xfrm>
        </p:grpSpPr>
        <p:sp>
          <p:nvSpPr>
            <p:cNvPr id="14" name="Rectangle 13">
              <a:extLst>
                <a:ext uri="{FF2B5EF4-FFF2-40B4-BE49-F238E27FC236}">
                  <a16:creationId xmlns:a16="http://schemas.microsoft.com/office/drawing/2014/main" id="{2F85FF86-65BF-E341-A3C3-C28F05C1B61F}"/>
                </a:ext>
              </a:extLst>
            </p:cNvPr>
            <p:cNvSpPr/>
            <p:nvPr userDrawn="1"/>
          </p:nvSpPr>
          <p:spPr>
            <a:xfrm>
              <a:off x="460861" y="449052"/>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sp>
          <p:nvSpPr>
            <p:cNvPr id="15" name="Rectangle 14">
              <a:extLst>
                <a:ext uri="{FF2B5EF4-FFF2-40B4-BE49-F238E27FC236}">
                  <a16:creationId xmlns:a16="http://schemas.microsoft.com/office/drawing/2014/main" id="{4C879787-317A-9442-8CBA-F6D13389EADD}"/>
                </a:ext>
              </a:extLst>
            </p:cNvPr>
            <p:cNvSpPr/>
            <p:nvPr userDrawn="1"/>
          </p:nvSpPr>
          <p:spPr>
            <a:xfrm>
              <a:off x="600498" y="449052"/>
              <a:ext cx="139637" cy="139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sp>
          <p:nvSpPr>
            <p:cNvPr id="16" name="Rectangle 15">
              <a:extLst>
                <a:ext uri="{FF2B5EF4-FFF2-40B4-BE49-F238E27FC236}">
                  <a16:creationId xmlns:a16="http://schemas.microsoft.com/office/drawing/2014/main" id="{6E348BD4-1A8C-7E4F-BE12-5446DE530949}"/>
                </a:ext>
              </a:extLst>
            </p:cNvPr>
            <p:cNvSpPr/>
            <p:nvPr userDrawn="1"/>
          </p:nvSpPr>
          <p:spPr>
            <a:xfrm>
              <a:off x="727280" y="450589"/>
              <a:ext cx="139637" cy="139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800"/>
            </a:p>
          </p:txBody>
        </p:sp>
      </p:grpSp>
    </p:spTree>
    <p:extLst>
      <p:ext uri="{BB962C8B-B14F-4D97-AF65-F5344CB8AC3E}">
        <p14:creationId xmlns:p14="http://schemas.microsoft.com/office/powerpoint/2010/main" val="178579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1"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1"/>
            <a:ext cx="3427342" cy="327722"/>
          </a:xfrm>
        </p:spPr>
        <p:txBody>
          <a:bodyPr anchor="b">
            <a:noAutofit/>
          </a:bodyPr>
          <a:lstStyle>
            <a:lvl1pPr marL="0" indent="0">
              <a:buNone/>
              <a:defRPr sz="16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1" y="1051201"/>
            <a:ext cx="3427341" cy="327722"/>
          </a:xfrm>
        </p:spPr>
        <p:txBody>
          <a:bodyPr anchor="b">
            <a:noAutofit/>
          </a:bodyPr>
          <a:lstStyle>
            <a:lvl1pPr marL="0" indent="0">
              <a:buNone/>
              <a:defRPr sz="16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248461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2023-08-29</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6" y="1182688"/>
            <a:ext cx="8642350"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211310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2023-08-29</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6"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20"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237719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2023-08-29</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a:t>
            </a:fld>
            <a:endParaRPr lang="en-GB"/>
          </a:p>
        </p:txBody>
      </p:sp>
    </p:spTree>
    <p:extLst>
      <p:ext uri="{BB962C8B-B14F-4D97-AF65-F5344CB8AC3E}">
        <p14:creationId xmlns:p14="http://schemas.microsoft.com/office/powerpoint/2010/main" val="167184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platta_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CFA527-BA28-6F4A-A950-FBFAE04C5927}"/>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Picture Placeholder 7">
            <a:extLst>
              <a:ext uri="{FF2B5EF4-FFF2-40B4-BE49-F238E27FC236}">
                <a16:creationId xmlns:a16="http://schemas.microsoft.com/office/drawing/2014/main" id="{404E6325-9929-CF46-A1F2-B4F39A0656A7}"/>
              </a:ext>
            </a:extLst>
          </p:cNvPr>
          <p:cNvSpPr>
            <a:spLocks noGrp="1"/>
          </p:cNvSpPr>
          <p:nvPr>
            <p:ph type="pic" sz="quarter" idx="10"/>
          </p:nvPr>
        </p:nvSpPr>
        <p:spPr>
          <a:xfrm>
            <a:off x="278606" y="3446914"/>
            <a:ext cx="2272865" cy="1420361"/>
          </a:xfrm>
          <a:solidFill>
            <a:schemeClr val="bg2"/>
          </a:solidFill>
        </p:spPr>
        <p:txBody>
          <a:bodyPr anchor="ctr" anchorCtr="0"/>
          <a:lstStyle>
            <a:lvl1pPr algn="ctr">
              <a:defRPr/>
            </a:lvl1pPr>
          </a:lstStyle>
          <a:p>
            <a:r>
              <a:rPr lang="en-GB"/>
              <a:t>Click icon to add picture</a:t>
            </a:r>
            <a:endParaRPr lang="en-SE"/>
          </a:p>
        </p:txBody>
      </p:sp>
      <p:sp>
        <p:nvSpPr>
          <p:cNvPr id="9" name="Picture Placeholder 7">
            <a:extLst>
              <a:ext uri="{FF2B5EF4-FFF2-40B4-BE49-F238E27FC236}">
                <a16:creationId xmlns:a16="http://schemas.microsoft.com/office/drawing/2014/main" id="{738EA521-6603-1C4A-AC4D-29169F07AA5D}"/>
              </a:ext>
            </a:extLst>
          </p:cNvPr>
          <p:cNvSpPr>
            <a:spLocks noGrp="1"/>
          </p:cNvSpPr>
          <p:nvPr>
            <p:ph type="pic" sz="quarter" idx="11"/>
          </p:nvPr>
        </p:nvSpPr>
        <p:spPr>
          <a:xfrm>
            <a:off x="2746108" y="3446914"/>
            <a:ext cx="2272865" cy="1411594"/>
          </a:xfrm>
          <a:solidFill>
            <a:schemeClr val="bg2"/>
          </a:solidFill>
        </p:spPr>
        <p:txBody>
          <a:bodyPr anchor="ctr" anchorCtr="0"/>
          <a:lstStyle>
            <a:lvl1pPr algn="ctr">
              <a:defRPr/>
            </a:lvl1pPr>
          </a:lstStyle>
          <a:p>
            <a:r>
              <a:rPr lang="en-GB"/>
              <a:t>Click icon to add picture</a:t>
            </a: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1872258"/>
            <a:ext cx="3651785" cy="2986250"/>
          </a:xfrm>
          <a:solidFill>
            <a:schemeClr val="bg2"/>
          </a:solidFill>
        </p:spPr>
        <p:txBody>
          <a:bodyPr anchor="ctr" anchorCtr="0"/>
          <a:lstStyle>
            <a:lvl1pPr algn="ctr">
              <a:defRPr/>
            </a:lvl1pPr>
          </a:lstStyle>
          <a:p>
            <a:r>
              <a:rPr lang="en-GB"/>
              <a:t>Click icon to add picture</a:t>
            </a:r>
            <a:endParaRPr lang="en-SE"/>
          </a:p>
        </p:txBody>
      </p:sp>
      <p:sp>
        <p:nvSpPr>
          <p:cNvPr id="11" name="Picture Placeholder 7">
            <a:extLst>
              <a:ext uri="{FF2B5EF4-FFF2-40B4-BE49-F238E27FC236}">
                <a16:creationId xmlns:a16="http://schemas.microsoft.com/office/drawing/2014/main" id="{AE9830D3-FE11-4B4D-83A5-D6AD1F119071}"/>
              </a:ext>
            </a:extLst>
          </p:cNvPr>
          <p:cNvSpPr>
            <a:spLocks noGrp="1"/>
          </p:cNvSpPr>
          <p:nvPr>
            <p:ph type="pic" sz="quarter" idx="13"/>
          </p:nvPr>
        </p:nvSpPr>
        <p:spPr>
          <a:xfrm>
            <a:off x="4346627" y="284992"/>
            <a:ext cx="4518767" cy="1398984"/>
          </a:xfrm>
          <a:solidFill>
            <a:schemeClr val="bg2"/>
          </a:solidFill>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78606" y="1866741"/>
            <a:ext cx="4755797"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5" name="Picture Placeholder 24">
            <a:extLst>
              <a:ext uri="{FF2B5EF4-FFF2-40B4-BE49-F238E27FC236}">
                <a16:creationId xmlns:a16="http://schemas.microsoft.com/office/drawing/2014/main" id="{663CEF2C-9521-F149-ABB5-F15731B04B3E}"/>
              </a:ext>
            </a:extLst>
          </p:cNvPr>
          <p:cNvSpPr>
            <a:spLocks noGrp="1"/>
          </p:cNvSpPr>
          <p:nvPr>
            <p:ph type="pic" sz="quarter" idx="15"/>
          </p:nvPr>
        </p:nvSpPr>
        <p:spPr>
          <a:xfrm>
            <a:off x="278607" y="284992"/>
            <a:ext cx="3883870" cy="1398984"/>
          </a:xfrm>
          <a:custGeom>
            <a:avLst/>
            <a:gdLst>
              <a:gd name="connsiteX0" fmla="*/ 1251412 w 5178493"/>
              <a:gd name="connsiteY0" fmla="*/ 0 h 1865312"/>
              <a:gd name="connsiteX1" fmla="*/ 5178493 w 5178493"/>
              <a:gd name="connsiteY1" fmla="*/ 0 h 1865312"/>
              <a:gd name="connsiteX2" fmla="*/ 5178493 w 5178493"/>
              <a:gd name="connsiteY2" fmla="*/ 1865312 h 1865312"/>
              <a:gd name="connsiteX3" fmla="*/ 0 w 5178493"/>
              <a:gd name="connsiteY3" fmla="*/ 1865312 h 1865312"/>
              <a:gd name="connsiteX4" fmla="*/ 0 w 5178493"/>
              <a:gd name="connsiteY4" fmla="*/ 1239723 h 1865312"/>
              <a:gd name="connsiteX5" fmla="*/ 1251412 w 5178493"/>
              <a:gd name="connsiteY5"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8493" h="1865312">
                <a:moveTo>
                  <a:pt x="1251412" y="0"/>
                </a:moveTo>
                <a:lnTo>
                  <a:pt x="5178493" y="0"/>
                </a:lnTo>
                <a:lnTo>
                  <a:pt x="5178493" y="1865312"/>
                </a:lnTo>
                <a:lnTo>
                  <a:pt x="0" y="1865312"/>
                </a:lnTo>
                <a:lnTo>
                  <a:pt x="0" y="1239723"/>
                </a:lnTo>
                <a:lnTo>
                  <a:pt x="1251412" y="1239723"/>
                </a:lnTo>
                <a:close/>
              </a:path>
            </a:pathLst>
          </a:custGeom>
          <a:solidFill>
            <a:schemeClr val="bg2"/>
          </a:solidFill>
        </p:spPr>
        <p:txBody>
          <a:bodyPr wrap="square" anchor="ctr" anchorCtr="0">
            <a:noAutofit/>
          </a:bodyPr>
          <a:lstStyle>
            <a:lvl1pPr algn="ctr">
              <a:defRPr/>
            </a:lvl1pPr>
          </a:lstStyle>
          <a:p>
            <a:r>
              <a:rPr lang="en-GB"/>
              <a:t>Click icon to add picture</a:t>
            </a:r>
            <a:endParaRPr lang="en-SE"/>
          </a:p>
        </p:txBody>
      </p:sp>
      <p:sp>
        <p:nvSpPr>
          <p:cNvPr id="17" name="Text Placeholder 4">
            <a:extLst>
              <a:ext uri="{FF2B5EF4-FFF2-40B4-BE49-F238E27FC236}">
                <a16:creationId xmlns:a16="http://schemas.microsoft.com/office/drawing/2014/main" id="{CE416873-95A1-674A-9541-47C72997E89F}"/>
              </a:ext>
            </a:extLst>
          </p:cNvPr>
          <p:cNvSpPr>
            <a:spLocks noGrp="1"/>
          </p:cNvSpPr>
          <p:nvPr>
            <p:ph type="body" sz="quarter" idx="16"/>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99954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platta_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49A81F-598B-4E4E-84CD-0D53760D995D}"/>
              </a:ext>
            </a:extLst>
          </p:cNvPr>
          <p:cNvSpPr/>
          <p:nvPr userDrawn="1"/>
        </p:nvSpPr>
        <p:spPr>
          <a:xfrm>
            <a:off x="139849" y="4389120"/>
            <a:ext cx="8864302" cy="65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Picture Placeholder 7">
            <a:extLst>
              <a:ext uri="{FF2B5EF4-FFF2-40B4-BE49-F238E27FC236}">
                <a16:creationId xmlns:a16="http://schemas.microsoft.com/office/drawing/2014/main" id="{77B9CB2B-A9FD-7448-800D-BD366F64D4FF}"/>
              </a:ext>
            </a:extLst>
          </p:cNvPr>
          <p:cNvSpPr>
            <a:spLocks noGrp="1"/>
          </p:cNvSpPr>
          <p:nvPr>
            <p:ph type="pic" sz="quarter" idx="12"/>
          </p:nvPr>
        </p:nvSpPr>
        <p:spPr>
          <a:xfrm>
            <a:off x="5213609" y="254056"/>
            <a:ext cx="3651785" cy="4604452"/>
          </a:xfrm>
          <a:solidFill>
            <a:schemeClr val="bg2"/>
          </a:solidFill>
          <a:ln>
            <a:noFill/>
          </a:ln>
        </p:spPr>
        <p:txBody>
          <a:bodyPr anchor="ctr" anchorCtr="0"/>
          <a:lstStyle>
            <a:lvl1pPr algn="ctr">
              <a:defRPr/>
            </a:lvl1pPr>
          </a:lstStyle>
          <a:p>
            <a:r>
              <a:rPr lang="en-GB"/>
              <a:t>Click icon to add picture</a:t>
            </a:r>
            <a:endParaRPr lang="en-SE"/>
          </a:p>
        </p:txBody>
      </p:sp>
      <p:sp>
        <p:nvSpPr>
          <p:cNvPr id="12" name="Rectangle 11">
            <a:extLst>
              <a:ext uri="{FF2B5EF4-FFF2-40B4-BE49-F238E27FC236}">
                <a16:creationId xmlns:a16="http://schemas.microsoft.com/office/drawing/2014/main" id="{36ABABAB-EE00-6147-9604-E3C7EC999D70}"/>
              </a:ext>
            </a:extLst>
          </p:cNvPr>
          <p:cNvSpPr/>
          <p:nvPr userDrawn="1"/>
        </p:nvSpPr>
        <p:spPr>
          <a:xfrm>
            <a:off x="261980" y="1866741"/>
            <a:ext cx="4788218" cy="14046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1500" dirty="0"/>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a:xfrm>
            <a:off x="656035" y="2046165"/>
            <a:ext cx="4095712" cy="294918"/>
          </a:xfrm>
          <a:prstGeom prst="rect">
            <a:avLst/>
          </a:prstGeom>
        </p:spPr>
        <p:txBody>
          <a:bodyPr/>
          <a:lstStyle>
            <a:lvl1pPr>
              <a:defRPr sz="2100">
                <a:latin typeface="TheSansOsF SemiBold" panose="020B0602050302020203" pitchFamily="34" charset="77"/>
              </a:defRPr>
            </a:lvl1pPr>
          </a:lstStyle>
          <a:p>
            <a:r>
              <a:rPr lang="en-GB"/>
              <a:t>Click to edit Master title style</a:t>
            </a:r>
            <a:endParaRPr lang="sv-SE" dirty="0"/>
          </a:p>
        </p:txBody>
      </p:sp>
      <p:sp>
        <p:nvSpPr>
          <p:cNvPr id="28" name="Picture Placeholder 27">
            <a:extLst>
              <a:ext uri="{FF2B5EF4-FFF2-40B4-BE49-F238E27FC236}">
                <a16:creationId xmlns:a16="http://schemas.microsoft.com/office/drawing/2014/main" id="{BFFD87B6-3ADD-DB4C-91B1-8576856C694C}"/>
              </a:ext>
            </a:extLst>
          </p:cNvPr>
          <p:cNvSpPr>
            <a:spLocks noGrp="1"/>
          </p:cNvSpPr>
          <p:nvPr>
            <p:ph type="pic" sz="quarter" idx="16"/>
          </p:nvPr>
        </p:nvSpPr>
        <p:spPr>
          <a:xfrm>
            <a:off x="261980" y="254056"/>
            <a:ext cx="4788218" cy="1434624"/>
          </a:xfrm>
          <a:custGeom>
            <a:avLst/>
            <a:gdLst>
              <a:gd name="connsiteX0" fmla="*/ 1251412 w 6384290"/>
              <a:gd name="connsiteY0" fmla="*/ 0 h 1865312"/>
              <a:gd name="connsiteX1" fmla="*/ 3353804 w 6384290"/>
              <a:gd name="connsiteY1" fmla="*/ 0 h 1865312"/>
              <a:gd name="connsiteX2" fmla="*/ 5178493 w 6384290"/>
              <a:gd name="connsiteY2" fmla="*/ 0 h 1865312"/>
              <a:gd name="connsiteX3" fmla="*/ 6384290 w 6384290"/>
              <a:gd name="connsiteY3" fmla="*/ 0 h 1865312"/>
              <a:gd name="connsiteX4" fmla="*/ 6384290 w 6384290"/>
              <a:gd name="connsiteY4" fmla="*/ 1863328 h 1865312"/>
              <a:gd name="connsiteX5" fmla="*/ 5178493 w 6384290"/>
              <a:gd name="connsiteY5" fmla="*/ 1863328 h 1865312"/>
              <a:gd name="connsiteX6" fmla="*/ 5178493 w 6384290"/>
              <a:gd name="connsiteY6" fmla="*/ 1865312 h 1865312"/>
              <a:gd name="connsiteX7" fmla="*/ 0 w 6384290"/>
              <a:gd name="connsiteY7" fmla="*/ 1865312 h 1865312"/>
              <a:gd name="connsiteX8" fmla="*/ 0 w 6384290"/>
              <a:gd name="connsiteY8" fmla="*/ 1239723 h 1865312"/>
              <a:gd name="connsiteX9" fmla="*/ 1251412 w 6384290"/>
              <a:gd name="connsiteY9" fmla="*/ 1239723 h 18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4290" h="1865312">
                <a:moveTo>
                  <a:pt x="1251412" y="0"/>
                </a:moveTo>
                <a:lnTo>
                  <a:pt x="3353804" y="0"/>
                </a:lnTo>
                <a:lnTo>
                  <a:pt x="5178493" y="0"/>
                </a:lnTo>
                <a:lnTo>
                  <a:pt x="6384290" y="0"/>
                </a:lnTo>
                <a:lnTo>
                  <a:pt x="6384290" y="1863328"/>
                </a:lnTo>
                <a:lnTo>
                  <a:pt x="5178493" y="1863328"/>
                </a:lnTo>
                <a:lnTo>
                  <a:pt x="5178493" y="1865312"/>
                </a:lnTo>
                <a:lnTo>
                  <a:pt x="0" y="1865312"/>
                </a:lnTo>
                <a:lnTo>
                  <a:pt x="0" y="1239723"/>
                </a:lnTo>
                <a:lnTo>
                  <a:pt x="1251412" y="1239723"/>
                </a:lnTo>
                <a:close/>
              </a:path>
            </a:pathLst>
          </a:custGeom>
          <a:solidFill>
            <a:schemeClr val="bg2"/>
          </a:solidFill>
          <a:ln>
            <a:noFill/>
          </a:ln>
        </p:spPr>
        <p:txBody>
          <a:bodyPr wrap="square" anchor="ctr" anchorCtr="0">
            <a:noAutofit/>
          </a:bodyPr>
          <a:lstStyle>
            <a:lvl1pPr algn="ctr">
              <a:defRPr/>
            </a:lvl1pPr>
          </a:lstStyle>
          <a:p>
            <a:r>
              <a:rPr lang="en-GB"/>
              <a:t>Click icon to add picture</a:t>
            </a:r>
            <a:endParaRPr lang="en-SE"/>
          </a:p>
        </p:txBody>
      </p:sp>
      <p:sp>
        <p:nvSpPr>
          <p:cNvPr id="29" name="Text Placeholder 4">
            <a:extLst>
              <a:ext uri="{FF2B5EF4-FFF2-40B4-BE49-F238E27FC236}">
                <a16:creationId xmlns:a16="http://schemas.microsoft.com/office/drawing/2014/main" id="{222CDFC1-A5A7-7A40-9094-1A8DA2A50A17}"/>
              </a:ext>
            </a:extLst>
          </p:cNvPr>
          <p:cNvSpPr>
            <a:spLocks noGrp="1"/>
          </p:cNvSpPr>
          <p:nvPr>
            <p:ph type="body" sz="quarter" idx="17"/>
          </p:nvPr>
        </p:nvSpPr>
        <p:spPr>
          <a:xfrm>
            <a:off x="656035" y="2451498"/>
            <a:ext cx="4095750" cy="637998"/>
          </a:xfrm>
        </p:spPr>
        <p:txBody>
          <a:bodyPr/>
          <a:lstStyle>
            <a:lvl1pPr>
              <a:defRPr sz="1050">
                <a:latin typeface="TheSansOsF SemiBold" panose="020B0602050302020203" pitchFamily="34" charset="77"/>
              </a:defRPr>
            </a:lvl1pPr>
            <a:lvl2pPr marL="341710" indent="-335756">
              <a:spcBef>
                <a:spcPts val="825"/>
              </a:spcBef>
              <a:buNone/>
              <a:tabLst/>
              <a:defRPr sz="825">
                <a:latin typeface="TheSansOsF SemiBold" panose="020B0602050302020203" pitchFamily="34" charset="77"/>
              </a:defRPr>
            </a:lvl2pPr>
          </a:lstStyle>
          <a:p>
            <a:pPr lvl="0"/>
            <a:r>
              <a:rPr lang="en-GB"/>
              <a:t>Click to edit Master text styles</a:t>
            </a:r>
          </a:p>
          <a:p>
            <a:pPr lvl="1"/>
            <a:r>
              <a:rPr lang="en-GB"/>
              <a:t>Second level</a:t>
            </a:r>
          </a:p>
        </p:txBody>
      </p:sp>
      <p:sp>
        <p:nvSpPr>
          <p:cNvPr id="11" name="Picture Placeholder 7">
            <a:extLst>
              <a:ext uri="{FF2B5EF4-FFF2-40B4-BE49-F238E27FC236}">
                <a16:creationId xmlns:a16="http://schemas.microsoft.com/office/drawing/2014/main" id="{E22E3C63-812B-FB45-B918-A11BC243879A}"/>
              </a:ext>
            </a:extLst>
          </p:cNvPr>
          <p:cNvSpPr>
            <a:spLocks noGrp="1"/>
          </p:cNvSpPr>
          <p:nvPr>
            <p:ph type="pic" sz="quarter" idx="10"/>
          </p:nvPr>
        </p:nvSpPr>
        <p:spPr>
          <a:xfrm>
            <a:off x="261980" y="3446914"/>
            <a:ext cx="2289491" cy="1420361"/>
          </a:xfrm>
          <a:solidFill>
            <a:schemeClr val="bg2"/>
          </a:solidFill>
          <a:ln>
            <a:noFill/>
          </a:ln>
        </p:spPr>
        <p:txBody>
          <a:bodyPr anchor="ctr" anchorCtr="0"/>
          <a:lstStyle>
            <a:lvl1pPr algn="ctr">
              <a:defRPr/>
            </a:lvl1pPr>
          </a:lstStyle>
          <a:p>
            <a:r>
              <a:rPr lang="en-GB" dirty="0"/>
              <a:t>Click icon to add picture</a:t>
            </a:r>
            <a:endParaRPr lang="en-SE" dirty="0"/>
          </a:p>
        </p:txBody>
      </p:sp>
      <p:sp>
        <p:nvSpPr>
          <p:cNvPr id="13" name="Picture Placeholder 7">
            <a:extLst>
              <a:ext uri="{FF2B5EF4-FFF2-40B4-BE49-F238E27FC236}">
                <a16:creationId xmlns:a16="http://schemas.microsoft.com/office/drawing/2014/main" id="{626916C9-70C8-5446-9DD0-5199FC7AC7D1}"/>
              </a:ext>
            </a:extLst>
          </p:cNvPr>
          <p:cNvSpPr>
            <a:spLocks noGrp="1"/>
          </p:cNvSpPr>
          <p:nvPr>
            <p:ph type="pic" sz="quarter" idx="11"/>
          </p:nvPr>
        </p:nvSpPr>
        <p:spPr>
          <a:xfrm>
            <a:off x="2746108" y="3446914"/>
            <a:ext cx="2272865" cy="1411594"/>
          </a:xfrm>
          <a:solidFill>
            <a:schemeClr val="bg2"/>
          </a:solidFill>
          <a:ln>
            <a:noFill/>
          </a:ln>
        </p:spPr>
        <p:txBody>
          <a:bodyPr anchor="ctr" anchorCtr="0"/>
          <a:lstStyle>
            <a:lvl1pPr algn="ctr">
              <a:defRPr/>
            </a:lvl1pPr>
          </a:lstStyle>
          <a:p>
            <a:r>
              <a:rPr lang="en-GB"/>
              <a:t>Click icon to add picture</a:t>
            </a:r>
            <a:endParaRPr lang="en-SE"/>
          </a:p>
        </p:txBody>
      </p:sp>
    </p:spTree>
    <p:extLst>
      <p:ext uri="{BB962C8B-B14F-4D97-AF65-F5344CB8AC3E}">
        <p14:creationId xmlns:p14="http://schemas.microsoft.com/office/powerpoint/2010/main" val="78272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2023-08-29</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112400"/>
            <a:ext cx="7559674"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2023-08-29</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5.pn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emf"/><Relationship Id="rId2" Type="http://schemas.openxmlformats.org/officeDocument/2006/relationships/slideLayout" Target="../slideLayouts/slideLayout43.xml"/><Relationship Id="rId16" Type="http://schemas.openxmlformats.org/officeDocument/2006/relationships/theme" Target="../theme/theme5.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0"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0"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3"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0" y="1112400"/>
            <a:ext cx="7572358"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250825" y="4949520"/>
            <a:ext cx="2057400" cy="117474"/>
          </a:xfrm>
          <a:prstGeom prst="rect">
            <a:avLst/>
          </a:prstGeom>
        </p:spPr>
        <p:txBody>
          <a:bodyPr vert="horz" wrap="none" lIns="0" tIns="0" rIns="0" bIns="0" rtlCol="0" anchor="ctr"/>
          <a:lstStyle>
            <a:lvl1pPr algn="l">
              <a:defRPr sz="700">
                <a:solidFill>
                  <a:srgbClr val="848489"/>
                </a:solidFill>
              </a:defRPr>
            </a:lvl1pPr>
          </a:lstStyle>
          <a:p>
            <a:fld id="{832A3DEB-92BA-404E-9210-96F4218B7138}" type="datetime1">
              <a:rPr lang="sv-SE" smtClean="0"/>
              <a:t>2023-08-29</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6835775" y="4949520"/>
            <a:ext cx="2057400" cy="117474"/>
          </a:xfrm>
          <a:prstGeom prst="rect">
            <a:avLst/>
          </a:prstGeom>
        </p:spPr>
        <p:txBody>
          <a:bodyPr vert="horz" wrap="none" lIns="0" tIns="0" rIns="0" bIns="0" rtlCol="0" anchor="ctr"/>
          <a:lstStyle>
            <a:lvl1pPr algn="r">
              <a:defRPr sz="700">
                <a:solidFill>
                  <a:srgbClr val="848489"/>
                </a:solidFill>
              </a:defRPr>
            </a:lvl1pPr>
          </a:lstStyle>
          <a:p>
            <a:fld id="{C338348D-F2D3-AB47-AE2A-1D59B1E58D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804" r:id="rId3"/>
    <p:sldLayoutId id="2147483810" r:id="rId4"/>
    <p:sldLayoutId id="2147483815" r:id="rId5"/>
    <p:sldLayoutId id="2147483816" r:id="rId6"/>
    <p:sldLayoutId id="2147483817" r:id="rId7"/>
    <p:sldLayoutId id="2147483786" r:id="rId8"/>
    <p:sldLayoutId id="2147483800" r:id="rId9"/>
    <p:sldLayoutId id="2147483818" r:id="rId10"/>
    <p:sldLayoutId id="2147483819" r:id="rId11"/>
    <p:sldLayoutId id="2147483801" r:id="rId12"/>
    <p:sldLayoutId id="2147483803" r:id="rId13"/>
    <p:sldLayoutId id="2147483802" r:id="rId14"/>
    <p:sldLayoutId id="214748379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200"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400"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600"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800"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36" userDrawn="1">
          <p15:clr>
            <a:srgbClr val="F26B43"/>
          </p15:clr>
        </p15:guide>
        <p15:guide id="4" pos="5443" userDrawn="1">
          <p15:clr>
            <a:srgbClr val="F26B43"/>
          </p15:clr>
        </p15:guide>
        <p15:guide id="5" orient="horz" pos="742" userDrawn="1">
          <p15:clr>
            <a:srgbClr val="F26B43"/>
          </p15:clr>
        </p15:guide>
        <p15:guide id="7" pos="158" userDrawn="1">
          <p15:clr>
            <a:srgbClr val="F26B43"/>
          </p15:clr>
        </p15:guide>
        <p15:guide id="9" orient="horz" pos="584" userDrawn="1">
          <p15:clr>
            <a:srgbClr val="F26B43"/>
          </p15:clr>
        </p15:guide>
        <p15:guide id="10" orient="horz" pos="156" userDrawn="1">
          <p15:clr>
            <a:srgbClr val="F26B43"/>
          </p15:clr>
        </p15:guide>
        <p15:guide id="11" pos="5602" userDrawn="1">
          <p15:clr>
            <a:srgbClr val="F26B43"/>
          </p15:clr>
        </p15:guide>
        <p15:guide id="12" pos="667" userDrawn="1">
          <p15:clr>
            <a:srgbClr val="F26B43"/>
          </p15:clr>
        </p15:guide>
        <p15:guide id="13" pos="580" userDrawn="1">
          <p15:clr>
            <a:srgbClr val="F26B43"/>
          </p15:clr>
        </p15:guide>
        <p15:guide id="15" orient="horz" pos="3085" userDrawn="1">
          <p15:clr>
            <a:srgbClr val="F26B43"/>
          </p15:clr>
        </p15:guide>
        <p15:guide id="16" orient="horz" pos="2976" userDrawn="1">
          <p15:clr>
            <a:srgbClr val="F26B43"/>
          </p15:clr>
        </p15:guide>
        <p15:guide id="17" pos="3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EFDED03-B73B-4057-9667-7B69EF4D719A}"/>
              </a:ext>
            </a:extLst>
          </p:cNvPr>
          <p:cNvSpPr>
            <a:spLocks noGrp="1"/>
          </p:cNvSpPr>
          <p:nvPr>
            <p:ph type="body" idx="1"/>
          </p:nvPr>
        </p:nvSpPr>
        <p:spPr>
          <a:xfrm>
            <a:off x="349599" y="2355727"/>
            <a:ext cx="4438426" cy="918102"/>
          </a:xfrm>
          <a:prstGeom prst="rect">
            <a:avLst/>
          </a:prstGeom>
        </p:spPr>
        <p:txBody>
          <a:bodyPr vert="horz" lIns="0" tIns="0" rIns="0" bIns="0" rtlCol="0">
            <a:noAutofit/>
          </a:bodyPr>
          <a:lstStyle/>
          <a:p>
            <a:pPr lvl="0"/>
            <a:r>
              <a:rPr lang="sv-SE" dirty="0"/>
              <a:t>Klicka här för att ändra format på bakgrundstexten</a:t>
            </a:r>
          </a:p>
        </p:txBody>
      </p:sp>
      <p:sp>
        <p:nvSpPr>
          <p:cNvPr id="2" name="Platshållare för rubrik 1">
            <a:extLst>
              <a:ext uri="{FF2B5EF4-FFF2-40B4-BE49-F238E27FC236}">
                <a16:creationId xmlns:a16="http://schemas.microsoft.com/office/drawing/2014/main" id="{EB551155-ADB6-4713-AD48-92A8C535A26D}"/>
              </a:ext>
            </a:extLst>
          </p:cNvPr>
          <p:cNvSpPr>
            <a:spLocks noGrp="1"/>
          </p:cNvSpPr>
          <p:nvPr>
            <p:ph type="title"/>
          </p:nvPr>
        </p:nvSpPr>
        <p:spPr>
          <a:xfrm>
            <a:off x="359533" y="1977684"/>
            <a:ext cx="4428492" cy="378043"/>
          </a:xfrm>
          <a:prstGeom prst="rect">
            <a:avLst/>
          </a:prstGeom>
        </p:spPr>
        <p:txBody>
          <a:bodyPr vert="horz" lIns="0" tIns="0" rIns="0" bIns="0" rtlCol="0" anchor="t" anchorCtr="0">
            <a:noAutofit/>
          </a:bodyPr>
          <a:lstStyle/>
          <a:p>
            <a:r>
              <a:rPr lang="sv-SE" dirty="0"/>
              <a:t>Klicka här för att ändra mall för rubrikformat</a:t>
            </a:r>
          </a:p>
        </p:txBody>
      </p:sp>
      <p:pic>
        <p:nvPicPr>
          <p:cNvPr id="8" name="Picture 2">
            <a:extLst>
              <a:ext uri="{FF2B5EF4-FFF2-40B4-BE49-F238E27FC236}">
                <a16:creationId xmlns:a16="http://schemas.microsoft.com/office/drawing/2014/main" id="{63C4B2EE-2B48-4379-BBD1-4FA250447FE8}"/>
              </a:ext>
              <a:ext uri="{C183D7F6-B498-43B3-948B-1728B52AA6E4}">
                <adec:decorative xmlns="" xmlns:adec="http://schemas.microsoft.com/office/drawing/2017/decorative" val="1"/>
              </a:ext>
            </a:extLst>
          </p:cNvPr>
          <p:cNvPicPr>
            <a:picLocks noChangeArrowheads="1"/>
          </p:cNvPicPr>
          <p:nvPr userDrawn="1"/>
        </p:nvPicPr>
        <p:blipFill>
          <a:blip r:embed="rId5" cstate="screen">
            <a:extLst>
              <a:ext uri="{28A0092B-C50C-407E-A947-70E740481C1C}">
                <a14:useLocalDpi xmlns:a14="http://schemas.microsoft.com/office/drawing/2010/main"/>
              </a:ext>
            </a:extLst>
          </a:blip>
          <a:srcRect/>
          <a:stretch/>
        </p:blipFill>
        <p:spPr bwMode="auto">
          <a:xfrm>
            <a:off x="278606" y="276226"/>
            <a:ext cx="759353" cy="7690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66254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Lst>
  <p:hf hdr="0"/>
  <p:txStyles>
    <p:titleStyle>
      <a:lvl1pPr algn="l" defTabSz="685783" rtl="0" eaLnBrk="1" latinLnBrk="0" hangingPunct="1">
        <a:lnSpc>
          <a:spcPct val="90000"/>
        </a:lnSpc>
        <a:spcBef>
          <a:spcPct val="0"/>
        </a:spcBef>
        <a:buNone/>
        <a:defRPr sz="1350" b="1" kern="1200">
          <a:solidFill>
            <a:schemeClr val="tx1"/>
          </a:solidFill>
          <a:latin typeface="+mj-lt"/>
          <a:ea typeface="+mj-ea"/>
          <a:cs typeface="+mj-cs"/>
        </a:defRPr>
      </a:lvl1pPr>
    </p:titleStyle>
    <p:bodyStyle>
      <a:lvl1pPr marL="0" indent="0" algn="l" defTabSz="685783"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gt;"/>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7" orient="horz" pos="232">
          <p15:clr>
            <a:srgbClr val="F26B43"/>
          </p15:clr>
        </p15:guide>
        <p15:guide id="9" pos="7446">
          <p15:clr>
            <a:srgbClr val="F26B43"/>
          </p15:clr>
        </p15:guide>
        <p15:guide id="10" pos="234">
          <p15:clr>
            <a:srgbClr val="F26B43"/>
          </p15:clr>
        </p15:guide>
        <p15:guide id="13" orient="horz" pos="1117">
          <p15:clr>
            <a:srgbClr val="F26B43"/>
          </p15:clr>
        </p15:guide>
        <p15:guide id="14" orient="horz" pos="4088">
          <p15:clr>
            <a:srgbClr val="F26B43"/>
          </p15:clr>
        </p15:guide>
        <p15:guide id="15" pos="1096">
          <p15:clr>
            <a:srgbClr val="F26B43"/>
          </p15:clr>
        </p15:guide>
        <p15:guide id="16" pos="55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0"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0"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3"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0" y="1112400"/>
            <a:ext cx="7572358"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250825" y="4949520"/>
            <a:ext cx="2057400" cy="117474"/>
          </a:xfrm>
          <a:prstGeom prst="rect">
            <a:avLst/>
          </a:prstGeom>
        </p:spPr>
        <p:txBody>
          <a:bodyPr vert="horz" wrap="none" lIns="0" tIns="0" rIns="0" bIns="0" rtlCol="0" anchor="ctr"/>
          <a:lstStyle>
            <a:lvl1pPr algn="l">
              <a:defRPr sz="700">
                <a:solidFill>
                  <a:srgbClr val="848489"/>
                </a:solidFill>
              </a:defRPr>
            </a:lvl1pPr>
          </a:lstStyle>
          <a:p>
            <a:fld id="{832A3DEB-92BA-404E-9210-96F4218B7138}" type="datetime1">
              <a:rPr lang="sv-SE" smtClean="0"/>
              <a:t>2023-08-29</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6835775" y="4949520"/>
            <a:ext cx="2057400" cy="117474"/>
          </a:xfrm>
          <a:prstGeom prst="rect">
            <a:avLst/>
          </a:prstGeom>
        </p:spPr>
        <p:txBody>
          <a:bodyPr vert="horz" wrap="none" lIns="0" tIns="0" rIns="0" bIns="0" rtlCol="0" anchor="ctr"/>
          <a:lstStyle>
            <a:lvl1pPr algn="r">
              <a:defRPr sz="700">
                <a:solidFill>
                  <a:srgbClr val="848489"/>
                </a:solidFill>
              </a:defRPr>
            </a:lvl1pPr>
          </a:lstStyle>
          <a:p>
            <a:fld id="{C338348D-F2D3-AB47-AE2A-1D59B1E58D64}" type="slidenum">
              <a:rPr lang="en-GB" smtClean="0"/>
              <a:pPr/>
              <a:t>‹#›</a:t>
            </a:fld>
            <a:endParaRPr lang="en-GB"/>
          </a:p>
        </p:txBody>
      </p:sp>
    </p:spTree>
    <p:extLst>
      <p:ext uri="{BB962C8B-B14F-4D97-AF65-F5344CB8AC3E}">
        <p14:creationId xmlns:p14="http://schemas.microsoft.com/office/powerpoint/2010/main" val="377462911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200"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400"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600"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800"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7" pos="158">
          <p15:clr>
            <a:srgbClr val="F26B43"/>
          </p15:clr>
        </p15:guide>
        <p15:guide id="9" orient="horz" pos="584">
          <p15:clr>
            <a:srgbClr val="F26B43"/>
          </p15:clr>
        </p15:guide>
        <p15:guide id="10" orient="horz" pos="156">
          <p15:clr>
            <a:srgbClr val="F26B43"/>
          </p15:clr>
        </p15:guide>
        <p15:guide id="11" pos="5602">
          <p15:clr>
            <a:srgbClr val="F26B43"/>
          </p15:clr>
        </p15:guide>
        <p15:guide id="12" pos="667">
          <p15:clr>
            <a:srgbClr val="F26B43"/>
          </p15:clr>
        </p15:guide>
        <p15:guide id="13" pos="580">
          <p15:clr>
            <a:srgbClr val="F26B43"/>
          </p15:clr>
        </p15:guide>
        <p15:guide id="15" orient="horz" pos="3085">
          <p15:clr>
            <a:srgbClr val="F26B43"/>
          </p15:clr>
        </p15:guide>
        <p15:guide id="16" orient="horz" pos="2976">
          <p15:clr>
            <a:srgbClr val="F26B43"/>
          </p15:clr>
        </p15:guide>
        <p15:guide id="17" pos="3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9DBF7EF-8E59-4075-A8F0-EF49E121CACE}"/>
              </a:ext>
            </a:extLst>
          </p:cNvPr>
          <p:cNvSpPr>
            <a:spLocks noGrp="1"/>
          </p:cNvSpPr>
          <p:nvPr>
            <p:ph type="sldNum" sz="quarter" idx="4"/>
          </p:nvPr>
        </p:nvSpPr>
        <p:spPr>
          <a:xfrm>
            <a:off x="6835080" y="4902599"/>
            <a:ext cx="2057400" cy="232574"/>
          </a:xfrm>
          <a:prstGeom prst="rect">
            <a:avLst/>
          </a:prstGeom>
        </p:spPr>
        <p:txBody>
          <a:bodyPr vert="horz" lIns="0" tIns="0" rIns="0" bIns="0" rtlCol="0" anchor="ctr"/>
          <a:lstStyle>
            <a:lvl1pPr algn="r">
              <a:defRPr sz="750">
                <a:solidFill>
                  <a:schemeClr val="tx1">
                    <a:tint val="75000"/>
                  </a:schemeClr>
                </a:solidFill>
              </a:defRPr>
            </a:lvl1pPr>
          </a:lstStyle>
          <a:p>
            <a:fld id="{7422A9A3-8636-4A04-BD48-3153280FB086}" type="slidenum">
              <a:rPr lang="sv-SE" smtClean="0"/>
              <a:pPr/>
              <a:t>‹#›</a:t>
            </a:fld>
            <a:endParaRPr lang="sv-SE" dirty="0"/>
          </a:p>
        </p:txBody>
      </p:sp>
      <p:sp>
        <p:nvSpPr>
          <p:cNvPr id="5" name="Platshållare för sidfot 4">
            <a:extLst>
              <a:ext uri="{FF2B5EF4-FFF2-40B4-BE49-F238E27FC236}">
                <a16:creationId xmlns:a16="http://schemas.microsoft.com/office/drawing/2014/main" id="{C9465249-3F3D-4589-A44C-3AA1952E4C60}"/>
              </a:ext>
            </a:extLst>
          </p:cNvPr>
          <p:cNvSpPr>
            <a:spLocks noGrp="1"/>
          </p:cNvSpPr>
          <p:nvPr>
            <p:ph type="ftr" sz="quarter" idx="3"/>
          </p:nvPr>
        </p:nvSpPr>
        <p:spPr>
          <a:xfrm>
            <a:off x="3028950" y="4902599"/>
            <a:ext cx="3086100" cy="232574"/>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sv-SE" dirty="0"/>
          </a:p>
        </p:txBody>
      </p:sp>
      <p:sp>
        <p:nvSpPr>
          <p:cNvPr id="4" name="Platshållare för datum 3">
            <a:extLst>
              <a:ext uri="{FF2B5EF4-FFF2-40B4-BE49-F238E27FC236}">
                <a16:creationId xmlns:a16="http://schemas.microsoft.com/office/drawing/2014/main" id="{80C11F1C-711C-4AD7-A25F-D2B3F451BB0D}"/>
              </a:ext>
            </a:extLst>
          </p:cNvPr>
          <p:cNvSpPr>
            <a:spLocks noGrp="1"/>
          </p:cNvSpPr>
          <p:nvPr>
            <p:ph type="dt" sz="half" idx="2"/>
          </p:nvPr>
        </p:nvSpPr>
        <p:spPr>
          <a:xfrm>
            <a:off x="251520" y="4902599"/>
            <a:ext cx="2057400" cy="232574"/>
          </a:xfrm>
          <a:prstGeom prst="rect">
            <a:avLst/>
          </a:prstGeom>
        </p:spPr>
        <p:txBody>
          <a:bodyPr vert="horz" lIns="0" tIns="0" rIns="0" bIns="0" rtlCol="0" anchor="ctr"/>
          <a:lstStyle>
            <a:lvl1pPr algn="l">
              <a:defRPr sz="750">
                <a:solidFill>
                  <a:schemeClr val="tx1">
                    <a:tint val="75000"/>
                  </a:schemeClr>
                </a:solidFill>
              </a:defRPr>
            </a:lvl1pPr>
          </a:lstStyle>
          <a:p>
            <a:fld id="{0DBE8303-AD2F-DB4D-B8E2-7368B5FD02EE}" type="datetime1">
              <a:rPr lang="sv-SE" smtClean="0"/>
              <a:t>2023-08-29</a:t>
            </a:fld>
            <a:endParaRPr lang="sv-SE" dirty="0"/>
          </a:p>
        </p:txBody>
      </p:sp>
      <p:sp>
        <p:nvSpPr>
          <p:cNvPr id="54" name="Rektangel 53">
            <a:extLst>
              <a:ext uri="{FF2B5EF4-FFF2-40B4-BE49-F238E27FC236}">
                <a16:creationId xmlns:a16="http://schemas.microsoft.com/office/drawing/2014/main" id="{D263F704-88D1-4479-BA22-2920B7F38621}"/>
              </a:ext>
              <a:ext uri="{C183D7F6-B498-43B3-948B-1728B52AA6E4}">
                <adec:decorative xmlns="" xmlns:adec="http://schemas.microsoft.com/office/drawing/2017/decorative" val="1"/>
              </a:ext>
            </a:extLst>
          </p:cNvPr>
          <p:cNvSpPr/>
          <p:nvPr userDrawn="1"/>
        </p:nvSpPr>
        <p:spPr>
          <a:xfrm>
            <a:off x="250750" y="4889099"/>
            <a:ext cx="8646791" cy="1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3" name="Platshållare för text 2">
            <a:extLst>
              <a:ext uri="{FF2B5EF4-FFF2-40B4-BE49-F238E27FC236}">
                <a16:creationId xmlns:a16="http://schemas.microsoft.com/office/drawing/2014/main" id="{CEFDED03-B73B-4057-9667-7B69EF4D719A}"/>
              </a:ext>
            </a:extLst>
          </p:cNvPr>
          <p:cNvSpPr>
            <a:spLocks noGrp="1"/>
          </p:cNvSpPr>
          <p:nvPr>
            <p:ph type="body" idx="1"/>
          </p:nvPr>
        </p:nvSpPr>
        <p:spPr>
          <a:xfrm>
            <a:off x="1131887" y="1194197"/>
            <a:ext cx="7765653" cy="3438525"/>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EB551155-ADB6-4713-AD48-92A8C535A26D}"/>
              </a:ext>
            </a:extLst>
          </p:cNvPr>
          <p:cNvSpPr>
            <a:spLocks noGrp="1"/>
          </p:cNvSpPr>
          <p:nvPr>
            <p:ph type="title"/>
          </p:nvPr>
        </p:nvSpPr>
        <p:spPr>
          <a:xfrm>
            <a:off x="1133680" y="250032"/>
            <a:ext cx="7763861" cy="647700"/>
          </a:xfrm>
          <a:prstGeom prst="rect">
            <a:avLst/>
          </a:prstGeom>
        </p:spPr>
        <p:txBody>
          <a:bodyPr vert="horz" lIns="0" tIns="0" rIns="0" bIns="0" rtlCol="0" anchor="ctr">
            <a:noAutofit/>
          </a:bodyPr>
          <a:lstStyle/>
          <a:p>
            <a:r>
              <a:rPr lang="sv-SE" dirty="0"/>
              <a:t>Klicka här för att ändra mall för rubrikformat</a:t>
            </a:r>
          </a:p>
        </p:txBody>
      </p:sp>
      <p:pic>
        <p:nvPicPr>
          <p:cNvPr id="8" name="Picture 2">
            <a:extLst>
              <a:ext uri="{FF2B5EF4-FFF2-40B4-BE49-F238E27FC236}">
                <a16:creationId xmlns:a16="http://schemas.microsoft.com/office/drawing/2014/main" id="{63C4B2EE-2B48-4379-BBD1-4FA250447FE8}"/>
              </a:ext>
              <a:ext uri="{C183D7F6-B498-43B3-948B-1728B52AA6E4}">
                <adec:decorative xmlns="" xmlns:adec="http://schemas.microsoft.com/office/drawing/2017/decorative" val="1"/>
              </a:ext>
            </a:extLst>
          </p:cNvPr>
          <p:cNvPicPr>
            <a:picLocks noChangeArrowheads="1"/>
          </p:cNvPicPr>
          <p:nvPr userDrawn="1"/>
        </p:nvPicPr>
        <p:blipFill>
          <a:blip r:embed="rId10" cstate="screen">
            <a:extLst>
              <a:ext uri="{28A0092B-C50C-407E-A947-70E740481C1C}">
                <a14:useLocalDpi xmlns:a14="http://schemas.microsoft.com/office/drawing/2010/main"/>
              </a:ext>
            </a:extLst>
          </a:blip>
          <a:srcRect/>
          <a:stretch/>
        </p:blipFill>
        <p:spPr bwMode="auto">
          <a:xfrm>
            <a:off x="246551" y="250120"/>
            <a:ext cx="644150" cy="6523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86161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hf hdr="0"/>
  <p:txStyles>
    <p:titleStyle>
      <a:lvl1pPr algn="l"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gt;"/>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13">
          <p15:clr>
            <a:srgbClr val="F26B43"/>
          </p15:clr>
        </p15:guide>
        <p15:guide id="4" pos="5454">
          <p15:clr>
            <a:srgbClr val="F26B43"/>
          </p15:clr>
        </p15:guide>
        <p15:guide id="6" pos="358">
          <p15:clr>
            <a:srgbClr val="F26B43"/>
          </p15:clr>
        </p15:guide>
        <p15:guide id="7" orient="horz" pos="158">
          <p15:clr>
            <a:srgbClr val="F26B43"/>
          </p15:clr>
        </p15:guide>
        <p15:guide id="8" orient="horz" pos="3084">
          <p15:clr>
            <a:srgbClr val="F26B43"/>
          </p15:clr>
        </p15:guide>
        <p15:guide id="9" pos="5605">
          <p15:clr>
            <a:srgbClr val="F26B43"/>
          </p15:clr>
        </p15:guide>
        <p15:guide id="10" pos="155">
          <p15:clr>
            <a:srgbClr val="F26B43"/>
          </p15:clr>
        </p15:guide>
        <p15:guide id="11" pos="560">
          <p15:clr>
            <a:srgbClr val="F26B43"/>
          </p15:clr>
        </p15:guide>
        <p15:guide id="12" orient="horz" pos="566">
          <p15:clr>
            <a:srgbClr val="F26B43"/>
          </p15:clr>
        </p15:guide>
        <p15:guide id="13" orient="horz" pos="752">
          <p15:clr>
            <a:srgbClr val="F26B43"/>
          </p15:clr>
        </p15:guide>
        <p15:guide id="14" orient="horz" pos="298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1"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1"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7"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3"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0" y="1112400"/>
            <a:ext cx="7572358"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250825" y="4949520"/>
            <a:ext cx="2057400" cy="117474"/>
          </a:xfrm>
          <a:prstGeom prst="rect">
            <a:avLst/>
          </a:prstGeom>
        </p:spPr>
        <p:txBody>
          <a:bodyPr vert="horz" wrap="none" lIns="0" tIns="0" rIns="0" bIns="0" rtlCol="0" anchor="ctr"/>
          <a:lstStyle>
            <a:lvl1pPr algn="l">
              <a:defRPr sz="700">
                <a:solidFill>
                  <a:srgbClr val="848489"/>
                </a:solidFill>
              </a:defRPr>
            </a:lvl1pPr>
          </a:lstStyle>
          <a:p>
            <a:fld id="{832A3DEB-92BA-404E-9210-96F4218B7138}" type="datetime1">
              <a:rPr lang="sv-SE" smtClean="0"/>
              <a:t>2023-08-29</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6835775" y="4949520"/>
            <a:ext cx="2057400" cy="117474"/>
          </a:xfrm>
          <a:prstGeom prst="rect">
            <a:avLst/>
          </a:prstGeom>
        </p:spPr>
        <p:txBody>
          <a:bodyPr vert="horz" wrap="none" lIns="0" tIns="0" rIns="0" bIns="0" rtlCol="0" anchor="ctr"/>
          <a:lstStyle>
            <a:lvl1pPr algn="r">
              <a:defRPr sz="700">
                <a:solidFill>
                  <a:srgbClr val="848489"/>
                </a:solidFill>
              </a:defRPr>
            </a:lvl1pPr>
          </a:lstStyle>
          <a:p>
            <a:fld id="{C338348D-F2D3-AB47-AE2A-1D59B1E58D64}" type="slidenum">
              <a:rPr lang="en-GB" smtClean="0"/>
              <a:pPr/>
              <a:t>‹#›</a:t>
            </a:fld>
            <a:endParaRPr lang="en-GB"/>
          </a:p>
        </p:txBody>
      </p:sp>
    </p:spTree>
    <p:extLst>
      <p:ext uri="{BB962C8B-B14F-4D97-AF65-F5344CB8AC3E}">
        <p14:creationId xmlns:p14="http://schemas.microsoft.com/office/powerpoint/2010/main" val="100764032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189"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378"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566"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754"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45" indent="-222245"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77" indent="-223832"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08" indent="-223832"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17" indent="-176209"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10" indent="-26669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7" pos="158">
          <p15:clr>
            <a:srgbClr val="F26B43"/>
          </p15:clr>
        </p15:guide>
        <p15:guide id="9" orient="horz" pos="584">
          <p15:clr>
            <a:srgbClr val="F26B43"/>
          </p15:clr>
        </p15:guide>
        <p15:guide id="10" orient="horz" pos="156">
          <p15:clr>
            <a:srgbClr val="F26B43"/>
          </p15:clr>
        </p15:guide>
        <p15:guide id="11" pos="5602">
          <p15:clr>
            <a:srgbClr val="F26B43"/>
          </p15:clr>
        </p15:guide>
        <p15:guide id="12" pos="667">
          <p15:clr>
            <a:srgbClr val="F26B43"/>
          </p15:clr>
        </p15:guide>
        <p15:guide id="13" pos="580">
          <p15:clr>
            <a:srgbClr val="F26B43"/>
          </p15:clr>
        </p15:guide>
        <p15:guide id="15" orient="horz" pos="3085">
          <p15:clr>
            <a:srgbClr val="F26B43"/>
          </p15:clr>
        </p15:guide>
        <p15:guide id="16" orient="horz" pos="2976">
          <p15:clr>
            <a:srgbClr val="F26B43"/>
          </p15:clr>
        </p15:guide>
        <p15:guide id="17" pos="3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58.sv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Sn2hApKmApI"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hyperlink" Target="http://www.google.se/url?sa=i&amp;rct=j&amp;q=&amp;source=images&amp;cd=&amp;cad=rja&amp;docid=qMKCJXvurJz8lM&amp;tbnid=W5FrwKoQvU8mDM:&amp;ved=0CAUQjRw&amp;url=http://www.ordbild.se/tag/ny-kund/page/3/&amp;ei=uGHJUa-eGemu0AXFgYGYAg&amp;bvm=bv.48293060,d.bGE&amp;psig=AFQjCNE-lVr4VG26XUNH9fxVsnYTFAB33g&amp;ust=1372238644407253" TargetMode="External"/><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26.xml"/><Relationship Id="rId16" Type="http://schemas.openxmlformats.org/officeDocument/2006/relationships/image" Target="../media/image72.png"/><Relationship Id="rId1" Type="http://schemas.openxmlformats.org/officeDocument/2006/relationships/slideLayout" Target="../slideLayouts/slideLayout8.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jpe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78.png"/><Relationship Id="rId5" Type="http://schemas.openxmlformats.org/officeDocument/2006/relationships/image" Target="../media/image77.gif"/><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0.png"/><Relationship Id="rId18" Type="http://schemas.openxmlformats.org/officeDocument/2006/relationships/image" Target="../media/image32.svg"/><Relationship Id="rId26" Type="http://schemas.openxmlformats.org/officeDocument/2006/relationships/image" Target="../media/image40.svg"/><Relationship Id="rId3" Type="http://schemas.openxmlformats.org/officeDocument/2006/relationships/image" Target="../media/image15.png"/><Relationship Id="rId21"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image" Target="../media/image26.svg"/><Relationship Id="rId17" Type="http://schemas.openxmlformats.org/officeDocument/2006/relationships/image" Target="../media/image22.png"/><Relationship Id="rId25"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36.xml"/><Relationship Id="rId6" Type="http://schemas.openxmlformats.org/officeDocument/2006/relationships/image" Target="../media/image20.svg"/><Relationship Id="rId11" Type="http://schemas.openxmlformats.org/officeDocument/2006/relationships/image" Target="../media/image19.png"/><Relationship Id="rId24" Type="http://schemas.openxmlformats.org/officeDocument/2006/relationships/image" Target="../media/image38.svg"/><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image" Target="../media/image42.svg"/><Relationship Id="rId10" Type="http://schemas.openxmlformats.org/officeDocument/2006/relationships/image" Target="../media/image24.svg"/><Relationship Id="rId19" Type="http://schemas.openxmlformats.org/officeDocument/2006/relationships/image" Target="../media/image23.png"/><Relationship Id="rId4" Type="http://schemas.openxmlformats.org/officeDocument/2006/relationships/image" Target="../media/image18.svg"/><Relationship Id="rId9" Type="http://schemas.openxmlformats.org/officeDocument/2006/relationships/image" Target="../media/image18.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27.png"/></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F565CEC0-B7D8-254B-879F-16FDC46B546B}"/>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78607" y="284992"/>
            <a:ext cx="3883870" cy="1398984"/>
          </a:xfrm>
        </p:spPr>
      </p:pic>
      <p:sp>
        <p:nvSpPr>
          <p:cNvPr id="54" name="Text Placeholder 53">
            <a:extLst>
              <a:ext uri="{FF2B5EF4-FFF2-40B4-BE49-F238E27FC236}">
                <a16:creationId xmlns:a16="http://schemas.microsoft.com/office/drawing/2014/main" id="{DB7280D9-A461-5949-B1A2-DB1269B77F93}"/>
              </a:ext>
            </a:extLst>
          </p:cNvPr>
          <p:cNvSpPr>
            <a:spLocks noGrp="1"/>
          </p:cNvSpPr>
          <p:nvPr>
            <p:ph type="body" sz="quarter" idx="16"/>
          </p:nvPr>
        </p:nvSpPr>
        <p:spPr>
          <a:xfrm>
            <a:off x="656035" y="2451497"/>
            <a:ext cx="4095750" cy="638175"/>
          </a:xfrm>
        </p:spPr>
        <p:txBody>
          <a:bodyPr/>
          <a:lstStyle/>
          <a:p>
            <a:endParaRPr lang="sv-SE" dirty="0"/>
          </a:p>
          <a:p>
            <a:endParaRPr lang="en-SE" dirty="0"/>
          </a:p>
        </p:txBody>
      </p:sp>
      <p:pic>
        <p:nvPicPr>
          <p:cNvPr id="15" name="Picture Placeholder 14">
            <a:extLst>
              <a:ext uri="{FF2B5EF4-FFF2-40B4-BE49-F238E27FC236}">
                <a16:creationId xmlns:a16="http://schemas.microsoft.com/office/drawing/2014/main" id="{4B753EB6-8A82-7247-AAE2-34A79D86EF2E}"/>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21" name="Picture Placeholder 20" descr="A picture containing indoor&#10;&#10;Description automatically generated">
            <a:extLst>
              <a:ext uri="{FF2B5EF4-FFF2-40B4-BE49-F238E27FC236}">
                <a16:creationId xmlns:a16="http://schemas.microsoft.com/office/drawing/2014/main" id="{49BF4A00-FD5B-8144-B46F-011F4B51C6F1}"/>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pic>
        <p:nvPicPr>
          <p:cNvPr id="18" name="Picture Placeholder 17" descr="A picture containing outdoor, city, crowded&#10;&#10;Description automatically generated">
            <a:extLst>
              <a:ext uri="{FF2B5EF4-FFF2-40B4-BE49-F238E27FC236}">
                <a16:creationId xmlns:a16="http://schemas.microsoft.com/office/drawing/2014/main" id="{1D93096D-FCB0-1D43-99FD-391C349DB675}"/>
              </a:ext>
            </a:extLst>
          </p:cNvPr>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a:stretch/>
        </p:blipFill>
        <p:spPr>
          <a:xfrm>
            <a:off x="3260347" y="3453869"/>
            <a:ext cx="5605047" cy="1411594"/>
          </a:xfrm>
        </p:spPr>
      </p:pic>
      <p:pic>
        <p:nvPicPr>
          <p:cNvPr id="9" name="Picture Placeholder 8" descr="A person holding a bouquet of flowers&#10;&#10;Description automatically generated with low confidence">
            <a:extLst>
              <a:ext uri="{FF2B5EF4-FFF2-40B4-BE49-F238E27FC236}">
                <a16:creationId xmlns:a16="http://schemas.microsoft.com/office/drawing/2014/main" id="{74EA64A1-41A2-BB46-9EEA-8E3DC0026761}"/>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r="-177"/>
          <a:stretch/>
        </p:blipFill>
        <p:spPr>
          <a:xfrm>
            <a:off x="278607" y="3453868"/>
            <a:ext cx="2802524" cy="1413407"/>
          </a:xfrm>
        </p:spPr>
      </p:pic>
      <p:sp>
        <p:nvSpPr>
          <p:cNvPr id="3" name="Rectangle 2"/>
          <p:cNvSpPr/>
          <p:nvPr/>
        </p:nvSpPr>
        <p:spPr>
          <a:xfrm>
            <a:off x="656035" y="2145729"/>
            <a:ext cx="4572000" cy="1015663"/>
          </a:xfrm>
          <a:prstGeom prst="rect">
            <a:avLst/>
          </a:prstGeom>
        </p:spPr>
        <p:txBody>
          <a:bodyPr>
            <a:spAutoFit/>
          </a:bodyPr>
          <a:lstStyle/>
          <a:p>
            <a:r>
              <a:rPr lang="sv-SE" sz="2100" dirty="0">
                <a:solidFill>
                  <a:srgbClr val="000000"/>
                </a:solidFill>
                <a:latin typeface="TheSansOsF Bold" panose="020B0702050302020203" pitchFamily="34" charset="0"/>
                <a:ea typeface="Open Sans" panose="020B0606030504020204" pitchFamily="34" charset="0"/>
                <a:cs typeface="Open Sans" panose="020B0606030504020204" pitchFamily="34" charset="0"/>
              </a:rPr>
              <a:t>Utbildning och forskning </a:t>
            </a:r>
          </a:p>
          <a:p>
            <a:r>
              <a:rPr lang="sv-SE" sz="2100" dirty="0">
                <a:solidFill>
                  <a:srgbClr val="000000"/>
                </a:solidFill>
                <a:latin typeface="TheSansOsF Bold" panose="020B0702050302020203" pitchFamily="34" charset="0"/>
                <a:ea typeface="Open Sans" panose="020B0606030504020204" pitchFamily="34" charset="0"/>
                <a:cs typeface="Open Sans" panose="020B0606030504020204" pitchFamily="34" charset="0"/>
              </a:rPr>
              <a:t>för en ljusare morgondag</a:t>
            </a:r>
            <a:r>
              <a:rPr lang="sv-SE" sz="2100" b="1" dirty="0">
                <a:solidFill>
                  <a:srgbClr val="000000"/>
                </a:solidFill>
                <a:latin typeface="TheSansOsF SemiBold" panose="020B0602050302020203" pitchFamily="34" charset="77"/>
                <a:ea typeface="+mj-ea"/>
                <a:cs typeface="+mj-cs"/>
              </a:rPr>
              <a:t/>
            </a:r>
            <a:br>
              <a:rPr lang="sv-SE" sz="2100" b="1" dirty="0">
                <a:solidFill>
                  <a:srgbClr val="000000"/>
                </a:solidFill>
                <a:latin typeface="TheSansOsF SemiBold" panose="020B0602050302020203" pitchFamily="34" charset="77"/>
                <a:ea typeface="+mj-ea"/>
                <a:cs typeface="+mj-cs"/>
              </a:rPr>
            </a:br>
            <a:endParaRPr lang="sv-SE" dirty="0"/>
          </a:p>
        </p:txBody>
      </p:sp>
    </p:spTree>
    <p:extLst>
      <p:ext uri="{BB962C8B-B14F-4D97-AF65-F5344CB8AC3E}">
        <p14:creationId xmlns:p14="http://schemas.microsoft.com/office/powerpoint/2010/main" val="108566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a:xfrm>
            <a:off x="1060463" y="251752"/>
            <a:ext cx="7552857" cy="673874"/>
          </a:xfrm>
        </p:spPr>
        <p:txBody>
          <a:bodyPr/>
          <a:lstStyle/>
          <a:p>
            <a:r>
              <a:rPr lang="sv-SE"/>
              <a:t>Utbildning på KTH</a:t>
            </a:r>
            <a:endParaRPr lang="en-GB"/>
          </a:p>
        </p:txBody>
      </p:sp>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a:xfrm>
            <a:off x="250825" y="4949520"/>
            <a:ext cx="2057400" cy="117474"/>
          </a:xfrm>
        </p:spPr>
        <p:txBody>
          <a:bodyPr/>
          <a:lstStyle/>
          <a:p>
            <a:fld id="{0D45677C-6021-4B4B-8D00-4AA6DB0D4902}"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a:xfrm>
            <a:off x="6835775" y="4949520"/>
            <a:ext cx="2057400" cy="117474"/>
          </a:xfrm>
        </p:spPr>
        <p:txBody>
          <a:bodyPr/>
          <a:lstStyle/>
          <a:p>
            <a:fld id="{C338348D-F2D3-AB47-AE2A-1D59B1E58D64}" type="slidenum">
              <a:rPr lang="en-GB" smtClean="0"/>
              <a:pPr/>
              <a:t>10</a:t>
            </a:fld>
            <a:endParaRPr lang="en-GB"/>
          </a:p>
        </p:txBody>
      </p:sp>
      <p:pic>
        <p:nvPicPr>
          <p:cNvPr id="13" name="Picture Placeholder 12" descr="A person standing in front of a group of people in a room&#10;&#10;Description automatically generated with low confidence">
            <a:extLst>
              <a:ext uri="{FF2B5EF4-FFF2-40B4-BE49-F238E27FC236}">
                <a16:creationId xmlns:a16="http://schemas.microsoft.com/office/drawing/2014/main" id="{97FD3BFB-4C08-F54F-BB33-AEC263C6511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50825" y="1166813"/>
            <a:ext cx="8642350" cy="3541712"/>
          </a:xfrm>
        </p:spPr>
      </p:pic>
    </p:spTree>
    <p:extLst>
      <p:ext uri="{BB962C8B-B14F-4D97-AF65-F5344CB8AC3E}">
        <p14:creationId xmlns:p14="http://schemas.microsoft.com/office/powerpoint/2010/main" val="1627404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BBEDAB-7969-A743-A1F9-B91C85C7F311}"/>
              </a:ext>
            </a:extLst>
          </p:cNvPr>
          <p:cNvSpPr/>
          <p:nvPr/>
        </p:nvSpPr>
        <p:spPr>
          <a:xfrm>
            <a:off x="2675626" y="1577460"/>
            <a:ext cx="4999564" cy="121571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wonderful university one inch close to radical innovation</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Anonymous</a:t>
            </a:r>
            <a:b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Studied from Aug/19 to Aug/21</a:t>
            </a:r>
          </a:p>
        </p:txBody>
      </p:sp>
      <p:pic>
        <p:nvPicPr>
          <p:cNvPr id="6" name="Graphic 5">
            <a:extLst>
              <a:ext uri="{FF2B5EF4-FFF2-40B4-BE49-F238E27FC236}">
                <a16:creationId xmlns:a16="http://schemas.microsoft.com/office/drawing/2014/main" id="{7C198869-F125-CA43-8571-A9D95C096D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18750" y="1356971"/>
            <a:ext cx="1994173" cy="1656697"/>
          </a:xfrm>
          <a:prstGeom prst="rect">
            <a:avLst/>
          </a:prstGeom>
        </p:spPr>
      </p:pic>
      <p:sp>
        <p:nvSpPr>
          <p:cNvPr id="19" name="Rectangle 18">
            <a:extLst>
              <a:ext uri="{FF2B5EF4-FFF2-40B4-BE49-F238E27FC236}">
                <a16:creationId xmlns:a16="http://schemas.microsoft.com/office/drawing/2014/main" id="{98FDCA15-967F-C14A-87CC-A924AEAFA545}"/>
              </a:ext>
            </a:extLst>
          </p:cNvPr>
          <p:cNvSpPr/>
          <p:nvPr/>
        </p:nvSpPr>
        <p:spPr>
          <a:xfrm>
            <a:off x="2669680" y="1577971"/>
            <a:ext cx="6036710" cy="17697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KTH is an excellent place for studying engineering and technology. It's a place that promotes and encourage innovation in technology and support new ideas that can help to make the world a better place.</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Firoza</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Akhter</a:t>
            </a:r>
            <a:b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Bangladesh </a:t>
            </a:r>
          </a:p>
        </p:txBody>
      </p:sp>
      <p:sp>
        <p:nvSpPr>
          <p:cNvPr id="20" name="Rectangle 19">
            <a:extLst>
              <a:ext uri="{FF2B5EF4-FFF2-40B4-BE49-F238E27FC236}">
                <a16:creationId xmlns:a16="http://schemas.microsoft.com/office/drawing/2014/main" id="{DC9C0431-1B7D-7B49-B740-8DE7803D3995}"/>
              </a:ext>
            </a:extLst>
          </p:cNvPr>
          <p:cNvSpPr/>
          <p:nvPr/>
        </p:nvSpPr>
        <p:spPr>
          <a:xfrm>
            <a:off x="2675626" y="1574350"/>
            <a:ext cx="5745240" cy="2185214"/>
          </a:xfrm>
          <a:prstGeom prst="rect">
            <a:avLst/>
          </a:prstGeom>
        </p:spPr>
        <p:txBody>
          <a:bodyPr wrap="square">
            <a:spAutoFit/>
          </a:bodyPr>
          <a:lstStyle/>
          <a:p>
            <a:pPr marL="0" marR="0" lvl="0" indent="0" algn="l" defTabSz="914400" rtl="0" eaLnBrk="0" fontAlgn="base" latinLnBrk="0" hangingPunct="0">
              <a:lnSpc>
                <a:spcPct val="11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started my study at KTH university a few months ago. Everything about courses and the method of teaching is really in a modern way of studying with a lot of practical experiments. A lot of workshops with professional designers and companies as well.</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Anonymous</a:t>
            </a:r>
            <a:b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Studied from May/18 to May/19</a:t>
            </a:r>
          </a:p>
        </p:txBody>
      </p:sp>
      <p:sp>
        <p:nvSpPr>
          <p:cNvPr id="21" name="Rectangle 20">
            <a:extLst>
              <a:ext uri="{FF2B5EF4-FFF2-40B4-BE49-F238E27FC236}">
                <a16:creationId xmlns:a16="http://schemas.microsoft.com/office/drawing/2014/main" id="{52629CB6-C064-C441-BB2B-9B9D601E0974}"/>
              </a:ext>
            </a:extLst>
          </p:cNvPr>
          <p:cNvSpPr/>
          <p:nvPr/>
        </p:nvSpPr>
        <p:spPr>
          <a:xfrm>
            <a:off x="2669680" y="1565063"/>
            <a:ext cx="6036710" cy="19389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Everything about KTH and Stockholm is awesome. In particular, the teaching at KTH is interactive: seminars, workshops &amp; presentations. The teachers and professors are super supportive. International environment.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Michael </a:t>
            </a:r>
            <a:r>
              <a:rPr kumimoji="0" lang="sv-S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Samsu</a:t>
            </a: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sv-SE"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Koroma</a:t>
            </a: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
            <a:b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Sierra Leone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Studied from </a:t>
            </a:r>
            <a:r>
              <a:rPr kumimoji="0" lang="sv-SE"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Aug/16 to Jun/18</a:t>
            </a:r>
            <a:endParaRPr kumimoji="0" lang="en-US" sz="11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E936705B-4467-F448-8062-B380652DB626}"/>
              </a:ext>
            </a:extLst>
          </p:cNvPr>
          <p:cNvSpPr/>
          <p:nvPr/>
        </p:nvSpPr>
        <p:spPr>
          <a:xfrm>
            <a:off x="2669680" y="1613751"/>
            <a:ext cx="6036710" cy="291336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KTH provided a background understanding and cutting-edge expertise in computers and the internet and made me good at attacking various problems in terms of engineering.</a:t>
            </a:r>
          </a:p>
          <a:p>
            <a:pPr marL="0" marR="0" lvl="0" indent="0" algn="l" defTabSz="914400" rtl="0" eaLnBrk="0" fontAlgn="base" latinLnBrk="0" hangingPunct="0">
              <a:lnSpc>
                <a:spcPct val="100000"/>
              </a:lnSpc>
              <a:spcBef>
                <a:spcPct val="0"/>
              </a:spcBef>
              <a:spcAft>
                <a:spcPts val="180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Martin Sandberg</a:t>
            </a:r>
            <a:b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Director of Conversion - Spotify</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1333"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1333"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C3418BD4-6E6F-A446-8C55-B812D611051F}"/>
              </a:ext>
            </a:extLst>
          </p:cNvPr>
          <p:cNvSpPr/>
          <p:nvPr/>
        </p:nvSpPr>
        <p:spPr>
          <a:xfrm>
            <a:off x="2669680" y="1613751"/>
            <a:ext cx="6299413" cy="20451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quality of the studies is high. The academic environment is international and there is high connection between the university and the industry.</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133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Anonymous</a:t>
            </a:r>
            <a:b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Studied from May/18 to May/19</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6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1"/>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19" grpId="1"/>
      <p:bldP spid="20" grpId="0"/>
      <p:bldP spid="20" grpId="1"/>
      <p:bldP spid="21" grpId="0"/>
      <p:bldP spid="21" grpId="1"/>
      <p:bldP spid="22" grpId="0"/>
      <p:bldP spid="22" grpId="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E033DED-CA8C-154F-8159-927AA1BC2A69}"/>
              </a:ext>
            </a:extLst>
          </p:cNvPr>
          <p:cNvSpPr>
            <a:spLocks noGrp="1"/>
          </p:cNvSpPr>
          <p:nvPr>
            <p:ph type="title"/>
          </p:nvPr>
        </p:nvSpPr>
        <p:spPr>
          <a:xfrm>
            <a:off x="1060463" y="251752"/>
            <a:ext cx="7552857" cy="673874"/>
          </a:xfrm>
        </p:spPr>
        <p:txBody>
          <a:bodyPr/>
          <a:lstStyle/>
          <a:p>
            <a:r>
              <a:rPr lang="sv-SE" dirty="0"/>
              <a:t>Utbildning för framtiden</a:t>
            </a:r>
            <a:endParaRPr lang="en-SE" dirty="0"/>
          </a:p>
        </p:txBody>
      </p:sp>
      <p:sp>
        <p:nvSpPr>
          <p:cNvPr id="3" name="Date Placeholder 2">
            <a:extLst>
              <a:ext uri="{FF2B5EF4-FFF2-40B4-BE49-F238E27FC236}">
                <a16:creationId xmlns:a16="http://schemas.microsoft.com/office/drawing/2014/main" id="{5EFA08CF-B9A7-1840-9414-3EC40593CE77}"/>
              </a:ext>
            </a:extLst>
          </p:cNvPr>
          <p:cNvSpPr>
            <a:spLocks noGrp="1"/>
          </p:cNvSpPr>
          <p:nvPr>
            <p:ph type="dt" sz="half" idx="11"/>
          </p:nvPr>
        </p:nvSpPr>
        <p:spPr>
          <a:xfrm>
            <a:off x="250825" y="4949520"/>
            <a:ext cx="2057400" cy="117474"/>
          </a:xfrm>
        </p:spPr>
        <p:txBody>
          <a:bodyPr/>
          <a:lstStyle/>
          <a:p>
            <a:fld id="{FB2CF90B-63BC-6544-9FB4-A72410329261}" type="datetime1">
              <a:rPr lang="sv-SE" smtClean="0"/>
              <a:pPr/>
              <a:t>2023-08-29</a:t>
            </a:fld>
            <a:endParaRPr lang="en-GB" dirty="0"/>
          </a:p>
        </p:txBody>
      </p:sp>
      <p:sp>
        <p:nvSpPr>
          <p:cNvPr id="4" name="Slide Number Placeholder 3">
            <a:extLst>
              <a:ext uri="{FF2B5EF4-FFF2-40B4-BE49-F238E27FC236}">
                <a16:creationId xmlns:a16="http://schemas.microsoft.com/office/drawing/2014/main" id="{3E74C2E4-E5B8-694E-B078-111540F40CC9}"/>
              </a:ext>
            </a:extLst>
          </p:cNvPr>
          <p:cNvSpPr>
            <a:spLocks noGrp="1"/>
          </p:cNvSpPr>
          <p:nvPr>
            <p:ph type="sldNum" sz="quarter" idx="12"/>
          </p:nvPr>
        </p:nvSpPr>
        <p:spPr>
          <a:xfrm>
            <a:off x="6835775" y="4949520"/>
            <a:ext cx="2057400" cy="117474"/>
          </a:xfrm>
        </p:spPr>
        <p:txBody>
          <a:bodyPr/>
          <a:lstStyle/>
          <a:p>
            <a:fld id="{C338348D-F2D3-AB47-AE2A-1D59B1E58D64}" type="slidenum">
              <a:rPr lang="en-GB" smtClean="0"/>
              <a:pPr/>
              <a:t>12</a:t>
            </a:fld>
            <a:endParaRPr lang="en-GB"/>
          </a:p>
        </p:txBody>
      </p:sp>
      <p:sp>
        <p:nvSpPr>
          <p:cNvPr id="7" name="Content Placeholder 6">
            <a:extLst>
              <a:ext uri="{FF2B5EF4-FFF2-40B4-BE49-F238E27FC236}">
                <a16:creationId xmlns:a16="http://schemas.microsoft.com/office/drawing/2014/main" id="{BA9E6445-729E-654C-9542-0E81B650A425}"/>
              </a:ext>
            </a:extLst>
          </p:cNvPr>
          <p:cNvSpPr>
            <a:spLocks noGrp="1"/>
          </p:cNvSpPr>
          <p:nvPr>
            <p:ph sz="quarter" idx="13"/>
          </p:nvPr>
        </p:nvSpPr>
        <p:spPr>
          <a:xfrm>
            <a:off x="554477" y="1441136"/>
            <a:ext cx="3735422" cy="3456301"/>
          </a:xfrm>
        </p:spPr>
        <p:txBody>
          <a:bodyPr/>
          <a:lstStyle/>
          <a:p>
            <a:pPr>
              <a:spcAft>
                <a:spcPts val="0"/>
              </a:spcAft>
            </a:pPr>
            <a:r>
              <a:rPr lang="sv-SE" sz="1200" dirty="0"/>
              <a:t>Över 100 utbildningsprogram från behörighetsgivande utbildning till livslångt lärande</a:t>
            </a:r>
          </a:p>
          <a:p>
            <a:pPr>
              <a:spcAft>
                <a:spcPts val="0"/>
              </a:spcAft>
            </a:pPr>
            <a:r>
              <a:rPr lang="sv-SE" sz="1200" dirty="0"/>
              <a:t>Innovation och entreprenörskap</a:t>
            </a:r>
          </a:p>
          <a:p>
            <a:pPr>
              <a:spcAft>
                <a:spcPts val="0"/>
              </a:spcAft>
            </a:pPr>
            <a:r>
              <a:rPr lang="sv-SE" sz="1200" dirty="0"/>
              <a:t>Utmaningsdriven utbildning</a:t>
            </a:r>
          </a:p>
          <a:p>
            <a:pPr>
              <a:spcAft>
                <a:spcPts val="0"/>
              </a:spcAft>
            </a:pPr>
            <a:r>
              <a:rPr lang="sv-SE" sz="1200" dirty="0"/>
              <a:t>Jämställdhet och mångfald </a:t>
            </a:r>
          </a:p>
          <a:p>
            <a:pPr>
              <a:spcAft>
                <a:spcPts val="0"/>
              </a:spcAft>
            </a:pPr>
            <a:r>
              <a:rPr lang="sv-SE" sz="1200" dirty="0"/>
              <a:t>Hållbarhet och de </a:t>
            </a:r>
            <a:r>
              <a:rPr lang="sv-SE" dirty="0"/>
              <a:t>G</a:t>
            </a:r>
            <a:r>
              <a:rPr lang="sv-SE" sz="1200" dirty="0"/>
              <a:t>lobala målen för hållbar utveckling</a:t>
            </a:r>
          </a:p>
          <a:p>
            <a:pPr>
              <a:spcAft>
                <a:spcPts val="0"/>
              </a:spcAft>
            </a:pPr>
            <a:r>
              <a:rPr lang="sv-SE" sz="1200" dirty="0"/>
              <a:t>Utbildning utomlands</a:t>
            </a:r>
          </a:p>
          <a:p>
            <a:pPr>
              <a:spcAft>
                <a:spcPts val="0"/>
              </a:spcAft>
            </a:pPr>
            <a:r>
              <a:rPr lang="sv-SE" sz="1200" dirty="0"/>
              <a:t>Attraktiv examen</a:t>
            </a:r>
          </a:p>
          <a:p>
            <a:endParaRPr lang="en-SE" dirty="0"/>
          </a:p>
        </p:txBody>
      </p:sp>
      <p:pic>
        <p:nvPicPr>
          <p:cNvPr id="14" name="Picture Placeholder 13">
            <a:extLst>
              <a:ext uri="{FF2B5EF4-FFF2-40B4-BE49-F238E27FC236}">
                <a16:creationId xmlns:a16="http://schemas.microsoft.com/office/drawing/2014/main" id="{417E5775-9B4D-8243-9318-66EB47C4264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4643369" y="1178988"/>
            <a:ext cx="4246498" cy="3544874"/>
          </a:xfrm>
        </p:spPr>
      </p:pic>
    </p:spTree>
    <p:extLst>
      <p:ext uri="{BB962C8B-B14F-4D97-AF65-F5344CB8AC3E}">
        <p14:creationId xmlns:p14="http://schemas.microsoft.com/office/powerpoint/2010/main" val="216148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0463" y="251752"/>
            <a:ext cx="7552857" cy="673874"/>
          </a:xfrm>
        </p:spPr>
        <p:txBody>
          <a:bodyPr/>
          <a:lstStyle/>
          <a:p>
            <a:r>
              <a:rPr lang="sv-SE" dirty="0"/>
              <a:t>Utbildningar på grundnivå och avancerad nivå</a:t>
            </a:r>
          </a:p>
        </p:txBody>
      </p:sp>
      <p:sp>
        <p:nvSpPr>
          <p:cNvPr id="3" name="Date Placeholder 2"/>
          <p:cNvSpPr>
            <a:spLocks noGrp="1"/>
          </p:cNvSpPr>
          <p:nvPr>
            <p:ph type="dt" sz="half" idx="11"/>
          </p:nvPr>
        </p:nvSpPr>
        <p:spPr>
          <a:xfrm>
            <a:off x="250825" y="4949520"/>
            <a:ext cx="2057400" cy="117474"/>
          </a:xfrm>
        </p:spPr>
        <p:txBody>
          <a:bodyPr/>
          <a:lstStyle/>
          <a:p>
            <a:fld id="{BAD82F0C-0E2A-5546-8972-AA94798A63F5}" type="datetime1">
              <a:rPr lang="sv-SE" smtClean="0"/>
              <a:pPr/>
              <a:t>2023-08-29</a:t>
            </a:fld>
            <a:endParaRPr lang="en-GB" dirty="0"/>
          </a:p>
        </p:txBody>
      </p:sp>
      <p:sp>
        <p:nvSpPr>
          <p:cNvPr id="4" name="Slide Number Placeholder 3"/>
          <p:cNvSpPr>
            <a:spLocks noGrp="1"/>
          </p:cNvSpPr>
          <p:nvPr>
            <p:ph type="sldNum" sz="quarter" idx="12"/>
          </p:nvPr>
        </p:nvSpPr>
        <p:spPr>
          <a:xfrm>
            <a:off x="6835775" y="4949520"/>
            <a:ext cx="2057400" cy="117474"/>
          </a:xfrm>
        </p:spPr>
        <p:txBody>
          <a:bodyPr/>
          <a:lstStyle/>
          <a:p>
            <a:fld id="{C338348D-F2D3-AB47-AE2A-1D59B1E58D64}" type="slidenum">
              <a:rPr lang="en-GB" smtClean="0"/>
              <a:pPr/>
              <a:t>13</a:t>
            </a:fld>
            <a:endParaRPr lang="en-GB"/>
          </a:p>
        </p:txBody>
      </p:sp>
      <p:sp>
        <p:nvSpPr>
          <p:cNvPr id="2" name="Content Placeholder 1">
            <a:extLst>
              <a:ext uri="{FF2B5EF4-FFF2-40B4-BE49-F238E27FC236}">
                <a16:creationId xmlns:a16="http://schemas.microsoft.com/office/drawing/2014/main" id="{C92D9B6F-5E1B-E541-8E4A-7090D212FF65}"/>
              </a:ext>
            </a:extLst>
          </p:cNvPr>
          <p:cNvSpPr>
            <a:spLocks noGrp="1"/>
          </p:cNvSpPr>
          <p:nvPr>
            <p:ph sz="quarter" idx="13"/>
          </p:nvPr>
        </p:nvSpPr>
        <p:spPr>
          <a:xfrm>
            <a:off x="4851400" y="1315586"/>
            <a:ext cx="3789363" cy="3124200"/>
          </a:xfrm>
        </p:spPr>
        <p:txBody>
          <a:bodyPr/>
          <a:lstStyle/>
          <a:p>
            <a:pPr marL="0" indent="0">
              <a:lnSpc>
                <a:spcPts val="1600"/>
              </a:lnSpc>
              <a:buNone/>
            </a:pPr>
            <a:r>
              <a:rPr lang="sv-SE" sz="1200" b="1" dirty="0"/>
              <a:t>Cirka 30 utbildningar som startar på grundnivå samt 60 masterprogram inom:</a:t>
            </a:r>
          </a:p>
          <a:p>
            <a:pPr>
              <a:lnSpc>
                <a:spcPts val="1600"/>
              </a:lnSpc>
              <a:spcAft>
                <a:spcPts val="0"/>
              </a:spcAft>
            </a:pPr>
            <a:r>
              <a:rPr lang="sv-SE" sz="1200" dirty="0"/>
              <a:t>Arkitektur, samhällsbyggnad och byggteknik</a:t>
            </a:r>
          </a:p>
          <a:p>
            <a:pPr>
              <a:spcAft>
                <a:spcPts val="0"/>
              </a:spcAft>
            </a:pPr>
            <a:r>
              <a:rPr lang="sv-SE" sz="1200" dirty="0"/>
              <a:t>Elektroteknik, teknisk fysik och tillämpad matematik</a:t>
            </a:r>
          </a:p>
          <a:p>
            <a:pPr>
              <a:spcAft>
                <a:spcPts val="0"/>
              </a:spcAft>
            </a:pPr>
            <a:r>
              <a:rPr lang="sv-SE" sz="1200" dirty="0"/>
              <a:t>Energi och miljö</a:t>
            </a:r>
          </a:p>
          <a:p>
            <a:pPr>
              <a:spcAft>
                <a:spcPts val="0"/>
              </a:spcAft>
            </a:pPr>
            <a:r>
              <a:rPr lang="sv-SE" sz="1200" dirty="0"/>
              <a:t>Kemi- och bioteknik</a:t>
            </a:r>
          </a:p>
          <a:p>
            <a:pPr>
              <a:spcAft>
                <a:spcPts val="0"/>
              </a:spcAft>
            </a:pPr>
            <a:r>
              <a:rPr lang="sv-SE" sz="1200" dirty="0"/>
              <a:t>Industriell ekonomi och teknik</a:t>
            </a:r>
          </a:p>
          <a:p>
            <a:pPr>
              <a:spcAft>
                <a:spcPts val="0"/>
              </a:spcAft>
            </a:pPr>
            <a:r>
              <a:rPr lang="sv-SE" sz="1200" dirty="0"/>
              <a:t>IT och datateknik</a:t>
            </a:r>
          </a:p>
          <a:p>
            <a:pPr>
              <a:spcAft>
                <a:spcPts val="0"/>
              </a:spcAft>
            </a:pPr>
            <a:r>
              <a:rPr lang="sv-SE" sz="1200" dirty="0"/>
              <a:t>Maskinteknik, farkostteknik och produktframtagning</a:t>
            </a:r>
          </a:p>
          <a:p>
            <a:pPr>
              <a:spcAft>
                <a:spcPts val="0"/>
              </a:spcAft>
            </a:pPr>
            <a:r>
              <a:rPr lang="sv-SE" sz="1200" dirty="0"/>
              <a:t>Materialvetenskap</a:t>
            </a:r>
          </a:p>
          <a:p>
            <a:pPr>
              <a:spcAft>
                <a:spcPts val="0"/>
              </a:spcAft>
            </a:pPr>
            <a:r>
              <a:rPr lang="sv-SE" sz="1200" dirty="0"/>
              <a:t>Medicinsk teknik</a:t>
            </a:r>
          </a:p>
          <a:p>
            <a:pPr>
              <a:spcAft>
                <a:spcPts val="0"/>
              </a:spcAft>
            </a:pPr>
            <a:r>
              <a:rPr lang="sv-SE" sz="1200" dirty="0"/>
              <a:t>Teknik och lärande</a:t>
            </a:r>
          </a:p>
          <a:p>
            <a:pPr>
              <a:spcAft>
                <a:spcPts val="0"/>
              </a:spcAft>
            </a:pPr>
            <a:r>
              <a:rPr lang="sv-SE" sz="1200" dirty="0"/>
              <a:t>Öppen ingång och behörighetsgivande utbildningar</a:t>
            </a:r>
          </a:p>
        </p:txBody>
      </p:sp>
      <p:pic>
        <p:nvPicPr>
          <p:cNvPr id="19" name="Picture Placeholder 18">
            <a:extLst>
              <a:ext uri="{FF2B5EF4-FFF2-40B4-BE49-F238E27FC236}">
                <a16:creationId xmlns:a16="http://schemas.microsoft.com/office/drawing/2014/main" id="{1DFA8F22-7CF5-734E-AB3B-9AF8B9A2391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2412086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35A26A7A-1C15-1D47-8F01-CD9022E469DF}"/>
              </a:ext>
            </a:extLst>
          </p:cNvPr>
          <p:cNvCxnSpPr>
            <a:cxnSpLocks/>
            <a:endCxn id="19" idx="2"/>
          </p:cNvCxnSpPr>
          <p:nvPr/>
        </p:nvCxnSpPr>
        <p:spPr>
          <a:xfrm>
            <a:off x="6607212" y="1714868"/>
            <a:ext cx="15071" cy="1862601"/>
          </a:xfrm>
          <a:prstGeom prst="line">
            <a:avLst/>
          </a:prstGeom>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3D8E45-EB77-534E-BC7D-264700F8E091}"/>
              </a:ext>
            </a:extLst>
          </p:cNvPr>
          <p:cNvCxnSpPr>
            <a:cxnSpLocks/>
            <a:stCxn id="5" idx="3"/>
            <a:endCxn id="17" idx="2"/>
          </p:cNvCxnSpPr>
          <p:nvPr/>
        </p:nvCxnSpPr>
        <p:spPr>
          <a:xfrm flipH="1">
            <a:off x="4326592" y="1695161"/>
            <a:ext cx="7842" cy="2783266"/>
          </a:xfrm>
          <a:prstGeom prst="line">
            <a:avLst/>
          </a:prstGeom>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sv-SE" dirty="0"/>
              <a:t>Examina</a:t>
            </a:r>
            <a:endParaRPr lang="en-GB" dirty="0"/>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14</a:t>
            </a:fld>
            <a:endParaRPr lang="en-GB"/>
          </a:p>
        </p:txBody>
      </p:sp>
      <p:sp>
        <p:nvSpPr>
          <p:cNvPr id="5" name="Pentagon 4">
            <a:extLst>
              <a:ext uri="{FF2B5EF4-FFF2-40B4-BE49-F238E27FC236}">
                <a16:creationId xmlns:a16="http://schemas.microsoft.com/office/drawing/2014/main" id="{1F3125CB-7EA8-284E-BA04-DB45C8EAA796}"/>
              </a:ext>
            </a:extLst>
          </p:cNvPr>
          <p:cNvSpPr/>
          <p:nvPr/>
        </p:nvSpPr>
        <p:spPr>
          <a:xfrm rot="5400000">
            <a:off x="3997498" y="292546"/>
            <a:ext cx="673872" cy="2131357"/>
          </a:xfrm>
          <a:prstGeom prst="homePlate">
            <a:avLst>
              <a:gd name="adj" fmla="val 18877"/>
            </a:avLst>
          </a:prstGeom>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vert="vert270" rtlCol="0" anchor="ctr"/>
          <a:lstStyle/>
          <a:p>
            <a:pPr lvl="0" algn="ctr" eaLnBrk="1" fontAlgn="auto" hangingPunct="1">
              <a:spcBef>
                <a:spcPts val="0"/>
              </a:spcBef>
              <a:spcAft>
                <a:spcPts val="0"/>
              </a:spcAft>
              <a:defRPr/>
            </a:pPr>
            <a:r>
              <a:rPr lang="sv-SE" sz="1000" b="1" dirty="0"/>
              <a:t>Generella examina</a:t>
            </a:r>
          </a:p>
        </p:txBody>
      </p:sp>
      <p:sp>
        <p:nvSpPr>
          <p:cNvPr id="8" name="TextBox 7">
            <a:extLst>
              <a:ext uri="{FF2B5EF4-FFF2-40B4-BE49-F238E27FC236}">
                <a16:creationId xmlns:a16="http://schemas.microsoft.com/office/drawing/2014/main" id="{AEDB3B6A-8AF0-2349-86E0-E79F06413055}"/>
              </a:ext>
            </a:extLst>
          </p:cNvPr>
          <p:cNvSpPr txBox="1"/>
          <p:nvPr/>
        </p:nvSpPr>
        <p:spPr>
          <a:xfrm>
            <a:off x="316006" y="1822076"/>
            <a:ext cx="184731" cy="369332"/>
          </a:xfrm>
          <a:prstGeom prst="rect">
            <a:avLst/>
          </a:prstGeom>
          <a:noFill/>
        </p:spPr>
        <p:txBody>
          <a:bodyPr wrap="none" rtlCol="0">
            <a:spAutoFit/>
          </a:bodyPr>
          <a:lstStyle/>
          <a:p>
            <a:endParaRPr lang="en-SE" dirty="0"/>
          </a:p>
        </p:txBody>
      </p:sp>
      <p:sp>
        <p:nvSpPr>
          <p:cNvPr id="10" name="Rectangle 9">
            <a:extLst>
              <a:ext uri="{FF2B5EF4-FFF2-40B4-BE49-F238E27FC236}">
                <a16:creationId xmlns:a16="http://schemas.microsoft.com/office/drawing/2014/main" id="{25E27644-F9D1-5245-A332-5752BA62FBFD}"/>
              </a:ext>
            </a:extLst>
          </p:cNvPr>
          <p:cNvSpPr/>
          <p:nvPr/>
        </p:nvSpPr>
        <p:spPr>
          <a:xfrm>
            <a:off x="979780" y="1929157"/>
            <a:ext cx="2131359" cy="763641"/>
          </a:xfrm>
          <a:prstGeom prst="rect">
            <a:avLst/>
          </a:prstGeom>
          <a:solidFill>
            <a:schemeClr val="accent2">
              <a:lumMod val="20000"/>
              <a:lumOff val="80000"/>
            </a:schemeClr>
          </a:solidFill>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lvl="0" algn="ctr" eaLnBrk="1" fontAlgn="auto" hangingPunct="1">
              <a:spcBef>
                <a:spcPts val="0"/>
              </a:spcBef>
              <a:spcAft>
                <a:spcPts val="0"/>
              </a:spcAft>
              <a:defRPr/>
            </a:pPr>
            <a:r>
              <a:rPr lang="sv-SE" sz="1000" b="1" dirty="0"/>
              <a:t>Grundnivå</a:t>
            </a:r>
          </a:p>
        </p:txBody>
      </p:sp>
      <p:sp>
        <p:nvSpPr>
          <p:cNvPr id="12" name="Rectangle 11">
            <a:extLst>
              <a:ext uri="{FF2B5EF4-FFF2-40B4-BE49-F238E27FC236}">
                <a16:creationId xmlns:a16="http://schemas.microsoft.com/office/drawing/2014/main" id="{94C9DAB2-51B2-1C49-A458-248BD8BBF231}"/>
              </a:ext>
            </a:extLst>
          </p:cNvPr>
          <p:cNvSpPr/>
          <p:nvPr/>
        </p:nvSpPr>
        <p:spPr>
          <a:xfrm>
            <a:off x="979780" y="2837050"/>
            <a:ext cx="2131359" cy="740419"/>
          </a:xfrm>
          <a:prstGeom prst="rect">
            <a:avLst/>
          </a:prstGeom>
          <a:solidFill>
            <a:schemeClr val="accent2">
              <a:lumMod val="20000"/>
              <a:lumOff val="80000"/>
            </a:schemeClr>
          </a:solidFill>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defRPr/>
            </a:pPr>
            <a:r>
              <a:rPr lang="sv-SE" sz="1000" b="1" dirty="0"/>
              <a:t>Avancerad nivå</a:t>
            </a:r>
            <a:endParaRPr lang="sv-SE" sz="1000" b="1" dirty="0">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98B628C2-FAD0-6B4F-BECF-EDE185342C58}"/>
              </a:ext>
            </a:extLst>
          </p:cNvPr>
          <p:cNvSpPr/>
          <p:nvPr/>
        </p:nvSpPr>
        <p:spPr>
          <a:xfrm>
            <a:off x="979780" y="3733500"/>
            <a:ext cx="2131359" cy="744927"/>
          </a:xfrm>
          <a:prstGeom prst="rect">
            <a:avLst/>
          </a:prstGeom>
          <a:solidFill>
            <a:schemeClr val="accent2">
              <a:lumMod val="20000"/>
              <a:lumOff val="80000"/>
            </a:schemeClr>
          </a:solidFill>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defRPr/>
            </a:pPr>
            <a:r>
              <a:rPr lang="sv-SE" sz="1000" b="1" dirty="0"/>
              <a:t>Forskarnivå</a:t>
            </a:r>
            <a:endParaRPr lang="sv-SE" sz="1000" b="1" dirty="0">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BF56B930-C1DD-024E-97AE-90C3C1939B70}"/>
              </a:ext>
            </a:extLst>
          </p:cNvPr>
          <p:cNvSpPr/>
          <p:nvPr/>
        </p:nvSpPr>
        <p:spPr>
          <a:xfrm>
            <a:off x="3260913" y="1929157"/>
            <a:ext cx="2131359" cy="747354"/>
          </a:xfrm>
          <a:prstGeom prst="rect">
            <a:avLst/>
          </a:prstGeom>
          <a:solidFill>
            <a:schemeClr val="bg1"/>
          </a:solidFill>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nchorCtr="0"/>
          <a:lstStyle/>
          <a:p>
            <a:pPr algn="ctr">
              <a:spcAft>
                <a:spcPts val="0"/>
              </a:spcAft>
            </a:pPr>
            <a:r>
              <a:rPr lang="sv-SE" sz="1000" dirty="0"/>
              <a:t>Högskoleexamen</a:t>
            </a:r>
          </a:p>
          <a:p>
            <a:pPr algn="ctr">
              <a:spcAft>
                <a:spcPts val="0"/>
              </a:spcAft>
            </a:pPr>
            <a:r>
              <a:rPr lang="sv-SE" sz="1000" dirty="0"/>
              <a:t>Kandidatexamen</a:t>
            </a:r>
            <a:endParaRPr lang="sv-SE" sz="1000" dirty="0">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213D32E7-3E89-1A4D-B62D-2F4B747437DD}"/>
              </a:ext>
            </a:extLst>
          </p:cNvPr>
          <p:cNvSpPr/>
          <p:nvPr/>
        </p:nvSpPr>
        <p:spPr>
          <a:xfrm>
            <a:off x="3260912" y="2830115"/>
            <a:ext cx="2131359" cy="747354"/>
          </a:xfrm>
          <a:prstGeom prst="rect">
            <a:avLst/>
          </a:prstGeom>
          <a:solidFill>
            <a:schemeClr val="bg1"/>
          </a:solidFill>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nchorCtr="0"/>
          <a:lstStyle/>
          <a:p>
            <a:pPr algn="ctr">
              <a:spcAft>
                <a:spcPts val="0"/>
              </a:spcAft>
            </a:pPr>
            <a:r>
              <a:rPr lang="sv-SE" sz="1000" dirty="0"/>
              <a:t>Magisterexamen</a:t>
            </a:r>
          </a:p>
          <a:p>
            <a:pPr algn="ctr">
              <a:spcAft>
                <a:spcPts val="0"/>
              </a:spcAft>
            </a:pPr>
            <a:r>
              <a:rPr lang="sv-SE" sz="1000" dirty="0"/>
              <a:t>Masterexamen</a:t>
            </a:r>
            <a:endParaRPr lang="sv-SE" sz="1000" dirty="0">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27A00A6A-84AD-544F-B0AE-466E6443D938}"/>
              </a:ext>
            </a:extLst>
          </p:cNvPr>
          <p:cNvSpPr/>
          <p:nvPr/>
        </p:nvSpPr>
        <p:spPr>
          <a:xfrm>
            <a:off x="3260912" y="3731073"/>
            <a:ext cx="2131359" cy="747354"/>
          </a:xfrm>
          <a:prstGeom prst="rect">
            <a:avLst/>
          </a:prstGeom>
          <a:solidFill>
            <a:schemeClr val="bg1"/>
          </a:solidFill>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nchorCtr="0"/>
          <a:lstStyle/>
          <a:p>
            <a:pPr algn="ctr">
              <a:spcAft>
                <a:spcPts val="0"/>
              </a:spcAft>
            </a:pPr>
            <a:r>
              <a:rPr lang="sv-SE" sz="1000" dirty="0"/>
              <a:t>Licentiatexamen</a:t>
            </a:r>
          </a:p>
          <a:p>
            <a:pPr algn="ctr">
              <a:spcAft>
                <a:spcPts val="0"/>
              </a:spcAft>
            </a:pPr>
            <a:r>
              <a:rPr lang="sv-SE" sz="1000" dirty="0"/>
              <a:t>Doktorsexamen</a:t>
            </a:r>
            <a:endParaRPr lang="sv-SE" sz="1000" dirty="0">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FBF62120-37FD-0E4A-86DA-83D429E52673}"/>
              </a:ext>
            </a:extLst>
          </p:cNvPr>
          <p:cNvSpPr/>
          <p:nvPr/>
        </p:nvSpPr>
        <p:spPr>
          <a:xfrm>
            <a:off x="5556603" y="1929157"/>
            <a:ext cx="2131359" cy="747354"/>
          </a:xfrm>
          <a:prstGeom prst="rect">
            <a:avLst/>
          </a:prstGeom>
          <a:solidFill>
            <a:schemeClr val="bg1"/>
          </a:solidFill>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nchorCtr="0"/>
          <a:lstStyle/>
          <a:p>
            <a:pPr algn="ctr">
              <a:spcAft>
                <a:spcPts val="0"/>
              </a:spcAft>
            </a:pPr>
            <a:r>
              <a:rPr lang="sv-SE" sz="1000" dirty="0"/>
              <a:t>Högskoleingenjörsexamen</a:t>
            </a:r>
          </a:p>
          <a:p>
            <a:pPr algn="ctr">
              <a:spcAft>
                <a:spcPts val="0"/>
              </a:spcAft>
            </a:pPr>
            <a:r>
              <a:rPr lang="sv-SE" sz="1000" dirty="0"/>
              <a:t>Ämneslärarexamen</a:t>
            </a:r>
            <a:endParaRPr lang="sv-SE" sz="1000" dirty="0">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D56153F0-EC08-9741-BE51-949E29BB0674}"/>
              </a:ext>
            </a:extLst>
          </p:cNvPr>
          <p:cNvSpPr/>
          <p:nvPr/>
        </p:nvSpPr>
        <p:spPr>
          <a:xfrm>
            <a:off x="5556603" y="2830115"/>
            <a:ext cx="2131359" cy="747354"/>
          </a:xfrm>
          <a:prstGeom prst="rect">
            <a:avLst/>
          </a:prstGeom>
          <a:solidFill>
            <a:schemeClr val="bg1"/>
          </a:solidFill>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nchorCtr="0"/>
          <a:lstStyle/>
          <a:p>
            <a:pPr algn="ctr" eaLnBrk="1" fontAlgn="ctr" hangingPunct="1"/>
            <a:r>
              <a:rPr lang="en-SE" sz="1000" dirty="0"/>
              <a:t>Civilingenjörsexamen</a:t>
            </a:r>
          </a:p>
          <a:p>
            <a:pPr algn="ctr" eaLnBrk="1" fontAlgn="ctr" hangingPunct="1"/>
            <a:r>
              <a:rPr lang="en-SE" sz="1000" dirty="0"/>
              <a:t>Arkitektexamen</a:t>
            </a:r>
          </a:p>
          <a:p>
            <a:pPr algn="ctr" eaLnBrk="1" fontAlgn="ctr" hangingPunct="1"/>
            <a:r>
              <a:rPr lang="en-SE" sz="1000" dirty="0"/>
              <a:t>Ämneslärarexamen </a:t>
            </a:r>
          </a:p>
        </p:txBody>
      </p:sp>
      <p:sp>
        <p:nvSpPr>
          <p:cNvPr id="20" name="Pentagon 19">
            <a:extLst>
              <a:ext uri="{FF2B5EF4-FFF2-40B4-BE49-F238E27FC236}">
                <a16:creationId xmlns:a16="http://schemas.microsoft.com/office/drawing/2014/main" id="{A9B29D6B-16C1-4C46-BE46-73ACF4044660}"/>
              </a:ext>
            </a:extLst>
          </p:cNvPr>
          <p:cNvSpPr/>
          <p:nvPr/>
        </p:nvSpPr>
        <p:spPr>
          <a:xfrm rot="5400000">
            <a:off x="6278628" y="292546"/>
            <a:ext cx="673873" cy="2131357"/>
          </a:xfrm>
          <a:prstGeom prst="homePlate">
            <a:avLst>
              <a:gd name="adj" fmla="val 18877"/>
            </a:avLst>
          </a:prstGeom>
          <a:ln w="25400">
            <a:solidFill>
              <a:schemeClr val="accent2">
                <a:lumMod val="20000"/>
                <a:lumOff val="80000"/>
              </a:schemeClr>
            </a:solidFill>
            <a:miter lim="800000"/>
          </a:ln>
        </p:spPr>
        <p:style>
          <a:lnRef idx="1">
            <a:schemeClr val="accent1"/>
          </a:lnRef>
          <a:fillRef idx="0">
            <a:schemeClr val="accent1"/>
          </a:fillRef>
          <a:effectRef idx="0">
            <a:schemeClr val="accent1"/>
          </a:effectRef>
          <a:fontRef idx="minor">
            <a:schemeClr val="tx1"/>
          </a:fontRef>
        </p:style>
        <p:txBody>
          <a:bodyPr vert="vert270" rtlCol="0" anchor="ctr"/>
          <a:lstStyle/>
          <a:p>
            <a:pPr lvl="0" algn="ctr" eaLnBrk="1" fontAlgn="auto" hangingPunct="1">
              <a:spcBef>
                <a:spcPts val="0"/>
              </a:spcBef>
              <a:spcAft>
                <a:spcPts val="0"/>
              </a:spcAft>
              <a:defRPr/>
            </a:pPr>
            <a:r>
              <a:rPr lang="sv-SE" sz="1000" b="1" dirty="0"/>
              <a:t>Yrkesexamina</a:t>
            </a:r>
          </a:p>
        </p:txBody>
      </p:sp>
      <p:sp>
        <p:nvSpPr>
          <p:cNvPr id="22" name="Oval 21">
            <a:extLst>
              <a:ext uri="{FF2B5EF4-FFF2-40B4-BE49-F238E27FC236}">
                <a16:creationId xmlns:a16="http://schemas.microsoft.com/office/drawing/2014/main" id="{2F79E830-9FB5-EF4D-9C00-DEFB5E69259A}"/>
              </a:ext>
            </a:extLst>
          </p:cNvPr>
          <p:cNvSpPr/>
          <p:nvPr/>
        </p:nvSpPr>
        <p:spPr>
          <a:xfrm>
            <a:off x="4254785" y="2770926"/>
            <a:ext cx="159300" cy="159300"/>
          </a:xfrm>
          <a:prstGeom prst="ellipse">
            <a:avLst/>
          </a:prstGeom>
          <a:solidFill>
            <a:schemeClr val="accent3"/>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3" name="Oval 22">
            <a:extLst>
              <a:ext uri="{FF2B5EF4-FFF2-40B4-BE49-F238E27FC236}">
                <a16:creationId xmlns:a16="http://schemas.microsoft.com/office/drawing/2014/main" id="{4371DD96-E758-554D-9261-54735679F80D}"/>
              </a:ext>
            </a:extLst>
          </p:cNvPr>
          <p:cNvSpPr/>
          <p:nvPr/>
        </p:nvSpPr>
        <p:spPr>
          <a:xfrm>
            <a:off x="4254785" y="1868508"/>
            <a:ext cx="159300" cy="159300"/>
          </a:xfrm>
          <a:prstGeom prst="ellipse">
            <a:avLst/>
          </a:prstGeom>
          <a:solidFill>
            <a:schemeClr val="accent3"/>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4" name="Oval 23">
            <a:extLst>
              <a:ext uri="{FF2B5EF4-FFF2-40B4-BE49-F238E27FC236}">
                <a16:creationId xmlns:a16="http://schemas.microsoft.com/office/drawing/2014/main" id="{6EC5B7B2-3F66-994B-8918-928CDB06DFA4}"/>
              </a:ext>
            </a:extLst>
          </p:cNvPr>
          <p:cNvSpPr/>
          <p:nvPr/>
        </p:nvSpPr>
        <p:spPr>
          <a:xfrm>
            <a:off x="4254785" y="3668928"/>
            <a:ext cx="159300" cy="159300"/>
          </a:xfrm>
          <a:prstGeom prst="ellipse">
            <a:avLst/>
          </a:prstGeom>
          <a:solidFill>
            <a:schemeClr val="accent3"/>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5" name="Oval 24">
            <a:extLst>
              <a:ext uri="{FF2B5EF4-FFF2-40B4-BE49-F238E27FC236}">
                <a16:creationId xmlns:a16="http://schemas.microsoft.com/office/drawing/2014/main" id="{DD1E6EF6-D1F5-9441-AB46-9D70AB7C86E7}"/>
              </a:ext>
            </a:extLst>
          </p:cNvPr>
          <p:cNvSpPr/>
          <p:nvPr/>
        </p:nvSpPr>
        <p:spPr>
          <a:xfrm>
            <a:off x="6535918" y="1848766"/>
            <a:ext cx="159300" cy="159300"/>
          </a:xfrm>
          <a:prstGeom prst="ellipse">
            <a:avLst/>
          </a:prstGeom>
          <a:solidFill>
            <a:schemeClr val="accent3"/>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6" name="Oval 25">
            <a:extLst>
              <a:ext uri="{FF2B5EF4-FFF2-40B4-BE49-F238E27FC236}">
                <a16:creationId xmlns:a16="http://schemas.microsoft.com/office/drawing/2014/main" id="{DEF1FBF5-7962-7948-8859-F6AD56C9785F}"/>
              </a:ext>
            </a:extLst>
          </p:cNvPr>
          <p:cNvSpPr/>
          <p:nvPr/>
        </p:nvSpPr>
        <p:spPr>
          <a:xfrm>
            <a:off x="6542632" y="2757400"/>
            <a:ext cx="159300" cy="159300"/>
          </a:xfrm>
          <a:prstGeom prst="ellipse">
            <a:avLst/>
          </a:prstGeom>
          <a:solidFill>
            <a:schemeClr val="accent3"/>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spTree>
    <p:extLst>
      <p:ext uri="{BB962C8B-B14F-4D97-AF65-F5344CB8AC3E}">
        <p14:creationId xmlns:p14="http://schemas.microsoft.com/office/powerpoint/2010/main" val="403274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Studentmobilitet – vanligaste länderna 2020</a:t>
            </a:r>
          </a:p>
        </p:txBody>
      </p:sp>
      <p:sp>
        <p:nvSpPr>
          <p:cNvPr id="3" name="Date Placeholder 2"/>
          <p:cNvSpPr>
            <a:spLocks noGrp="1"/>
          </p:cNvSpPr>
          <p:nvPr>
            <p:ph type="dt" sz="half" idx="11"/>
          </p:nvPr>
        </p:nvSpPr>
        <p:spPr/>
        <p:txBody>
          <a:bodyPr/>
          <a:lstStyle/>
          <a:p>
            <a:fld id="{0D45677C-6021-4B4B-8D00-4AA6DB0D4902}" type="datetime1">
              <a:rPr lang="sv-SE" smtClean="0"/>
              <a:t>2023-08-29</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15</a:t>
            </a:fld>
            <a:endParaRPr lang="en-GB"/>
          </a:p>
        </p:txBody>
      </p:sp>
      <p:sp>
        <p:nvSpPr>
          <p:cNvPr id="15" name="Rectangle 14">
            <a:extLst>
              <a:ext uri="{FF2B5EF4-FFF2-40B4-BE49-F238E27FC236}">
                <a16:creationId xmlns:a16="http://schemas.microsoft.com/office/drawing/2014/main" id="{A637BDC4-E1A2-D845-8CE3-DCE009592EF4}"/>
              </a:ext>
            </a:extLst>
          </p:cNvPr>
          <p:cNvSpPr/>
          <p:nvPr/>
        </p:nvSpPr>
        <p:spPr>
          <a:xfrm>
            <a:off x="250825" y="1303638"/>
            <a:ext cx="4255545" cy="504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sz="1000" dirty="0" err="1">
                <a:solidFill>
                  <a:schemeClr val="tx1"/>
                </a:solidFill>
              </a:rPr>
              <a:t>Antal</a:t>
            </a:r>
            <a:r>
              <a:rPr lang="en-GB" sz="1000" dirty="0">
                <a:solidFill>
                  <a:schemeClr val="tx1"/>
                </a:solidFill>
              </a:rPr>
              <a:t> KTH-</a:t>
            </a:r>
            <a:r>
              <a:rPr lang="en-GB" sz="1000" dirty="0" err="1">
                <a:solidFill>
                  <a:schemeClr val="tx1"/>
                </a:solidFill>
              </a:rPr>
              <a:t>studenter</a:t>
            </a:r>
            <a:r>
              <a:rPr lang="en-GB" sz="1000" dirty="0">
                <a:solidFill>
                  <a:schemeClr val="tx1"/>
                </a:solidFill>
              </a:rPr>
              <a:t> </a:t>
            </a:r>
            <a:r>
              <a:rPr lang="en-GB" sz="1000" dirty="0" err="1">
                <a:solidFill>
                  <a:schemeClr val="tx1"/>
                </a:solidFill>
              </a:rPr>
              <a:t>som</a:t>
            </a:r>
            <a:r>
              <a:rPr lang="en-GB" sz="1000" dirty="0">
                <a:solidFill>
                  <a:schemeClr val="tx1"/>
                </a:solidFill>
              </a:rPr>
              <a:t> </a:t>
            </a:r>
            <a:r>
              <a:rPr lang="en-GB" sz="1000" dirty="0" err="1">
                <a:solidFill>
                  <a:schemeClr val="tx1"/>
                </a:solidFill>
              </a:rPr>
              <a:t>påbörjat</a:t>
            </a:r>
            <a:r>
              <a:rPr lang="en-GB" sz="1000" dirty="0">
                <a:solidFill>
                  <a:schemeClr val="tx1"/>
                </a:solidFill>
              </a:rPr>
              <a:t> </a:t>
            </a:r>
            <a:r>
              <a:rPr lang="en-GB" sz="1000" dirty="0" err="1">
                <a:solidFill>
                  <a:schemeClr val="tx1"/>
                </a:solidFill>
              </a:rPr>
              <a:t>utbytesstudier</a:t>
            </a:r>
            <a:r>
              <a:rPr lang="en-GB" sz="1000" dirty="0">
                <a:solidFill>
                  <a:schemeClr val="tx1"/>
                </a:solidFill>
              </a:rPr>
              <a:t> under </a:t>
            </a:r>
            <a:r>
              <a:rPr lang="en-GB" sz="1000" dirty="0" err="1">
                <a:solidFill>
                  <a:schemeClr val="tx1"/>
                </a:solidFill>
              </a:rPr>
              <a:t>året</a:t>
            </a:r>
            <a:r>
              <a:rPr lang="en-GB" sz="1000" dirty="0">
                <a:solidFill>
                  <a:schemeClr val="tx1"/>
                </a:solidFill>
              </a:rPr>
              <a:t>: </a:t>
            </a:r>
          </a:p>
          <a:p>
            <a:r>
              <a:rPr lang="en-GB" sz="1000" dirty="0">
                <a:solidFill>
                  <a:schemeClr val="tx1"/>
                </a:solidFill>
              </a:rPr>
              <a:t>de </a:t>
            </a:r>
            <a:r>
              <a:rPr lang="en-GB" sz="1000" dirty="0" err="1">
                <a:solidFill>
                  <a:schemeClr val="tx1"/>
                </a:solidFill>
              </a:rPr>
              <a:t>tio</a:t>
            </a:r>
            <a:r>
              <a:rPr lang="en-GB" sz="1000" dirty="0">
                <a:solidFill>
                  <a:schemeClr val="tx1"/>
                </a:solidFill>
              </a:rPr>
              <a:t> </a:t>
            </a:r>
            <a:r>
              <a:rPr lang="en-GB" sz="1000" dirty="0" err="1">
                <a:solidFill>
                  <a:schemeClr val="tx1"/>
                </a:solidFill>
              </a:rPr>
              <a:t>vanligaste</a:t>
            </a:r>
            <a:r>
              <a:rPr lang="en-GB" sz="1000" dirty="0">
                <a:solidFill>
                  <a:schemeClr val="tx1"/>
                </a:solidFill>
              </a:rPr>
              <a:t> </a:t>
            </a:r>
            <a:r>
              <a:rPr lang="en-GB" sz="1000" dirty="0" err="1">
                <a:solidFill>
                  <a:schemeClr val="tx1"/>
                </a:solidFill>
              </a:rPr>
              <a:t>länderna</a:t>
            </a:r>
            <a:r>
              <a:rPr lang="en-GB" sz="1000" dirty="0">
                <a:solidFill>
                  <a:schemeClr val="tx1"/>
                </a:solidFill>
              </a:rPr>
              <a:t> </a:t>
            </a:r>
            <a:r>
              <a:rPr lang="en-GB" sz="1000" dirty="0" err="1">
                <a:solidFill>
                  <a:schemeClr val="tx1"/>
                </a:solidFill>
              </a:rPr>
              <a:t>för</a:t>
            </a:r>
            <a:r>
              <a:rPr lang="en-GB" sz="1000" dirty="0">
                <a:solidFill>
                  <a:schemeClr val="tx1"/>
                </a:solidFill>
              </a:rPr>
              <a:t> </a:t>
            </a:r>
            <a:r>
              <a:rPr lang="en-GB" sz="1000" dirty="0" err="1">
                <a:solidFill>
                  <a:schemeClr val="tx1"/>
                </a:solidFill>
              </a:rPr>
              <a:t>utresa</a:t>
            </a:r>
            <a:endParaRPr lang="en-GB" sz="1000" dirty="0">
              <a:solidFill>
                <a:schemeClr val="tx1"/>
              </a:solidFill>
            </a:endParaRPr>
          </a:p>
        </p:txBody>
      </p:sp>
      <p:sp>
        <p:nvSpPr>
          <p:cNvPr id="16" name="Rectangle 15">
            <a:extLst>
              <a:ext uri="{FF2B5EF4-FFF2-40B4-BE49-F238E27FC236}">
                <a16:creationId xmlns:a16="http://schemas.microsoft.com/office/drawing/2014/main" id="{5FBABFDD-8FD5-7E45-8EE9-F27B0058649C}"/>
              </a:ext>
            </a:extLst>
          </p:cNvPr>
          <p:cNvSpPr/>
          <p:nvPr/>
        </p:nvSpPr>
        <p:spPr>
          <a:xfrm>
            <a:off x="4637630" y="1294469"/>
            <a:ext cx="4255545" cy="504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sz="1000" dirty="0" err="1">
                <a:solidFill>
                  <a:schemeClr val="tx1"/>
                </a:solidFill>
              </a:rPr>
              <a:t>Antal</a:t>
            </a:r>
            <a:r>
              <a:rPr lang="en-GB" sz="1000" dirty="0">
                <a:solidFill>
                  <a:schemeClr val="tx1"/>
                </a:solidFill>
              </a:rPr>
              <a:t> </a:t>
            </a:r>
            <a:r>
              <a:rPr lang="en-GB" sz="1000" dirty="0" err="1">
                <a:solidFill>
                  <a:schemeClr val="tx1"/>
                </a:solidFill>
              </a:rPr>
              <a:t>studenter</a:t>
            </a:r>
            <a:r>
              <a:rPr lang="en-GB" sz="1000" dirty="0">
                <a:solidFill>
                  <a:schemeClr val="tx1"/>
                </a:solidFill>
              </a:rPr>
              <a:t> </a:t>
            </a:r>
            <a:r>
              <a:rPr lang="en-GB" sz="1000" dirty="0" err="1">
                <a:solidFill>
                  <a:schemeClr val="tx1"/>
                </a:solidFill>
              </a:rPr>
              <a:t>som</a:t>
            </a:r>
            <a:r>
              <a:rPr lang="en-GB" sz="1000" dirty="0">
                <a:solidFill>
                  <a:schemeClr val="tx1"/>
                </a:solidFill>
              </a:rPr>
              <a:t> </a:t>
            </a:r>
            <a:r>
              <a:rPr lang="en-GB" sz="1000" dirty="0" err="1">
                <a:solidFill>
                  <a:schemeClr val="tx1"/>
                </a:solidFill>
              </a:rPr>
              <a:t>påbörjat</a:t>
            </a:r>
            <a:r>
              <a:rPr lang="en-GB" sz="1000" dirty="0">
                <a:solidFill>
                  <a:schemeClr val="tx1"/>
                </a:solidFill>
              </a:rPr>
              <a:t> </a:t>
            </a:r>
            <a:r>
              <a:rPr lang="en-GB" sz="1000" dirty="0" err="1">
                <a:solidFill>
                  <a:schemeClr val="tx1"/>
                </a:solidFill>
              </a:rPr>
              <a:t>utbytesstudier</a:t>
            </a:r>
            <a:r>
              <a:rPr lang="en-GB" sz="1000" dirty="0">
                <a:solidFill>
                  <a:schemeClr val="tx1"/>
                </a:solidFill>
              </a:rPr>
              <a:t> vid KTH under </a:t>
            </a:r>
            <a:r>
              <a:rPr lang="en-GB" sz="1000" dirty="0" err="1">
                <a:solidFill>
                  <a:schemeClr val="tx1"/>
                </a:solidFill>
              </a:rPr>
              <a:t>året</a:t>
            </a:r>
            <a:r>
              <a:rPr lang="en-GB" sz="1000" dirty="0">
                <a:solidFill>
                  <a:schemeClr val="tx1"/>
                </a:solidFill>
              </a:rPr>
              <a:t>: </a:t>
            </a:r>
          </a:p>
          <a:p>
            <a:r>
              <a:rPr lang="en-GB" sz="1000" dirty="0">
                <a:solidFill>
                  <a:schemeClr val="tx1"/>
                </a:solidFill>
              </a:rPr>
              <a:t>de </a:t>
            </a:r>
            <a:r>
              <a:rPr lang="en-GB" sz="1000" dirty="0" err="1">
                <a:solidFill>
                  <a:schemeClr val="tx1"/>
                </a:solidFill>
              </a:rPr>
              <a:t>tio</a:t>
            </a:r>
            <a:r>
              <a:rPr lang="en-GB" sz="1000" dirty="0">
                <a:solidFill>
                  <a:schemeClr val="tx1"/>
                </a:solidFill>
              </a:rPr>
              <a:t> </a:t>
            </a:r>
            <a:r>
              <a:rPr lang="en-GB" sz="1000" dirty="0" err="1">
                <a:solidFill>
                  <a:schemeClr val="tx1"/>
                </a:solidFill>
              </a:rPr>
              <a:t>vanligaste</a:t>
            </a:r>
            <a:r>
              <a:rPr lang="en-GB" sz="1000" dirty="0">
                <a:solidFill>
                  <a:schemeClr val="tx1"/>
                </a:solidFill>
              </a:rPr>
              <a:t> </a:t>
            </a:r>
            <a:r>
              <a:rPr lang="en-GB" sz="1000" dirty="0" err="1">
                <a:solidFill>
                  <a:schemeClr val="tx1"/>
                </a:solidFill>
              </a:rPr>
              <a:t>länderna</a:t>
            </a:r>
            <a:r>
              <a:rPr lang="en-GB" sz="1000" dirty="0">
                <a:solidFill>
                  <a:schemeClr val="tx1"/>
                </a:solidFill>
              </a:rPr>
              <a:t> </a:t>
            </a:r>
            <a:r>
              <a:rPr lang="en-GB" sz="1000" dirty="0" err="1">
                <a:solidFill>
                  <a:schemeClr val="tx1"/>
                </a:solidFill>
              </a:rPr>
              <a:t>för</a:t>
            </a:r>
            <a:r>
              <a:rPr lang="en-GB" sz="1000" dirty="0">
                <a:solidFill>
                  <a:schemeClr val="tx1"/>
                </a:solidFill>
              </a:rPr>
              <a:t> </a:t>
            </a:r>
            <a:r>
              <a:rPr lang="en-GB" sz="1000" dirty="0" err="1">
                <a:solidFill>
                  <a:schemeClr val="tx1"/>
                </a:solidFill>
              </a:rPr>
              <a:t>inresa</a:t>
            </a:r>
            <a:endParaRPr lang="en-GB" sz="1000" dirty="0">
              <a:solidFill>
                <a:schemeClr val="tx1"/>
              </a:solidFill>
            </a:endParaRPr>
          </a:p>
        </p:txBody>
      </p:sp>
      <p:pic>
        <p:nvPicPr>
          <p:cNvPr id="18" name="Picture 17">
            <a:extLst>
              <a:ext uri="{FF2B5EF4-FFF2-40B4-BE49-F238E27FC236}">
                <a16:creationId xmlns:a16="http://schemas.microsoft.com/office/drawing/2014/main" id="{A1971E31-8297-FD4C-86E3-C3CE645505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090"/>
          <a:stretch/>
        </p:blipFill>
        <p:spPr>
          <a:xfrm>
            <a:off x="4754349" y="2005266"/>
            <a:ext cx="3829784" cy="2213588"/>
          </a:xfrm>
          <a:prstGeom prst="rect">
            <a:avLst/>
          </a:prstGeom>
        </p:spPr>
      </p:pic>
      <p:sp>
        <p:nvSpPr>
          <p:cNvPr id="19" name="Rectangle 18">
            <a:extLst>
              <a:ext uri="{FF2B5EF4-FFF2-40B4-BE49-F238E27FC236}">
                <a16:creationId xmlns:a16="http://schemas.microsoft.com/office/drawing/2014/main" id="{D74BED16-BDBE-A646-B673-0803C7C30157}"/>
              </a:ext>
            </a:extLst>
          </p:cNvPr>
          <p:cNvSpPr/>
          <p:nvPr/>
        </p:nvSpPr>
        <p:spPr>
          <a:xfrm>
            <a:off x="5318514" y="4437910"/>
            <a:ext cx="113494" cy="113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TextBox 19">
            <a:extLst>
              <a:ext uri="{FF2B5EF4-FFF2-40B4-BE49-F238E27FC236}">
                <a16:creationId xmlns:a16="http://schemas.microsoft.com/office/drawing/2014/main" id="{3F908352-340D-DC4B-A003-15E8B11A5D51}"/>
              </a:ext>
            </a:extLst>
          </p:cNvPr>
          <p:cNvSpPr txBox="1"/>
          <p:nvPr/>
        </p:nvSpPr>
        <p:spPr>
          <a:xfrm>
            <a:off x="5455777" y="4369935"/>
            <a:ext cx="2684884" cy="215444"/>
          </a:xfrm>
          <a:prstGeom prst="rect">
            <a:avLst/>
          </a:prstGeom>
          <a:noFill/>
        </p:spPr>
        <p:txBody>
          <a:bodyPr wrap="square" rtlCol="0">
            <a:spAutoFit/>
          </a:bodyPr>
          <a:lstStyle/>
          <a:p>
            <a:r>
              <a:rPr lang="en-SE" sz="800" dirty="0"/>
              <a:t>Inresande kvinnor</a:t>
            </a:r>
          </a:p>
        </p:txBody>
      </p:sp>
      <p:sp>
        <p:nvSpPr>
          <p:cNvPr id="21" name="Rectangle 20">
            <a:extLst>
              <a:ext uri="{FF2B5EF4-FFF2-40B4-BE49-F238E27FC236}">
                <a16:creationId xmlns:a16="http://schemas.microsoft.com/office/drawing/2014/main" id="{81560BC5-CE1C-8440-9B79-5DD5B5213018}"/>
              </a:ext>
            </a:extLst>
          </p:cNvPr>
          <p:cNvSpPr/>
          <p:nvPr/>
        </p:nvSpPr>
        <p:spPr>
          <a:xfrm>
            <a:off x="6847995" y="4422263"/>
            <a:ext cx="113494" cy="113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TextBox 21">
            <a:extLst>
              <a:ext uri="{FF2B5EF4-FFF2-40B4-BE49-F238E27FC236}">
                <a16:creationId xmlns:a16="http://schemas.microsoft.com/office/drawing/2014/main" id="{AE0A6686-D4C6-D54D-A213-8A9F2F60D310}"/>
              </a:ext>
            </a:extLst>
          </p:cNvPr>
          <p:cNvSpPr txBox="1"/>
          <p:nvPr/>
        </p:nvSpPr>
        <p:spPr>
          <a:xfrm>
            <a:off x="6989451" y="4357723"/>
            <a:ext cx="2684884" cy="215444"/>
          </a:xfrm>
          <a:prstGeom prst="rect">
            <a:avLst/>
          </a:prstGeom>
          <a:noFill/>
        </p:spPr>
        <p:txBody>
          <a:bodyPr wrap="square" rtlCol="0">
            <a:spAutoFit/>
          </a:bodyPr>
          <a:lstStyle/>
          <a:p>
            <a:r>
              <a:rPr lang="en-SE" sz="800" dirty="0"/>
              <a:t>Inresande män</a:t>
            </a:r>
          </a:p>
        </p:txBody>
      </p:sp>
      <p:pic>
        <p:nvPicPr>
          <p:cNvPr id="24" name="Picture 23">
            <a:extLst>
              <a:ext uri="{FF2B5EF4-FFF2-40B4-BE49-F238E27FC236}">
                <a16:creationId xmlns:a16="http://schemas.microsoft.com/office/drawing/2014/main" id="{1BA55494-1F5C-764D-BBA3-506A7CFAAB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3379"/>
          <a:stretch/>
        </p:blipFill>
        <p:spPr>
          <a:xfrm>
            <a:off x="334878" y="1892288"/>
            <a:ext cx="3771356" cy="2427132"/>
          </a:xfrm>
          <a:prstGeom prst="rect">
            <a:avLst/>
          </a:prstGeom>
        </p:spPr>
      </p:pic>
      <p:sp>
        <p:nvSpPr>
          <p:cNvPr id="25" name="Rectangle 24">
            <a:extLst>
              <a:ext uri="{FF2B5EF4-FFF2-40B4-BE49-F238E27FC236}">
                <a16:creationId xmlns:a16="http://schemas.microsoft.com/office/drawing/2014/main" id="{249A9DF9-D3D3-404B-B398-43CFB87A30B2}"/>
              </a:ext>
            </a:extLst>
          </p:cNvPr>
          <p:cNvSpPr/>
          <p:nvPr/>
        </p:nvSpPr>
        <p:spPr>
          <a:xfrm>
            <a:off x="944651" y="4425698"/>
            <a:ext cx="113494" cy="113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6" name="TextBox 25">
            <a:extLst>
              <a:ext uri="{FF2B5EF4-FFF2-40B4-BE49-F238E27FC236}">
                <a16:creationId xmlns:a16="http://schemas.microsoft.com/office/drawing/2014/main" id="{CB9FED87-62AA-AC4F-B147-AEA33F191582}"/>
              </a:ext>
            </a:extLst>
          </p:cNvPr>
          <p:cNvSpPr txBox="1"/>
          <p:nvPr/>
        </p:nvSpPr>
        <p:spPr>
          <a:xfrm>
            <a:off x="1081914" y="4357723"/>
            <a:ext cx="2684884" cy="215444"/>
          </a:xfrm>
          <a:prstGeom prst="rect">
            <a:avLst/>
          </a:prstGeom>
          <a:noFill/>
        </p:spPr>
        <p:txBody>
          <a:bodyPr wrap="square" rtlCol="0">
            <a:spAutoFit/>
          </a:bodyPr>
          <a:lstStyle/>
          <a:p>
            <a:r>
              <a:rPr lang="en-SE" sz="800" dirty="0"/>
              <a:t>Utresande kvinnor</a:t>
            </a:r>
          </a:p>
        </p:txBody>
      </p:sp>
      <p:sp>
        <p:nvSpPr>
          <p:cNvPr id="27" name="Rectangle 26">
            <a:extLst>
              <a:ext uri="{FF2B5EF4-FFF2-40B4-BE49-F238E27FC236}">
                <a16:creationId xmlns:a16="http://schemas.microsoft.com/office/drawing/2014/main" id="{4A6598BF-CE23-DE47-9225-28F7DF8C6817}"/>
              </a:ext>
            </a:extLst>
          </p:cNvPr>
          <p:cNvSpPr/>
          <p:nvPr/>
        </p:nvSpPr>
        <p:spPr>
          <a:xfrm>
            <a:off x="2474132" y="4410051"/>
            <a:ext cx="113494" cy="113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8" name="TextBox 27">
            <a:extLst>
              <a:ext uri="{FF2B5EF4-FFF2-40B4-BE49-F238E27FC236}">
                <a16:creationId xmlns:a16="http://schemas.microsoft.com/office/drawing/2014/main" id="{1068A43F-B470-0643-A563-03BE9A311419}"/>
              </a:ext>
            </a:extLst>
          </p:cNvPr>
          <p:cNvSpPr txBox="1"/>
          <p:nvPr/>
        </p:nvSpPr>
        <p:spPr>
          <a:xfrm>
            <a:off x="2578965" y="4369935"/>
            <a:ext cx="2684884" cy="215444"/>
          </a:xfrm>
          <a:prstGeom prst="rect">
            <a:avLst/>
          </a:prstGeom>
          <a:noFill/>
        </p:spPr>
        <p:txBody>
          <a:bodyPr wrap="square" rtlCol="0">
            <a:spAutoFit/>
          </a:bodyPr>
          <a:lstStyle/>
          <a:p>
            <a:r>
              <a:rPr lang="en-SE" sz="800" dirty="0"/>
              <a:t>Utresande män</a:t>
            </a:r>
          </a:p>
        </p:txBody>
      </p:sp>
      <p:sp>
        <p:nvSpPr>
          <p:cNvPr id="29" name="Rectangle 28">
            <a:extLst>
              <a:ext uri="{FF2B5EF4-FFF2-40B4-BE49-F238E27FC236}">
                <a16:creationId xmlns:a16="http://schemas.microsoft.com/office/drawing/2014/main" id="{12EBFA1D-10C2-E14E-9039-CC04F8E8D87E}"/>
              </a:ext>
            </a:extLst>
          </p:cNvPr>
          <p:cNvSpPr/>
          <p:nvPr/>
        </p:nvSpPr>
        <p:spPr>
          <a:xfrm>
            <a:off x="4661375" y="1177925"/>
            <a:ext cx="4231800" cy="354647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0" name="Rectangle 29">
            <a:extLst>
              <a:ext uri="{FF2B5EF4-FFF2-40B4-BE49-F238E27FC236}">
                <a16:creationId xmlns:a16="http://schemas.microsoft.com/office/drawing/2014/main" id="{9B675C21-3F72-674C-B10C-4C0BA09C227E}"/>
              </a:ext>
            </a:extLst>
          </p:cNvPr>
          <p:cNvSpPr/>
          <p:nvPr/>
        </p:nvSpPr>
        <p:spPr>
          <a:xfrm>
            <a:off x="262695" y="1177925"/>
            <a:ext cx="4231801" cy="354647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659794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0463" y="251752"/>
            <a:ext cx="7552857" cy="673874"/>
          </a:xfrm>
        </p:spPr>
        <p:txBody>
          <a:bodyPr/>
          <a:lstStyle/>
          <a:p>
            <a:r>
              <a:rPr lang="sv-SE" dirty="0"/>
              <a:t>Antal nya avgiftsskyldiga studenter 2018-2020 per förutbildningsland</a:t>
            </a:r>
          </a:p>
        </p:txBody>
      </p:sp>
      <p:sp>
        <p:nvSpPr>
          <p:cNvPr id="4" name="Date Placeholder 3"/>
          <p:cNvSpPr>
            <a:spLocks noGrp="1"/>
          </p:cNvSpPr>
          <p:nvPr>
            <p:ph type="dt" sz="half" idx="11"/>
          </p:nvPr>
        </p:nvSpPr>
        <p:spPr>
          <a:xfrm>
            <a:off x="250825" y="4949520"/>
            <a:ext cx="2057400" cy="117474"/>
          </a:xfrm>
        </p:spPr>
        <p:txBody>
          <a:bodyPr/>
          <a:lstStyle/>
          <a:p>
            <a:fld id="{A5C3802A-66F7-914C-9FA1-EAF541BD00EC}" type="datetime1">
              <a:rPr lang="sv-SE" smtClean="0"/>
              <a:pPr/>
              <a:t>2023-08-29</a:t>
            </a:fld>
            <a:endParaRPr lang="sv-SE"/>
          </a:p>
        </p:txBody>
      </p:sp>
      <p:sp>
        <p:nvSpPr>
          <p:cNvPr id="6" name="Slide Number Placeholder 5"/>
          <p:cNvSpPr>
            <a:spLocks noGrp="1"/>
          </p:cNvSpPr>
          <p:nvPr>
            <p:ph type="sldNum" sz="quarter" idx="12"/>
          </p:nvPr>
        </p:nvSpPr>
        <p:spPr>
          <a:xfrm>
            <a:off x="6835775" y="4949520"/>
            <a:ext cx="2057400" cy="117474"/>
          </a:xfrm>
        </p:spPr>
        <p:txBody>
          <a:bodyPr/>
          <a:lstStyle/>
          <a:p>
            <a:fld id="{8527FB4B-7893-4946-9C41-FB1EB79145A0}" type="slidenum">
              <a:rPr lang="sv-SE" smtClean="0"/>
              <a:pPr/>
              <a:t>16</a:t>
            </a:fld>
            <a:endParaRPr lang="sv-SE"/>
          </a:p>
        </p:txBody>
      </p:sp>
      <p:graphicFrame>
        <p:nvGraphicFramePr>
          <p:cNvPr id="21" name="Content Placeholder 20">
            <a:extLst>
              <a:ext uri="{FF2B5EF4-FFF2-40B4-BE49-F238E27FC236}">
                <a16:creationId xmlns:a16="http://schemas.microsoft.com/office/drawing/2014/main" id="{699DB476-11FA-AC41-82BE-6E57B74B5686}"/>
              </a:ext>
            </a:extLst>
          </p:cNvPr>
          <p:cNvGraphicFramePr>
            <a:graphicFrameLocks noGrp="1"/>
          </p:cNvGraphicFramePr>
          <p:nvPr>
            <p:ph sz="quarter" idx="13"/>
            <p:extLst>
              <p:ext uri="{D42A27DB-BD31-4B8C-83A1-F6EECF244321}">
                <p14:modId xmlns:p14="http://schemas.microsoft.com/office/powerpoint/2010/main" val="302542140"/>
              </p:ext>
            </p:extLst>
          </p:nvPr>
        </p:nvGraphicFramePr>
        <p:xfrm>
          <a:off x="1060462" y="1490472"/>
          <a:ext cx="7552857" cy="3099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970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a:t>Antal studenter per förutbildningsland</a:t>
            </a:r>
          </a:p>
        </p:txBody>
      </p:sp>
      <p:sp>
        <p:nvSpPr>
          <p:cNvPr id="4" name="Date Placeholder 3"/>
          <p:cNvSpPr>
            <a:spLocks noGrp="1"/>
          </p:cNvSpPr>
          <p:nvPr>
            <p:ph type="dt" sz="half" idx="11"/>
          </p:nvPr>
        </p:nvSpPr>
        <p:spPr/>
        <p:txBody>
          <a:bodyPr/>
          <a:lstStyle/>
          <a:p>
            <a:fld id="{A5C3802A-66F7-914C-9FA1-EAF541BD00EC}" type="datetime1">
              <a:rPr lang="sv-SE" smtClean="0"/>
              <a:pPr/>
              <a:t>2023-08-29</a:t>
            </a:fld>
            <a:endParaRPr lang="sv-SE"/>
          </a:p>
        </p:txBody>
      </p:sp>
      <p:sp>
        <p:nvSpPr>
          <p:cNvPr id="6" name="Slide Number Placeholder 5"/>
          <p:cNvSpPr>
            <a:spLocks noGrp="1"/>
          </p:cNvSpPr>
          <p:nvPr>
            <p:ph type="sldNum" sz="quarter" idx="12"/>
          </p:nvPr>
        </p:nvSpPr>
        <p:spPr/>
        <p:txBody>
          <a:bodyPr/>
          <a:lstStyle/>
          <a:p>
            <a:fld id="{8527FB4B-7893-4946-9C41-FB1EB79145A0}" type="slidenum">
              <a:rPr lang="sv-SE" smtClean="0"/>
              <a:pPr/>
              <a:t>17</a:t>
            </a:fld>
            <a:endParaRPr lang="sv-SE"/>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763571060"/>
              </p:ext>
            </p:extLst>
          </p:nvPr>
        </p:nvGraphicFramePr>
        <p:xfrm>
          <a:off x="1060463" y="1403594"/>
          <a:ext cx="7832712" cy="3321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68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87555E4-1462-704B-824D-672352429B62}"/>
              </a:ext>
            </a:extLst>
          </p:cNvPr>
          <p:cNvSpPr>
            <a:spLocks noGrp="1"/>
          </p:cNvSpPr>
          <p:nvPr>
            <p:ph type="title"/>
          </p:nvPr>
        </p:nvSpPr>
        <p:spPr/>
        <p:txBody>
          <a:bodyPr/>
          <a:lstStyle/>
          <a:p>
            <a:r>
              <a:rPr lang="sv-SE" dirty="0"/>
              <a:t>Strategiska partnerskap med </a:t>
            </a:r>
            <a:br>
              <a:rPr lang="sv-SE" dirty="0"/>
            </a:br>
            <a:r>
              <a:rPr lang="sv-SE" dirty="0"/>
              <a:t>internationella universitet</a:t>
            </a:r>
            <a:endParaRPr lang="en-GB" dirty="0"/>
          </a:p>
        </p:txBody>
      </p:sp>
      <p:sp>
        <p:nvSpPr>
          <p:cNvPr id="3" name="Platshållare för datum 2">
            <a:extLst>
              <a:ext uri="{FF2B5EF4-FFF2-40B4-BE49-F238E27FC236}">
                <a16:creationId xmlns:a16="http://schemas.microsoft.com/office/drawing/2014/main" id="{B5DC37C1-D8A0-DA41-9721-23DD355AF2E9}"/>
              </a:ext>
            </a:extLst>
          </p:cNvPr>
          <p:cNvSpPr>
            <a:spLocks noGrp="1"/>
          </p:cNvSpPr>
          <p:nvPr>
            <p:ph type="dt" sz="half" idx="11"/>
          </p:nvPr>
        </p:nvSpPr>
        <p:spPr/>
        <p:txBody>
          <a:bodyPr/>
          <a:lstStyle/>
          <a:p>
            <a:fld id="{FB2CF90B-63BC-6544-9FB4-A72410329261}"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41042904-6C12-3C45-8180-36DC2B5311F9}"/>
              </a:ext>
            </a:extLst>
          </p:cNvPr>
          <p:cNvSpPr>
            <a:spLocks noGrp="1"/>
          </p:cNvSpPr>
          <p:nvPr>
            <p:ph type="sldNum" sz="quarter" idx="12"/>
          </p:nvPr>
        </p:nvSpPr>
        <p:spPr/>
        <p:txBody>
          <a:bodyPr/>
          <a:lstStyle/>
          <a:p>
            <a:fld id="{C338348D-F2D3-AB47-AE2A-1D59B1E58D64}" type="slidenum">
              <a:rPr lang="en-GB" smtClean="0"/>
              <a:pPr/>
              <a:t>18</a:t>
            </a:fld>
            <a:endParaRPr lang="en-GB"/>
          </a:p>
        </p:txBody>
      </p:sp>
      <p:pic>
        <p:nvPicPr>
          <p:cNvPr id="9" name="Graphic 8">
            <a:extLst>
              <a:ext uri="{FF2B5EF4-FFF2-40B4-BE49-F238E27FC236}">
                <a16:creationId xmlns:a16="http://schemas.microsoft.com/office/drawing/2014/main" id="{89C8A402-7D66-4F48-8E89-055E3747C2B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68601" y="1270000"/>
            <a:ext cx="7303846" cy="3378485"/>
          </a:xfrm>
          <a:prstGeom prst="rect">
            <a:avLst/>
          </a:prstGeom>
        </p:spPr>
      </p:pic>
      <p:sp>
        <p:nvSpPr>
          <p:cNvPr id="10" name="Pentagon 9">
            <a:extLst>
              <a:ext uri="{FF2B5EF4-FFF2-40B4-BE49-F238E27FC236}">
                <a16:creationId xmlns:a16="http://schemas.microsoft.com/office/drawing/2014/main" id="{15A91308-99F6-D246-AEDA-C19959C10D53}"/>
              </a:ext>
            </a:extLst>
          </p:cNvPr>
          <p:cNvSpPr/>
          <p:nvPr/>
        </p:nvSpPr>
        <p:spPr>
          <a:xfrm flipH="1">
            <a:off x="6190914" y="2213962"/>
            <a:ext cx="1410327" cy="20583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University </a:t>
            </a:r>
            <a:r>
              <a:rPr lang="sv-SE" sz="1000" dirty="0" err="1">
                <a:solidFill>
                  <a:schemeClr val="tx1"/>
                </a:solidFill>
              </a:rPr>
              <a:t>of</a:t>
            </a:r>
            <a:r>
              <a:rPr lang="sv-SE" sz="1000" dirty="0">
                <a:solidFill>
                  <a:schemeClr val="tx1"/>
                </a:solidFill>
              </a:rPr>
              <a:t> Tokyo </a:t>
            </a:r>
            <a:endParaRPr lang="en-SE" sz="1000" dirty="0">
              <a:solidFill>
                <a:schemeClr val="tx1"/>
              </a:solidFill>
            </a:endParaRPr>
          </a:p>
        </p:txBody>
      </p:sp>
      <p:sp>
        <p:nvSpPr>
          <p:cNvPr id="11" name="Pentagon 10">
            <a:extLst>
              <a:ext uri="{FF2B5EF4-FFF2-40B4-BE49-F238E27FC236}">
                <a16:creationId xmlns:a16="http://schemas.microsoft.com/office/drawing/2014/main" id="{AB037007-E0B0-164C-B2F1-8E03D263BF97}"/>
              </a:ext>
            </a:extLst>
          </p:cNvPr>
          <p:cNvSpPr/>
          <p:nvPr/>
        </p:nvSpPr>
        <p:spPr>
          <a:xfrm>
            <a:off x="860311" y="2195462"/>
            <a:ext cx="1552119" cy="245370"/>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University </a:t>
            </a:r>
            <a:r>
              <a:rPr lang="sv-SE" sz="1000" dirty="0" err="1">
                <a:solidFill>
                  <a:schemeClr val="tx1"/>
                </a:solidFill>
              </a:rPr>
              <a:t>of</a:t>
            </a:r>
            <a:r>
              <a:rPr lang="sv-SE" sz="1000" dirty="0">
                <a:solidFill>
                  <a:schemeClr val="tx1"/>
                </a:solidFill>
              </a:rPr>
              <a:t> Illinois </a:t>
            </a:r>
            <a:endParaRPr lang="en-SE" sz="1000" dirty="0">
              <a:solidFill>
                <a:schemeClr val="tx1"/>
              </a:solidFill>
            </a:endParaRPr>
          </a:p>
        </p:txBody>
      </p:sp>
      <p:sp>
        <p:nvSpPr>
          <p:cNvPr id="12" name="Pentagon 11">
            <a:extLst>
              <a:ext uri="{FF2B5EF4-FFF2-40B4-BE49-F238E27FC236}">
                <a16:creationId xmlns:a16="http://schemas.microsoft.com/office/drawing/2014/main" id="{73A909A4-D1C2-5F4F-9517-31FB45C73A67}"/>
              </a:ext>
            </a:extLst>
          </p:cNvPr>
          <p:cNvSpPr/>
          <p:nvPr/>
        </p:nvSpPr>
        <p:spPr>
          <a:xfrm>
            <a:off x="5813052" y="2582759"/>
            <a:ext cx="3094890" cy="191322"/>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Hong Kong </a:t>
            </a:r>
            <a:r>
              <a:rPr lang="en-US" sz="1000" dirty="0">
                <a:solidFill>
                  <a:schemeClr val="tx1"/>
                </a:solidFill>
              </a:rPr>
              <a:t>University of Science and Technology </a:t>
            </a:r>
            <a:endParaRPr lang="en-SE" sz="1000" dirty="0">
              <a:solidFill>
                <a:schemeClr val="tx1"/>
              </a:solidFill>
            </a:endParaRPr>
          </a:p>
        </p:txBody>
      </p:sp>
      <p:sp>
        <p:nvSpPr>
          <p:cNvPr id="13" name="Pentagon 12">
            <a:extLst>
              <a:ext uri="{FF2B5EF4-FFF2-40B4-BE49-F238E27FC236}">
                <a16:creationId xmlns:a16="http://schemas.microsoft.com/office/drawing/2014/main" id="{3FC90662-BDF2-7547-81D1-391448FBCF29}"/>
              </a:ext>
            </a:extLst>
          </p:cNvPr>
          <p:cNvSpPr/>
          <p:nvPr/>
        </p:nvSpPr>
        <p:spPr>
          <a:xfrm>
            <a:off x="2830931" y="2766876"/>
            <a:ext cx="2556986" cy="1923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rPr>
              <a:t>Indian Institute of Technology Madras</a:t>
            </a:r>
          </a:p>
        </p:txBody>
      </p:sp>
      <p:sp>
        <p:nvSpPr>
          <p:cNvPr id="14" name="Pentagon 13">
            <a:extLst>
              <a:ext uri="{FF2B5EF4-FFF2-40B4-BE49-F238E27FC236}">
                <a16:creationId xmlns:a16="http://schemas.microsoft.com/office/drawing/2014/main" id="{EFFCCAF1-B98C-454C-A808-D6CDE077DB71}"/>
              </a:ext>
            </a:extLst>
          </p:cNvPr>
          <p:cNvSpPr/>
          <p:nvPr/>
        </p:nvSpPr>
        <p:spPr>
          <a:xfrm flipH="1">
            <a:off x="5562514" y="3092166"/>
            <a:ext cx="2977654" cy="151414"/>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Nanyang </a:t>
            </a:r>
            <a:r>
              <a:rPr lang="sv-SE" sz="1000" dirty="0" err="1">
                <a:solidFill>
                  <a:schemeClr val="tx1"/>
                </a:solidFill>
              </a:rPr>
              <a:t>Technological</a:t>
            </a:r>
            <a:r>
              <a:rPr lang="sv-SE" sz="1000" dirty="0">
                <a:solidFill>
                  <a:schemeClr val="tx1"/>
                </a:solidFill>
              </a:rPr>
              <a:t> University, Singapore</a:t>
            </a:r>
            <a:endParaRPr lang="en-SE" sz="1000" dirty="0">
              <a:solidFill>
                <a:schemeClr val="tx1"/>
              </a:solidFill>
            </a:endParaRPr>
          </a:p>
        </p:txBody>
      </p:sp>
      <p:sp>
        <p:nvSpPr>
          <p:cNvPr id="16" name="Pentagon 15">
            <a:extLst>
              <a:ext uri="{FF2B5EF4-FFF2-40B4-BE49-F238E27FC236}">
                <a16:creationId xmlns:a16="http://schemas.microsoft.com/office/drawing/2014/main" id="{3BAB1CA8-66EE-5C41-8E1F-9DEB9784319A}"/>
              </a:ext>
            </a:extLst>
          </p:cNvPr>
          <p:cNvSpPr/>
          <p:nvPr/>
        </p:nvSpPr>
        <p:spPr>
          <a:xfrm>
            <a:off x="3932506" y="2324391"/>
            <a:ext cx="2178926" cy="2059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Shanghai </a:t>
            </a:r>
            <a:r>
              <a:rPr lang="sv-SE" sz="1000" dirty="0" err="1">
                <a:solidFill>
                  <a:schemeClr val="tx1"/>
                </a:solidFill>
              </a:rPr>
              <a:t>Jiao</a:t>
            </a:r>
            <a:r>
              <a:rPr lang="sv-SE" sz="1000" dirty="0">
                <a:solidFill>
                  <a:schemeClr val="tx1"/>
                </a:solidFill>
              </a:rPr>
              <a:t> </a:t>
            </a:r>
            <a:r>
              <a:rPr lang="sv-SE" sz="1000" dirty="0" err="1">
                <a:solidFill>
                  <a:schemeClr val="tx1"/>
                </a:solidFill>
              </a:rPr>
              <a:t>Tong</a:t>
            </a:r>
            <a:r>
              <a:rPr lang="sv-SE" sz="1000" dirty="0">
                <a:solidFill>
                  <a:schemeClr val="tx1"/>
                </a:solidFill>
              </a:rPr>
              <a:t> University </a:t>
            </a:r>
            <a:endParaRPr lang="en-SE" sz="1000" dirty="0">
              <a:solidFill>
                <a:schemeClr val="tx1"/>
              </a:solidFill>
            </a:endParaRPr>
          </a:p>
        </p:txBody>
      </p:sp>
      <p:sp>
        <p:nvSpPr>
          <p:cNvPr id="17" name="Oval 16">
            <a:extLst>
              <a:ext uri="{FF2B5EF4-FFF2-40B4-BE49-F238E27FC236}">
                <a16:creationId xmlns:a16="http://schemas.microsoft.com/office/drawing/2014/main" id="{26FE7A5D-125F-724D-9DC1-32B2841EC7CE}"/>
              </a:ext>
            </a:extLst>
          </p:cNvPr>
          <p:cNvSpPr/>
          <p:nvPr/>
        </p:nvSpPr>
        <p:spPr>
          <a:xfrm>
            <a:off x="6251874" y="2275897"/>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Oval 17">
            <a:extLst>
              <a:ext uri="{FF2B5EF4-FFF2-40B4-BE49-F238E27FC236}">
                <a16:creationId xmlns:a16="http://schemas.microsoft.com/office/drawing/2014/main" id="{CD19D04E-53E6-C44D-B04F-66653408B4EA}"/>
              </a:ext>
            </a:extLst>
          </p:cNvPr>
          <p:cNvSpPr/>
          <p:nvPr/>
        </p:nvSpPr>
        <p:spPr>
          <a:xfrm>
            <a:off x="5905888" y="2393700"/>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Oval 18">
            <a:extLst>
              <a:ext uri="{FF2B5EF4-FFF2-40B4-BE49-F238E27FC236}">
                <a16:creationId xmlns:a16="http://schemas.microsoft.com/office/drawing/2014/main" id="{1EB336FD-427A-AC4A-BDC6-B21ADBEF2EB1}"/>
              </a:ext>
            </a:extLst>
          </p:cNvPr>
          <p:cNvSpPr/>
          <p:nvPr/>
        </p:nvSpPr>
        <p:spPr>
          <a:xfrm>
            <a:off x="5635666" y="3138544"/>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Oval 19">
            <a:extLst>
              <a:ext uri="{FF2B5EF4-FFF2-40B4-BE49-F238E27FC236}">
                <a16:creationId xmlns:a16="http://schemas.microsoft.com/office/drawing/2014/main" id="{61897E55-A07B-2F47-9461-EBCE2ADDD9E3}"/>
              </a:ext>
            </a:extLst>
          </p:cNvPr>
          <p:cNvSpPr/>
          <p:nvPr/>
        </p:nvSpPr>
        <p:spPr>
          <a:xfrm>
            <a:off x="5813591" y="2619484"/>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Oval 20">
            <a:extLst>
              <a:ext uri="{FF2B5EF4-FFF2-40B4-BE49-F238E27FC236}">
                <a16:creationId xmlns:a16="http://schemas.microsoft.com/office/drawing/2014/main" id="{8C8B8C43-87D9-194A-AC8B-387339A54659}"/>
              </a:ext>
            </a:extLst>
          </p:cNvPr>
          <p:cNvSpPr/>
          <p:nvPr/>
        </p:nvSpPr>
        <p:spPr>
          <a:xfrm>
            <a:off x="5125126" y="2811850"/>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Oval 21">
            <a:extLst>
              <a:ext uri="{FF2B5EF4-FFF2-40B4-BE49-F238E27FC236}">
                <a16:creationId xmlns:a16="http://schemas.microsoft.com/office/drawing/2014/main" id="{7A6DD7BA-2FA9-C54C-BE17-61EB79D5ECBC}"/>
              </a:ext>
            </a:extLst>
          </p:cNvPr>
          <p:cNvSpPr/>
          <p:nvPr/>
        </p:nvSpPr>
        <p:spPr>
          <a:xfrm>
            <a:off x="1531336" y="2139195"/>
            <a:ext cx="105035" cy="105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57473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sv-SE" dirty="0"/>
              <a:t>Forskning på KTH</a:t>
            </a:r>
            <a:endParaRPr lang="en-GB" dirty="0"/>
          </a:p>
        </p:txBody>
      </p:sp>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19</a:t>
            </a:fld>
            <a:endParaRPr lang="en-GB"/>
          </a:p>
        </p:txBody>
      </p:sp>
      <p:pic>
        <p:nvPicPr>
          <p:cNvPr id="24" name="Picture Placeholder 23" descr="A picture containing toy&#10;&#10;Description automatically generated">
            <a:extLst>
              <a:ext uri="{FF2B5EF4-FFF2-40B4-BE49-F238E27FC236}">
                <a16:creationId xmlns:a16="http://schemas.microsoft.com/office/drawing/2014/main" id="{3AD5AE04-A4E9-3241-B4EE-65E6E2FC37D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18830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2</a:t>
            </a:fld>
            <a:endParaRPr lang="en-GB" dirty="0"/>
          </a:p>
        </p:txBody>
      </p:sp>
      <p:pic>
        <p:nvPicPr>
          <p:cNvPr id="6" name="Picture Placeholder 5">
            <a:hlinkClick r:id="rId3"/>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b="-1"/>
          <a:stretch/>
        </p:blipFill>
        <p:spPr>
          <a:xfrm>
            <a:off x="0" y="0"/>
            <a:ext cx="9144000" cy="5143500"/>
          </a:xfrm>
          <a:prstGeom prst="rect">
            <a:avLst/>
          </a:prstGeom>
        </p:spPr>
      </p:pic>
      <p:grpSp>
        <p:nvGrpSpPr>
          <p:cNvPr id="10" name="Group 9">
            <a:extLst>
              <a:ext uri="{FF2B5EF4-FFF2-40B4-BE49-F238E27FC236}">
                <a16:creationId xmlns:a16="http://schemas.microsoft.com/office/drawing/2014/main" id="{FD4575A9-D3E1-024A-BFD8-195DD5EC6B9D}"/>
              </a:ext>
            </a:extLst>
          </p:cNvPr>
          <p:cNvGrpSpPr/>
          <p:nvPr/>
        </p:nvGrpSpPr>
        <p:grpSpPr>
          <a:xfrm>
            <a:off x="4186991" y="2415942"/>
            <a:ext cx="635266" cy="596767"/>
            <a:chOff x="3878982" y="1982805"/>
            <a:chExt cx="1193533" cy="1193533"/>
          </a:xfrm>
          <a:solidFill>
            <a:schemeClr val="bg1">
              <a:alpha val="83000"/>
            </a:schemeClr>
          </a:solidFill>
        </p:grpSpPr>
        <p:pic>
          <p:nvPicPr>
            <p:cNvPr id="5" name="Graphic 4" descr="Play with solid fill">
              <a:extLst>
                <a:ext uri="{FF2B5EF4-FFF2-40B4-BE49-F238E27FC236}">
                  <a16:creationId xmlns:a16="http://schemas.microsoft.com/office/drawing/2014/main" id="{9ED7AAE6-B8CE-7741-9BFF-DADA496EC38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114800" y="2114550"/>
              <a:ext cx="914400" cy="914400"/>
            </a:xfrm>
            <a:prstGeom prst="rect">
              <a:avLst/>
            </a:prstGeom>
          </p:spPr>
        </p:pic>
        <p:sp>
          <p:nvSpPr>
            <p:cNvPr id="9" name="Oval 8">
              <a:extLst>
                <a:ext uri="{FF2B5EF4-FFF2-40B4-BE49-F238E27FC236}">
                  <a16:creationId xmlns:a16="http://schemas.microsoft.com/office/drawing/2014/main" id="{55FDD989-AF19-674A-9990-D96AF84B86AF}"/>
                </a:ext>
              </a:extLst>
            </p:cNvPr>
            <p:cNvSpPr/>
            <p:nvPr/>
          </p:nvSpPr>
          <p:spPr>
            <a:xfrm>
              <a:off x="3878982" y="1982805"/>
              <a:ext cx="1193533" cy="119353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spTree>
    <p:extLst>
      <p:ext uri="{BB962C8B-B14F-4D97-AF65-F5344CB8AC3E}">
        <p14:creationId xmlns:p14="http://schemas.microsoft.com/office/powerpoint/2010/main" val="3241895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EC9D23-1E50-D342-BBA4-7EFBE0F7F2F8}"/>
              </a:ext>
            </a:extLst>
          </p:cNvPr>
          <p:cNvSpPr/>
          <p:nvPr/>
        </p:nvSpPr>
        <p:spPr>
          <a:xfrm>
            <a:off x="259977" y="1176211"/>
            <a:ext cx="4211662" cy="3522723"/>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sv-SE" dirty="0"/>
              <a:t>Innovativt forsknings- och utbildningsklimat</a:t>
            </a:r>
            <a:endParaRPr lang="en-GB" dirty="0"/>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20</a:t>
            </a:fld>
            <a:endParaRPr lang="en-GB"/>
          </a:p>
        </p:txBody>
      </p:sp>
      <p:sp>
        <p:nvSpPr>
          <p:cNvPr id="11" name="Rectangle 10">
            <a:extLst>
              <a:ext uri="{FF2B5EF4-FFF2-40B4-BE49-F238E27FC236}">
                <a16:creationId xmlns:a16="http://schemas.microsoft.com/office/drawing/2014/main" id="{EEA210FC-D90A-9B4A-ABE8-8E302FDCE8D1}"/>
              </a:ext>
            </a:extLst>
          </p:cNvPr>
          <p:cNvSpPr/>
          <p:nvPr/>
        </p:nvSpPr>
        <p:spPr>
          <a:xfrm>
            <a:off x="576263" y="1421809"/>
            <a:ext cx="3778730" cy="2991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spcBef>
                <a:spcPts val="500"/>
              </a:spcBef>
              <a:spcAft>
                <a:spcPts val="500"/>
              </a:spcAft>
            </a:pPr>
            <a:r>
              <a:rPr lang="sv-SE" sz="1200" b="1" dirty="0">
                <a:solidFill>
                  <a:schemeClr val="tx1"/>
                </a:solidFill>
              </a:rPr>
              <a:t>KTH:s forskning och utbildning omfattar</a:t>
            </a:r>
          </a:p>
          <a:p>
            <a:pPr marL="171450" indent="-171450">
              <a:spcBef>
                <a:spcPts val="500"/>
              </a:spcBef>
              <a:spcAft>
                <a:spcPts val="500"/>
              </a:spcAft>
              <a:buFont typeface="Arial" panose="020B0604020202020204" pitchFamily="34" charset="0"/>
              <a:buChar char="•"/>
            </a:pPr>
            <a:r>
              <a:rPr lang="sv-SE" sz="1200" dirty="0">
                <a:solidFill>
                  <a:schemeClr val="tx1"/>
                </a:solidFill>
              </a:rPr>
              <a:t>Teknik</a:t>
            </a:r>
          </a:p>
          <a:p>
            <a:pPr marL="171450" indent="-171450">
              <a:spcBef>
                <a:spcPts val="500"/>
              </a:spcBef>
              <a:spcAft>
                <a:spcPts val="500"/>
              </a:spcAft>
              <a:buFont typeface="Arial" panose="020B0604020202020204" pitchFamily="34" charset="0"/>
              <a:buChar char="•"/>
            </a:pPr>
            <a:r>
              <a:rPr lang="sv-SE" sz="1200" dirty="0">
                <a:solidFill>
                  <a:schemeClr val="tx1"/>
                </a:solidFill>
              </a:rPr>
              <a:t>Naturvetenskap</a:t>
            </a:r>
          </a:p>
          <a:p>
            <a:pPr marL="171450" indent="-171450">
              <a:spcBef>
                <a:spcPts val="500"/>
              </a:spcBef>
              <a:spcAft>
                <a:spcPts val="500"/>
              </a:spcAft>
              <a:buFont typeface="Arial" panose="020B0604020202020204" pitchFamily="34" charset="0"/>
              <a:buChar char="•"/>
            </a:pPr>
            <a:r>
              <a:rPr lang="sv-SE" sz="1200" dirty="0">
                <a:solidFill>
                  <a:schemeClr val="tx1"/>
                </a:solidFill>
              </a:rPr>
              <a:t>Arkitektur</a:t>
            </a:r>
          </a:p>
          <a:p>
            <a:pPr marL="171450" indent="-171450">
              <a:spcBef>
                <a:spcPts val="500"/>
              </a:spcBef>
              <a:spcAft>
                <a:spcPts val="500"/>
              </a:spcAft>
              <a:buFont typeface="Arial" panose="020B0604020202020204" pitchFamily="34" charset="0"/>
              <a:buChar char="•"/>
            </a:pPr>
            <a:r>
              <a:rPr lang="sv-SE" sz="1200" dirty="0">
                <a:solidFill>
                  <a:schemeClr val="tx1"/>
                </a:solidFill>
              </a:rPr>
              <a:t>Industriell ekonomi</a:t>
            </a:r>
          </a:p>
          <a:p>
            <a:pPr marL="171450" indent="-171450">
              <a:spcBef>
                <a:spcPts val="500"/>
              </a:spcBef>
              <a:spcAft>
                <a:spcPts val="500"/>
              </a:spcAft>
              <a:buFont typeface="Arial" panose="020B0604020202020204" pitchFamily="34" charset="0"/>
              <a:buChar char="•"/>
            </a:pPr>
            <a:r>
              <a:rPr lang="sv-SE" sz="1200" dirty="0">
                <a:solidFill>
                  <a:schemeClr val="tx1"/>
                </a:solidFill>
              </a:rPr>
              <a:t>Samhällsplanering</a:t>
            </a:r>
          </a:p>
          <a:p>
            <a:pPr marL="171450" indent="-171450">
              <a:spcBef>
                <a:spcPts val="500"/>
              </a:spcBef>
              <a:spcAft>
                <a:spcPts val="500"/>
              </a:spcAft>
              <a:buFont typeface="Arial" panose="020B0604020202020204" pitchFamily="34" charset="0"/>
              <a:buChar char="•"/>
            </a:pPr>
            <a:r>
              <a:rPr lang="sv-SE" sz="1200" dirty="0">
                <a:solidFill>
                  <a:schemeClr val="tx1"/>
                </a:solidFill>
              </a:rPr>
              <a:t>Teknikhistoria</a:t>
            </a:r>
          </a:p>
          <a:p>
            <a:pPr marL="171450" indent="-171450">
              <a:spcBef>
                <a:spcPts val="500"/>
              </a:spcBef>
              <a:spcAft>
                <a:spcPts val="500"/>
              </a:spcAft>
              <a:buFont typeface="Arial" panose="020B0604020202020204" pitchFamily="34" charset="0"/>
              <a:buChar char="•"/>
            </a:pPr>
            <a:r>
              <a:rPr lang="sv-SE" sz="1200" dirty="0">
                <a:solidFill>
                  <a:schemeClr val="tx1"/>
                </a:solidFill>
              </a:rPr>
              <a:t>Filosofi</a:t>
            </a:r>
          </a:p>
          <a:p>
            <a:pPr marL="171450" indent="-171450">
              <a:spcBef>
                <a:spcPts val="500"/>
              </a:spcBef>
              <a:spcAft>
                <a:spcPts val="500"/>
              </a:spcAft>
              <a:buFont typeface="Arial" panose="020B0604020202020204" pitchFamily="34" charset="0"/>
              <a:buChar char="•"/>
            </a:pPr>
            <a:r>
              <a:rPr lang="sv-SE" sz="1200" dirty="0">
                <a:solidFill>
                  <a:schemeClr val="tx1"/>
                </a:solidFill>
              </a:rPr>
              <a:t>Lärande</a:t>
            </a:r>
          </a:p>
        </p:txBody>
      </p:sp>
      <p:pic>
        <p:nvPicPr>
          <p:cNvPr id="8" name="Picture 7">
            <a:extLst>
              <a:ext uri="{FF2B5EF4-FFF2-40B4-BE49-F238E27FC236}">
                <a16:creationId xmlns:a16="http://schemas.microsoft.com/office/drawing/2014/main" id="{47CA0347-66D0-314C-8AE3-9519EB3A36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9537" y="1164413"/>
            <a:ext cx="4233472" cy="3543822"/>
          </a:xfrm>
          <a:prstGeom prst="rect">
            <a:avLst/>
          </a:prstGeom>
        </p:spPr>
      </p:pic>
    </p:spTree>
    <p:extLst>
      <p:ext uri="{BB962C8B-B14F-4D97-AF65-F5344CB8AC3E}">
        <p14:creationId xmlns:p14="http://schemas.microsoft.com/office/powerpoint/2010/main" val="190199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err="1"/>
              <a:t>Plattformar</a:t>
            </a:r>
            <a:r>
              <a:rPr lang="en-GB" dirty="0"/>
              <a:t> </a:t>
            </a:r>
            <a:r>
              <a:rPr lang="en-GB" dirty="0" err="1"/>
              <a:t>för</a:t>
            </a:r>
            <a:r>
              <a:rPr lang="en-GB" dirty="0"/>
              <a:t> </a:t>
            </a:r>
            <a:r>
              <a:rPr lang="en-GB" dirty="0" err="1"/>
              <a:t>tvärvetenskaplig</a:t>
            </a:r>
            <a:r>
              <a:rPr lang="en-GB" dirty="0"/>
              <a:t> </a:t>
            </a:r>
            <a:r>
              <a:rPr lang="en-GB" dirty="0" err="1"/>
              <a:t>forskning</a:t>
            </a:r>
            <a:endParaRPr lang="en-SE" dirty="0"/>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2023-08-29</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4DC7C34E-0E24-A246-A74B-A383A25BF23A}"/>
              </a:ext>
            </a:extLst>
          </p:cNvPr>
          <p:cNvGrpSpPr/>
          <p:nvPr/>
        </p:nvGrpSpPr>
        <p:grpSpPr>
          <a:xfrm>
            <a:off x="2981998" y="1263216"/>
            <a:ext cx="3227710" cy="3205592"/>
            <a:chOff x="2308226" y="1325638"/>
            <a:chExt cx="3227710" cy="3205592"/>
          </a:xfrm>
        </p:grpSpPr>
        <p:sp>
          <p:nvSpPr>
            <p:cNvPr id="7" name="Hexagon 6">
              <a:extLst>
                <a:ext uri="{FF2B5EF4-FFF2-40B4-BE49-F238E27FC236}">
                  <a16:creationId xmlns:a16="http://schemas.microsoft.com/office/drawing/2014/main" id="{ECB6939A-EFAD-6E4E-9DD4-03C8195C4A8E}"/>
                </a:ext>
              </a:extLst>
            </p:cNvPr>
            <p:cNvSpPr/>
            <p:nvPr/>
          </p:nvSpPr>
          <p:spPr>
            <a:xfrm rot="16200000">
              <a:off x="3354604" y="2448368"/>
              <a:ext cx="1134953" cy="978408"/>
            </a:xfrm>
            <a:prstGeom prst="hexagon">
              <a:avLst/>
            </a:prstGeom>
            <a:solidFill>
              <a:schemeClr val="accent2">
                <a:lumMod val="20000"/>
                <a:lumOff val="80000"/>
              </a:schemeClr>
            </a:solidFill>
            <a:ln w="25400">
              <a:noFill/>
            </a:ln>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en-US" sz="2000" b="1" dirty="0">
                  <a:solidFill>
                    <a:schemeClr val="accent3"/>
                  </a:solidFill>
                </a:rPr>
                <a:t>KTH</a:t>
              </a:r>
              <a:endParaRPr lang="en-SE" sz="2000" dirty="0">
                <a:solidFill>
                  <a:schemeClr val="accent3"/>
                </a:solidFill>
              </a:endParaRPr>
            </a:p>
          </p:txBody>
        </p:sp>
        <p:sp>
          <p:nvSpPr>
            <p:cNvPr id="37" name="Hexagon 36">
              <a:extLst>
                <a:ext uri="{FF2B5EF4-FFF2-40B4-BE49-F238E27FC236}">
                  <a16:creationId xmlns:a16="http://schemas.microsoft.com/office/drawing/2014/main" id="{73A54423-67F4-394B-96A8-A014759E036B}"/>
                </a:ext>
              </a:extLst>
            </p:cNvPr>
            <p:cNvSpPr/>
            <p:nvPr/>
          </p:nvSpPr>
          <p:spPr>
            <a:xfrm rot="16200000">
              <a:off x="4479255" y="2448368"/>
              <a:ext cx="1134953" cy="978408"/>
            </a:xfrm>
            <a:prstGeom prst="hexagon">
              <a:avLst/>
            </a:prstGeom>
            <a:solidFill>
              <a:schemeClr val="accent2">
                <a:lumMod val="20000"/>
                <a:lumOff val="80000"/>
              </a:schemeClr>
            </a:solidFill>
            <a:ln w="25400">
              <a:noFill/>
            </a:ln>
          </p:spPr>
          <p:style>
            <a:lnRef idx="1">
              <a:schemeClr val="accent1"/>
            </a:lnRef>
            <a:fillRef idx="0">
              <a:schemeClr val="accent1"/>
            </a:fillRef>
            <a:effectRef idx="0">
              <a:schemeClr val="accent1"/>
            </a:effectRef>
            <a:fontRef idx="minor">
              <a:schemeClr val="tx1"/>
            </a:fontRef>
          </p:style>
          <p:txBody>
            <a:bodyPr vert="vert" wrap="none" lIns="0" tIns="0" rIns="0" bIns="0" rtlCol="0" anchor="ctr"/>
            <a:lstStyle/>
            <a:p>
              <a:pPr lvl="0" algn="ctr" defTabSz="466725">
                <a:lnSpc>
                  <a:spcPct val="90000"/>
                </a:lnSpc>
                <a:spcAft>
                  <a:spcPct val="35000"/>
                </a:spcAft>
                <a:defRPr/>
              </a:pPr>
              <a:r>
                <a:rPr lang="en-US" sz="1000" dirty="0"/>
                <a:t>Transport</a:t>
              </a:r>
            </a:p>
          </p:txBody>
        </p:sp>
        <p:sp>
          <p:nvSpPr>
            <p:cNvPr id="38" name="Hexagon 37">
              <a:extLst>
                <a:ext uri="{FF2B5EF4-FFF2-40B4-BE49-F238E27FC236}">
                  <a16:creationId xmlns:a16="http://schemas.microsoft.com/office/drawing/2014/main" id="{1AD23B8C-1AF1-8D48-9974-12AF4EA90FD5}"/>
                </a:ext>
              </a:extLst>
            </p:cNvPr>
            <p:cNvSpPr/>
            <p:nvPr/>
          </p:nvSpPr>
          <p:spPr>
            <a:xfrm rot="16200000">
              <a:off x="2229953" y="2448368"/>
              <a:ext cx="1134953" cy="978408"/>
            </a:xfrm>
            <a:prstGeom prst="hexagon">
              <a:avLst/>
            </a:prstGeom>
            <a:solidFill>
              <a:schemeClr val="accent2">
                <a:lumMod val="20000"/>
                <a:lumOff val="80000"/>
              </a:schemeClr>
            </a:solidFill>
            <a:ln w="25400">
              <a:noFill/>
            </a:ln>
          </p:spPr>
          <p:style>
            <a:lnRef idx="1">
              <a:schemeClr val="accent1"/>
            </a:lnRef>
            <a:fillRef idx="0">
              <a:schemeClr val="accent1"/>
            </a:fillRef>
            <a:effectRef idx="0">
              <a:schemeClr val="accent1"/>
            </a:effectRef>
            <a:fontRef idx="minor">
              <a:schemeClr val="tx1"/>
            </a:fontRef>
          </p:style>
          <p:txBody>
            <a:bodyPr vert="vert" wrap="none" lIns="0" tIns="0" rIns="0" bIns="0" rtlCol="0" anchor="ctr"/>
            <a:lstStyle/>
            <a:p>
              <a:pPr lvl="0" algn="ctr" defTabSz="433388">
                <a:lnSpc>
                  <a:spcPct val="90000"/>
                </a:lnSpc>
                <a:spcAft>
                  <a:spcPct val="35000"/>
                </a:spcAft>
                <a:defRPr/>
              </a:pPr>
              <a:r>
                <a:rPr lang="en-US" sz="1000" dirty="0" err="1"/>
                <a:t>Digitalisering</a:t>
              </a:r>
              <a:endParaRPr lang="en-US" sz="1000" dirty="0"/>
            </a:p>
          </p:txBody>
        </p:sp>
        <p:sp>
          <p:nvSpPr>
            <p:cNvPr id="39" name="Hexagon 38">
              <a:extLst>
                <a:ext uri="{FF2B5EF4-FFF2-40B4-BE49-F238E27FC236}">
                  <a16:creationId xmlns:a16="http://schemas.microsoft.com/office/drawing/2014/main" id="{BACAA37D-1857-3F46-9CDD-1EA8BEB1BBE8}"/>
                </a:ext>
              </a:extLst>
            </p:cNvPr>
            <p:cNvSpPr/>
            <p:nvPr/>
          </p:nvSpPr>
          <p:spPr>
            <a:xfrm rot="16200000">
              <a:off x="3896040" y="1403911"/>
              <a:ext cx="1134953" cy="978408"/>
            </a:xfrm>
            <a:prstGeom prst="hexagon">
              <a:avLst/>
            </a:prstGeom>
            <a:solidFill>
              <a:schemeClr val="accent2">
                <a:lumMod val="20000"/>
                <a:lumOff val="80000"/>
              </a:schemeClr>
            </a:solidFill>
            <a:ln w="25400">
              <a:noFill/>
            </a:ln>
          </p:spPr>
          <p:style>
            <a:lnRef idx="1">
              <a:schemeClr val="accent1"/>
            </a:lnRef>
            <a:fillRef idx="0">
              <a:schemeClr val="accent1"/>
            </a:fillRef>
            <a:effectRef idx="0">
              <a:schemeClr val="accent1"/>
            </a:effectRef>
            <a:fontRef idx="minor">
              <a:schemeClr val="tx1"/>
            </a:fontRef>
          </p:style>
          <p:txBody>
            <a:bodyPr vert="vert" wrap="none" lIns="0" tIns="0" rIns="0" bIns="0" rtlCol="0" anchor="ctr"/>
            <a:lstStyle/>
            <a:p>
              <a:pPr algn="ctr"/>
              <a:r>
                <a:rPr lang="en-US" sz="1000" dirty="0"/>
                <a:t>Material</a:t>
              </a:r>
              <a:endParaRPr lang="en-SE" sz="1000" dirty="0"/>
            </a:p>
          </p:txBody>
        </p:sp>
        <p:sp>
          <p:nvSpPr>
            <p:cNvPr id="41" name="Hexagon 40">
              <a:extLst>
                <a:ext uri="{FF2B5EF4-FFF2-40B4-BE49-F238E27FC236}">
                  <a16:creationId xmlns:a16="http://schemas.microsoft.com/office/drawing/2014/main" id="{6B418B5A-CFEF-B840-92AC-EFF6E1F9DFC9}"/>
                </a:ext>
              </a:extLst>
            </p:cNvPr>
            <p:cNvSpPr/>
            <p:nvPr/>
          </p:nvSpPr>
          <p:spPr>
            <a:xfrm rot="16200000">
              <a:off x="2771389" y="1403911"/>
              <a:ext cx="1134953" cy="978408"/>
            </a:xfrm>
            <a:prstGeom prst="hexagon">
              <a:avLst/>
            </a:prstGeom>
            <a:solidFill>
              <a:schemeClr val="accent2">
                <a:lumMod val="20000"/>
                <a:lumOff val="80000"/>
              </a:schemeClr>
            </a:solidFill>
            <a:ln w="25400">
              <a:noFill/>
            </a:ln>
          </p:spPr>
          <p:style>
            <a:lnRef idx="1">
              <a:schemeClr val="accent1"/>
            </a:lnRef>
            <a:fillRef idx="0">
              <a:schemeClr val="accent1"/>
            </a:fillRef>
            <a:effectRef idx="0">
              <a:schemeClr val="accent1"/>
            </a:effectRef>
            <a:fontRef idx="minor">
              <a:schemeClr val="tx1"/>
            </a:fontRef>
          </p:style>
          <p:txBody>
            <a:bodyPr vert="vert" wrap="none" lIns="0" tIns="0" rIns="0" bIns="0" rtlCol="0" anchor="ctr"/>
            <a:lstStyle/>
            <a:p>
              <a:pPr algn="ctr"/>
              <a:r>
                <a:rPr lang="en-US" sz="1000" dirty="0" err="1"/>
                <a:t>Energi</a:t>
              </a:r>
              <a:endParaRPr lang="en-US" sz="1000" dirty="0"/>
            </a:p>
          </p:txBody>
        </p:sp>
        <p:sp>
          <p:nvSpPr>
            <p:cNvPr id="42" name="Hexagon 41">
              <a:extLst>
                <a:ext uri="{FF2B5EF4-FFF2-40B4-BE49-F238E27FC236}">
                  <a16:creationId xmlns:a16="http://schemas.microsoft.com/office/drawing/2014/main" id="{031B206C-B902-474C-A6AB-563B93C90FEE}"/>
                </a:ext>
              </a:extLst>
            </p:cNvPr>
            <p:cNvSpPr/>
            <p:nvPr/>
          </p:nvSpPr>
          <p:spPr>
            <a:xfrm rot="16200000">
              <a:off x="3896040" y="3474550"/>
              <a:ext cx="1134953" cy="978408"/>
            </a:xfrm>
            <a:prstGeom prst="hexagon">
              <a:avLst/>
            </a:prstGeom>
            <a:solidFill>
              <a:schemeClr val="accent2">
                <a:lumMod val="20000"/>
                <a:lumOff val="80000"/>
              </a:schemeClr>
            </a:solidFill>
            <a:ln w="25400">
              <a:noFill/>
            </a:ln>
          </p:spPr>
          <p:style>
            <a:lnRef idx="1">
              <a:schemeClr val="accent1"/>
            </a:lnRef>
            <a:fillRef idx="0">
              <a:schemeClr val="accent1"/>
            </a:fillRef>
            <a:effectRef idx="0">
              <a:schemeClr val="accent1"/>
            </a:effectRef>
            <a:fontRef idx="minor">
              <a:schemeClr val="tx1"/>
            </a:fontRef>
          </p:style>
          <p:txBody>
            <a:bodyPr vert="vert" wrap="none" lIns="0" tIns="0" rIns="0" bIns="0" rtlCol="0" anchor="ctr"/>
            <a:lstStyle/>
            <a:p>
              <a:pPr algn="ctr" defTabSz="288000">
                <a:spcAft>
                  <a:spcPts val="0"/>
                </a:spcAft>
                <a:defRPr/>
              </a:pPr>
              <a:r>
                <a:rPr lang="en-US" sz="1000" dirty="0" smtClean="0"/>
                <a:t>Life </a:t>
              </a:r>
              <a:r>
                <a:rPr lang="en-US" sz="1000" dirty="0"/>
                <a:t/>
              </a:r>
              <a:br>
                <a:rPr lang="en-US" sz="1000" dirty="0"/>
              </a:br>
              <a:r>
                <a:rPr lang="en-US" sz="1000" dirty="0" smtClean="0"/>
                <a:t>Science </a:t>
              </a:r>
            </a:p>
            <a:p>
              <a:pPr algn="ctr" defTabSz="288000">
                <a:spcAft>
                  <a:spcPts val="0"/>
                </a:spcAft>
                <a:defRPr/>
              </a:pPr>
              <a:r>
                <a:rPr lang="en-US" sz="1000" dirty="0" smtClean="0"/>
                <a:t>Technology</a:t>
              </a:r>
              <a:endParaRPr lang="en-US" sz="1000" dirty="0"/>
            </a:p>
          </p:txBody>
        </p:sp>
        <p:sp>
          <p:nvSpPr>
            <p:cNvPr id="43" name="Hexagon 42">
              <a:extLst>
                <a:ext uri="{FF2B5EF4-FFF2-40B4-BE49-F238E27FC236}">
                  <a16:creationId xmlns:a16="http://schemas.microsoft.com/office/drawing/2014/main" id="{12736334-B3D9-9F45-A3BB-E02325D622B9}"/>
                </a:ext>
              </a:extLst>
            </p:cNvPr>
            <p:cNvSpPr/>
            <p:nvPr/>
          </p:nvSpPr>
          <p:spPr>
            <a:xfrm rot="16200000">
              <a:off x="2771389" y="3474550"/>
              <a:ext cx="1134953" cy="978408"/>
            </a:xfrm>
            <a:prstGeom prst="hexagon">
              <a:avLst/>
            </a:prstGeom>
            <a:solidFill>
              <a:schemeClr val="accent2">
                <a:lumMod val="20000"/>
                <a:lumOff val="80000"/>
              </a:schemeClr>
            </a:solidFill>
            <a:ln w="25400">
              <a:noFill/>
            </a:ln>
          </p:spPr>
          <p:style>
            <a:lnRef idx="1">
              <a:schemeClr val="accent1"/>
            </a:lnRef>
            <a:fillRef idx="0">
              <a:schemeClr val="accent1"/>
            </a:fillRef>
            <a:effectRef idx="0">
              <a:schemeClr val="accent1"/>
            </a:effectRef>
            <a:fontRef idx="minor">
              <a:schemeClr val="tx1"/>
            </a:fontRef>
          </p:style>
          <p:txBody>
            <a:bodyPr vert="vert" wrap="none" lIns="0" tIns="0" rIns="0" bIns="0" rtlCol="0" anchor="ctr"/>
            <a:lstStyle/>
            <a:p>
              <a:pPr lvl="0" algn="ctr" defTabSz="366713">
                <a:lnSpc>
                  <a:spcPct val="90000"/>
                </a:lnSpc>
                <a:spcAft>
                  <a:spcPct val="35000"/>
                </a:spcAft>
                <a:defRPr/>
              </a:pPr>
              <a:r>
                <a:rPr lang="en-US" sz="1000" dirty="0" err="1"/>
                <a:t>Industriell</a:t>
              </a:r>
              <a:r>
                <a:rPr lang="en-US" sz="1000" dirty="0"/>
                <a:t> </a:t>
              </a:r>
              <a:br>
                <a:rPr lang="en-US" sz="1000" dirty="0"/>
              </a:br>
              <a:r>
                <a:rPr lang="en-US" sz="1000" dirty="0"/>
                <a:t>transformation</a:t>
              </a:r>
            </a:p>
          </p:txBody>
        </p:sp>
      </p:grpSp>
    </p:spTree>
    <p:extLst>
      <p:ext uri="{BB962C8B-B14F-4D97-AF65-F5344CB8AC3E}">
        <p14:creationId xmlns:p14="http://schemas.microsoft.com/office/powerpoint/2010/main" val="3820026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3255" y="992674"/>
            <a:ext cx="3657715" cy="3657715"/>
          </a:xfrm>
          <a:prstGeom prst="rect">
            <a:avLst/>
          </a:prstGeom>
        </p:spPr>
      </p:pic>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a:xfrm>
            <a:off x="1060463" y="251752"/>
            <a:ext cx="7552857" cy="673874"/>
          </a:xfrm>
        </p:spPr>
        <p:txBody>
          <a:bodyPr/>
          <a:lstStyle/>
          <a:p>
            <a:r>
              <a:rPr lang="sv-SE" dirty="0"/>
              <a:t>Centrumbildningar</a:t>
            </a:r>
            <a:endParaRPr lang="en-GB" dirty="0"/>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a:xfrm>
            <a:off x="250825" y="4949520"/>
            <a:ext cx="2057400" cy="11747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AD82F0C-0E2A-5546-8972-AA94798A63F5}" type="datetime1">
              <a:rPr kumimoji="0" lang="sv-SE"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2023-08-29</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a:xfrm>
            <a:off x="6835775" y="4949520"/>
            <a:ext cx="2057400" cy="11747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smtClean="0">
                <a:ln>
                  <a:noFill/>
                </a:ln>
                <a:solidFill>
                  <a:srgbClr val="8484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5" name="Content Placeholder 4">
            <a:extLst>
              <a:ext uri="{FF2B5EF4-FFF2-40B4-BE49-F238E27FC236}">
                <a16:creationId xmlns:a16="http://schemas.microsoft.com/office/drawing/2014/main" id="{56D5BFBC-B19B-E249-ABE0-33643E01CA04}"/>
              </a:ext>
            </a:extLst>
          </p:cNvPr>
          <p:cNvSpPr>
            <a:spLocks noGrp="1"/>
          </p:cNvSpPr>
          <p:nvPr>
            <p:ph sz="quarter" idx="13"/>
          </p:nvPr>
        </p:nvSpPr>
        <p:spPr>
          <a:xfrm>
            <a:off x="496711" y="1441136"/>
            <a:ext cx="3793188" cy="3456301"/>
          </a:xfrm>
        </p:spPr>
        <p:txBody>
          <a:bodyPr/>
          <a:lstStyle/>
          <a:p>
            <a:r>
              <a:rPr lang="sv-SE" dirty="0"/>
              <a:t>Långsiktiga och tvärvetenskapliga samarbeten</a:t>
            </a:r>
          </a:p>
          <a:p>
            <a:r>
              <a:rPr lang="sv-SE" dirty="0"/>
              <a:t>Samarbeten med företag, andra universitet, offentlig verksamhet och institut</a:t>
            </a:r>
          </a:p>
          <a:p>
            <a:r>
              <a:rPr lang="sv-SE" dirty="0"/>
              <a:t>Ett femtiotal olika centrum</a:t>
            </a:r>
          </a:p>
          <a:p>
            <a:r>
              <a:rPr lang="sv-SE" dirty="0"/>
              <a:t>Inkluderar både grundforskning och tillämpad forskning</a:t>
            </a:r>
          </a:p>
          <a:p>
            <a:r>
              <a:rPr lang="sv-SE" dirty="0"/>
              <a:t>En strukturerad samarbetsform för att fokusera på ett specifikt problemområde</a:t>
            </a:r>
          </a:p>
          <a:p>
            <a:r>
              <a:rPr lang="sv-SE" dirty="0"/>
              <a:t>Möjliggör långsiktig kompetensuppbyggnad och kritisk massa</a:t>
            </a:r>
          </a:p>
          <a:p>
            <a:r>
              <a:rPr lang="sv-SE" dirty="0"/>
              <a:t>Mötesplats för att katalysera innovationer</a:t>
            </a:r>
          </a:p>
          <a:p>
            <a:r>
              <a:rPr lang="sv-SE" dirty="0"/>
              <a:t>Tidsperspektiv ungefär tio år före implementering, "pre-konkurrens"</a:t>
            </a:r>
          </a:p>
          <a:p>
            <a:endParaRPr lang="sv-SE" dirty="0"/>
          </a:p>
          <a:p>
            <a:endParaRPr lang="sv-SE" dirty="0"/>
          </a:p>
          <a:p>
            <a:endParaRPr lang="en-SE" dirty="0"/>
          </a:p>
        </p:txBody>
      </p:sp>
      <p:sp>
        <p:nvSpPr>
          <p:cNvPr id="23" name="Text Placeholder 7">
            <a:extLst>
              <a:ext uri="{FF2B5EF4-FFF2-40B4-BE49-F238E27FC236}">
                <a16:creationId xmlns:a16="http://schemas.microsoft.com/office/drawing/2014/main" id="{D553461B-EBC1-874C-8551-BB8DB51BA088}"/>
              </a:ext>
            </a:extLst>
          </p:cNvPr>
          <p:cNvSpPr txBox="1">
            <a:spLocks/>
          </p:cNvSpPr>
          <p:nvPr/>
        </p:nvSpPr>
        <p:spPr>
          <a:xfrm>
            <a:off x="-5511886" y="1441136"/>
            <a:ext cx="4214769" cy="673099"/>
          </a:xfrm>
          <a:prstGeom prst="rect">
            <a:avLst/>
          </a:prstGeom>
          <a:noFill/>
          <a:ln w="25400">
            <a:solidFill>
              <a:schemeClr val="accent2">
                <a:lumMod val="20000"/>
                <a:lumOff val="80000"/>
              </a:schemeClr>
            </a:solidFill>
            <a:miter lim="800000"/>
          </a:ln>
        </p:spPr>
        <p:txBody>
          <a:bodyPr vert="horz" lIns="91440" tIns="45720" rIns="91440" bIns="45720" rtlCol="0" anchor="ctr" anchorCtr="0">
            <a:noAutofit/>
          </a:bodyPr>
          <a:lst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200"/>
              </a:spcAft>
              <a:buClr>
                <a:srgbClr val="000000"/>
              </a:buClr>
              <a:buSzTx/>
              <a:buFont typeface="Arial" panose="020B0604020202020204" pitchFamily="34" charset="0"/>
              <a:buNone/>
              <a:tabLst/>
              <a:defRPr/>
            </a:pPr>
            <a:endParaRPr kumimoji="0" lang="sv-SE"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p:cNvSpPr txBox="1"/>
          <p:nvPr/>
        </p:nvSpPr>
        <p:spPr>
          <a:xfrm>
            <a:off x="7228592" y="4203846"/>
            <a:ext cx="216791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Live-In Lab</a:t>
            </a:r>
          </a:p>
        </p:txBody>
      </p:sp>
    </p:spTree>
    <p:extLst>
      <p:ext uri="{BB962C8B-B14F-4D97-AF65-F5344CB8AC3E}">
        <p14:creationId xmlns:p14="http://schemas.microsoft.com/office/powerpoint/2010/main" val="260170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Forskningsinfrastrukturer på KTH</a:t>
            </a:r>
          </a:p>
        </p:txBody>
      </p:sp>
      <p:sp>
        <p:nvSpPr>
          <p:cNvPr id="3" name="Date Placeholder 2"/>
          <p:cNvSpPr>
            <a:spLocks noGrp="1"/>
          </p:cNvSpPr>
          <p:nvPr>
            <p:ph type="dt" sz="half" idx="11"/>
          </p:nvPr>
        </p:nvSpPr>
        <p:spPr/>
        <p:txBody>
          <a:bodyPr/>
          <a:lstStyle/>
          <a:p>
            <a:pPr marL="0" marR="0" lvl="0" indent="0" algn="l" defTabSz="914378" rtl="0" eaLnBrk="0" fontAlgn="base" latinLnBrk="0" hangingPunct="0">
              <a:lnSpc>
                <a:spcPct val="100000"/>
              </a:lnSpc>
              <a:spcBef>
                <a:spcPct val="0"/>
              </a:spcBef>
              <a:spcAft>
                <a:spcPct val="0"/>
              </a:spcAft>
              <a:buClrTx/>
              <a:buSzTx/>
              <a:buFontTx/>
              <a:buNone/>
              <a:tabLst/>
              <a:defRPr/>
            </a:pPr>
            <a:fld id="{FB2CF90B-63BC-6544-9FB4-A72410329261}" type="datetime1">
              <a:rPr kumimoji="0" lang="sv-SE" sz="700" b="0" i="0" u="none" strike="noStrike" kern="1200" cap="none" spc="0" normalizeH="0" baseline="0" noProof="0">
                <a:ln>
                  <a:noFill/>
                </a:ln>
                <a:solidFill>
                  <a:srgbClr val="848489"/>
                </a:solidFill>
                <a:effectLst/>
                <a:uLnTx/>
                <a:uFillTx/>
                <a:latin typeface="Arial" panose="020B0604020202020204" pitchFamily="34" charset="0"/>
                <a:ea typeface="+mn-ea"/>
                <a:cs typeface="+mn-cs"/>
              </a:rPr>
              <a:pPr marL="0" marR="0" lvl="0" indent="0" algn="l" defTabSz="914378" rtl="0" eaLnBrk="0" fontAlgn="base" latinLnBrk="0" hangingPunct="0">
                <a:lnSpc>
                  <a:spcPct val="100000"/>
                </a:lnSpc>
                <a:spcBef>
                  <a:spcPct val="0"/>
                </a:spcBef>
                <a:spcAft>
                  <a:spcPct val="0"/>
                </a:spcAft>
                <a:buClrTx/>
                <a:buSzTx/>
                <a:buFontTx/>
                <a:buNone/>
                <a:tabLst/>
                <a:defRPr/>
              </a:pPr>
              <a:t>2023-08-29</a:t>
            </a:fld>
            <a:endParaRPr kumimoji="0" lang="en-GB" sz="700" b="0" i="0" u="none" strike="noStrike" kern="1200" cap="none" spc="0" normalizeH="0" baseline="0" noProof="0" dirty="0">
              <a:ln>
                <a:noFill/>
              </a:ln>
              <a:solidFill>
                <a:srgbClr val="848489"/>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8" rtl="0" eaLnBrk="0" fontAlgn="base" latinLnBrk="0" hangingPunct="0">
              <a:lnSpc>
                <a:spcPct val="100000"/>
              </a:lnSpc>
              <a:spcBef>
                <a:spcPct val="0"/>
              </a:spcBef>
              <a:spcAft>
                <a:spcPct val="0"/>
              </a:spcAft>
              <a:buClrTx/>
              <a:buSzTx/>
              <a:buFontTx/>
              <a:buNone/>
              <a:tabLst/>
              <a:defRPr/>
            </a:pPr>
            <a:fld id="{C338348D-F2D3-AB47-AE2A-1D59B1E58D64}" type="slidenum">
              <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rPr>
              <a:pPr marL="0" marR="0" lvl="0" indent="0" algn="r" defTabSz="914378" rtl="0" eaLnBrk="0" fontAlgn="base" latinLnBrk="0" hangingPunct="0">
                <a:lnSpc>
                  <a:spcPct val="100000"/>
                </a:lnSpc>
                <a:spcBef>
                  <a:spcPct val="0"/>
                </a:spcBef>
                <a:spcAft>
                  <a:spcPct val="0"/>
                </a:spcAft>
                <a:buClrTx/>
                <a:buSzTx/>
                <a:buFontTx/>
                <a:buNone/>
                <a:tabLst/>
                <a:defRPr/>
              </a:pPr>
              <a:t>23</a:t>
            </a:fld>
            <a:endParaRPr kumimoji="0" lang="en-GB" sz="700" b="0" i="0" u="none" strike="noStrike" kern="1200" cap="none" spc="0" normalizeH="0" baseline="0" noProof="0">
              <a:ln>
                <a:noFill/>
              </a:ln>
              <a:solidFill>
                <a:srgbClr val="848489"/>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9448788D-B49D-834E-8250-2D018983DC3E}"/>
              </a:ext>
            </a:extLst>
          </p:cNvPr>
          <p:cNvSpPr/>
          <p:nvPr/>
        </p:nvSpPr>
        <p:spPr>
          <a:xfrm>
            <a:off x="250826" y="1197778"/>
            <a:ext cx="3984879" cy="3526622"/>
          </a:xfrm>
          <a:prstGeom prst="rect">
            <a:avLst/>
          </a:prstGeom>
          <a:solidFill>
            <a:schemeClr val="accent2">
              <a:lumMod val="20000"/>
              <a:lumOff val="80000"/>
            </a:schemeClr>
          </a:solid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Content Placeholder 13">
            <a:extLst>
              <a:ext uri="{FF2B5EF4-FFF2-40B4-BE49-F238E27FC236}">
                <a16:creationId xmlns:a16="http://schemas.microsoft.com/office/drawing/2014/main" id="{7BDD7676-834C-7C4E-973D-FC65C6EF1D75}"/>
              </a:ext>
            </a:extLst>
          </p:cNvPr>
          <p:cNvSpPr txBox="1">
            <a:spLocks/>
          </p:cNvSpPr>
          <p:nvPr/>
        </p:nvSpPr>
        <p:spPr>
          <a:xfrm>
            <a:off x="402566" y="1351472"/>
            <a:ext cx="3661434" cy="3165610"/>
          </a:xfrm>
          <a:prstGeom prst="rect">
            <a:avLst/>
          </a:prstGeom>
        </p:spPr>
        <p:txBody>
          <a:bodyPr vert="horz" lIns="91440" tIns="45720" rIns="91440" bIns="45720" rtlCol="0">
            <a:noAutofit/>
          </a:bodyPr>
          <a:lst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base" latinLnBrk="0" hangingPunct="1">
              <a:lnSpc>
                <a:spcPct val="90000"/>
              </a:lnSpc>
              <a:spcBef>
                <a:spcPts val="600"/>
              </a:spcBef>
              <a:spcAft>
                <a:spcPts val="0"/>
              </a:spcAft>
              <a:buClr>
                <a:srgbClr val="000000"/>
              </a:buClr>
              <a:buSzTx/>
              <a:buFont typeface="Arial" panose="020B0604020202020204" pitchFamily="34" charset="0"/>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Synergier och samarbeten</a:t>
            </a:r>
          </a:p>
          <a:p>
            <a:pPr marL="222245" marR="0" lvl="0" indent="-222245" algn="l" defTabSz="914378" rtl="0" eaLnBrk="1" fontAlgn="base" latinLnBrk="0" hangingPunct="1">
              <a:lnSpc>
                <a:spcPct val="90000"/>
              </a:lnSpc>
              <a:spcBef>
                <a:spcPts val="600"/>
              </a:spcBef>
              <a:spcAft>
                <a:spcPts val="0"/>
              </a:spcAft>
              <a:buClr>
                <a:srgbClr val="000000"/>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Mötesplats för akademi, industri och andra samhällsaktörer </a:t>
            </a:r>
          </a:p>
          <a:p>
            <a:pPr marL="222245" marR="0" lvl="0" indent="-222245" algn="l" defTabSz="914378" rtl="0" eaLnBrk="1" fontAlgn="base" latinLnBrk="0" hangingPunct="1">
              <a:lnSpc>
                <a:spcPct val="90000"/>
              </a:lnSpc>
              <a:spcBef>
                <a:spcPts val="600"/>
              </a:spcBef>
              <a:spcAft>
                <a:spcPts val="0"/>
              </a:spcAft>
              <a:buClr>
                <a:srgbClr val="000000"/>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Öppna för externa parter</a:t>
            </a:r>
          </a:p>
          <a:p>
            <a:pPr marL="222245" marR="0" lvl="0" indent="-222245" algn="l" defTabSz="914378" rtl="0" eaLnBrk="1" fontAlgn="base" latinLnBrk="0" hangingPunct="1">
              <a:lnSpc>
                <a:spcPct val="90000"/>
              </a:lnSpc>
              <a:spcBef>
                <a:spcPts val="600"/>
              </a:spcBef>
              <a:spcAft>
                <a:spcPts val="0"/>
              </a:spcAft>
              <a:buClr>
                <a:srgbClr val="000000"/>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Laboratorier  och testbäddar</a:t>
            </a:r>
          </a:p>
          <a:p>
            <a:pPr marL="0" marR="0" lvl="0" indent="0" algn="l" defTabSz="914378" rtl="0" eaLnBrk="1" fontAlgn="base" latinLnBrk="0" hangingPunct="1">
              <a:lnSpc>
                <a:spcPct val="90000"/>
              </a:lnSpc>
              <a:spcBef>
                <a:spcPts val="1000"/>
              </a:spcBef>
              <a:spcAft>
                <a:spcPts val="200"/>
              </a:spcAft>
              <a:buClr>
                <a:srgbClr val="000000"/>
              </a:buClr>
              <a:buSzTx/>
              <a:buFont typeface="Arial" panose="020B0604020202020204" pitchFamily="34" charset="0"/>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base" latinLnBrk="0" hangingPunct="1">
              <a:lnSpc>
                <a:spcPct val="90000"/>
              </a:lnSpc>
              <a:spcBef>
                <a:spcPts val="1000"/>
              </a:spcBef>
              <a:spcAft>
                <a:spcPts val="200"/>
              </a:spcAft>
              <a:buClr>
                <a:srgbClr val="000000"/>
              </a:buClr>
              <a:buSzTx/>
              <a:buFont typeface="Arial" panose="020B0604020202020204" pitchFamily="34" charset="0"/>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Kriterier för KTH:s forskningsinfrastrukturer:</a:t>
            </a:r>
          </a:p>
          <a:p>
            <a:pPr marL="222250" marR="0" lvl="0" indent="-222250" algn="l" defTabSz="914378" rtl="0" eaLnBrk="1" fontAlgn="base" latinLnBrk="0" hangingPunct="1">
              <a:lnSpc>
                <a:spcPct val="90000"/>
              </a:lnSpc>
              <a:spcBef>
                <a:spcPts val="600"/>
              </a:spcBef>
              <a:spcAft>
                <a:spcPts val="0"/>
              </a:spcAft>
              <a:buClr>
                <a:srgbClr val="000000"/>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är strategiska och </a:t>
            </a:r>
          </a:p>
          <a:p>
            <a:pPr marL="222250" marR="0" lvl="0" indent="-222250" algn="l" defTabSz="914378" rtl="0" eaLnBrk="1" fontAlgn="base" latinLnBrk="0" hangingPunct="1">
              <a:lnSpc>
                <a:spcPct val="90000"/>
              </a:lnSpc>
              <a:spcBef>
                <a:spcPts val="600"/>
              </a:spcBef>
              <a:spcAft>
                <a:spcPts val="0"/>
              </a:spcAft>
              <a:buClr>
                <a:srgbClr val="000000"/>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har långsiktig planering</a:t>
            </a:r>
          </a:p>
          <a:p>
            <a:pPr marL="222250" marR="0" lvl="0" indent="-222250" algn="l" defTabSz="914378" rtl="0" eaLnBrk="1" fontAlgn="base" latinLnBrk="0" hangingPunct="1">
              <a:lnSpc>
                <a:spcPct val="90000"/>
              </a:lnSpc>
              <a:spcBef>
                <a:spcPts val="600"/>
              </a:spcBef>
              <a:spcAft>
                <a:spcPts val="0"/>
              </a:spcAft>
              <a:buClr>
                <a:srgbClr val="000000"/>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har en kontinuerlig kvalitetsutveckling</a:t>
            </a:r>
            <a:endParaRPr kumimoji="0" lang="en-S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F031106A-CA7E-164F-A70B-BB7C21F29178}"/>
              </a:ext>
            </a:extLst>
          </p:cNvPr>
          <p:cNvSpPr/>
          <p:nvPr/>
        </p:nvSpPr>
        <p:spPr>
          <a:xfrm>
            <a:off x="6698139" y="1197779"/>
            <a:ext cx="2176652" cy="1884728"/>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144000" rtlCol="0" anchor="t" anchorCtr="0"/>
          <a:lstStyle/>
          <a:p>
            <a:pPr marL="0" marR="0" lvl="0" indent="0" algn="l" defTabSz="914378" rtl="0" eaLnBrk="0" fontAlgn="base" latinLnBrk="0" hangingPunct="0">
              <a:lnSpc>
                <a:spcPct val="100000"/>
              </a:lnSpc>
              <a:spcBef>
                <a:spcPct val="0"/>
              </a:spcBef>
              <a:spcAft>
                <a:spcPts val="60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Life sciences technology</a:t>
            </a:r>
          </a:p>
          <a:p>
            <a:pPr marL="0" marR="0" lvl="0" indent="0" algn="l" defTabSz="914378" rtl="0" eaLnBrk="0" fontAlgn="base" latinLnBrk="0" hangingPunct="0">
              <a:lnSpc>
                <a:spcPct val="100000"/>
              </a:lnSpc>
              <a:spcBef>
                <a:spcPts val="60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Advanced Light Microscopy</a:t>
            </a:r>
          </a:p>
          <a:p>
            <a:pPr marL="0" marR="0" lvl="0" indent="0" algn="l" defTabSz="914378" rtl="0" eaLnBrk="0" fontAlgn="base" latinLnBrk="0" hangingPunct="0">
              <a:lnSpc>
                <a:spcPct val="100000"/>
              </a:lnSpc>
              <a:spcBef>
                <a:spcPts val="60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Nationell genominfrastruktur NGI</a:t>
            </a:r>
          </a:p>
          <a:p>
            <a:pPr marL="0" marR="0" lvl="0" indent="0" algn="l" defTabSz="914378" rtl="0" eaLnBrk="0" fontAlgn="base" latinLnBrk="0" hangingPunct="0">
              <a:lnSpc>
                <a:spcPct val="100000"/>
              </a:lnSpc>
              <a:spcBef>
                <a:spcPts val="60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Jonassons centrum för medicinsk avbildning</a:t>
            </a:r>
          </a:p>
        </p:txBody>
      </p:sp>
      <p:sp>
        <p:nvSpPr>
          <p:cNvPr id="10" name="Rectangle 9">
            <a:extLst>
              <a:ext uri="{FF2B5EF4-FFF2-40B4-BE49-F238E27FC236}">
                <a16:creationId xmlns:a16="http://schemas.microsoft.com/office/drawing/2014/main" id="{AD7C24C2-2866-274B-AF1F-C73594E22C59}"/>
              </a:ext>
            </a:extLst>
          </p:cNvPr>
          <p:cNvSpPr/>
          <p:nvPr/>
        </p:nvSpPr>
        <p:spPr>
          <a:xfrm>
            <a:off x="4384691" y="3241821"/>
            <a:ext cx="2164462" cy="1482579"/>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144000" rtlCol="0" anchor="t" anchorCtr="0"/>
          <a:lstStyle/>
          <a:p>
            <a:pPr marL="0" marR="0" lvl="0" indent="0" algn="l" defTabSz="914378" rtl="0" eaLnBrk="0" fontAlgn="base" latinLnBrk="0" hangingPunct="0">
              <a:lnSpc>
                <a:spcPct val="100000"/>
              </a:lnSpc>
              <a:spcBef>
                <a:spcPct val="0"/>
              </a:spcBef>
              <a:spcAft>
                <a:spcPts val="60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Nanofabrikation</a:t>
            </a:r>
          </a:p>
          <a:p>
            <a:pPr marL="0" marR="0" lvl="0" indent="0" algn="l" defTabSz="914378" rtl="0" eaLnBrk="0" fontAlgn="base" latinLnBrk="0" hangingPunct="0">
              <a:lnSpc>
                <a:spcPct val="100000"/>
              </a:lnSpc>
              <a:spcBef>
                <a:spcPts val="400"/>
              </a:spcBef>
              <a:spcAft>
                <a:spcPct val="0"/>
              </a:spcAft>
              <a:buClrTx/>
              <a:buSzTx/>
              <a:buFontTx/>
              <a:buNone/>
              <a:tabLst/>
              <a:defRPr/>
            </a:pPr>
            <a:r>
              <a:rPr kumimoji="0" lang="sv-SE" sz="1200" b="0" i="0" u="none" strike="noStrike" kern="1200" cap="none" spc="0" normalizeH="0" baseline="0" noProof="0" dirty="0" err="1">
                <a:ln>
                  <a:noFill/>
                </a:ln>
                <a:solidFill>
                  <a:srgbClr val="000000"/>
                </a:solidFill>
                <a:effectLst/>
                <a:uLnTx/>
                <a:uFillTx/>
                <a:latin typeface="Arial"/>
                <a:ea typeface="+mn-ea"/>
                <a:cs typeface="+mn-cs"/>
              </a:rPr>
              <a:t>Electrumlaboratoriet</a:t>
            </a: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0" fontAlgn="base" latinLnBrk="0" hangingPunct="0">
              <a:lnSpc>
                <a:spcPct val="100000"/>
              </a:lnSpc>
              <a:spcBef>
                <a:spcPts val="400"/>
              </a:spcBef>
              <a:spcAft>
                <a:spcPct val="0"/>
              </a:spcAft>
              <a:buClrTx/>
              <a:buSzTx/>
              <a:buFontTx/>
              <a:buNone/>
              <a:tabLst/>
              <a:defRPr/>
            </a:pPr>
            <a:r>
              <a:rPr kumimoji="0" lang="sv-SE" sz="1200" b="0" i="0" u="none" strike="noStrike" kern="1200" cap="none" spc="0" normalizeH="0" baseline="0" noProof="0" dirty="0" err="1">
                <a:ln>
                  <a:noFill/>
                </a:ln>
                <a:solidFill>
                  <a:srgbClr val="000000"/>
                </a:solidFill>
                <a:effectLst/>
                <a:uLnTx/>
                <a:uFillTx/>
                <a:latin typeface="Arial"/>
                <a:ea typeface="+mn-ea"/>
                <a:cs typeface="+mn-cs"/>
              </a:rPr>
              <a:t>NanoLab</a:t>
            </a:r>
            <a:r>
              <a:rPr kumimoji="0" lang="sv-SE" sz="1200" b="0" i="0" u="none" strike="noStrike" kern="1200" cap="none" spc="0" normalizeH="0" baseline="0" noProof="0" dirty="0">
                <a:ln>
                  <a:noFill/>
                </a:ln>
                <a:solidFill>
                  <a:srgbClr val="000000"/>
                </a:solidFill>
                <a:effectLst/>
                <a:uLnTx/>
                <a:uFillTx/>
                <a:latin typeface="Arial"/>
                <a:ea typeface="+mn-ea"/>
                <a:cs typeface="+mn-cs"/>
              </a:rPr>
              <a:t> Albanova </a:t>
            </a:r>
          </a:p>
        </p:txBody>
      </p:sp>
      <p:sp>
        <p:nvSpPr>
          <p:cNvPr id="11" name="Rectangle 10">
            <a:extLst>
              <a:ext uri="{FF2B5EF4-FFF2-40B4-BE49-F238E27FC236}">
                <a16:creationId xmlns:a16="http://schemas.microsoft.com/office/drawing/2014/main" id="{D9968CF2-3936-464F-90BC-3492BD08AD98}"/>
              </a:ext>
            </a:extLst>
          </p:cNvPr>
          <p:cNvSpPr/>
          <p:nvPr/>
        </p:nvSpPr>
        <p:spPr>
          <a:xfrm>
            <a:off x="6698138" y="3241821"/>
            <a:ext cx="2164463" cy="1482579"/>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144000" rtlCol="0" anchor="t" anchorCtr="0"/>
          <a:lstStyle/>
          <a:p>
            <a:pPr marL="0" marR="0" lvl="0" indent="0" algn="l" defTabSz="914378" rtl="0" eaLnBrk="0" fontAlgn="base" latinLnBrk="0" hangingPunct="0">
              <a:lnSpc>
                <a:spcPct val="100000"/>
              </a:lnSpc>
              <a:spcBef>
                <a:spcPct val="0"/>
              </a:spcBef>
              <a:spcAft>
                <a:spcPts val="60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Material</a:t>
            </a:r>
          </a:p>
          <a:p>
            <a:pPr marL="0" marR="0" lvl="0" indent="0" algn="l" defTabSz="914378" rtl="0" eaLnBrk="0" fontAlgn="base" latinLnBrk="0" hangingPunct="0">
              <a:lnSpc>
                <a:spcPct val="100000"/>
              </a:lnSpc>
              <a:spcBef>
                <a:spcPts val="40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Hultgrenlaboratoriet</a:t>
            </a:r>
          </a:p>
          <a:p>
            <a:pPr marL="0" marR="0" lvl="0" indent="0" algn="l" defTabSz="914378" rtl="0" eaLnBrk="0" fontAlgn="base" latinLnBrk="0" hangingPunct="0">
              <a:lnSpc>
                <a:spcPct val="100000"/>
              </a:lnSpc>
              <a:spcBef>
                <a:spcPts val="40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Odqvistlaboratoriet</a:t>
            </a:r>
          </a:p>
          <a:p>
            <a:pPr marL="0" marR="0" lvl="0" indent="0" algn="l" defTabSz="914378" rtl="0" eaLnBrk="0" fontAlgn="base" latinLnBrk="0" hangingPunct="0">
              <a:lnSpc>
                <a:spcPct val="100000"/>
              </a:lnSpc>
              <a:spcBef>
                <a:spcPts val="40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2MiLab</a:t>
            </a:r>
          </a:p>
        </p:txBody>
      </p:sp>
      <p:sp>
        <p:nvSpPr>
          <p:cNvPr id="12" name="Rectangle 11">
            <a:extLst>
              <a:ext uri="{FF2B5EF4-FFF2-40B4-BE49-F238E27FC236}">
                <a16:creationId xmlns:a16="http://schemas.microsoft.com/office/drawing/2014/main" id="{AC493FBF-6AF8-2A4C-861C-90B05BA4E268}"/>
              </a:ext>
            </a:extLst>
          </p:cNvPr>
          <p:cNvSpPr/>
          <p:nvPr/>
        </p:nvSpPr>
        <p:spPr>
          <a:xfrm>
            <a:off x="4384691" y="1197778"/>
            <a:ext cx="2164462" cy="1884728"/>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144000" rtlCol="0" anchor="t" anchorCtr="0"/>
          <a:lstStyle/>
          <a:p>
            <a:pPr marL="0" marR="0" lvl="0" indent="0" algn="l" defTabSz="914378" rtl="0" eaLnBrk="0" fontAlgn="base" latinLnBrk="0" hangingPunct="0">
              <a:lnSpc>
                <a:spcPct val="100000"/>
              </a:lnSpc>
              <a:spcBef>
                <a:spcPct val="0"/>
              </a:spcBef>
              <a:spcAft>
                <a:spcPts val="60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ICT</a:t>
            </a:r>
          </a:p>
          <a:p>
            <a:pPr marL="0" marR="0" lvl="0" indent="0" algn="l" defTabSz="914378" rtl="0" eaLnBrk="0" fontAlgn="base" latinLnBrk="0" hangingPunct="0">
              <a:lnSpc>
                <a:spcPct val="100000"/>
              </a:lnSpc>
              <a:spcBef>
                <a:spcPts val="400"/>
              </a:spcBef>
              <a:spcAft>
                <a:spcPct val="0"/>
              </a:spcAft>
              <a:buClrTx/>
              <a:buSzTx/>
              <a:buFontTx/>
              <a:buNone/>
              <a:tabLst/>
              <a:defRPr/>
            </a:pPr>
            <a:r>
              <a:rPr kumimoji="0" lang="sv-SE" sz="1200" b="0" i="0" u="none" strike="noStrike" kern="1200" cap="none" spc="0" normalizeH="0" baseline="0" noProof="0" dirty="0" err="1">
                <a:ln>
                  <a:noFill/>
                </a:ln>
                <a:solidFill>
                  <a:srgbClr val="000000"/>
                </a:solidFill>
                <a:effectLst/>
                <a:uLnTx/>
                <a:uFillTx/>
                <a:latin typeface="Arial"/>
                <a:ea typeface="+mn-ea"/>
                <a:cs typeface="+mn-cs"/>
              </a:rPr>
              <a:t>Parallellldatorcentrum</a:t>
            </a:r>
            <a:r>
              <a:rPr kumimoji="0" lang="sv-SE" sz="1200" b="0" i="0" u="none" strike="noStrike" kern="1200" cap="none" spc="0" normalizeH="0" baseline="0" noProof="0" dirty="0">
                <a:ln>
                  <a:noFill/>
                </a:ln>
                <a:solidFill>
                  <a:srgbClr val="000000"/>
                </a:solidFill>
                <a:effectLst/>
                <a:uLnTx/>
                <a:uFillTx/>
                <a:latin typeface="Arial"/>
                <a:ea typeface="+mn-ea"/>
                <a:cs typeface="+mn-cs"/>
              </a:rPr>
              <a:t> PDC</a:t>
            </a:r>
          </a:p>
          <a:p>
            <a:pPr marL="0" marR="0" lvl="0" indent="0" algn="l" defTabSz="914378" rtl="0" eaLnBrk="0" fontAlgn="base" latinLnBrk="0" hangingPunct="0">
              <a:lnSpc>
                <a:spcPct val="100000"/>
              </a:lnSpc>
              <a:spcBef>
                <a:spcPts val="40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Sustainable Power Lab</a:t>
            </a:r>
          </a:p>
          <a:p>
            <a:pPr marL="0" marR="0" lvl="0" indent="0" algn="l" defTabSz="914378" rtl="0" eaLnBrk="0" fontAlgn="base" latinLnBrk="0" hangingPunct="0">
              <a:lnSpc>
                <a:spcPct val="100000"/>
              </a:lnSpc>
              <a:spcBef>
                <a:spcPts val="40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Visualiseringsstudion VIC</a:t>
            </a:r>
          </a:p>
          <a:p>
            <a:pPr marL="0" marR="0" lvl="0" indent="0" algn="l" defTabSz="914378" rtl="0" eaLnBrk="0" fontAlgn="base" latinLnBrk="0" hangingPunct="0">
              <a:lnSpc>
                <a:spcPct val="100000"/>
              </a:lnSpc>
              <a:spcBef>
                <a:spcPts val="40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Språkbanken Tal</a:t>
            </a:r>
          </a:p>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6087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AC6565EF-F11A-9F48-A986-77D9C2006439}"/>
              </a:ext>
            </a:extLst>
          </p:cNvPr>
          <p:cNvCxnSpPr>
            <a:cxnSpLocks/>
          </p:cNvCxnSpPr>
          <p:nvPr/>
        </p:nvCxnSpPr>
        <p:spPr>
          <a:xfrm flipH="1">
            <a:off x="4990748" y="3787574"/>
            <a:ext cx="1530089" cy="310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FB0F7C-A2F4-F648-98D6-86EB732D83B7}"/>
              </a:ext>
            </a:extLst>
          </p:cNvPr>
          <p:cNvCxnSpPr>
            <a:cxnSpLocks/>
          </p:cNvCxnSpPr>
          <p:nvPr/>
        </p:nvCxnSpPr>
        <p:spPr>
          <a:xfrm flipH="1" flipV="1">
            <a:off x="4990748" y="3818634"/>
            <a:ext cx="1374747" cy="6757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96F1360-EE43-844F-997C-472E3D41156B}"/>
              </a:ext>
            </a:extLst>
          </p:cNvPr>
          <p:cNvCxnSpPr>
            <a:cxnSpLocks/>
          </p:cNvCxnSpPr>
          <p:nvPr/>
        </p:nvCxnSpPr>
        <p:spPr>
          <a:xfrm flipV="1">
            <a:off x="2182858" y="2416714"/>
            <a:ext cx="1943454" cy="2287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542034-0E62-5548-8F93-DCAD8C74E756}"/>
              </a:ext>
            </a:extLst>
          </p:cNvPr>
          <p:cNvCxnSpPr>
            <a:cxnSpLocks/>
          </p:cNvCxnSpPr>
          <p:nvPr/>
        </p:nvCxnSpPr>
        <p:spPr>
          <a:xfrm>
            <a:off x="2182858" y="1823634"/>
            <a:ext cx="1925032" cy="593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38993E-C322-8847-AF65-F22DE9DC19E3}"/>
              </a:ext>
            </a:extLst>
          </p:cNvPr>
          <p:cNvCxnSpPr>
            <a:cxnSpLocks/>
          </p:cNvCxnSpPr>
          <p:nvPr/>
        </p:nvCxnSpPr>
        <p:spPr>
          <a:xfrm flipH="1" flipV="1">
            <a:off x="5730875" y="2114060"/>
            <a:ext cx="685800" cy="38771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7F08A02-AC66-AD4C-AACA-00732E41C413}"/>
              </a:ext>
            </a:extLst>
          </p:cNvPr>
          <p:cNvCxnSpPr>
            <a:cxnSpLocks/>
          </p:cNvCxnSpPr>
          <p:nvPr/>
        </p:nvCxnSpPr>
        <p:spPr>
          <a:xfrm flipH="1">
            <a:off x="5707907" y="1805880"/>
            <a:ext cx="774485" cy="3081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00000000-0008-0000-0100-000002000000}"/>
              </a:ext>
            </a:extLst>
          </p:cNvPr>
          <p:cNvGraphicFramePr>
            <a:graphicFrameLocks/>
          </p:cNvGraphicFramePr>
          <p:nvPr/>
        </p:nvGraphicFramePr>
        <p:xfrm>
          <a:off x="3187198" y="1653057"/>
          <a:ext cx="3646701" cy="23054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100-000004000000}"/>
              </a:ext>
            </a:extLst>
          </p:cNvPr>
          <p:cNvGraphicFramePr>
            <a:graphicFrameLocks/>
          </p:cNvGraphicFramePr>
          <p:nvPr/>
        </p:nvGraphicFramePr>
        <p:xfrm>
          <a:off x="5437068" y="1536277"/>
          <a:ext cx="3744000" cy="12658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100-000007000000}"/>
              </a:ext>
            </a:extLst>
          </p:cNvPr>
          <p:cNvGraphicFramePr>
            <a:graphicFrameLocks/>
          </p:cNvGraphicFramePr>
          <p:nvPr/>
        </p:nvGraphicFramePr>
        <p:xfrm>
          <a:off x="5296676" y="3553536"/>
          <a:ext cx="3950647" cy="1215000"/>
        </p:xfrm>
        <a:graphic>
          <a:graphicData uri="http://schemas.openxmlformats.org/drawingml/2006/chart">
            <c:chart xmlns:c="http://schemas.openxmlformats.org/drawingml/2006/chart" xmlns:r="http://schemas.openxmlformats.org/officeDocument/2006/relationships" r:id="rId5"/>
          </a:graphicData>
        </a:graphic>
      </p:graphicFrame>
      <p:cxnSp>
        <p:nvCxnSpPr>
          <p:cNvPr id="34" name="Straight Connector 33">
            <a:extLst>
              <a:ext uri="{FF2B5EF4-FFF2-40B4-BE49-F238E27FC236}">
                <a16:creationId xmlns:a16="http://schemas.microsoft.com/office/drawing/2014/main" id="{50F822B0-3DFA-5249-9791-299A9D30289C}"/>
              </a:ext>
            </a:extLst>
          </p:cNvPr>
          <p:cNvCxnSpPr>
            <a:cxnSpLocks/>
          </p:cNvCxnSpPr>
          <p:nvPr/>
        </p:nvCxnSpPr>
        <p:spPr>
          <a:xfrm flipV="1">
            <a:off x="2960557" y="3398852"/>
            <a:ext cx="1168092" cy="11506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F6129C-10CC-FE4D-A486-710D4E855803}"/>
              </a:ext>
            </a:extLst>
          </p:cNvPr>
          <p:cNvCxnSpPr>
            <a:cxnSpLocks/>
          </p:cNvCxnSpPr>
          <p:nvPr/>
        </p:nvCxnSpPr>
        <p:spPr>
          <a:xfrm flipV="1">
            <a:off x="2678710" y="3386546"/>
            <a:ext cx="1449815" cy="3661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5991E3-545C-AF40-8BBD-E345916E711A}"/>
              </a:ext>
            </a:extLst>
          </p:cNvPr>
          <p:cNvSpPr txBox="1"/>
          <p:nvPr/>
        </p:nvSpPr>
        <p:spPr>
          <a:xfrm>
            <a:off x="4607840" y="3989527"/>
            <a:ext cx="928743" cy="584775"/>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a:ea typeface="+mn-ea"/>
                <a:cs typeface="+mn-cs"/>
              </a:rPr>
              <a:t>Other</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r>
            <a:b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br>
            <a:fld id="{9C429882-61DE-F648-8F55-6A5409380241}" type="VALUE">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  13,2</a:t>
            </a:fld>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t>
            </a:r>
            <a:b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t>
            </a:r>
            <a:fld id="{7928C5F4-F523-074E-BCFC-A3E398485154}" type="PERCENTAGE">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200" b="0"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FE1F5000-A906-754D-A0E1-D329F85B03B9}"/>
              </a:ext>
            </a:extLst>
          </p:cNvPr>
          <p:cNvSpPr txBox="1"/>
          <p:nvPr/>
        </p:nvSpPr>
        <p:spPr>
          <a:xfrm>
            <a:off x="4830983" y="1206405"/>
            <a:ext cx="1753848" cy="553998"/>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panose="020B0604020202020204"/>
                <a:ea typeface="+mn-ea"/>
                <a:cs typeface="+mn-cs"/>
              </a:rPr>
              <a:t>Excellent Science</a:t>
            </a: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
            </a:r>
            <a:b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br>
            <a:fld id="{D0968229-D0BD-B54D-BC06-EE0269945832}" type="VALUE">
              <a:rPr kumimoji="0" lang="en-US" sz="11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  98,2</a:t>
            </a:fld>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fld id="{19C45CE4-8CA9-4347-8FCA-70D1E9FA2C3A}" type="PERCENTAGE">
              <a:rPr kumimoji="0" lang="en-US" sz="11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58%</a:t>
            </a:fld>
            <a:endParaRPr kumimoji="0" lang="en-SE" sz="1100" b="1"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F56C1B69-5AC6-AB4E-A2F8-3B824732200D}"/>
              </a:ext>
            </a:extLst>
          </p:cNvPr>
          <p:cNvSpPr txBox="1"/>
          <p:nvPr/>
        </p:nvSpPr>
        <p:spPr>
          <a:xfrm>
            <a:off x="2812877" y="2877362"/>
            <a:ext cx="1463451" cy="707886"/>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r>
              <a:rPr kumimoji="0" lang="sv-SE" sz="10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Industrial </a:t>
            </a:r>
            <a:br>
              <a:rPr kumimoji="0" lang="sv-SE" sz="10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r>
              <a:rPr kumimoji="0" lang="sv-SE" sz="1000" b="1" i="0" u="none" strike="noStrike" kern="1200" cap="none" spc="0" normalizeH="0" baseline="0" noProof="0" dirty="0" err="1">
                <a:ln>
                  <a:noFill/>
                </a:ln>
                <a:solidFill>
                  <a:sysClr val="windowText" lastClr="000000">
                    <a:lumMod val="75000"/>
                    <a:lumOff val="25000"/>
                  </a:sysClr>
                </a:solidFill>
                <a:effectLst/>
                <a:uLnTx/>
                <a:uFillTx/>
                <a:latin typeface="Arial" panose="020B0604020202020204"/>
                <a:ea typeface="+mn-ea"/>
                <a:cs typeface="+mn-cs"/>
              </a:rPr>
              <a:t>Leadership</a:t>
            </a:r>
            <a:r>
              <a:rPr kumimoji="0" lang="en-US" sz="10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
            </a:r>
            <a:br>
              <a:rPr kumimoji="0" lang="en-US" sz="10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fld id="{674BF645-DE6E-6244-A046-C8993D7C477A}" type="VALUE">
              <a:rPr kumimoji="0" lang="en-US" sz="800" b="0" i="0" u="none" strike="noStrike" kern="1200" cap="none" spc="0" normalizeH="0" baseline="0" noProof="0" smtClean="0">
                <a:ln>
                  <a:noFill/>
                </a:ln>
                <a:solidFill>
                  <a:sysClr val="windowText" lastClr="000000">
                    <a:lumMod val="75000"/>
                    <a:lumOff val="25000"/>
                  </a:sys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t>€  27,8</a:t>
            </a:fld>
            <a:r>
              <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  </a:t>
            </a:r>
            <a:br>
              <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fld id="{6A9B139D-51C0-234F-8C44-AADA9FE0B5B9}" type="PERCENTAGE">
              <a:rPr kumimoji="0" lang="en-US" sz="800" b="0" i="0" u="none" strike="noStrike" kern="1200" cap="none" spc="0" normalizeH="0" baseline="0" noProof="0" smtClean="0">
                <a:ln>
                  <a:noFill/>
                </a:ln>
                <a:solidFill>
                  <a:sysClr val="windowText" lastClr="000000">
                    <a:lumMod val="75000"/>
                    <a:lumOff val="25000"/>
                  </a:sys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t>17%</a:t>
            </a:fld>
            <a:endPar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000" b="0" i="0" u="none" strike="noStrike" kern="1200" cap="none" spc="0" normalizeH="0" baseline="0" noProof="0" dirty="0" err="1">
              <a:ln>
                <a:noFill/>
              </a:ln>
              <a:solidFill>
                <a:srgbClr val="00000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7D5C9990-9B11-E94F-B4CE-8964C3CC76BB}"/>
              </a:ext>
            </a:extLst>
          </p:cNvPr>
          <p:cNvSpPr txBox="1"/>
          <p:nvPr/>
        </p:nvSpPr>
        <p:spPr>
          <a:xfrm>
            <a:off x="3438799" y="1707358"/>
            <a:ext cx="765947" cy="553998"/>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r>
              <a:rPr kumimoji="0" lang="sv-SE" sz="10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Societal Challenges </a:t>
            </a:r>
            <a:r>
              <a:rPr kumimoji="0" lang="en-US" sz="12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
            </a:r>
            <a:br>
              <a:rPr kumimoji="0" lang="en-US" sz="12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fld id="{3406934E-B1D1-D84E-A12E-B43E22557A5F}" type="VALUE">
              <a:rPr kumimoji="0" lang="en-US" sz="800" b="0" i="0" u="none" strike="noStrike" kern="1200" cap="none" spc="0" normalizeH="0" baseline="0" noProof="0" smtClean="0">
                <a:ln>
                  <a:noFill/>
                </a:ln>
                <a:solidFill>
                  <a:sysClr val="windowText" lastClr="000000">
                    <a:lumMod val="75000"/>
                    <a:lumOff val="25000"/>
                  </a:sys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t>€  28,8</a:t>
            </a:fld>
            <a:r>
              <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t>   </a:t>
            </a:r>
            <a:br>
              <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rPr>
            </a:br>
            <a:fld id="{484DAC08-0148-AB40-94F5-E1485868A1DD}" type="PERCENTAGE">
              <a:rPr kumimoji="0" lang="en-US" sz="800" b="0" i="0" u="none" strike="noStrike" kern="1200" cap="none" spc="0" normalizeH="0" baseline="0" noProof="0" smtClean="0">
                <a:ln>
                  <a:noFill/>
                </a:ln>
                <a:solidFill>
                  <a:sysClr val="windowText" lastClr="000000">
                    <a:lumMod val="75000"/>
                    <a:lumOff val="25000"/>
                  </a:sys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sz="900" b="0" i="0" u="none" strike="noStrike" kern="1200" baseline="0">
                  <a:solidFill>
                    <a:sysClr val="windowText" lastClr="000000">
                      <a:lumMod val="75000"/>
                      <a:lumOff val="25000"/>
                    </a:sysClr>
                  </a:solidFill>
                  <a:latin typeface="+mn-lt"/>
                  <a:ea typeface="+mn-ea"/>
                  <a:cs typeface="+mn-cs"/>
                </a:defRPr>
              </a:pPr>
              <a:t>17%</a:t>
            </a:fld>
            <a:endParaRPr kumimoji="0" lang="en-US" sz="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EABFB934-E040-254C-920F-C846E36B80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422A9A3-8636-4A04-BD48-3153280FB086}" type="slidenum">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D0AAAD16-EAE2-3E4F-B142-D92CC2472EAB}"/>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75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Date Placeholder 3">
            <a:extLst>
              <a:ext uri="{FF2B5EF4-FFF2-40B4-BE49-F238E27FC236}">
                <a16:creationId xmlns:a16="http://schemas.microsoft.com/office/drawing/2014/main" id="{53D6E7B3-A706-4648-B136-1198C2B8F795}"/>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5D3F4D8-4BE6-D743-AE27-D14757A6F270}" type="datetime1">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2023-08-29</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9CBDD290-B8A5-AD4B-9339-C8809205518D}"/>
              </a:ext>
            </a:extLst>
          </p:cNvPr>
          <p:cNvSpPr>
            <a:spLocks noGrp="1"/>
          </p:cNvSpPr>
          <p:nvPr>
            <p:ph type="title"/>
          </p:nvPr>
        </p:nvSpPr>
        <p:spPr>
          <a:xfrm>
            <a:off x="1128619" y="268993"/>
            <a:ext cx="7763861" cy="647700"/>
          </a:xfrm>
        </p:spPr>
        <p:txBody>
          <a:bodyPr/>
          <a:lstStyle/>
          <a:p>
            <a:r>
              <a:rPr lang="sv-SE" dirty="0"/>
              <a:t>Horisont 2020 anslag</a:t>
            </a:r>
            <a:endParaRPr lang="en-SE" dirty="0"/>
          </a:p>
        </p:txBody>
      </p:sp>
      <p:graphicFrame>
        <p:nvGraphicFramePr>
          <p:cNvPr id="11" name="Chart 10">
            <a:extLst>
              <a:ext uri="{FF2B5EF4-FFF2-40B4-BE49-F238E27FC236}">
                <a16:creationId xmlns:a16="http://schemas.microsoft.com/office/drawing/2014/main" id="{00000000-0008-0000-0100-000005000000}"/>
              </a:ext>
            </a:extLst>
          </p:cNvPr>
          <p:cNvGraphicFramePr>
            <a:graphicFrameLocks/>
          </p:cNvGraphicFramePr>
          <p:nvPr/>
        </p:nvGraphicFramePr>
        <p:xfrm>
          <a:off x="-327970" y="3525273"/>
          <a:ext cx="4653963" cy="12715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00000000-0008-0000-0100-000006000000}"/>
              </a:ext>
            </a:extLst>
          </p:cNvPr>
          <p:cNvGraphicFramePr>
            <a:graphicFrameLocks/>
          </p:cNvGraphicFramePr>
          <p:nvPr/>
        </p:nvGraphicFramePr>
        <p:xfrm>
          <a:off x="138237" y="1597926"/>
          <a:ext cx="2993797" cy="12954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85906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3C52-9D9A-304A-990F-F9076A80C681}"/>
              </a:ext>
            </a:extLst>
          </p:cNvPr>
          <p:cNvSpPr>
            <a:spLocks noGrp="1"/>
          </p:cNvSpPr>
          <p:nvPr>
            <p:ph type="title"/>
          </p:nvPr>
        </p:nvSpPr>
        <p:spPr/>
        <p:txBody>
          <a:bodyPr/>
          <a:lstStyle/>
          <a:p>
            <a:r>
              <a:rPr lang="sv-SE" dirty="0"/>
              <a:t>Samhällsnytta via forskningssamarbeten</a:t>
            </a:r>
            <a:endParaRPr lang="en-SE" dirty="0"/>
          </a:p>
        </p:txBody>
      </p:sp>
      <p:sp>
        <p:nvSpPr>
          <p:cNvPr id="3" name="Date Placeholder 2">
            <a:extLst>
              <a:ext uri="{FF2B5EF4-FFF2-40B4-BE49-F238E27FC236}">
                <a16:creationId xmlns:a16="http://schemas.microsoft.com/office/drawing/2014/main" id="{7E792C80-9771-2F48-9D98-1D24AD4E56BD}"/>
              </a:ext>
            </a:extLst>
          </p:cNvPr>
          <p:cNvSpPr>
            <a:spLocks noGrp="1"/>
          </p:cNvSpPr>
          <p:nvPr>
            <p:ph type="dt" sz="half" idx="11"/>
          </p:nvPr>
        </p:nvSpPr>
        <p:spPr/>
        <p:txBody>
          <a:bodyPr/>
          <a:lstStyle/>
          <a:p>
            <a:fld id="{C55EB1E9-4E18-5549-8E17-04A05D374244}" type="datetime1">
              <a:rPr lang="sv-SE" smtClean="0"/>
              <a:t>2023-08-29</a:t>
            </a:fld>
            <a:endParaRPr lang="en-GB" dirty="0"/>
          </a:p>
        </p:txBody>
      </p:sp>
      <p:sp>
        <p:nvSpPr>
          <p:cNvPr id="4" name="Slide Number Placeholder 3">
            <a:extLst>
              <a:ext uri="{FF2B5EF4-FFF2-40B4-BE49-F238E27FC236}">
                <a16:creationId xmlns:a16="http://schemas.microsoft.com/office/drawing/2014/main" id="{B989E9FB-22F2-EC49-8DA7-223C3ECC0ABF}"/>
              </a:ext>
            </a:extLst>
          </p:cNvPr>
          <p:cNvSpPr>
            <a:spLocks noGrp="1"/>
          </p:cNvSpPr>
          <p:nvPr>
            <p:ph type="sldNum" sz="quarter" idx="12"/>
          </p:nvPr>
        </p:nvSpPr>
        <p:spPr/>
        <p:txBody>
          <a:bodyPr/>
          <a:lstStyle/>
          <a:p>
            <a:fld id="{C338348D-F2D3-AB47-AE2A-1D59B1E58D64}" type="slidenum">
              <a:rPr lang="en-GB" smtClean="0"/>
              <a:pPr/>
              <a:t>25</a:t>
            </a:fld>
            <a:endParaRPr lang="en-GB"/>
          </a:p>
        </p:txBody>
      </p:sp>
      <p:sp>
        <p:nvSpPr>
          <p:cNvPr id="5" name="Rectangle 4">
            <a:extLst>
              <a:ext uri="{FF2B5EF4-FFF2-40B4-BE49-F238E27FC236}">
                <a16:creationId xmlns:a16="http://schemas.microsoft.com/office/drawing/2014/main" id="{585FB146-966C-434F-B0DC-E2118B86697B}"/>
              </a:ext>
            </a:extLst>
          </p:cNvPr>
          <p:cNvSpPr/>
          <p:nvPr/>
        </p:nvSpPr>
        <p:spPr>
          <a:xfrm>
            <a:off x="242086" y="1177924"/>
            <a:ext cx="2681270" cy="1114387"/>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Rectangle 5">
            <a:extLst>
              <a:ext uri="{FF2B5EF4-FFF2-40B4-BE49-F238E27FC236}">
                <a16:creationId xmlns:a16="http://schemas.microsoft.com/office/drawing/2014/main" id="{5DA5202A-15C5-3741-BEA3-6FCD8C15F80E}"/>
              </a:ext>
            </a:extLst>
          </p:cNvPr>
          <p:cNvSpPr/>
          <p:nvPr/>
        </p:nvSpPr>
        <p:spPr>
          <a:xfrm>
            <a:off x="6202496" y="3493292"/>
            <a:ext cx="2673960" cy="1231107"/>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6">
            <a:extLst>
              <a:ext uri="{FF2B5EF4-FFF2-40B4-BE49-F238E27FC236}">
                <a16:creationId xmlns:a16="http://schemas.microsoft.com/office/drawing/2014/main" id="{A00E489C-6FB3-FE47-929D-D15568BD3FE2}"/>
              </a:ext>
            </a:extLst>
          </p:cNvPr>
          <p:cNvSpPr/>
          <p:nvPr/>
        </p:nvSpPr>
        <p:spPr>
          <a:xfrm>
            <a:off x="370700" y="1281964"/>
            <a:ext cx="2681088" cy="977191"/>
          </a:xfrm>
          <a:prstGeom prst="rect">
            <a:avLst/>
          </a:prstGeom>
        </p:spPr>
        <p:txBody>
          <a:bodyPr wrap="square">
            <a:spAutoFit/>
          </a:bodyPr>
          <a:lstStyle/>
          <a:p>
            <a:pPr marL="9525" lvl="1">
              <a:spcBef>
                <a:spcPts val="0"/>
              </a:spcBef>
              <a:spcAft>
                <a:spcPts val="300"/>
              </a:spcAft>
            </a:pPr>
            <a:r>
              <a:rPr lang="sv-SE" sz="1200" b="1" dirty="0"/>
              <a:t>Samarbeten</a:t>
            </a:r>
          </a:p>
          <a:p>
            <a:pPr marL="9525" lvl="1">
              <a:spcBef>
                <a:spcPts val="0"/>
              </a:spcBef>
              <a:spcAft>
                <a:spcPts val="300"/>
              </a:spcAft>
            </a:pPr>
            <a:r>
              <a:rPr lang="en-US" sz="1200" dirty="0" err="1"/>
              <a:t>Industri</a:t>
            </a:r>
            <a:endParaRPr lang="en-US" sz="1200" dirty="0"/>
          </a:p>
          <a:p>
            <a:pPr marL="9525" lvl="1">
              <a:spcBef>
                <a:spcPts val="0"/>
              </a:spcBef>
              <a:spcAft>
                <a:spcPts val="300"/>
              </a:spcAft>
            </a:pPr>
            <a:r>
              <a:rPr lang="en-US" sz="1200" dirty="0" err="1"/>
              <a:t>Akademi</a:t>
            </a:r>
            <a:r>
              <a:rPr lang="en-US" sz="1200" dirty="0"/>
              <a:t> </a:t>
            </a:r>
          </a:p>
          <a:p>
            <a:pPr marL="9525" lvl="1">
              <a:spcBef>
                <a:spcPts val="0"/>
              </a:spcBef>
              <a:spcAft>
                <a:spcPts val="300"/>
              </a:spcAft>
            </a:pPr>
            <a:r>
              <a:rPr lang="en-US" sz="1200" dirty="0" err="1"/>
              <a:t>Samhälle</a:t>
            </a:r>
            <a:r>
              <a:rPr lang="en-US" sz="1200" dirty="0"/>
              <a:t> </a:t>
            </a:r>
          </a:p>
        </p:txBody>
      </p:sp>
      <p:pic>
        <p:nvPicPr>
          <p:cNvPr id="8" name="Picture 7">
            <a:extLst>
              <a:ext uri="{FF2B5EF4-FFF2-40B4-BE49-F238E27FC236}">
                <a16:creationId xmlns:a16="http://schemas.microsoft.com/office/drawing/2014/main" id="{03AFF2C1-860E-9548-8634-A9C4D80F78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9624" y="1175658"/>
            <a:ext cx="2669723" cy="2164554"/>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37350EE6-AD6D-F74F-96A9-32F2204158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0825" y="2464131"/>
            <a:ext cx="2672531" cy="2260270"/>
          </a:xfrm>
          <a:prstGeom prst="rect">
            <a:avLst/>
          </a:prstGeom>
        </p:spPr>
      </p:pic>
      <p:pic>
        <p:nvPicPr>
          <p:cNvPr id="10" name="Picture 9" descr="An aerial view of a city&#10;&#10;Description automatically generated">
            <a:extLst>
              <a:ext uri="{FF2B5EF4-FFF2-40B4-BE49-F238E27FC236}">
                <a16:creationId xmlns:a16="http://schemas.microsoft.com/office/drawing/2014/main" id="{192E6E53-A307-094D-9DFF-E0B847643F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02047" y="1167780"/>
            <a:ext cx="2928886" cy="3556620"/>
          </a:xfrm>
          <a:prstGeom prst="rect">
            <a:avLst/>
          </a:prstGeom>
        </p:spPr>
      </p:pic>
      <p:sp>
        <p:nvSpPr>
          <p:cNvPr id="11" name="Rectangle 10">
            <a:extLst>
              <a:ext uri="{FF2B5EF4-FFF2-40B4-BE49-F238E27FC236}">
                <a16:creationId xmlns:a16="http://schemas.microsoft.com/office/drawing/2014/main" id="{EF5F8C78-FA6A-A445-ABAE-4F27C9E5DC9E}"/>
              </a:ext>
            </a:extLst>
          </p:cNvPr>
          <p:cNvSpPr/>
          <p:nvPr/>
        </p:nvSpPr>
        <p:spPr>
          <a:xfrm>
            <a:off x="6315319" y="3612943"/>
            <a:ext cx="2690680" cy="1231106"/>
          </a:xfrm>
          <a:prstGeom prst="rect">
            <a:avLst/>
          </a:prstGeom>
        </p:spPr>
        <p:txBody>
          <a:bodyPr wrap="square">
            <a:spAutoFit/>
          </a:bodyPr>
          <a:lstStyle/>
          <a:p>
            <a:pPr marL="9525" lvl="1">
              <a:spcBef>
                <a:spcPts val="0"/>
              </a:spcBef>
              <a:spcAft>
                <a:spcPts val="300"/>
              </a:spcAft>
            </a:pPr>
            <a:r>
              <a:rPr lang="en-US" sz="1200" b="1" dirty="0" err="1"/>
              <a:t>Personrörlighet</a:t>
            </a:r>
            <a:endParaRPr lang="sv-SE" sz="1200" b="1" dirty="0"/>
          </a:p>
          <a:p>
            <a:pPr marL="9525" lvl="1">
              <a:spcBef>
                <a:spcPts val="0"/>
              </a:spcBef>
              <a:spcAft>
                <a:spcPts val="300"/>
              </a:spcAft>
            </a:pPr>
            <a:r>
              <a:rPr lang="en-US" sz="1200" dirty="0" err="1"/>
              <a:t>Adjungerade</a:t>
            </a:r>
            <a:r>
              <a:rPr lang="en-US" sz="1200" dirty="0"/>
              <a:t> </a:t>
            </a:r>
            <a:r>
              <a:rPr lang="en-US" sz="1200" dirty="0" err="1"/>
              <a:t>professorer</a:t>
            </a:r>
            <a:endParaRPr lang="en-US" sz="1200" dirty="0"/>
          </a:p>
          <a:p>
            <a:pPr marL="9525" lvl="1">
              <a:spcBef>
                <a:spcPts val="0"/>
              </a:spcBef>
              <a:spcAft>
                <a:spcPts val="300"/>
              </a:spcAft>
            </a:pPr>
            <a:r>
              <a:rPr lang="en-US" sz="1200" dirty="0" err="1"/>
              <a:t>Industridoktorander</a:t>
            </a:r>
            <a:endParaRPr lang="en-US" sz="1200" dirty="0"/>
          </a:p>
          <a:p>
            <a:pPr marL="9525" lvl="1">
              <a:spcBef>
                <a:spcPts val="0"/>
              </a:spcBef>
              <a:spcAft>
                <a:spcPts val="300"/>
              </a:spcAft>
            </a:pPr>
            <a:r>
              <a:rPr lang="en-US" sz="1200" dirty="0" err="1"/>
              <a:t>Affilierad</a:t>
            </a:r>
            <a:r>
              <a:rPr lang="en-US" sz="1200" dirty="0"/>
              <a:t> </a:t>
            </a:r>
            <a:r>
              <a:rPr lang="en-US" sz="1200" dirty="0" err="1"/>
              <a:t>fakultet</a:t>
            </a:r>
            <a:endParaRPr lang="en-US" sz="1200" dirty="0"/>
          </a:p>
          <a:p>
            <a:pPr marL="9525" lvl="1" algn="ctr">
              <a:spcBef>
                <a:spcPts val="0"/>
              </a:spcBef>
              <a:spcAft>
                <a:spcPts val="300"/>
              </a:spcAft>
            </a:pPr>
            <a:endParaRPr lang="en-US" sz="1400" dirty="0" err="1"/>
          </a:p>
        </p:txBody>
      </p:sp>
    </p:spTree>
    <p:extLst>
      <p:ext uri="{BB962C8B-B14F-4D97-AF65-F5344CB8AC3E}">
        <p14:creationId xmlns:p14="http://schemas.microsoft.com/office/powerpoint/2010/main" val="1994718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Innovation på KTH</a:t>
            </a:r>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26</a:t>
            </a:fld>
            <a:endParaRPr lang="en-GB"/>
          </a:p>
        </p:txBody>
      </p:sp>
      <p:sp>
        <p:nvSpPr>
          <p:cNvPr id="10" name="Platshållare för innehåll 9">
            <a:extLst>
              <a:ext uri="{FF2B5EF4-FFF2-40B4-BE49-F238E27FC236}">
                <a16:creationId xmlns:a16="http://schemas.microsoft.com/office/drawing/2014/main" id="{92E94E58-3F2C-E041-B4EA-A2F4BA2697CB}"/>
              </a:ext>
            </a:extLst>
          </p:cNvPr>
          <p:cNvSpPr>
            <a:spLocks noGrp="1"/>
          </p:cNvSpPr>
          <p:nvPr>
            <p:ph sz="quarter" idx="13"/>
          </p:nvPr>
        </p:nvSpPr>
        <p:spPr/>
        <p:txBody>
          <a:bodyPr/>
          <a:lstStyle/>
          <a:p>
            <a:pPr>
              <a:spcAft>
                <a:spcPts val="0"/>
              </a:spcAft>
            </a:pPr>
            <a:r>
              <a:rPr lang="sv-SE" sz="1200" dirty="0"/>
              <a:t>KTH:s innovationsstöd är internationellt erkänt </a:t>
            </a:r>
          </a:p>
          <a:p>
            <a:pPr>
              <a:spcAft>
                <a:spcPts val="0"/>
              </a:spcAft>
            </a:pPr>
            <a:r>
              <a:rPr lang="sv-SE" sz="1200" dirty="0"/>
              <a:t>Studenter, forskare och anställda på KTH ges möjlighet att skapa nytta och impact med idéer och forskning</a:t>
            </a:r>
          </a:p>
          <a:p>
            <a:pPr>
              <a:spcAft>
                <a:spcPts val="0"/>
              </a:spcAft>
            </a:pPr>
            <a:r>
              <a:rPr lang="sv-SE" sz="1200" dirty="0"/>
              <a:t>KTH Innovation </a:t>
            </a:r>
            <a:r>
              <a:rPr lang="sv-SE" sz="1200" dirty="0" err="1"/>
              <a:t>Readiness</a:t>
            </a:r>
            <a:r>
              <a:rPr lang="sv-SE" sz="1200" dirty="0"/>
              <a:t> </a:t>
            </a:r>
            <a:r>
              <a:rPr lang="sv-SE" sz="1200" dirty="0" err="1"/>
              <a:t>Level</a:t>
            </a:r>
            <a:r>
              <a:rPr lang="sv-SE" sz="1200" dirty="0"/>
              <a:t>-modellen används av hundratals organisationer i världen</a:t>
            </a:r>
          </a:p>
          <a:p>
            <a:pPr>
              <a:spcAft>
                <a:spcPts val="0"/>
              </a:spcAft>
            </a:pPr>
            <a:r>
              <a:rPr lang="sv-SE" sz="1200" dirty="0"/>
              <a:t>Omkring 350 idéer påbörjar varje år resan från idé till innovation</a:t>
            </a:r>
          </a:p>
        </p:txBody>
      </p:sp>
      <p:pic>
        <p:nvPicPr>
          <p:cNvPr id="8" name="Picture Placeholder 7"/>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54326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BAD82F0C-0E2A-5546-8972-AA94798A63F5}" type="datetime1">
              <a:rPr lang="sv-SE" smtClean="0"/>
              <a:t>2023-08-29</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27</a:t>
            </a:fld>
            <a:endParaRPr lang="en-GB"/>
          </a:p>
        </p:txBody>
      </p:sp>
      <p:pic>
        <p:nvPicPr>
          <p:cNvPr id="14" name="Picture 13">
            <a:extLst>
              <a:ext uri="{FF2B5EF4-FFF2-40B4-BE49-F238E27FC236}">
                <a16:creationId xmlns:a16="http://schemas.microsoft.com/office/drawing/2014/main" id="{789550AF-E5A2-3A45-8DD9-4F9B069409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222" y="1177925"/>
            <a:ext cx="2073908" cy="3539109"/>
          </a:xfrm>
          <a:prstGeom prst="rect">
            <a:avLst/>
          </a:prstGeom>
        </p:spPr>
      </p:pic>
      <p:pic>
        <p:nvPicPr>
          <p:cNvPr id="15" name="Picture 2" descr="https://addressya.com/wp-content/uploads/2019/05/Addressya-Business-Visualisation.png">
            <a:extLst>
              <a:ext uri="{FF2B5EF4-FFF2-40B4-BE49-F238E27FC236}">
                <a16:creationId xmlns:a16="http://schemas.microsoft.com/office/drawing/2014/main" id="{8279454A-22E3-FC41-8076-9E91649BD84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95221" y="1177925"/>
            <a:ext cx="2094198" cy="3539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CC64CDA-BBF1-194C-875C-764C55E764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1703384" y="1910625"/>
            <a:ext cx="3539109" cy="2073712"/>
          </a:xfrm>
          <a:prstGeom prst="rect">
            <a:avLst/>
          </a:prstGeom>
        </p:spPr>
      </p:pic>
      <p:pic>
        <p:nvPicPr>
          <p:cNvPr id="17" name="Picture 16">
            <a:extLst>
              <a:ext uri="{FF2B5EF4-FFF2-40B4-BE49-F238E27FC236}">
                <a16:creationId xmlns:a16="http://schemas.microsoft.com/office/drawing/2014/main" id="{660CF171-742C-4C4E-BCB0-CB5D22FAFB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41"/>
          <a:stretch/>
        </p:blipFill>
        <p:spPr>
          <a:xfrm>
            <a:off x="4619332" y="1185293"/>
            <a:ext cx="2073713" cy="3539107"/>
          </a:xfrm>
          <a:prstGeom prst="rect">
            <a:avLst/>
          </a:prstGeom>
        </p:spPr>
      </p:pic>
      <p:sp>
        <p:nvSpPr>
          <p:cNvPr id="8" name="Rectangle 7">
            <a:extLst>
              <a:ext uri="{FF2B5EF4-FFF2-40B4-BE49-F238E27FC236}">
                <a16:creationId xmlns:a16="http://schemas.microsoft.com/office/drawing/2014/main" id="{93E78E97-9839-BF4D-8D93-F29AA2634DB4}"/>
              </a:ext>
            </a:extLst>
          </p:cNvPr>
          <p:cNvSpPr/>
          <p:nvPr/>
        </p:nvSpPr>
        <p:spPr>
          <a:xfrm>
            <a:off x="251083" y="1609454"/>
            <a:ext cx="1354434" cy="34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06000" rtlCol="0" anchor="ctr"/>
          <a:lstStyle/>
          <a:p>
            <a:r>
              <a:rPr lang="sv-SE" sz="1400" dirty="0" err="1">
                <a:solidFill>
                  <a:schemeClr val="tx1"/>
                </a:solidFill>
              </a:rPr>
              <a:t>Re:newcell</a:t>
            </a:r>
            <a:endParaRPr lang="en-SE" sz="1400" dirty="0">
              <a:solidFill>
                <a:schemeClr val="tx1"/>
              </a:solidFill>
            </a:endParaRPr>
          </a:p>
        </p:txBody>
      </p:sp>
      <p:sp>
        <p:nvSpPr>
          <p:cNvPr id="19" name="Rectangle 18">
            <a:extLst>
              <a:ext uri="{FF2B5EF4-FFF2-40B4-BE49-F238E27FC236}">
                <a16:creationId xmlns:a16="http://schemas.microsoft.com/office/drawing/2014/main" id="{CD99F066-03E6-2B4B-8F29-5333A7AD0303}"/>
              </a:ext>
            </a:extLst>
          </p:cNvPr>
          <p:cNvSpPr/>
          <p:nvPr/>
        </p:nvSpPr>
        <p:spPr>
          <a:xfrm>
            <a:off x="2443172" y="1609454"/>
            <a:ext cx="1354434" cy="34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06000" rtlCol="0" anchor="ctr"/>
          <a:lstStyle/>
          <a:p>
            <a:r>
              <a:rPr lang="sv-SE" sz="1400" dirty="0" err="1">
                <a:solidFill>
                  <a:schemeClr val="tx1"/>
                </a:solidFill>
              </a:rPr>
              <a:t>Capitainer</a:t>
            </a:r>
            <a:endParaRPr lang="en-SE" sz="1400" dirty="0">
              <a:solidFill>
                <a:schemeClr val="tx1"/>
              </a:solidFill>
            </a:endParaRPr>
          </a:p>
        </p:txBody>
      </p:sp>
      <p:sp>
        <p:nvSpPr>
          <p:cNvPr id="20" name="Rectangle 19">
            <a:extLst>
              <a:ext uri="{FF2B5EF4-FFF2-40B4-BE49-F238E27FC236}">
                <a16:creationId xmlns:a16="http://schemas.microsoft.com/office/drawing/2014/main" id="{30C9A0A9-8041-C64A-9595-DACC1DD3823A}"/>
              </a:ext>
            </a:extLst>
          </p:cNvPr>
          <p:cNvSpPr/>
          <p:nvPr/>
        </p:nvSpPr>
        <p:spPr>
          <a:xfrm>
            <a:off x="4649323" y="1609454"/>
            <a:ext cx="964668" cy="34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06000" rtlCol="0" anchor="ctr"/>
          <a:lstStyle/>
          <a:p>
            <a:r>
              <a:rPr lang="sv-SE" sz="1400" dirty="0" err="1">
                <a:solidFill>
                  <a:schemeClr val="tx1"/>
                </a:solidFill>
              </a:rPr>
              <a:t>Ellure</a:t>
            </a:r>
            <a:endParaRPr lang="en-SE" sz="1400" dirty="0">
              <a:solidFill>
                <a:schemeClr val="tx1"/>
              </a:solidFill>
            </a:endParaRPr>
          </a:p>
        </p:txBody>
      </p:sp>
      <p:sp>
        <p:nvSpPr>
          <p:cNvPr id="21" name="Rectangle 20">
            <a:extLst>
              <a:ext uri="{FF2B5EF4-FFF2-40B4-BE49-F238E27FC236}">
                <a16:creationId xmlns:a16="http://schemas.microsoft.com/office/drawing/2014/main" id="{E8273A4B-C717-1941-8CC6-510FE49433ED}"/>
              </a:ext>
            </a:extLst>
          </p:cNvPr>
          <p:cNvSpPr/>
          <p:nvPr/>
        </p:nvSpPr>
        <p:spPr>
          <a:xfrm>
            <a:off x="6842733" y="1609454"/>
            <a:ext cx="1354434" cy="34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06000" rtlCol="0" anchor="ctr"/>
          <a:lstStyle/>
          <a:p>
            <a:r>
              <a:rPr lang="sv-SE" sz="1400" dirty="0" err="1">
                <a:solidFill>
                  <a:schemeClr val="tx1"/>
                </a:solidFill>
              </a:rPr>
              <a:t>Addressya</a:t>
            </a:r>
            <a:endParaRPr lang="en-SE" sz="1400" dirty="0">
              <a:solidFill>
                <a:schemeClr val="tx1"/>
              </a:solidFill>
            </a:endParaRPr>
          </a:p>
        </p:txBody>
      </p:sp>
      <p:sp>
        <p:nvSpPr>
          <p:cNvPr id="12" name="Rectangle 11">
            <a:extLst>
              <a:ext uri="{FF2B5EF4-FFF2-40B4-BE49-F238E27FC236}">
                <a16:creationId xmlns:a16="http://schemas.microsoft.com/office/drawing/2014/main" id="{899FA78A-3027-6F43-92DC-B621C85C8023}"/>
              </a:ext>
            </a:extLst>
          </p:cNvPr>
          <p:cNvSpPr/>
          <p:nvPr/>
        </p:nvSpPr>
        <p:spPr>
          <a:xfrm>
            <a:off x="4504834" y="1163619"/>
            <a:ext cx="160559" cy="3610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Rectangle 17">
            <a:extLst>
              <a:ext uri="{FF2B5EF4-FFF2-40B4-BE49-F238E27FC236}">
                <a16:creationId xmlns:a16="http://schemas.microsoft.com/office/drawing/2014/main" id="{BC4D453B-DA56-434C-86E4-BDBFBFEE825D}"/>
              </a:ext>
            </a:extLst>
          </p:cNvPr>
          <p:cNvSpPr/>
          <p:nvPr/>
        </p:nvSpPr>
        <p:spPr>
          <a:xfrm>
            <a:off x="6688583" y="1163619"/>
            <a:ext cx="160559" cy="3610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Rectangle 21">
            <a:extLst>
              <a:ext uri="{FF2B5EF4-FFF2-40B4-BE49-F238E27FC236}">
                <a16:creationId xmlns:a16="http://schemas.microsoft.com/office/drawing/2014/main" id="{E5835302-7AB1-BE44-92DE-FA20D73E89C7}"/>
              </a:ext>
            </a:extLst>
          </p:cNvPr>
          <p:cNvSpPr/>
          <p:nvPr/>
        </p:nvSpPr>
        <p:spPr>
          <a:xfrm>
            <a:off x="2300432" y="1113462"/>
            <a:ext cx="160559" cy="3610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Rubrik 8">
            <a:extLst>
              <a:ext uri="{FF2B5EF4-FFF2-40B4-BE49-F238E27FC236}">
                <a16:creationId xmlns:a16="http://schemas.microsoft.com/office/drawing/2014/main" id="{620A2E57-BC3E-D844-9964-DB4F1615B4F2}"/>
              </a:ext>
            </a:extLst>
          </p:cNvPr>
          <p:cNvSpPr>
            <a:spLocks noGrp="1"/>
          </p:cNvSpPr>
          <p:nvPr>
            <p:ph type="title"/>
          </p:nvPr>
        </p:nvSpPr>
        <p:spPr>
          <a:xfrm>
            <a:off x="1060463" y="251752"/>
            <a:ext cx="7552857" cy="673874"/>
          </a:xfrm>
        </p:spPr>
        <p:txBody>
          <a:bodyPr/>
          <a:lstStyle/>
          <a:p>
            <a:r>
              <a:rPr lang="en-GB" dirty="0" err="1"/>
              <a:t>Exempel</a:t>
            </a:r>
            <a:r>
              <a:rPr lang="en-GB" dirty="0"/>
              <a:t> på </a:t>
            </a:r>
            <a:r>
              <a:rPr lang="en-GB" dirty="0" err="1"/>
              <a:t>idéer</a:t>
            </a:r>
            <a:r>
              <a:rPr lang="en-GB" dirty="0"/>
              <a:t> </a:t>
            </a:r>
            <a:r>
              <a:rPr lang="en-GB" dirty="0" err="1"/>
              <a:t>som</a:t>
            </a:r>
            <a:r>
              <a:rPr lang="en-GB" dirty="0"/>
              <a:t> </a:t>
            </a:r>
            <a:r>
              <a:rPr lang="en-GB" dirty="0" err="1"/>
              <a:t>blivit</a:t>
            </a:r>
            <a:r>
              <a:rPr lang="en-GB" dirty="0"/>
              <a:t> </a:t>
            </a:r>
            <a:r>
              <a:rPr lang="en-GB" dirty="0" err="1"/>
              <a:t>innovationer</a:t>
            </a:r>
            <a:endParaRPr lang="en-GB" dirty="0"/>
          </a:p>
        </p:txBody>
      </p:sp>
    </p:spTree>
    <p:extLst>
      <p:ext uri="{BB962C8B-B14F-4D97-AF65-F5344CB8AC3E}">
        <p14:creationId xmlns:p14="http://schemas.microsoft.com/office/powerpoint/2010/main" val="11127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a:xfrm>
            <a:off x="1060463" y="251752"/>
            <a:ext cx="7552857" cy="673874"/>
          </a:xfrm>
        </p:spPr>
        <p:txBody>
          <a:bodyPr/>
          <a:lstStyle/>
          <a:p>
            <a:r>
              <a:rPr lang="sv-SE"/>
              <a:t>Nationell och internationell samverkan på KTH</a:t>
            </a:r>
            <a:endParaRPr lang="en-GB" dirty="0"/>
          </a:p>
        </p:txBody>
      </p:sp>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a:xfrm>
            <a:off x="250825" y="4949520"/>
            <a:ext cx="2057400" cy="117474"/>
          </a:xfrm>
        </p:spPr>
        <p:txBody>
          <a:bodyPr/>
          <a:lstStyle/>
          <a:p>
            <a:fld id="{0D45677C-6021-4B4B-8D00-4AA6DB0D4902}"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a:xfrm>
            <a:off x="6835775" y="4949520"/>
            <a:ext cx="2057400" cy="117474"/>
          </a:xfrm>
        </p:spPr>
        <p:txBody>
          <a:bodyPr/>
          <a:lstStyle/>
          <a:p>
            <a:fld id="{C338348D-F2D3-AB47-AE2A-1D59B1E58D64}" type="slidenum">
              <a:rPr lang="en-GB" smtClean="0"/>
              <a:pPr/>
              <a:t>28</a:t>
            </a:fld>
            <a:endParaRPr lang="en-GB"/>
          </a:p>
        </p:txBody>
      </p:sp>
      <p:pic>
        <p:nvPicPr>
          <p:cNvPr id="13" name="Picture Placeholder 12" descr="A picture containing text, outdoor&#10;&#10;Description automatically generated">
            <a:extLst>
              <a:ext uri="{FF2B5EF4-FFF2-40B4-BE49-F238E27FC236}">
                <a16:creationId xmlns:a16="http://schemas.microsoft.com/office/drawing/2014/main" id="{B202F8E7-11C1-6C4D-95D8-E78147B0324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06062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87555E4-1462-704B-824D-672352429B62}"/>
              </a:ext>
            </a:extLst>
          </p:cNvPr>
          <p:cNvSpPr>
            <a:spLocks noGrp="1"/>
          </p:cNvSpPr>
          <p:nvPr>
            <p:ph type="title"/>
          </p:nvPr>
        </p:nvSpPr>
        <p:spPr/>
        <p:txBody>
          <a:bodyPr/>
          <a:lstStyle/>
          <a:p>
            <a:r>
              <a:rPr lang="sv-SE"/>
              <a:t>Samverkan för en bättre framtid</a:t>
            </a:r>
            <a:endParaRPr lang="en-GB"/>
          </a:p>
        </p:txBody>
      </p:sp>
      <p:sp>
        <p:nvSpPr>
          <p:cNvPr id="3" name="Platshållare för datum 2">
            <a:extLst>
              <a:ext uri="{FF2B5EF4-FFF2-40B4-BE49-F238E27FC236}">
                <a16:creationId xmlns:a16="http://schemas.microsoft.com/office/drawing/2014/main" id="{B5DC37C1-D8A0-DA41-9721-23DD355AF2E9}"/>
              </a:ext>
            </a:extLst>
          </p:cNvPr>
          <p:cNvSpPr>
            <a:spLocks noGrp="1"/>
          </p:cNvSpPr>
          <p:nvPr>
            <p:ph type="dt" sz="half" idx="11"/>
          </p:nvPr>
        </p:nvSpPr>
        <p:spPr/>
        <p:txBody>
          <a:bodyPr/>
          <a:lstStyle/>
          <a:p>
            <a:fld id="{FB2CF90B-63BC-6544-9FB4-A72410329261}"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41042904-6C12-3C45-8180-36DC2B5311F9}"/>
              </a:ext>
            </a:extLst>
          </p:cNvPr>
          <p:cNvSpPr>
            <a:spLocks noGrp="1"/>
          </p:cNvSpPr>
          <p:nvPr>
            <p:ph type="sldNum" sz="quarter" idx="12"/>
          </p:nvPr>
        </p:nvSpPr>
        <p:spPr/>
        <p:txBody>
          <a:bodyPr/>
          <a:lstStyle/>
          <a:p>
            <a:fld id="{C338348D-F2D3-AB47-AE2A-1D59B1E58D64}" type="slidenum">
              <a:rPr lang="en-GB" smtClean="0"/>
              <a:pPr/>
              <a:t>29</a:t>
            </a:fld>
            <a:endParaRPr lang="en-GB"/>
          </a:p>
        </p:txBody>
      </p:sp>
      <p:sp>
        <p:nvSpPr>
          <p:cNvPr id="2" name="Content Placeholder 1">
            <a:extLst>
              <a:ext uri="{FF2B5EF4-FFF2-40B4-BE49-F238E27FC236}">
                <a16:creationId xmlns:a16="http://schemas.microsoft.com/office/drawing/2014/main" id="{ED9C0B2C-1514-E74C-87FA-762B38BEB5CE}"/>
              </a:ext>
            </a:extLst>
          </p:cNvPr>
          <p:cNvSpPr>
            <a:spLocks noGrp="1"/>
          </p:cNvSpPr>
          <p:nvPr>
            <p:ph sz="quarter" idx="13"/>
          </p:nvPr>
        </p:nvSpPr>
        <p:spPr/>
        <p:txBody>
          <a:bodyPr/>
          <a:lstStyle/>
          <a:p>
            <a:pPr>
              <a:spcAft>
                <a:spcPts val="0"/>
              </a:spcAft>
            </a:pPr>
            <a:r>
              <a:rPr lang="sv-SE" sz="1200" dirty="0"/>
              <a:t>Forskning med hög kvalitet gynnar samhället idag och i framtiden</a:t>
            </a:r>
          </a:p>
          <a:p>
            <a:pPr>
              <a:spcAft>
                <a:spcPts val="0"/>
              </a:spcAft>
            </a:pPr>
            <a:r>
              <a:rPr lang="sv-SE" sz="1200" dirty="0"/>
              <a:t>Samverkan är en viktig komponent för att forskningsresultat ska implementeras i samhället</a:t>
            </a:r>
          </a:p>
          <a:p>
            <a:pPr>
              <a:spcAft>
                <a:spcPts val="0"/>
              </a:spcAft>
            </a:pPr>
            <a:r>
              <a:rPr lang="sv-SE" sz="1200" dirty="0"/>
              <a:t>Samarbetspartners får tillgång till avancerad forskningsinfrastruktur och laboratorier</a:t>
            </a:r>
          </a:p>
          <a:p>
            <a:pPr>
              <a:spcAft>
                <a:spcPts val="0"/>
              </a:spcAft>
            </a:pPr>
            <a:r>
              <a:rPr lang="sv-SE" sz="1200" dirty="0"/>
              <a:t>Löpande interaktion med ett stort </a:t>
            </a:r>
            <a:r>
              <a:rPr lang="sv-SE" sz="1200" dirty="0" err="1"/>
              <a:t>alumninätverk</a:t>
            </a:r>
            <a:r>
              <a:rPr lang="sv-SE" sz="1200" dirty="0"/>
              <a:t> ger goda möjligheter till olika samarbetsformer</a:t>
            </a:r>
          </a:p>
          <a:p>
            <a:endParaRPr lang="sv-SE" dirty="0"/>
          </a:p>
          <a:p>
            <a:endParaRPr lang="sv-SE" dirty="0"/>
          </a:p>
        </p:txBody>
      </p:sp>
      <p:pic>
        <p:nvPicPr>
          <p:cNvPr id="16" name="Picture Placeholder 15">
            <a:extLst>
              <a:ext uri="{FF2B5EF4-FFF2-40B4-BE49-F238E27FC236}">
                <a16:creationId xmlns:a16="http://schemas.microsoft.com/office/drawing/2014/main" id="{4D4C7255-7180-134E-8550-5FEDC25D7F8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4643369" y="1190343"/>
            <a:ext cx="4246498" cy="3533519"/>
          </a:xfrm>
        </p:spPr>
      </p:pic>
      <p:sp>
        <p:nvSpPr>
          <p:cNvPr id="14" name="Platshållare för innehåll 9">
            <a:extLst>
              <a:ext uri="{FF2B5EF4-FFF2-40B4-BE49-F238E27FC236}">
                <a16:creationId xmlns:a16="http://schemas.microsoft.com/office/drawing/2014/main" id="{1C0B789C-565B-8040-8A62-74B05D915CB3}"/>
              </a:ext>
            </a:extLst>
          </p:cNvPr>
          <p:cNvSpPr txBox="1">
            <a:spLocks/>
          </p:cNvSpPr>
          <p:nvPr/>
        </p:nvSpPr>
        <p:spPr>
          <a:xfrm>
            <a:off x="247427" y="1502239"/>
            <a:ext cx="4013287" cy="3781425"/>
          </a:xfrm>
          <a:prstGeom prst="rect">
            <a:avLst/>
          </a:prstGeom>
        </p:spPr>
        <p:txBody>
          <a:bodyPr vert="horz" lIns="91440" tIns="45720" rIns="91440" bIns="45720" rtlCol="0">
            <a:noAutofit/>
          </a:bodyPr>
          <a:lst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6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4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2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2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1"/>
              </a:buClr>
            </a:pPr>
            <a:endParaRPr lang="sv-SE" sz="1400" dirty="0"/>
          </a:p>
        </p:txBody>
      </p:sp>
    </p:spTree>
    <p:extLst>
      <p:ext uri="{BB962C8B-B14F-4D97-AF65-F5344CB8AC3E}">
        <p14:creationId xmlns:p14="http://schemas.microsoft.com/office/powerpoint/2010/main" val="384242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Sveriges största tekniska universitet</a:t>
            </a:r>
          </a:p>
        </p:txBody>
      </p:sp>
      <p:sp>
        <p:nvSpPr>
          <p:cNvPr id="3" name="Date Placeholder 2"/>
          <p:cNvSpPr>
            <a:spLocks noGrp="1"/>
          </p:cNvSpPr>
          <p:nvPr>
            <p:ph type="dt" sz="half" idx="11"/>
          </p:nvPr>
        </p:nvSpPr>
        <p:spPr/>
        <p:txBody>
          <a:bodyPr/>
          <a:lstStyle/>
          <a:p>
            <a:fld id="{BAD82F0C-0E2A-5546-8972-AA94798A63F5}" type="datetime1">
              <a:rPr lang="sv-SE" smtClean="0"/>
              <a:t>2023-08-29</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3</a:t>
            </a:fld>
            <a:endParaRPr lang="en-GB" dirty="0"/>
          </a:p>
        </p:txBody>
      </p:sp>
      <p:sp>
        <p:nvSpPr>
          <p:cNvPr id="17" name="Oval 16">
            <a:extLst>
              <a:ext uri="{FF2B5EF4-FFF2-40B4-BE49-F238E27FC236}">
                <a16:creationId xmlns:a16="http://schemas.microsoft.com/office/drawing/2014/main" id="{43213034-3E0C-BA4B-817F-E6FA1E842ED8}"/>
              </a:ext>
            </a:extLst>
          </p:cNvPr>
          <p:cNvSpPr/>
          <p:nvPr/>
        </p:nvSpPr>
        <p:spPr>
          <a:xfrm>
            <a:off x="3486181" y="1329337"/>
            <a:ext cx="2185625" cy="216289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9525" lvl="1" algn="ctr">
              <a:spcBef>
                <a:spcPts val="500"/>
              </a:spcBef>
              <a:spcAft>
                <a:spcPts val="500"/>
              </a:spcAft>
            </a:pPr>
            <a:r>
              <a:rPr lang="en-US" sz="3600" b="1" dirty="0">
                <a:solidFill>
                  <a:schemeClr val="accent3"/>
                </a:solidFill>
              </a:rPr>
              <a:t>4</a:t>
            </a:r>
            <a:r>
              <a:rPr lang="en-US" sz="1600" b="1" dirty="0" smtClean="0">
                <a:solidFill>
                  <a:schemeClr val="accent3"/>
                </a:solidFill>
              </a:rPr>
              <a:t> </a:t>
            </a:r>
            <a:r>
              <a:rPr lang="en-US" sz="3600" b="1" dirty="0">
                <a:solidFill>
                  <a:schemeClr val="accent3"/>
                </a:solidFill>
              </a:rPr>
              <a:t>000</a:t>
            </a:r>
            <a:r>
              <a:rPr lang="en-US" sz="2800" b="1" dirty="0">
                <a:solidFill>
                  <a:schemeClr val="tx1"/>
                </a:solidFill>
              </a:rPr>
              <a:t/>
            </a:r>
            <a:br>
              <a:rPr lang="en-US" sz="2800" b="1" dirty="0">
                <a:solidFill>
                  <a:schemeClr val="tx1"/>
                </a:solidFill>
              </a:rPr>
            </a:br>
            <a:r>
              <a:rPr lang="sv-SE" sz="1400" smtClean="0">
                <a:solidFill>
                  <a:schemeClr val="tx1"/>
                </a:solidFill>
              </a:rPr>
              <a:t>årsarbetskrafter</a:t>
            </a:r>
            <a:endParaRPr lang="sv-SE" sz="1400" dirty="0">
              <a:solidFill>
                <a:schemeClr val="tx1"/>
              </a:solidFill>
            </a:endParaRPr>
          </a:p>
        </p:txBody>
      </p:sp>
      <p:sp>
        <p:nvSpPr>
          <p:cNvPr id="18" name="Oval 17">
            <a:extLst>
              <a:ext uri="{FF2B5EF4-FFF2-40B4-BE49-F238E27FC236}">
                <a16:creationId xmlns:a16="http://schemas.microsoft.com/office/drawing/2014/main" id="{007BDA9F-DF7B-5A41-A72B-C028C95F298A}"/>
              </a:ext>
            </a:extLst>
          </p:cNvPr>
          <p:cNvSpPr/>
          <p:nvPr/>
        </p:nvSpPr>
        <p:spPr>
          <a:xfrm>
            <a:off x="384030" y="1326748"/>
            <a:ext cx="2185625" cy="216289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9525" lvl="1" algn="ctr">
              <a:spcBef>
                <a:spcPts val="500"/>
              </a:spcBef>
              <a:spcAft>
                <a:spcPts val="500"/>
              </a:spcAft>
            </a:pPr>
            <a:r>
              <a:rPr lang="en-US" sz="3600" b="1" dirty="0">
                <a:solidFill>
                  <a:schemeClr val="accent3"/>
                </a:solidFill>
              </a:rPr>
              <a:t>17</a:t>
            </a:r>
            <a:r>
              <a:rPr lang="en-US" sz="1600" b="1" dirty="0">
                <a:solidFill>
                  <a:schemeClr val="accent3"/>
                </a:solidFill>
              </a:rPr>
              <a:t> </a:t>
            </a:r>
            <a:r>
              <a:rPr lang="en-US" sz="3600" b="1" dirty="0">
                <a:solidFill>
                  <a:schemeClr val="accent3"/>
                </a:solidFill>
              </a:rPr>
              <a:t>0</a:t>
            </a:r>
            <a:r>
              <a:rPr lang="en-US" sz="3600" b="1" dirty="0" smtClean="0">
                <a:solidFill>
                  <a:schemeClr val="accent3"/>
                </a:solidFill>
              </a:rPr>
              <a:t>00</a:t>
            </a:r>
            <a:r>
              <a:rPr lang="en-US" sz="2800" b="1" dirty="0">
                <a:solidFill>
                  <a:schemeClr val="tx1"/>
                </a:solidFill>
              </a:rPr>
              <a:t/>
            </a:r>
            <a:br>
              <a:rPr lang="en-US" sz="2800" b="1" dirty="0">
                <a:solidFill>
                  <a:schemeClr val="tx1"/>
                </a:solidFill>
              </a:rPr>
            </a:br>
            <a:r>
              <a:rPr lang="sv-SE" sz="1400" dirty="0">
                <a:solidFill>
                  <a:schemeClr val="tx1"/>
                </a:solidFill>
              </a:rPr>
              <a:t>studenter</a:t>
            </a:r>
          </a:p>
        </p:txBody>
      </p:sp>
      <p:sp>
        <p:nvSpPr>
          <p:cNvPr id="14" name="Rectangle 13">
            <a:extLst>
              <a:ext uri="{FF2B5EF4-FFF2-40B4-BE49-F238E27FC236}">
                <a16:creationId xmlns:a16="http://schemas.microsoft.com/office/drawing/2014/main" id="{42C9C898-59D5-8545-A150-8C4F143815AA}"/>
              </a:ext>
            </a:extLst>
          </p:cNvPr>
          <p:cNvSpPr/>
          <p:nvPr/>
        </p:nvSpPr>
        <p:spPr>
          <a:xfrm>
            <a:off x="2947240" y="4062104"/>
            <a:ext cx="992180" cy="583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lvl="1" algn="ctr">
              <a:spcBef>
                <a:spcPts val="0"/>
              </a:spcBef>
              <a:spcAft>
                <a:spcPts val="0"/>
              </a:spcAft>
            </a:pPr>
            <a:r>
              <a:rPr lang="en-US" b="1" dirty="0" smtClean="0">
                <a:solidFill>
                  <a:schemeClr val="accent3"/>
                </a:solidFill>
              </a:rPr>
              <a:t>339</a:t>
            </a:r>
            <a:endParaRPr lang="en-US" sz="1000" b="1" dirty="0">
              <a:solidFill>
                <a:schemeClr val="tx1"/>
              </a:solidFill>
            </a:endParaRPr>
          </a:p>
          <a:p>
            <a:pPr marL="0" lvl="1" algn="ctr">
              <a:spcBef>
                <a:spcPts val="0"/>
              </a:spcBef>
              <a:spcAft>
                <a:spcPts val="0"/>
              </a:spcAft>
            </a:pPr>
            <a:r>
              <a:rPr lang="sv-SE" sz="1000" dirty="0">
                <a:solidFill>
                  <a:schemeClr val="tx1"/>
                </a:solidFill>
              </a:rPr>
              <a:t>professorer</a:t>
            </a:r>
          </a:p>
        </p:txBody>
      </p:sp>
      <p:sp>
        <p:nvSpPr>
          <p:cNvPr id="19" name="Rectangle 18">
            <a:extLst>
              <a:ext uri="{FF2B5EF4-FFF2-40B4-BE49-F238E27FC236}">
                <a16:creationId xmlns:a16="http://schemas.microsoft.com/office/drawing/2014/main" id="{75744C02-D5FD-0C49-A633-50B266B3FE32}"/>
              </a:ext>
            </a:extLst>
          </p:cNvPr>
          <p:cNvSpPr/>
          <p:nvPr/>
        </p:nvSpPr>
        <p:spPr>
          <a:xfrm>
            <a:off x="4939604" y="4062104"/>
            <a:ext cx="1420853" cy="589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lvl="1" algn="ctr" fontAlgn="b">
              <a:spcBef>
                <a:spcPts val="0"/>
              </a:spcBef>
              <a:spcAft>
                <a:spcPts val="0"/>
              </a:spcAft>
            </a:pPr>
            <a:r>
              <a:rPr lang="en-US" b="1" dirty="0">
                <a:solidFill>
                  <a:schemeClr val="accent3"/>
                </a:solidFill>
              </a:rPr>
              <a:t>1</a:t>
            </a:r>
            <a:r>
              <a:rPr lang="en-US" sz="1000" b="1" dirty="0">
                <a:solidFill>
                  <a:schemeClr val="accent3"/>
                </a:solidFill>
              </a:rPr>
              <a:t> </a:t>
            </a:r>
            <a:r>
              <a:rPr lang="en-US" b="1" dirty="0" smtClean="0">
                <a:solidFill>
                  <a:schemeClr val="accent3"/>
                </a:solidFill>
              </a:rPr>
              <a:t>700</a:t>
            </a:r>
            <a:endParaRPr lang="en-US" sz="1000" b="1" dirty="0">
              <a:solidFill>
                <a:schemeClr val="tx1"/>
              </a:solidFill>
            </a:endParaRPr>
          </a:p>
          <a:p>
            <a:pPr marL="0" lvl="1" algn="ctr" fontAlgn="b">
              <a:spcBef>
                <a:spcPts val="0"/>
              </a:spcBef>
              <a:spcAft>
                <a:spcPts val="0"/>
              </a:spcAft>
            </a:pPr>
            <a:r>
              <a:rPr lang="sv-SE" sz="1000" dirty="0">
                <a:solidFill>
                  <a:schemeClr val="tx1"/>
                </a:solidFill>
              </a:rPr>
              <a:t>doktorander</a:t>
            </a:r>
          </a:p>
        </p:txBody>
      </p:sp>
      <p:sp>
        <p:nvSpPr>
          <p:cNvPr id="11" name="Rectangle 10">
            <a:extLst>
              <a:ext uri="{FF2B5EF4-FFF2-40B4-BE49-F238E27FC236}">
                <a16:creationId xmlns:a16="http://schemas.microsoft.com/office/drawing/2014/main" id="{1BB16966-7B85-A549-AEA7-95DA4BDEA4CC}"/>
              </a:ext>
            </a:extLst>
          </p:cNvPr>
          <p:cNvSpPr/>
          <p:nvPr/>
        </p:nvSpPr>
        <p:spPr>
          <a:xfrm>
            <a:off x="3795079" y="4062104"/>
            <a:ext cx="1484512" cy="583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lvl="1" algn="ctr" fontAlgn="b">
              <a:spcBef>
                <a:spcPts val="0"/>
              </a:spcBef>
              <a:spcAft>
                <a:spcPts val="0"/>
              </a:spcAft>
            </a:pPr>
            <a:r>
              <a:rPr lang="en-US" b="1" dirty="0">
                <a:solidFill>
                  <a:schemeClr val="accent3"/>
                </a:solidFill>
              </a:rPr>
              <a:t>2</a:t>
            </a:r>
            <a:r>
              <a:rPr lang="en-US" sz="1000" b="1" dirty="0">
                <a:solidFill>
                  <a:schemeClr val="accent3"/>
                </a:solidFill>
              </a:rPr>
              <a:t> </a:t>
            </a:r>
            <a:r>
              <a:rPr lang="en-US" b="1" dirty="0">
                <a:solidFill>
                  <a:schemeClr val="accent3"/>
                </a:solidFill>
              </a:rPr>
              <a:t>800</a:t>
            </a:r>
            <a:endParaRPr lang="en-US" sz="1000" b="1" dirty="0">
              <a:solidFill>
                <a:schemeClr val="tx1"/>
              </a:solidFill>
            </a:endParaRPr>
          </a:p>
          <a:p>
            <a:pPr marL="0" lvl="1" algn="ctr" fontAlgn="b">
              <a:spcBef>
                <a:spcPts val="0"/>
              </a:spcBef>
              <a:spcAft>
                <a:spcPts val="0"/>
              </a:spcAft>
            </a:pPr>
            <a:r>
              <a:rPr lang="sv-SE" sz="1000" dirty="0">
                <a:solidFill>
                  <a:schemeClr val="tx1"/>
                </a:solidFill>
              </a:rPr>
              <a:t>forskande personal</a:t>
            </a:r>
          </a:p>
        </p:txBody>
      </p:sp>
      <p:sp>
        <p:nvSpPr>
          <p:cNvPr id="20" name="Rectangle 19">
            <a:extLst>
              <a:ext uri="{FF2B5EF4-FFF2-40B4-BE49-F238E27FC236}">
                <a16:creationId xmlns:a16="http://schemas.microsoft.com/office/drawing/2014/main" id="{593F6AE2-AEE0-E647-808A-8A8E491B979B}"/>
              </a:ext>
            </a:extLst>
          </p:cNvPr>
          <p:cNvSpPr/>
          <p:nvPr/>
        </p:nvSpPr>
        <p:spPr>
          <a:xfrm>
            <a:off x="373808" y="4062104"/>
            <a:ext cx="1093881" cy="58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lvl="1" algn="ctr">
              <a:spcBef>
                <a:spcPts val="0"/>
              </a:spcBef>
              <a:spcAft>
                <a:spcPts val="0"/>
              </a:spcAft>
            </a:pPr>
            <a:r>
              <a:rPr lang="sv-SE" b="1" dirty="0" smtClean="0">
                <a:solidFill>
                  <a:schemeClr val="accent3"/>
                </a:solidFill>
              </a:rPr>
              <a:t>35%</a:t>
            </a:r>
          </a:p>
          <a:p>
            <a:pPr marL="0" lvl="1" algn="ctr">
              <a:spcBef>
                <a:spcPts val="0"/>
              </a:spcBef>
              <a:spcAft>
                <a:spcPts val="0"/>
              </a:spcAft>
            </a:pPr>
            <a:r>
              <a:rPr lang="sv-SE" sz="1000" dirty="0" smtClean="0">
                <a:solidFill>
                  <a:schemeClr val="tx1"/>
                </a:solidFill>
              </a:rPr>
              <a:t>kvinnor</a:t>
            </a:r>
            <a:endParaRPr lang="sv-SE" sz="1000" dirty="0">
              <a:solidFill>
                <a:schemeClr val="tx1"/>
              </a:solidFill>
            </a:endParaRPr>
          </a:p>
        </p:txBody>
      </p:sp>
      <p:sp>
        <p:nvSpPr>
          <p:cNvPr id="21" name="Rectangle 20">
            <a:extLst>
              <a:ext uri="{FF2B5EF4-FFF2-40B4-BE49-F238E27FC236}">
                <a16:creationId xmlns:a16="http://schemas.microsoft.com/office/drawing/2014/main" id="{CF9B4BCA-28B5-F644-B876-5E6AC73D2082}"/>
              </a:ext>
            </a:extLst>
          </p:cNvPr>
          <p:cNvSpPr/>
          <p:nvPr/>
        </p:nvSpPr>
        <p:spPr>
          <a:xfrm>
            <a:off x="1407087" y="4062104"/>
            <a:ext cx="1100604" cy="58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lvl="1" algn="ctr" fontAlgn="b">
              <a:spcBef>
                <a:spcPts val="0"/>
              </a:spcBef>
              <a:spcAft>
                <a:spcPts val="0"/>
              </a:spcAft>
              <a:defRPr/>
            </a:pPr>
            <a:r>
              <a:rPr lang="en-US" b="1" dirty="0">
                <a:solidFill>
                  <a:srgbClr val="2091C3"/>
                </a:solidFill>
              </a:rPr>
              <a:t>2</a:t>
            </a:r>
            <a:r>
              <a:rPr lang="en-US" sz="1000" b="1" dirty="0">
                <a:solidFill>
                  <a:srgbClr val="2091C3"/>
                </a:solidFill>
              </a:rPr>
              <a:t> </a:t>
            </a:r>
            <a:r>
              <a:rPr lang="en-US" b="1" dirty="0">
                <a:solidFill>
                  <a:srgbClr val="2091C3"/>
                </a:solidFill>
              </a:rPr>
              <a:t>3</a:t>
            </a:r>
            <a:r>
              <a:rPr lang="en-US" b="1" dirty="0" smtClean="0">
                <a:solidFill>
                  <a:srgbClr val="2091C3"/>
                </a:solidFill>
              </a:rPr>
              <a:t>00</a:t>
            </a:r>
            <a:endParaRPr lang="en-US" sz="1000" b="1" dirty="0">
              <a:solidFill>
                <a:srgbClr val="000000"/>
              </a:solidFill>
            </a:endParaRPr>
          </a:p>
          <a:p>
            <a:pPr marL="0" lvl="1" algn="ctr">
              <a:spcBef>
                <a:spcPts val="0"/>
              </a:spcBef>
              <a:spcAft>
                <a:spcPts val="0"/>
              </a:spcAft>
            </a:pPr>
            <a:r>
              <a:rPr lang="sv-SE" sz="1000" dirty="0">
                <a:solidFill>
                  <a:schemeClr val="tx1"/>
                </a:solidFill>
              </a:rPr>
              <a:t>internationella</a:t>
            </a:r>
          </a:p>
        </p:txBody>
      </p:sp>
      <p:sp>
        <p:nvSpPr>
          <p:cNvPr id="16" name="Oval 15">
            <a:extLst>
              <a:ext uri="{FF2B5EF4-FFF2-40B4-BE49-F238E27FC236}">
                <a16:creationId xmlns:a16="http://schemas.microsoft.com/office/drawing/2014/main" id="{C4CA4105-0694-6E43-BCE6-1F5D933D7A5A}"/>
              </a:ext>
            </a:extLst>
          </p:cNvPr>
          <p:cNvSpPr/>
          <p:nvPr/>
        </p:nvSpPr>
        <p:spPr>
          <a:xfrm>
            <a:off x="6574345" y="1326748"/>
            <a:ext cx="2185625" cy="216289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9525" lvl="1" algn="ctr">
              <a:spcBef>
                <a:spcPts val="500"/>
              </a:spcBef>
              <a:spcAft>
                <a:spcPts val="500"/>
              </a:spcAft>
            </a:pPr>
            <a:r>
              <a:rPr lang="en-US" sz="4400" b="1" dirty="0">
                <a:solidFill>
                  <a:schemeClr val="tx1"/>
                </a:solidFill>
              </a:rPr>
              <a:t> </a:t>
            </a:r>
            <a:r>
              <a:rPr lang="en-US" sz="2800" b="1" dirty="0">
                <a:solidFill>
                  <a:schemeClr val="tx1"/>
                </a:solidFill>
              </a:rPr>
              <a:t/>
            </a:r>
            <a:br>
              <a:rPr lang="en-US" sz="2800" b="1" dirty="0">
                <a:solidFill>
                  <a:schemeClr val="tx1"/>
                </a:solidFill>
              </a:rPr>
            </a:br>
            <a:endParaRPr lang="sv-SE" sz="1400" dirty="0">
              <a:solidFill>
                <a:schemeClr val="tx1"/>
              </a:solidFill>
            </a:endParaRPr>
          </a:p>
        </p:txBody>
      </p:sp>
      <p:sp>
        <p:nvSpPr>
          <p:cNvPr id="5" name="Rectangle 4">
            <a:extLst>
              <a:ext uri="{FF2B5EF4-FFF2-40B4-BE49-F238E27FC236}">
                <a16:creationId xmlns:a16="http://schemas.microsoft.com/office/drawing/2014/main" id="{8222EE46-41AB-2D44-A8D0-8575EFBCCEF2}"/>
              </a:ext>
            </a:extLst>
          </p:cNvPr>
          <p:cNvSpPr/>
          <p:nvPr/>
        </p:nvSpPr>
        <p:spPr>
          <a:xfrm>
            <a:off x="6800829" y="1981307"/>
            <a:ext cx="1814920" cy="861774"/>
          </a:xfrm>
          <a:prstGeom prst="rect">
            <a:avLst/>
          </a:prstGeom>
        </p:spPr>
        <p:txBody>
          <a:bodyPr wrap="none">
            <a:spAutoFit/>
          </a:bodyPr>
          <a:lstStyle/>
          <a:p>
            <a:r>
              <a:rPr lang="en-US" sz="3600" b="1" dirty="0">
                <a:solidFill>
                  <a:schemeClr val="accent3"/>
                </a:solidFill>
              </a:rPr>
              <a:t>100</a:t>
            </a:r>
            <a:r>
              <a:rPr lang="en-US" sz="1600" b="1" dirty="0">
                <a:solidFill>
                  <a:schemeClr val="accent3"/>
                </a:solidFill>
              </a:rPr>
              <a:t> </a:t>
            </a:r>
            <a:r>
              <a:rPr lang="en-US" sz="3600" b="1" dirty="0">
                <a:solidFill>
                  <a:schemeClr val="accent3"/>
                </a:solidFill>
              </a:rPr>
              <a:t>000</a:t>
            </a:r>
          </a:p>
          <a:p>
            <a:r>
              <a:rPr lang="sv-SE" sz="1400" dirty="0">
                <a:latin typeface="+mn-lt"/>
              </a:rPr>
              <a:t>alumner i 100 länder</a:t>
            </a:r>
            <a:endParaRPr lang="en-SE" sz="1400" dirty="0">
              <a:latin typeface="+mn-lt"/>
            </a:endParaRPr>
          </a:p>
        </p:txBody>
      </p:sp>
      <p:sp>
        <p:nvSpPr>
          <p:cNvPr id="7" name="Rectangle 6">
            <a:extLst>
              <a:ext uri="{FF2B5EF4-FFF2-40B4-BE49-F238E27FC236}">
                <a16:creationId xmlns:a16="http://schemas.microsoft.com/office/drawing/2014/main" id="{3B1B3758-E3D4-A247-9EB4-10FACFBACF5A}"/>
              </a:ext>
            </a:extLst>
          </p:cNvPr>
          <p:cNvSpPr/>
          <p:nvPr/>
        </p:nvSpPr>
        <p:spPr>
          <a:xfrm>
            <a:off x="250825" y="3955676"/>
            <a:ext cx="2452033" cy="766483"/>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 name="Rectangle 21">
            <a:extLst>
              <a:ext uri="{FF2B5EF4-FFF2-40B4-BE49-F238E27FC236}">
                <a16:creationId xmlns:a16="http://schemas.microsoft.com/office/drawing/2014/main" id="{DCF3066D-9B5E-C448-B9A6-D45732CCD31E}"/>
              </a:ext>
            </a:extLst>
          </p:cNvPr>
          <p:cNvSpPr/>
          <p:nvPr/>
        </p:nvSpPr>
        <p:spPr>
          <a:xfrm>
            <a:off x="2864223" y="3955676"/>
            <a:ext cx="3415552" cy="766483"/>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Rectangle 22">
            <a:extLst>
              <a:ext uri="{FF2B5EF4-FFF2-40B4-BE49-F238E27FC236}">
                <a16:creationId xmlns:a16="http://schemas.microsoft.com/office/drawing/2014/main" id="{A3D2BEC8-88D1-2448-AFC6-91883ABB6CA5}"/>
              </a:ext>
            </a:extLst>
          </p:cNvPr>
          <p:cNvSpPr/>
          <p:nvPr/>
        </p:nvSpPr>
        <p:spPr>
          <a:xfrm>
            <a:off x="6441140" y="3957917"/>
            <a:ext cx="2452034" cy="766483"/>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 name="Rectangle 23">
            <a:extLst>
              <a:ext uri="{FF2B5EF4-FFF2-40B4-BE49-F238E27FC236}">
                <a16:creationId xmlns:a16="http://schemas.microsoft.com/office/drawing/2014/main" id="{027A08D3-DCA9-C947-9930-7359625D4A6A}"/>
              </a:ext>
            </a:extLst>
          </p:cNvPr>
          <p:cNvSpPr/>
          <p:nvPr/>
        </p:nvSpPr>
        <p:spPr>
          <a:xfrm>
            <a:off x="6967275" y="4062104"/>
            <a:ext cx="1420853" cy="589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lvl="1" algn="ctr" fontAlgn="b">
              <a:spcBef>
                <a:spcPts val="0"/>
              </a:spcBef>
              <a:spcAft>
                <a:spcPts val="0"/>
              </a:spcAft>
            </a:pPr>
            <a:r>
              <a:rPr lang="en-US" b="1" dirty="0" smtClean="0">
                <a:solidFill>
                  <a:schemeClr val="accent3"/>
                </a:solidFill>
              </a:rPr>
              <a:t>20</a:t>
            </a:r>
            <a:endParaRPr lang="en-US" sz="1000" b="1" dirty="0">
              <a:solidFill>
                <a:schemeClr val="tx1"/>
              </a:solidFill>
            </a:endParaRPr>
          </a:p>
          <a:p>
            <a:pPr marL="0" lvl="1" algn="ctr" fontAlgn="b">
              <a:spcBef>
                <a:spcPts val="0"/>
              </a:spcBef>
              <a:spcAft>
                <a:spcPts val="0"/>
              </a:spcAft>
            </a:pPr>
            <a:r>
              <a:rPr lang="sv-SE" sz="1000" dirty="0">
                <a:solidFill>
                  <a:schemeClr val="tx1"/>
                </a:solidFill>
              </a:rPr>
              <a:t>internationella alumnföreningar</a:t>
            </a:r>
          </a:p>
        </p:txBody>
      </p:sp>
      <p:cxnSp>
        <p:nvCxnSpPr>
          <p:cNvPr id="10" name="Straight Connector 9">
            <a:extLst>
              <a:ext uri="{FF2B5EF4-FFF2-40B4-BE49-F238E27FC236}">
                <a16:creationId xmlns:a16="http://schemas.microsoft.com/office/drawing/2014/main" id="{F4C0B456-ED98-EA42-A96E-9222B7D4FDF1}"/>
              </a:ext>
            </a:extLst>
          </p:cNvPr>
          <p:cNvCxnSpPr/>
          <p:nvPr/>
        </p:nvCxnSpPr>
        <p:spPr>
          <a:xfrm>
            <a:off x="1476841" y="3162299"/>
            <a:ext cx="0" cy="793377"/>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FD95CD3-07C6-9342-BA14-AAEA568A7E34}"/>
              </a:ext>
            </a:extLst>
          </p:cNvPr>
          <p:cNvSpPr/>
          <p:nvPr/>
        </p:nvSpPr>
        <p:spPr>
          <a:xfrm>
            <a:off x="1397191" y="3873471"/>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nvGrpSpPr>
          <p:cNvPr id="13" name="Group 12">
            <a:extLst>
              <a:ext uri="{FF2B5EF4-FFF2-40B4-BE49-F238E27FC236}">
                <a16:creationId xmlns:a16="http://schemas.microsoft.com/office/drawing/2014/main" id="{E772FBA6-39EB-B342-AFF2-99948B425263}"/>
              </a:ext>
            </a:extLst>
          </p:cNvPr>
          <p:cNvGrpSpPr/>
          <p:nvPr/>
        </p:nvGrpSpPr>
        <p:grpSpPr>
          <a:xfrm>
            <a:off x="4495705" y="3162299"/>
            <a:ext cx="159300" cy="864313"/>
            <a:chOff x="1549591" y="3314699"/>
            <a:chExt cx="159300" cy="864313"/>
          </a:xfrm>
        </p:grpSpPr>
        <p:cxnSp>
          <p:nvCxnSpPr>
            <p:cNvPr id="26" name="Straight Connector 25">
              <a:extLst>
                <a:ext uri="{FF2B5EF4-FFF2-40B4-BE49-F238E27FC236}">
                  <a16:creationId xmlns:a16="http://schemas.microsoft.com/office/drawing/2014/main" id="{0675D9B5-8736-CD45-B8FF-6D97603A3F9C}"/>
                </a:ext>
              </a:extLst>
            </p:cNvPr>
            <p:cNvCxnSpPr/>
            <p:nvPr/>
          </p:nvCxnSpPr>
          <p:spPr>
            <a:xfrm>
              <a:off x="1629241" y="3314699"/>
              <a:ext cx="0" cy="793377"/>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654F67BF-2572-804F-80D8-53F879D4F405}"/>
                </a:ext>
              </a:extLst>
            </p:cNvPr>
            <p:cNvSpPr/>
            <p:nvPr/>
          </p:nvSpPr>
          <p:spPr>
            <a:xfrm>
              <a:off x="1549591" y="4019712"/>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cxnSp>
        <p:nvCxnSpPr>
          <p:cNvPr id="28" name="Straight Connector 27">
            <a:extLst>
              <a:ext uri="{FF2B5EF4-FFF2-40B4-BE49-F238E27FC236}">
                <a16:creationId xmlns:a16="http://schemas.microsoft.com/office/drawing/2014/main" id="{8DAE4DB3-9FFF-4D40-BFF7-2D647CF6ABDF}"/>
              </a:ext>
            </a:extLst>
          </p:cNvPr>
          <p:cNvCxnSpPr/>
          <p:nvPr/>
        </p:nvCxnSpPr>
        <p:spPr>
          <a:xfrm>
            <a:off x="7667159" y="3160057"/>
            <a:ext cx="0" cy="793377"/>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CA59EC9C-DB87-824F-B64B-5180636B93A8}"/>
              </a:ext>
            </a:extLst>
          </p:cNvPr>
          <p:cNvSpPr/>
          <p:nvPr/>
        </p:nvSpPr>
        <p:spPr>
          <a:xfrm>
            <a:off x="7587509" y="3865070"/>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958055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87555E4-1462-704B-824D-672352429B62}"/>
              </a:ext>
            </a:extLst>
          </p:cNvPr>
          <p:cNvSpPr>
            <a:spLocks noGrp="1"/>
          </p:cNvSpPr>
          <p:nvPr>
            <p:ph type="title"/>
          </p:nvPr>
        </p:nvSpPr>
        <p:spPr/>
        <p:txBody>
          <a:bodyPr/>
          <a:lstStyle/>
          <a:p>
            <a:r>
              <a:rPr lang="sv-SE" dirty="0"/>
              <a:t>Strategiska partnerskap</a:t>
            </a:r>
            <a:endParaRPr lang="en-GB" dirty="0"/>
          </a:p>
        </p:txBody>
      </p:sp>
      <p:sp>
        <p:nvSpPr>
          <p:cNvPr id="3" name="Platshållare för datum 2">
            <a:extLst>
              <a:ext uri="{FF2B5EF4-FFF2-40B4-BE49-F238E27FC236}">
                <a16:creationId xmlns:a16="http://schemas.microsoft.com/office/drawing/2014/main" id="{B5DC37C1-D8A0-DA41-9721-23DD355AF2E9}"/>
              </a:ext>
            </a:extLst>
          </p:cNvPr>
          <p:cNvSpPr>
            <a:spLocks noGrp="1"/>
          </p:cNvSpPr>
          <p:nvPr>
            <p:ph type="dt" sz="half" idx="11"/>
          </p:nvPr>
        </p:nvSpPr>
        <p:spPr/>
        <p:txBody>
          <a:bodyPr/>
          <a:lstStyle/>
          <a:p>
            <a:fld id="{FB2CF90B-63BC-6544-9FB4-A72410329261}"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41042904-6C12-3C45-8180-36DC2B5311F9}"/>
              </a:ext>
            </a:extLst>
          </p:cNvPr>
          <p:cNvSpPr>
            <a:spLocks noGrp="1"/>
          </p:cNvSpPr>
          <p:nvPr>
            <p:ph type="sldNum" sz="quarter" idx="12"/>
          </p:nvPr>
        </p:nvSpPr>
        <p:spPr/>
        <p:txBody>
          <a:bodyPr/>
          <a:lstStyle/>
          <a:p>
            <a:fld id="{C338348D-F2D3-AB47-AE2A-1D59B1E58D64}" type="slidenum">
              <a:rPr lang="en-GB" smtClean="0"/>
              <a:pPr/>
              <a:t>30</a:t>
            </a:fld>
            <a:endParaRPr lang="en-GB"/>
          </a:p>
        </p:txBody>
      </p:sp>
      <p:sp>
        <p:nvSpPr>
          <p:cNvPr id="5" name="TextBox 4">
            <a:extLst>
              <a:ext uri="{FF2B5EF4-FFF2-40B4-BE49-F238E27FC236}">
                <a16:creationId xmlns:a16="http://schemas.microsoft.com/office/drawing/2014/main" id="{750A52D9-4F82-A54E-AF31-A167D4D7706B}"/>
              </a:ext>
            </a:extLst>
          </p:cNvPr>
          <p:cNvSpPr txBox="1"/>
          <p:nvPr/>
        </p:nvSpPr>
        <p:spPr>
          <a:xfrm>
            <a:off x="485291" y="1412880"/>
            <a:ext cx="1719943" cy="276999"/>
          </a:xfrm>
          <a:prstGeom prst="rect">
            <a:avLst/>
          </a:prstGeom>
          <a:noFill/>
        </p:spPr>
        <p:txBody>
          <a:bodyPr wrap="square" rtlCol="0">
            <a:spAutoFit/>
          </a:bodyPr>
          <a:lstStyle/>
          <a:p>
            <a:r>
              <a:rPr lang="en-SE" sz="1200" b="1" dirty="0"/>
              <a:t>Globala företag</a:t>
            </a:r>
          </a:p>
        </p:txBody>
      </p:sp>
      <p:sp>
        <p:nvSpPr>
          <p:cNvPr id="9" name="TextBox 8">
            <a:extLst>
              <a:ext uri="{FF2B5EF4-FFF2-40B4-BE49-F238E27FC236}">
                <a16:creationId xmlns:a16="http://schemas.microsoft.com/office/drawing/2014/main" id="{3045BD2C-D180-594D-8DDC-A7268AE05E75}"/>
              </a:ext>
            </a:extLst>
          </p:cNvPr>
          <p:cNvSpPr txBox="1"/>
          <p:nvPr/>
        </p:nvSpPr>
        <p:spPr>
          <a:xfrm>
            <a:off x="485291" y="3573669"/>
            <a:ext cx="1719943" cy="276999"/>
          </a:xfrm>
          <a:prstGeom prst="rect">
            <a:avLst/>
          </a:prstGeom>
          <a:noFill/>
        </p:spPr>
        <p:txBody>
          <a:bodyPr wrap="square" rtlCol="0">
            <a:spAutoFit/>
          </a:bodyPr>
          <a:lstStyle/>
          <a:p>
            <a:r>
              <a:rPr lang="en-SE" sz="1200" b="1" dirty="0"/>
              <a:t>Offentlig sektor</a:t>
            </a:r>
          </a:p>
        </p:txBody>
      </p:sp>
      <p:sp>
        <p:nvSpPr>
          <p:cNvPr id="10" name="TextBox 9">
            <a:extLst>
              <a:ext uri="{FF2B5EF4-FFF2-40B4-BE49-F238E27FC236}">
                <a16:creationId xmlns:a16="http://schemas.microsoft.com/office/drawing/2014/main" id="{BBAC4F0F-A27A-3046-AE88-EEC016DB62AD}"/>
              </a:ext>
            </a:extLst>
          </p:cNvPr>
          <p:cNvSpPr txBox="1"/>
          <p:nvPr/>
        </p:nvSpPr>
        <p:spPr>
          <a:xfrm>
            <a:off x="4836890" y="3573669"/>
            <a:ext cx="2917372" cy="276999"/>
          </a:xfrm>
          <a:prstGeom prst="rect">
            <a:avLst/>
          </a:prstGeom>
          <a:noFill/>
        </p:spPr>
        <p:txBody>
          <a:bodyPr wrap="square" rtlCol="0">
            <a:spAutoFit/>
          </a:bodyPr>
          <a:lstStyle/>
          <a:p>
            <a:r>
              <a:rPr lang="en-SE" sz="1200" b="1" dirty="0"/>
              <a:t>Ledande forskningsinstitut</a:t>
            </a:r>
          </a:p>
        </p:txBody>
      </p:sp>
      <p:pic>
        <p:nvPicPr>
          <p:cNvPr id="11" name="Picture 16" descr="http://www.ordbild.se/files/2008/09/saab-logo.gif">
            <a:hlinkClick r:id="rId3"/>
            <a:extLst>
              <a:ext uri="{FF2B5EF4-FFF2-40B4-BE49-F238E27FC236}">
                <a16:creationId xmlns:a16="http://schemas.microsoft.com/office/drawing/2014/main" id="{0C56914F-CD25-0E47-BD1A-07E3CF95553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80315" y="1787566"/>
            <a:ext cx="1611732" cy="49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Ericsson">
            <a:extLst>
              <a:ext uri="{FF2B5EF4-FFF2-40B4-BE49-F238E27FC236}">
                <a16:creationId xmlns:a16="http://schemas.microsoft.com/office/drawing/2014/main" id="{10D1476F-0556-4F4F-ADFB-B26556622AD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06061" y="1768794"/>
            <a:ext cx="459812" cy="45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Go to start page">
            <a:extLst>
              <a:ext uri="{FF2B5EF4-FFF2-40B4-BE49-F238E27FC236}">
                <a16:creationId xmlns:a16="http://schemas.microsoft.com/office/drawing/2014/main" id="{5C529BF9-8000-1248-ACAF-E197234DACC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71309" y="2037347"/>
            <a:ext cx="867080" cy="14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maggan\Pictures\Sandvik.png">
            <a:extLst>
              <a:ext uri="{FF2B5EF4-FFF2-40B4-BE49-F238E27FC236}">
                <a16:creationId xmlns:a16="http://schemas.microsoft.com/office/drawing/2014/main" id="{631D0AEB-F62D-384C-9DBD-A6E9D36F4BE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182983" y="2740363"/>
            <a:ext cx="728943" cy="2769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maggan\Pictures\stockholm nu.png">
            <a:extLst>
              <a:ext uri="{FF2B5EF4-FFF2-40B4-BE49-F238E27FC236}">
                <a16:creationId xmlns:a16="http://schemas.microsoft.com/office/drawing/2014/main" id="{4DE6D28C-D234-524E-9053-10E97D5CBF9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97369" y="4121686"/>
            <a:ext cx="800062" cy="2848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3F767AD-6274-7845-B1CF-A51564D513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94665" y="4103529"/>
            <a:ext cx="1272623" cy="237553"/>
          </a:xfrm>
          <a:prstGeom prst="rect">
            <a:avLst/>
          </a:prstGeom>
        </p:spPr>
      </p:pic>
      <p:pic>
        <p:nvPicPr>
          <p:cNvPr id="20" name="Picture 19">
            <a:extLst>
              <a:ext uri="{FF2B5EF4-FFF2-40B4-BE49-F238E27FC236}">
                <a16:creationId xmlns:a16="http://schemas.microsoft.com/office/drawing/2014/main" id="{EC7D5E0F-3CC6-454E-AC81-CC156964C7E4}"/>
              </a:ext>
            </a:extLst>
          </p:cNvPr>
          <p:cNvPicPr>
            <a:picLocks noChangeAspect="1"/>
          </p:cNvPicPr>
          <p:nvPr/>
        </p:nvPicPr>
        <p:blipFill>
          <a:blip r:embed="rId10"/>
          <a:stretch>
            <a:fillRect/>
          </a:stretch>
        </p:blipFill>
        <p:spPr>
          <a:xfrm>
            <a:off x="511876" y="2646718"/>
            <a:ext cx="1331586" cy="464290"/>
          </a:xfrm>
          <a:prstGeom prst="rect">
            <a:avLst/>
          </a:prstGeom>
        </p:spPr>
      </p:pic>
      <p:pic>
        <p:nvPicPr>
          <p:cNvPr id="21" name="Picture 20">
            <a:extLst>
              <a:ext uri="{FF2B5EF4-FFF2-40B4-BE49-F238E27FC236}">
                <a16:creationId xmlns:a16="http://schemas.microsoft.com/office/drawing/2014/main" id="{A6186E6C-9AF5-7A40-BB93-37A440399A7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92003" y="1757519"/>
            <a:ext cx="406350" cy="515382"/>
          </a:xfrm>
          <a:prstGeom prst="rect">
            <a:avLst/>
          </a:prstGeom>
        </p:spPr>
      </p:pic>
      <p:pic>
        <p:nvPicPr>
          <p:cNvPr id="22" name="Picture 21">
            <a:extLst>
              <a:ext uri="{FF2B5EF4-FFF2-40B4-BE49-F238E27FC236}">
                <a16:creationId xmlns:a16="http://schemas.microsoft.com/office/drawing/2014/main" id="{F636264B-33F3-4C47-A7CA-E3455F723BE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56210" y="4010197"/>
            <a:ext cx="302604" cy="434888"/>
          </a:xfrm>
          <a:prstGeom prst="rect">
            <a:avLst/>
          </a:prstGeom>
        </p:spPr>
      </p:pic>
      <p:pic>
        <p:nvPicPr>
          <p:cNvPr id="23" name="Picture 22">
            <a:extLst>
              <a:ext uri="{FF2B5EF4-FFF2-40B4-BE49-F238E27FC236}">
                <a16:creationId xmlns:a16="http://schemas.microsoft.com/office/drawing/2014/main" id="{61FAC5F6-2E80-4E41-ADA9-E0704DF52F8C}"/>
              </a:ext>
            </a:extLst>
          </p:cNvPr>
          <p:cNvPicPr>
            <a:picLocks noChangeAspect="1"/>
          </p:cNvPicPr>
          <p:nvPr/>
        </p:nvPicPr>
        <p:blipFill>
          <a:blip r:embed="rId13"/>
          <a:stretch>
            <a:fillRect/>
          </a:stretch>
        </p:blipFill>
        <p:spPr>
          <a:xfrm>
            <a:off x="5981284" y="4010197"/>
            <a:ext cx="628583" cy="478038"/>
          </a:xfrm>
          <a:prstGeom prst="rect">
            <a:avLst/>
          </a:prstGeom>
        </p:spPr>
      </p:pic>
      <p:cxnSp>
        <p:nvCxnSpPr>
          <p:cNvPr id="24" name="Straight Connector 23">
            <a:extLst>
              <a:ext uri="{FF2B5EF4-FFF2-40B4-BE49-F238E27FC236}">
                <a16:creationId xmlns:a16="http://schemas.microsoft.com/office/drawing/2014/main" id="{744FC682-E347-1940-9D34-EE5C21F5993B}"/>
              </a:ext>
            </a:extLst>
          </p:cNvPr>
          <p:cNvCxnSpPr>
            <a:cxnSpLocks/>
          </p:cNvCxnSpPr>
          <p:nvPr/>
        </p:nvCxnSpPr>
        <p:spPr>
          <a:xfrm>
            <a:off x="500097" y="3342338"/>
            <a:ext cx="8143806" cy="0"/>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0717E17-8758-E748-BA2D-C3D789D471E7}"/>
              </a:ext>
            </a:extLst>
          </p:cNvPr>
          <p:cNvSpPr/>
          <p:nvPr/>
        </p:nvSpPr>
        <p:spPr>
          <a:xfrm>
            <a:off x="250824" y="1204819"/>
            <a:ext cx="8642350" cy="3519580"/>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27" name="Straight Connector 26">
            <a:extLst>
              <a:ext uri="{FF2B5EF4-FFF2-40B4-BE49-F238E27FC236}">
                <a16:creationId xmlns:a16="http://schemas.microsoft.com/office/drawing/2014/main" id="{7FA5815C-29C3-5E4C-A766-54C17CAD3D7A}"/>
              </a:ext>
            </a:extLst>
          </p:cNvPr>
          <p:cNvCxnSpPr>
            <a:cxnSpLocks/>
          </p:cNvCxnSpPr>
          <p:nvPr/>
        </p:nvCxnSpPr>
        <p:spPr>
          <a:xfrm>
            <a:off x="4572000" y="3355038"/>
            <a:ext cx="0" cy="975459"/>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Logo, company name&#10;&#10;Description automatically generated">
            <a:extLst>
              <a:ext uri="{FF2B5EF4-FFF2-40B4-BE49-F238E27FC236}">
                <a16:creationId xmlns:a16="http://schemas.microsoft.com/office/drawing/2014/main" id="{A2CCC8B0-E980-2A4C-BC8C-2BB2A08B3EE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1883" y="1705572"/>
            <a:ext cx="1035265" cy="583513"/>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BBCBC6A9-6EBD-B643-97F7-7B1C4AC9AC9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58814" y="2819294"/>
            <a:ext cx="1054734" cy="238712"/>
          </a:xfrm>
          <a:prstGeom prst="rect">
            <a:avLst/>
          </a:prstGeom>
        </p:spPr>
      </p:pic>
      <p:pic>
        <p:nvPicPr>
          <p:cNvPr id="2" name="Picture 1"/>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2634256" y="2740363"/>
            <a:ext cx="541186" cy="212866"/>
          </a:xfrm>
          <a:prstGeom prst="rect">
            <a:avLst/>
          </a:prstGeo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35775" y="2808302"/>
            <a:ext cx="1663871" cy="228553"/>
          </a:xfrm>
          <a:prstGeom prst="rect">
            <a:avLst/>
          </a:prstGeom>
        </p:spPr>
      </p:pic>
      <p:pic>
        <p:nvPicPr>
          <p:cNvPr id="26" name="Picture 2" descr="RISE – en ledande innovationspartner för näringsliv och samhälle –  tema.storynews.se"/>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7328856" y="4013291"/>
            <a:ext cx="972462" cy="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75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FB2CF90B-63BC-6544-9FB4-A72410329261}" type="datetime1">
              <a:rPr lang="sv-SE" smtClean="0"/>
              <a:t>2023-08-29</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31</a:t>
            </a:fld>
            <a:endParaRPr lang="en-GB"/>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4884" y="1629719"/>
            <a:ext cx="910891" cy="673874"/>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8453" y="1810566"/>
            <a:ext cx="1119544" cy="31218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83674" y="2605087"/>
            <a:ext cx="2699116" cy="669924"/>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4030" y="3537134"/>
            <a:ext cx="2285999" cy="744876"/>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04030" y="2777613"/>
            <a:ext cx="2404898" cy="324872"/>
          </a:xfrm>
          <a:prstGeom prst="rect">
            <a:avLst/>
          </a:prstGeom>
        </p:spPr>
      </p:pic>
      <p:sp>
        <p:nvSpPr>
          <p:cNvPr id="12" name="Title 11"/>
          <p:cNvSpPr>
            <a:spLocks noGrp="1"/>
          </p:cNvSpPr>
          <p:nvPr>
            <p:ph type="title"/>
          </p:nvPr>
        </p:nvSpPr>
        <p:spPr/>
        <p:txBody>
          <a:bodyPr/>
          <a:lstStyle/>
          <a:p>
            <a:r>
              <a:rPr lang="sv-SE" dirty="0"/>
              <a:t>Internationella universitetsnätverk</a:t>
            </a:r>
          </a:p>
        </p:txBody>
      </p:sp>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8318" y="3773028"/>
            <a:ext cx="3109828" cy="244781"/>
          </a:xfrm>
          <a:prstGeom prst="rect">
            <a:avLst/>
          </a:prstGeom>
        </p:spPr>
      </p:pic>
      <p:sp>
        <p:nvSpPr>
          <p:cNvPr id="13" name="Rectangle 12">
            <a:extLst>
              <a:ext uri="{FF2B5EF4-FFF2-40B4-BE49-F238E27FC236}">
                <a16:creationId xmlns:a16="http://schemas.microsoft.com/office/drawing/2014/main" id="{A4633D48-3262-9741-A504-C2FE67A2CC86}"/>
              </a:ext>
            </a:extLst>
          </p:cNvPr>
          <p:cNvSpPr/>
          <p:nvPr/>
        </p:nvSpPr>
        <p:spPr>
          <a:xfrm>
            <a:off x="250824" y="1155700"/>
            <a:ext cx="8642350" cy="3568699"/>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143487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9063" y="1192742"/>
            <a:ext cx="3147828" cy="1343194"/>
          </a:xfrm>
          <a:prstGeom prst="rect">
            <a:avLst/>
          </a:prstGeom>
        </p:spPr>
      </p:pic>
      <p:sp>
        <p:nvSpPr>
          <p:cNvPr id="2" name="Title 1"/>
          <p:cNvSpPr>
            <a:spLocks noGrp="1"/>
          </p:cNvSpPr>
          <p:nvPr>
            <p:ph type="title"/>
          </p:nvPr>
        </p:nvSpPr>
        <p:spPr>
          <a:xfrm>
            <a:off x="1060463" y="251752"/>
            <a:ext cx="7552857" cy="673874"/>
          </a:xfrm>
        </p:spPr>
        <p:txBody>
          <a:bodyPr/>
          <a:lstStyle/>
          <a:p>
            <a:r>
              <a:rPr lang="sv-SE" dirty="0"/>
              <a:t>European Institute of Innovation and Technology - EIT</a:t>
            </a:r>
          </a:p>
        </p:txBody>
      </p:sp>
      <p:sp>
        <p:nvSpPr>
          <p:cNvPr id="3" name="Date Placeholder 2"/>
          <p:cNvSpPr>
            <a:spLocks noGrp="1"/>
          </p:cNvSpPr>
          <p:nvPr>
            <p:ph type="dt" sz="half" idx="11"/>
          </p:nvPr>
        </p:nvSpPr>
        <p:spPr>
          <a:xfrm>
            <a:off x="250825" y="4949520"/>
            <a:ext cx="2057400" cy="117474"/>
          </a:xfrm>
        </p:spPr>
        <p:txBody>
          <a:bodyPr/>
          <a:lstStyle/>
          <a:p>
            <a:fld id="{FB2CF90B-63BC-6544-9FB4-A72410329261}" type="datetime1">
              <a:rPr lang="sv-SE" smtClean="0"/>
              <a:pPr/>
              <a:t>2023-08-29</a:t>
            </a:fld>
            <a:endParaRPr lang="en-GB" dirty="0"/>
          </a:p>
        </p:txBody>
      </p:sp>
      <p:sp>
        <p:nvSpPr>
          <p:cNvPr id="4" name="Slide Number Placeholder 3"/>
          <p:cNvSpPr>
            <a:spLocks noGrp="1"/>
          </p:cNvSpPr>
          <p:nvPr>
            <p:ph type="sldNum" sz="quarter" idx="12"/>
          </p:nvPr>
        </p:nvSpPr>
        <p:spPr>
          <a:xfrm>
            <a:off x="6835775" y="4949520"/>
            <a:ext cx="2057400" cy="117474"/>
          </a:xfrm>
        </p:spPr>
        <p:txBody>
          <a:bodyPr/>
          <a:lstStyle/>
          <a:p>
            <a:fld id="{C338348D-F2D3-AB47-AE2A-1D59B1E58D64}" type="slidenum">
              <a:rPr lang="en-GB" smtClean="0"/>
              <a:pPr/>
              <a:t>32</a:t>
            </a:fld>
            <a:endParaRPr lang="en-GB"/>
          </a:p>
        </p:txBody>
      </p:sp>
      <p:sp>
        <p:nvSpPr>
          <p:cNvPr id="5" name="Content Placeholder 4"/>
          <p:cNvSpPr>
            <a:spLocks noGrp="1"/>
          </p:cNvSpPr>
          <p:nvPr>
            <p:ph sz="quarter" idx="13"/>
          </p:nvPr>
        </p:nvSpPr>
        <p:spPr>
          <a:xfrm>
            <a:off x="537292" y="2782631"/>
            <a:ext cx="4625060" cy="1539808"/>
          </a:xfrm>
        </p:spPr>
        <p:txBody>
          <a:bodyPr>
            <a:normAutofit/>
          </a:bodyPr>
          <a:lstStyle/>
          <a:p>
            <a:pPr marL="0" indent="0">
              <a:spcBef>
                <a:spcPts val="600"/>
              </a:spcBef>
              <a:spcAft>
                <a:spcPts val="0"/>
              </a:spcAft>
              <a:buNone/>
            </a:pPr>
            <a:r>
              <a:rPr lang="sv-SE" sz="1200" b="1" dirty="0"/>
              <a:t>8 EIT konsortium, varav KTH är med i 5:</a:t>
            </a:r>
          </a:p>
          <a:p>
            <a:pPr marL="0" indent="0">
              <a:spcBef>
                <a:spcPts val="600"/>
              </a:spcBef>
              <a:spcAft>
                <a:spcPts val="0"/>
              </a:spcAft>
              <a:buNone/>
            </a:pPr>
            <a:r>
              <a:rPr lang="sv-SE" sz="1200" dirty="0"/>
              <a:t>EIT Digital: för ett starkt digitalt Europa</a:t>
            </a:r>
          </a:p>
          <a:p>
            <a:pPr marL="0" indent="0">
              <a:spcBef>
                <a:spcPts val="600"/>
              </a:spcBef>
              <a:spcAft>
                <a:spcPts val="0"/>
              </a:spcAft>
              <a:buNone/>
            </a:pPr>
            <a:r>
              <a:rPr lang="sv-SE" sz="1200" dirty="0"/>
              <a:t>EIT Health: tillsammans för en hälsosam livsstil i Europa</a:t>
            </a:r>
          </a:p>
          <a:p>
            <a:pPr marL="0" indent="0">
              <a:spcBef>
                <a:spcPts val="600"/>
              </a:spcBef>
              <a:spcAft>
                <a:spcPts val="0"/>
              </a:spcAft>
              <a:buNone/>
            </a:pPr>
            <a:r>
              <a:rPr lang="sv-SE" sz="1200" dirty="0"/>
              <a:t>EIT </a:t>
            </a:r>
            <a:r>
              <a:rPr lang="sv-SE" sz="1200" dirty="0" err="1"/>
              <a:t>InnoEnergy</a:t>
            </a:r>
            <a:r>
              <a:rPr lang="sv-SE" sz="1200" dirty="0"/>
              <a:t>: banbrytande förändringar inom hållbar energi</a:t>
            </a:r>
          </a:p>
          <a:p>
            <a:pPr marL="0" indent="0">
              <a:spcBef>
                <a:spcPts val="600"/>
              </a:spcBef>
              <a:spcAft>
                <a:spcPts val="0"/>
              </a:spcAft>
              <a:buNone/>
            </a:pPr>
            <a:r>
              <a:rPr lang="sv-SE" sz="1200" dirty="0"/>
              <a:t>EIT </a:t>
            </a:r>
            <a:r>
              <a:rPr lang="sv-SE" sz="1200" dirty="0" err="1"/>
              <a:t>RawMaterials</a:t>
            </a:r>
            <a:r>
              <a:rPr lang="sv-SE" sz="1200" dirty="0"/>
              <a:t>: gör råvaror till en viktig styrka för Europa</a:t>
            </a:r>
          </a:p>
          <a:p>
            <a:pPr marL="0" indent="0">
              <a:spcBef>
                <a:spcPts val="600"/>
              </a:spcBef>
              <a:spcAft>
                <a:spcPts val="0"/>
              </a:spcAft>
              <a:buNone/>
            </a:pPr>
            <a:r>
              <a:rPr lang="sv-SE" sz="1200" dirty="0"/>
              <a:t>EIT Urban Mobility: smarta, gröna och integrerade transporter</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3083" y="1407965"/>
            <a:ext cx="1036518" cy="927850"/>
          </a:xfrm>
          <a:prstGeom prst="rect">
            <a:avLst/>
          </a:prstGeom>
        </p:spPr>
      </p:pic>
      <p:sp>
        <p:nvSpPr>
          <p:cNvPr id="8" name="Rectangle 7">
            <a:extLst>
              <a:ext uri="{FF2B5EF4-FFF2-40B4-BE49-F238E27FC236}">
                <a16:creationId xmlns:a16="http://schemas.microsoft.com/office/drawing/2014/main" id="{6365FBED-DD7E-7D44-9216-780ED51C2F84}"/>
              </a:ext>
            </a:extLst>
          </p:cNvPr>
          <p:cNvSpPr/>
          <p:nvPr/>
        </p:nvSpPr>
        <p:spPr>
          <a:xfrm>
            <a:off x="6638800" y="2836726"/>
            <a:ext cx="1698629" cy="1061829"/>
          </a:xfrm>
          <a:prstGeom prst="rect">
            <a:avLst/>
          </a:prstGeom>
        </p:spPr>
        <p:txBody>
          <a:bodyPr wrap="square">
            <a:spAutoFit/>
          </a:bodyPr>
          <a:lstStyle/>
          <a:p>
            <a:pPr marL="0" indent="0">
              <a:spcBef>
                <a:spcPts val="600"/>
              </a:spcBef>
              <a:buNone/>
            </a:pPr>
            <a:r>
              <a:rPr lang="sv-SE" sz="1200" b="1" dirty="0">
                <a:latin typeface="+mn-lt"/>
              </a:rPr>
              <a:t>Övriga:</a:t>
            </a:r>
          </a:p>
          <a:p>
            <a:pPr>
              <a:spcBef>
                <a:spcPts val="600"/>
              </a:spcBef>
            </a:pPr>
            <a:r>
              <a:rPr lang="sv-SE" sz="1200" dirty="0">
                <a:latin typeface="+mn-lt"/>
              </a:rPr>
              <a:t>EIT </a:t>
            </a:r>
            <a:r>
              <a:rPr lang="sv-SE" sz="1200" dirty="0" err="1">
                <a:latin typeface="+mn-lt"/>
              </a:rPr>
              <a:t>Climate</a:t>
            </a:r>
            <a:r>
              <a:rPr lang="sv-SE" sz="1200" dirty="0">
                <a:latin typeface="+mn-lt"/>
              </a:rPr>
              <a:t> KIC</a:t>
            </a:r>
          </a:p>
          <a:p>
            <a:pPr>
              <a:spcBef>
                <a:spcPts val="600"/>
              </a:spcBef>
            </a:pPr>
            <a:r>
              <a:rPr lang="sv-SE" sz="1200" dirty="0">
                <a:latin typeface="+mn-lt"/>
              </a:rPr>
              <a:t>EIT </a:t>
            </a:r>
            <a:r>
              <a:rPr lang="sv-SE" sz="1200" dirty="0" err="1">
                <a:latin typeface="+mn-lt"/>
              </a:rPr>
              <a:t>Food</a:t>
            </a:r>
            <a:r>
              <a:rPr lang="sv-SE" sz="1200" dirty="0">
                <a:latin typeface="+mn-lt"/>
              </a:rPr>
              <a:t> </a:t>
            </a:r>
          </a:p>
          <a:p>
            <a:pPr>
              <a:spcBef>
                <a:spcPts val="600"/>
              </a:spcBef>
            </a:pPr>
            <a:r>
              <a:rPr lang="sv-SE" sz="1200" dirty="0">
                <a:latin typeface="+mn-lt"/>
              </a:rPr>
              <a:t>EIT </a:t>
            </a:r>
            <a:r>
              <a:rPr lang="sv-SE" sz="1200" dirty="0" err="1">
                <a:latin typeface="+mn-lt"/>
              </a:rPr>
              <a:t>Manufacturing</a:t>
            </a:r>
            <a:endParaRPr lang="sv-SE" sz="1200" dirty="0">
              <a:latin typeface="+mn-lt"/>
            </a:endParaRPr>
          </a:p>
        </p:txBody>
      </p:sp>
      <p:sp>
        <p:nvSpPr>
          <p:cNvPr id="9" name="Rectangle 8">
            <a:extLst>
              <a:ext uri="{FF2B5EF4-FFF2-40B4-BE49-F238E27FC236}">
                <a16:creationId xmlns:a16="http://schemas.microsoft.com/office/drawing/2014/main" id="{C81E79ED-E950-7F42-95A6-7FD151718ABA}"/>
              </a:ext>
            </a:extLst>
          </p:cNvPr>
          <p:cNvSpPr/>
          <p:nvPr/>
        </p:nvSpPr>
        <p:spPr>
          <a:xfrm>
            <a:off x="250824" y="1173318"/>
            <a:ext cx="5918621" cy="355108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Rectangle 9">
            <a:extLst>
              <a:ext uri="{FF2B5EF4-FFF2-40B4-BE49-F238E27FC236}">
                <a16:creationId xmlns:a16="http://schemas.microsoft.com/office/drawing/2014/main" id="{307328EC-5572-514C-AC1D-2A08939527B8}"/>
              </a:ext>
            </a:extLst>
          </p:cNvPr>
          <p:cNvSpPr/>
          <p:nvPr/>
        </p:nvSpPr>
        <p:spPr>
          <a:xfrm>
            <a:off x="6367748" y="1173318"/>
            <a:ext cx="2525425" cy="355108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12" name="Straight Connector 11">
            <a:extLst>
              <a:ext uri="{FF2B5EF4-FFF2-40B4-BE49-F238E27FC236}">
                <a16:creationId xmlns:a16="http://schemas.microsoft.com/office/drawing/2014/main" id="{E3B8130D-8B35-B948-BA76-D1980CEF29AC}"/>
              </a:ext>
            </a:extLst>
          </p:cNvPr>
          <p:cNvCxnSpPr>
            <a:cxnSpLocks/>
          </p:cNvCxnSpPr>
          <p:nvPr/>
        </p:nvCxnSpPr>
        <p:spPr>
          <a:xfrm>
            <a:off x="635000" y="2535936"/>
            <a:ext cx="5181600" cy="0"/>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939993-D704-974F-975C-E7C3DD7C6109}"/>
              </a:ext>
            </a:extLst>
          </p:cNvPr>
          <p:cNvCxnSpPr>
            <a:cxnSpLocks/>
          </p:cNvCxnSpPr>
          <p:nvPr/>
        </p:nvCxnSpPr>
        <p:spPr>
          <a:xfrm>
            <a:off x="6638800" y="2535936"/>
            <a:ext cx="1974520" cy="0"/>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17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sv-SE"/>
              <a:t>Finansiell information</a:t>
            </a:r>
            <a:endParaRPr lang="en-GB"/>
          </a:p>
        </p:txBody>
      </p:sp>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33</a:t>
            </a:fld>
            <a:endParaRPr lang="en-GB"/>
          </a:p>
        </p:txBody>
      </p:sp>
      <p:pic>
        <p:nvPicPr>
          <p:cNvPr id="7" name="Picture Placeholder 6" descr="A picture containing sky, outdoor&#10;&#10;Description automatically generated">
            <a:extLst>
              <a:ext uri="{FF2B5EF4-FFF2-40B4-BE49-F238E27FC236}">
                <a16:creationId xmlns:a16="http://schemas.microsoft.com/office/drawing/2014/main" id="{5B0E9056-52E1-1D45-84F9-D41FC750E17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50825" y="1182688"/>
            <a:ext cx="8642350" cy="3541712"/>
          </a:xfrm>
        </p:spPr>
      </p:pic>
    </p:spTree>
    <p:extLst>
      <p:ext uri="{BB962C8B-B14F-4D97-AF65-F5344CB8AC3E}">
        <p14:creationId xmlns:p14="http://schemas.microsoft.com/office/powerpoint/2010/main" val="1086462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sv-SE" dirty="0"/>
              <a:t>KTH:s verksamheter </a:t>
            </a:r>
            <a:r>
              <a:rPr lang="sv-SE" dirty="0" smtClean="0"/>
              <a:t>2021 </a:t>
            </a:r>
            <a:r>
              <a:rPr lang="sv-SE" dirty="0"/>
              <a:t>(</a:t>
            </a:r>
            <a:r>
              <a:rPr lang="sv-SE" dirty="0" smtClean="0"/>
              <a:t>2020)</a:t>
            </a:r>
            <a:endParaRPr lang="en-GB" dirty="0"/>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p:txBody>
          <a:bodyPr/>
          <a:lstStyle/>
          <a:p>
            <a:fld id="{C338348D-F2D3-AB47-AE2A-1D59B1E58D64}" type="slidenum">
              <a:rPr lang="en-GB" smtClean="0"/>
              <a:pPr/>
              <a:t>34</a:t>
            </a:fld>
            <a:endParaRPr lang="en-GB"/>
          </a:p>
        </p:txBody>
      </p:sp>
      <p:sp>
        <p:nvSpPr>
          <p:cNvPr id="14" name="TextBox 13">
            <a:extLst>
              <a:ext uri="{FF2B5EF4-FFF2-40B4-BE49-F238E27FC236}">
                <a16:creationId xmlns:a16="http://schemas.microsoft.com/office/drawing/2014/main" id="{1368CA1E-71CA-FB45-885A-98D8BECACBBE}"/>
              </a:ext>
            </a:extLst>
          </p:cNvPr>
          <p:cNvSpPr txBox="1"/>
          <p:nvPr/>
        </p:nvSpPr>
        <p:spPr>
          <a:xfrm>
            <a:off x="2933114" y="2073790"/>
            <a:ext cx="5960061" cy="1923604"/>
          </a:xfrm>
          <a:prstGeom prst="rect">
            <a:avLst/>
          </a:prstGeom>
          <a:noFill/>
        </p:spPr>
        <p:txBody>
          <a:bodyPr wrap="square" rtlCol="0">
            <a:spAutoFit/>
          </a:bodyPr>
          <a:lstStyle/>
          <a:p>
            <a:pPr>
              <a:spcAft>
                <a:spcPts val="1200"/>
              </a:spcAft>
            </a:pPr>
            <a:r>
              <a:rPr lang="en-GB" sz="1200" dirty="0" err="1"/>
              <a:t>Fördelning</a:t>
            </a:r>
            <a:r>
              <a:rPr lang="en-GB" sz="1200" dirty="0"/>
              <a:t> i </a:t>
            </a:r>
            <a:r>
              <a:rPr lang="en-GB" sz="1200" dirty="0" err="1"/>
              <a:t>procent</a:t>
            </a:r>
            <a:r>
              <a:rPr lang="en-GB" sz="1200" dirty="0"/>
              <a:t> 			</a:t>
            </a:r>
            <a:r>
              <a:rPr lang="en-GB" sz="1200" b="1" dirty="0" smtClean="0"/>
              <a:t>2021</a:t>
            </a:r>
            <a:r>
              <a:rPr lang="en-GB" sz="1200" dirty="0" smtClean="0"/>
              <a:t> </a:t>
            </a:r>
            <a:r>
              <a:rPr lang="en-GB" sz="1200" dirty="0"/>
              <a:t>	</a:t>
            </a:r>
            <a:r>
              <a:rPr lang="en-GB" sz="1200" dirty="0" smtClean="0"/>
              <a:t>2020</a:t>
            </a:r>
            <a:endParaRPr lang="en-GB" sz="1200" dirty="0"/>
          </a:p>
          <a:p>
            <a:pPr>
              <a:spcAft>
                <a:spcPts val="600"/>
              </a:spcAft>
            </a:pPr>
            <a:r>
              <a:rPr lang="en-GB" sz="1200" dirty="0"/>
              <a:t>      Utbildning på </a:t>
            </a:r>
            <a:r>
              <a:rPr lang="en-GB" sz="1200" dirty="0" err="1"/>
              <a:t>grundnivå</a:t>
            </a:r>
            <a:r>
              <a:rPr lang="en-GB" sz="1200" dirty="0"/>
              <a:t> och </a:t>
            </a:r>
            <a:r>
              <a:rPr lang="en-GB" sz="1200" dirty="0" err="1"/>
              <a:t>avancerad</a:t>
            </a:r>
            <a:r>
              <a:rPr lang="en-GB" sz="1200" dirty="0"/>
              <a:t> </a:t>
            </a:r>
            <a:r>
              <a:rPr lang="en-GB" sz="1200" dirty="0" err="1"/>
              <a:t>nivå</a:t>
            </a:r>
            <a:r>
              <a:rPr lang="en-GB" sz="1200" dirty="0"/>
              <a:t> 	</a:t>
            </a:r>
            <a:r>
              <a:rPr lang="en-GB" sz="1200" dirty="0" smtClean="0"/>
              <a:t>31,8 </a:t>
            </a:r>
            <a:r>
              <a:rPr lang="en-GB" sz="1200" dirty="0"/>
              <a:t>	(31,0)</a:t>
            </a:r>
          </a:p>
          <a:p>
            <a:pPr>
              <a:spcAft>
                <a:spcPts val="600"/>
              </a:spcAft>
            </a:pPr>
            <a:r>
              <a:rPr lang="en-GB" sz="1200" dirty="0"/>
              <a:t>      </a:t>
            </a:r>
            <a:r>
              <a:rPr lang="en-GB" sz="1200" dirty="0" err="1"/>
              <a:t>Beställd</a:t>
            </a:r>
            <a:r>
              <a:rPr lang="en-GB" sz="1200" dirty="0"/>
              <a:t> </a:t>
            </a:r>
            <a:r>
              <a:rPr lang="en-GB" sz="1200" dirty="0" err="1"/>
              <a:t>utbildning</a:t>
            </a:r>
            <a:r>
              <a:rPr lang="en-GB" sz="1200" dirty="0"/>
              <a:t> 			</a:t>
            </a:r>
            <a:r>
              <a:rPr lang="en-GB" sz="1200" dirty="0" smtClean="0"/>
              <a:t>0,1 </a:t>
            </a:r>
            <a:r>
              <a:rPr lang="en-GB" sz="1200" dirty="0"/>
              <a:t>	(0,2)</a:t>
            </a:r>
          </a:p>
          <a:p>
            <a:pPr>
              <a:spcAft>
                <a:spcPts val="600"/>
              </a:spcAft>
            </a:pPr>
            <a:r>
              <a:rPr lang="en-GB" sz="1200" dirty="0"/>
              <a:t>      </a:t>
            </a:r>
            <a:r>
              <a:rPr lang="en-GB" sz="1200" dirty="0" err="1"/>
              <a:t>Uppdragsutbildning</a:t>
            </a:r>
            <a:r>
              <a:rPr lang="en-GB" sz="1200" dirty="0"/>
              <a:t>			0,1 	(0,1)</a:t>
            </a:r>
          </a:p>
          <a:p>
            <a:pPr>
              <a:spcAft>
                <a:spcPts val="600"/>
              </a:spcAft>
            </a:pPr>
            <a:r>
              <a:rPr lang="en-GB" sz="1200" dirty="0"/>
              <a:t>      </a:t>
            </a:r>
            <a:r>
              <a:rPr lang="en-GB" sz="1200" dirty="0" err="1"/>
              <a:t>Forskning</a:t>
            </a:r>
            <a:r>
              <a:rPr lang="en-GB" sz="1200" dirty="0"/>
              <a:t> och </a:t>
            </a:r>
            <a:r>
              <a:rPr lang="en-GB" sz="1200" dirty="0" err="1"/>
              <a:t>utbildning</a:t>
            </a:r>
            <a:r>
              <a:rPr lang="en-GB" sz="1200" dirty="0"/>
              <a:t> på </a:t>
            </a:r>
            <a:r>
              <a:rPr lang="en-GB" sz="1200" dirty="0" err="1"/>
              <a:t>forskarnivå</a:t>
            </a:r>
            <a:r>
              <a:rPr lang="en-GB" sz="1200" dirty="0"/>
              <a:t> 	65,9 	(65,9)</a:t>
            </a:r>
          </a:p>
          <a:p>
            <a:pPr>
              <a:spcAft>
                <a:spcPts val="600"/>
              </a:spcAft>
            </a:pPr>
            <a:r>
              <a:rPr lang="en-GB" sz="1200" dirty="0"/>
              <a:t>      </a:t>
            </a:r>
            <a:r>
              <a:rPr lang="en-GB" sz="1200" dirty="0" err="1"/>
              <a:t>Uppdragsforskning</a:t>
            </a:r>
            <a:r>
              <a:rPr lang="en-GB" sz="1200" dirty="0"/>
              <a:t> 			2,8 	(2,8)</a:t>
            </a:r>
          </a:p>
          <a:p>
            <a:pPr>
              <a:spcAft>
                <a:spcPts val="600"/>
              </a:spcAft>
            </a:pPr>
            <a:endParaRPr lang="en-SE" sz="1200" dirty="0"/>
          </a:p>
        </p:txBody>
      </p:sp>
      <p:sp>
        <p:nvSpPr>
          <p:cNvPr id="16" name="Rectangle 15">
            <a:extLst>
              <a:ext uri="{FF2B5EF4-FFF2-40B4-BE49-F238E27FC236}">
                <a16:creationId xmlns:a16="http://schemas.microsoft.com/office/drawing/2014/main" id="{3404936B-B961-C74E-9616-CC2521994D4E}"/>
              </a:ext>
            </a:extLst>
          </p:cNvPr>
          <p:cNvSpPr/>
          <p:nvPr/>
        </p:nvSpPr>
        <p:spPr>
          <a:xfrm>
            <a:off x="3019195" y="2497040"/>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Rectangle 16">
            <a:extLst>
              <a:ext uri="{FF2B5EF4-FFF2-40B4-BE49-F238E27FC236}">
                <a16:creationId xmlns:a16="http://schemas.microsoft.com/office/drawing/2014/main" id="{62793F9D-5C2F-3E4F-9943-EB034C503081}"/>
              </a:ext>
            </a:extLst>
          </p:cNvPr>
          <p:cNvSpPr/>
          <p:nvPr/>
        </p:nvSpPr>
        <p:spPr>
          <a:xfrm>
            <a:off x="3019195" y="2748143"/>
            <a:ext cx="124934" cy="12493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Rectangle 17">
            <a:extLst>
              <a:ext uri="{FF2B5EF4-FFF2-40B4-BE49-F238E27FC236}">
                <a16:creationId xmlns:a16="http://schemas.microsoft.com/office/drawing/2014/main" id="{D5D80B6F-DED9-4542-9050-7F0E4DF8DF02}"/>
              </a:ext>
            </a:extLst>
          </p:cNvPr>
          <p:cNvSpPr/>
          <p:nvPr/>
        </p:nvSpPr>
        <p:spPr>
          <a:xfrm>
            <a:off x="3019195" y="3013541"/>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Rectangle 18">
            <a:extLst>
              <a:ext uri="{FF2B5EF4-FFF2-40B4-BE49-F238E27FC236}">
                <a16:creationId xmlns:a16="http://schemas.microsoft.com/office/drawing/2014/main" id="{FD63B4DB-BD81-9D40-8D0D-F3965C3ED59E}"/>
              </a:ext>
            </a:extLst>
          </p:cNvPr>
          <p:cNvSpPr/>
          <p:nvPr/>
        </p:nvSpPr>
        <p:spPr>
          <a:xfrm>
            <a:off x="3019195" y="3254856"/>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ectangle 19">
            <a:extLst>
              <a:ext uri="{FF2B5EF4-FFF2-40B4-BE49-F238E27FC236}">
                <a16:creationId xmlns:a16="http://schemas.microsoft.com/office/drawing/2014/main" id="{DD4D104D-D541-F24A-8607-D31E3342B041}"/>
              </a:ext>
            </a:extLst>
          </p:cNvPr>
          <p:cNvSpPr/>
          <p:nvPr/>
        </p:nvSpPr>
        <p:spPr>
          <a:xfrm>
            <a:off x="3012999" y="3526037"/>
            <a:ext cx="124934" cy="12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ctangle 12">
            <a:extLst>
              <a:ext uri="{FF2B5EF4-FFF2-40B4-BE49-F238E27FC236}">
                <a16:creationId xmlns:a16="http://schemas.microsoft.com/office/drawing/2014/main" id="{E4688758-7D7C-5641-85C1-2C490989614B}"/>
              </a:ext>
            </a:extLst>
          </p:cNvPr>
          <p:cNvSpPr/>
          <p:nvPr/>
        </p:nvSpPr>
        <p:spPr>
          <a:xfrm>
            <a:off x="289290" y="1338019"/>
            <a:ext cx="3813281"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indent="0">
              <a:spcBef>
                <a:spcPts val="400"/>
              </a:spcBef>
              <a:spcAft>
                <a:spcPts val="0"/>
              </a:spcAft>
              <a:buNone/>
            </a:pPr>
            <a:r>
              <a:rPr lang="sv-SE" sz="1600" b="1" dirty="0">
                <a:solidFill>
                  <a:schemeClr val="tx1"/>
                </a:solidFill>
              </a:rPr>
              <a:t>Intäkter totalt 5 074 (5 </a:t>
            </a:r>
            <a:r>
              <a:rPr lang="sv-SE" sz="1600" b="1" dirty="0" smtClean="0">
                <a:solidFill>
                  <a:schemeClr val="tx1"/>
                </a:solidFill>
              </a:rPr>
              <a:t>074) </a:t>
            </a:r>
            <a:r>
              <a:rPr lang="sv-SE" sz="1600" b="1" dirty="0">
                <a:solidFill>
                  <a:schemeClr val="tx1"/>
                </a:solidFill>
              </a:rPr>
              <a:t>mnkr</a:t>
            </a:r>
          </a:p>
        </p:txBody>
      </p:sp>
      <p:sp>
        <p:nvSpPr>
          <p:cNvPr id="21" name="Rectangle 20">
            <a:extLst>
              <a:ext uri="{FF2B5EF4-FFF2-40B4-BE49-F238E27FC236}">
                <a16:creationId xmlns:a16="http://schemas.microsoft.com/office/drawing/2014/main" id="{0A34E3AB-E7A9-6F48-B6C0-D2E607BDDF84}"/>
              </a:ext>
            </a:extLst>
          </p:cNvPr>
          <p:cNvSpPr/>
          <p:nvPr/>
        </p:nvSpPr>
        <p:spPr>
          <a:xfrm>
            <a:off x="273977" y="1176154"/>
            <a:ext cx="8619196" cy="3548246"/>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5" name="Straight Connector 4">
            <a:extLst>
              <a:ext uri="{FF2B5EF4-FFF2-40B4-BE49-F238E27FC236}">
                <a16:creationId xmlns:a16="http://schemas.microsoft.com/office/drawing/2014/main" id="{97E8C4C2-CC20-4F4C-88E3-E40B93A99118}"/>
              </a:ext>
            </a:extLst>
          </p:cNvPr>
          <p:cNvCxnSpPr/>
          <p:nvPr/>
        </p:nvCxnSpPr>
        <p:spPr>
          <a:xfrm>
            <a:off x="3012999" y="2329560"/>
            <a:ext cx="4941179" cy="0"/>
          </a:xfrm>
          <a:prstGeom prst="line">
            <a:avLst/>
          </a:prstGeom>
          <a:ln w="95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5A58F9B8-2AA8-4E45-95CB-B27AFAE2C5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1602" y="2169089"/>
            <a:ext cx="2069325" cy="2069325"/>
          </a:xfrm>
          <a:prstGeom prst="rect">
            <a:avLst/>
          </a:prstGeom>
        </p:spPr>
      </p:pic>
    </p:spTree>
    <p:extLst>
      <p:ext uri="{BB962C8B-B14F-4D97-AF65-F5344CB8AC3E}">
        <p14:creationId xmlns:p14="http://schemas.microsoft.com/office/powerpoint/2010/main" val="1633203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sv-SE" dirty="0"/>
              <a:t>KTH:s finansiering </a:t>
            </a:r>
            <a:r>
              <a:rPr lang="sv-SE" dirty="0" smtClean="0"/>
              <a:t>2021 </a:t>
            </a:r>
            <a:r>
              <a:rPr lang="sv-SE" dirty="0"/>
              <a:t>(</a:t>
            </a:r>
            <a:r>
              <a:rPr lang="sv-SE" dirty="0" smtClean="0"/>
              <a:t>2020)</a:t>
            </a:r>
            <a:endParaRPr lang="en-GB" dirty="0"/>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p:txBody>
          <a:bodyPr/>
          <a:lstStyle/>
          <a:p>
            <a:fld id="{C338348D-F2D3-AB47-AE2A-1D59B1E58D64}" type="slidenum">
              <a:rPr lang="en-GB" smtClean="0"/>
              <a:pPr/>
              <a:t>35</a:t>
            </a:fld>
            <a:endParaRPr lang="en-GB"/>
          </a:p>
        </p:txBody>
      </p:sp>
      <p:sp>
        <p:nvSpPr>
          <p:cNvPr id="14" name="TextBox 13">
            <a:extLst>
              <a:ext uri="{FF2B5EF4-FFF2-40B4-BE49-F238E27FC236}">
                <a16:creationId xmlns:a16="http://schemas.microsoft.com/office/drawing/2014/main" id="{1368CA1E-71CA-FB45-885A-98D8BECACBBE}"/>
              </a:ext>
            </a:extLst>
          </p:cNvPr>
          <p:cNvSpPr txBox="1"/>
          <p:nvPr/>
        </p:nvSpPr>
        <p:spPr>
          <a:xfrm>
            <a:off x="2933114" y="2066476"/>
            <a:ext cx="5960061" cy="2631490"/>
          </a:xfrm>
          <a:prstGeom prst="rect">
            <a:avLst/>
          </a:prstGeom>
          <a:noFill/>
        </p:spPr>
        <p:txBody>
          <a:bodyPr wrap="square" rtlCol="0">
            <a:spAutoFit/>
          </a:bodyPr>
          <a:lstStyle/>
          <a:p>
            <a:pPr>
              <a:spcAft>
                <a:spcPts val="1200"/>
              </a:spcAft>
            </a:pPr>
            <a:r>
              <a:rPr lang="en-GB" sz="1200" dirty="0" err="1"/>
              <a:t>Fördelning</a:t>
            </a:r>
            <a:r>
              <a:rPr lang="en-GB" sz="1200" dirty="0"/>
              <a:t> i </a:t>
            </a:r>
            <a:r>
              <a:rPr lang="en-GB" sz="1200" dirty="0" err="1"/>
              <a:t>procent</a:t>
            </a:r>
            <a:r>
              <a:rPr lang="en-GB" sz="1200" dirty="0"/>
              <a:t> 			</a:t>
            </a:r>
            <a:r>
              <a:rPr lang="en-GB" sz="1200" b="1" dirty="0" smtClean="0"/>
              <a:t>2021</a:t>
            </a:r>
            <a:r>
              <a:rPr lang="en-GB" sz="1200" dirty="0" smtClean="0"/>
              <a:t> </a:t>
            </a:r>
            <a:r>
              <a:rPr lang="en-GB" sz="1200" dirty="0"/>
              <a:t>	</a:t>
            </a:r>
            <a:r>
              <a:rPr lang="en-GB" sz="1200" dirty="0" smtClean="0"/>
              <a:t>2020</a:t>
            </a:r>
            <a:endParaRPr lang="en-GB" sz="1200" dirty="0"/>
          </a:p>
          <a:p>
            <a:pPr>
              <a:spcAft>
                <a:spcPts val="600"/>
              </a:spcAft>
            </a:pPr>
            <a:r>
              <a:rPr lang="en-GB" sz="1200" dirty="0"/>
              <a:t>      </a:t>
            </a:r>
            <a:r>
              <a:rPr lang="en-GB" sz="1200" dirty="0" err="1"/>
              <a:t>Anslag</a:t>
            </a:r>
            <a:r>
              <a:rPr lang="en-GB" sz="1200" dirty="0"/>
              <a:t> </a:t>
            </a:r>
            <a:r>
              <a:rPr lang="en-GB" sz="1200" dirty="0" err="1"/>
              <a:t>för</a:t>
            </a:r>
            <a:r>
              <a:rPr lang="en-GB" sz="1200" dirty="0"/>
              <a:t> </a:t>
            </a:r>
            <a:r>
              <a:rPr lang="en-GB" sz="1200" dirty="0" err="1"/>
              <a:t>utbildning</a:t>
            </a:r>
            <a:r>
              <a:rPr lang="en-GB" sz="1200" dirty="0"/>
              <a:t> på </a:t>
            </a:r>
            <a:r>
              <a:rPr lang="en-GB" sz="1200" dirty="0" err="1"/>
              <a:t>grundnivå</a:t>
            </a:r>
            <a:r>
              <a:rPr lang="en-GB" sz="1200" dirty="0"/>
              <a:t> och </a:t>
            </a:r>
            <a:br>
              <a:rPr lang="en-GB" sz="1200" dirty="0"/>
            </a:br>
            <a:r>
              <a:rPr lang="en-GB" sz="1200" dirty="0"/>
              <a:t>      </a:t>
            </a:r>
            <a:r>
              <a:rPr lang="en-GB" sz="1200" dirty="0" err="1"/>
              <a:t>avancerad</a:t>
            </a:r>
            <a:r>
              <a:rPr lang="en-GB" sz="1200" dirty="0"/>
              <a:t> </a:t>
            </a:r>
            <a:r>
              <a:rPr lang="en-GB" sz="1200" dirty="0" err="1"/>
              <a:t>nivå</a:t>
            </a:r>
            <a:r>
              <a:rPr lang="en-GB" sz="1200" dirty="0"/>
              <a:t> 			</a:t>
            </a:r>
            <a:r>
              <a:rPr lang="en-GB" sz="1200" dirty="0" smtClean="0"/>
              <a:t>25,8 </a:t>
            </a:r>
            <a:r>
              <a:rPr lang="en-GB" sz="1200" dirty="0"/>
              <a:t>	(</a:t>
            </a:r>
            <a:r>
              <a:rPr lang="en-GB" sz="1200" dirty="0" smtClean="0"/>
              <a:t>24,0)</a:t>
            </a:r>
            <a:endParaRPr lang="en-GB" sz="1200" dirty="0"/>
          </a:p>
          <a:p>
            <a:pPr>
              <a:spcAft>
                <a:spcPts val="600"/>
              </a:spcAft>
            </a:pPr>
            <a:r>
              <a:rPr lang="en-GB" sz="1200" dirty="0"/>
              <a:t>     </a:t>
            </a:r>
            <a:r>
              <a:rPr lang="en-GB" sz="1200" dirty="0" err="1"/>
              <a:t>Forsknings</a:t>
            </a:r>
            <a:r>
              <a:rPr lang="en-GB" sz="1200" dirty="0"/>
              <a:t>- och </a:t>
            </a:r>
            <a:r>
              <a:rPr lang="en-GB" sz="1200" dirty="0" err="1"/>
              <a:t>forskarutbildningsanslag</a:t>
            </a:r>
            <a:r>
              <a:rPr lang="en-GB" sz="1200" dirty="0"/>
              <a:t> 	</a:t>
            </a:r>
            <a:r>
              <a:rPr lang="en-GB" sz="1200" dirty="0" smtClean="0"/>
              <a:t>26,0 </a:t>
            </a:r>
            <a:r>
              <a:rPr lang="en-GB" sz="1200" dirty="0"/>
              <a:t>	(26,4)</a:t>
            </a:r>
          </a:p>
          <a:p>
            <a:pPr>
              <a:spcAft>
                <a:spcPts val="600"/>
              </a:spcAft>
            </a:pPr>
            <a:r>
              <a:rPr lang="en-GB" sz="1200" dirty="0"/>
              <a:t>      </a:t>
            </a:r>
            <a:r>
              <a:rPr lang="en-GB" sz="1200" dirty="0" err="1"/>
              <a:t>Forskningsråd</a:t>
            </a:r>
            <a:r>
              <a:rPr lang="en-GB" sz="1200" dirty="0"/>
              <a:t> 			</a:t>
            </a:r>
            <a:r>
              <a:rPr lang="en-GB" sz="1200" dirty="0" smtClean="0"/>
              <a:t>6,6 </a:t>
            </a:r>
            <a:r>
              <a:rPr lang="en-GB" sz="1200" dirty="0"/>
              <a:t>	(7,0)</a:t>
            </a:r>
          </a:p>
          <a:p>
            <a:pPr>
              <a:spcAft>
                <a:spcPts val="600"/>
              </a:spcAft>
            </a:pPr>
            <a:r>
              <a:rPr lang="en-GB" sz="1200" dirty="0"/>
              <a:t>      </a:t>
            </a:r>
            <a:r>
              <a:rPr lang="en-GB" sz="1200" dirty="0" err="1"/>
              <a:t>Övriga</a:t>
            </a:r>
            <a:r>
              <a:rPr lang="en-GB" sz="1200" dirty="0"/>
              <a:t> </a:t>
            </a:r>
            <a:r>
              <a:rPr lang="en-GB" sz="1200" dirty="0" err="1"/>
              <a:t>statliga</a:t>
            </a:r>
            <a:r>
              <a:rPr lang="en-GB" sz="1200" dirty="0"/>
              <a:t> </a:t>
            </a:r>
            <a:r>
              <a:rPr lang="en-GB" sz="1200" dirty="0" err="1"/>
              <a:t>myndigheter</a:t>
            </a:r>
            <a:r>
              <a:rPr lang="en-GB" sz="1200" dirty="0"/>
              <a:t> 		</a:t>
            </a:r>
            <a:r>
              <a:rPr lang="en-GB" sz="1200" dirty="0" smtClean="0"/>
              <a:t>17,0 </a:t>
            </a:r>
            <a:r>
              <a:rPr lang="en-GB" sz="1200" dirty="0"/>
              <a:t>	(16,4)</a:t>
            </a:r>
          </a:p>
          <a:p>
            <a:pPr>
              <a:spcAft>
                <a:spcPts val="600"/>
              </a:spcAft>
            </a:pPr>
            <a:r>
              <a:rPr lang="en-GB" sz="1200" dirty="0"/>
              <a:t>      </a:t>
            </a:r>
            <a:r>
              <a:rPr lang="en-GB" sz="1200" dirty="0" err="1"/>
              <a:t>Strategiska</a:t>
            </a:r>
            <a:r>
              <a:rPr lang="en-GB" sz="1200" dirty="0"/>
              <a:t> </a:t>
            </a:r>
            <a:r>
              <a:rPr lang="en-GB" sz="1200" dirty="0" err="1"/>
              <a:t>stiftelser</a:t>
            </a:r>
            <a:r>
              <a:rPr lang="en-GB" sz="1200" dirty="0"/>
              <a:t>			 </a:t>
            </a:r>
            <a:r>
              <a:rPr lang="en-GB" sz="1200" dirty="0" smtClean="0"/>
              <a:t>3,6 </a:t>
            </a:r>
            <a:r>
              <a:rPr lang="en-GB" sz="1200" dirty="0"/>
              <a:t>	(3,8)</a:t>
            </a:r>
          </a:p>
          <a:p>
            <a:pPr>
              <a:spcAft>
                <a:spcPts val="600"/>
              </a:spcAft>
            </a:pPr>
            <a:r>
              <a:rPr lang="en-GB" sz="1200" dirty="0"/>
              <a:t>      EU:s </a:t>
            </a:r>
            <a:r>
              <a:rPr lang="en-GB" sz="1200" dirty="0" err="1"/>
              <a:t>institutioner</a:t>
            </a:r>
            <a:r>
              <a:rPr lang="en-GB" sz="1200" dirty="0"/>
              <a:t> 			</a:t>
            </a:r>
            <a:r>
              <a:rPr lang="en-GB" sz="1200" dirty="0" smtClean="0"/>
              <a:t>5,0 </a:t>
            </a:r>
            <a:r>
              <a:rPr lang="en-GB" sz="1200" dirty="0"/>
              <a:t>	(5,2)</a:t>
            </a:r>
          </a:p>
          <a:p>
            <a:pPr>
              <a:spcAft>
                <a:spcPts val="600"/>
              </a:spcAft>
            </a:pPr>
            <a:r>
              <a:rPr lang="en-GB" sz="1200" dirty="0"/>
              <a:t>     </a:t>
            </a:r>
            <a:r>
              <a:rPr lang="en-GB" sz="1200" dirty="0" err="1"/>
              <a:t>Övrigt</a:t>
            </a:r>
            <a:r>
              <a:rPr lang="en-GB" sz="1200" dirty="0"/>
              <a:t>/</a:t>
            </a:r>
            <a:r>
              <a:rPr lang="en-GB" sz="1200" dirty="0" err="1"/>
              <a:t>Privata</a:t>
            </a:r>
            <a:r>
              <a:rPr lang="en-GB" sz="1200" dirty="0"/>
              <a:t> 			</a:t>
            </a:r>
            <a:r>
              <a:rPr lang="en-GB" sz="1200" dirty="0" smtClean="0"/>
              <a:t>16,0 </a:t>
            </a:r>
            <a:r>
              <a:rPr lang="en-GB" sz="1200" dirty="0"/>
              <a:t>	(17,2)</a:t>
            </a:r>
          </a:p>
          <a:p>
            <a:pPr>
              <a:spcAft>
                <a:spcPts val="600"/>
              </a:spcAft>
            </a:pPr>
            <a:endParaRPr lang="en-SE" sz="1200" dirty="0"/>
          </a:p>
        </p:txBody>
      </p:sp>
      <p:sp>
        <p:nvSpPr>
          <p:cNvPr id="16" name="Rectangle 15">
            <a:extLst>
              <a:ext uri="{FF2B5EF4-FFF2-40B4-BE49-F238E27FC236}">
                <a16:creationId xmlns:a16="http://schemas.microsoft.com/office/drawing/2014/main" id="{3404936B-B961-C74E-9616-CC2521994D4E}"/>
              </a:ext>
            </a:extLst>
          </p:cNvPr>
          <p:cNvSpPr/>
          <p:nvPr/>
        </p:nvSpPr>
        <p:spPr>
          <a:xfrm>
            <a:off x="3019801" y="2462517"/>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Rectangle 16">
            <a:extLst>
              <a:ext uri="{FF2B5EF4-FFF2-40B4-BE49-F238E27FC236}">
                <a16:creationId xmlns:a16="http://schemas.microsoft.com/office/drawing/2014/main" id="{62793F9D-5C2F-3E4F-9943-EB034C503081}"/>
              </a:ext>
            </a:extLst>
          </p:cNvPr>
          <p:cNvSpPr/>
          <p:nvPr/>
        </p:nvSpPr>
        <p:spPr>
          <a:xfrm>
            <a:off x="3019801" y="2911509"/>
            <a:ext cx="124934" cy="1249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Rectangle 17">
            <a:extLst>
              <a:ext uri="{FF2B5EF4-FFF2-40B4-BE49-F238E27FC236}">
                <a16:creationId xmlns:a16="http://schemas.microsoft.com/office/drawing/2014/main" id="{D5D80B6F-DED9-4542-9050-7F0E4DF8DF02}"/>
              </a:ext>
            </a:extLst>
          </p:cNvPr>
          <p:cNvSpPr/>
          <p:nvPr/>
        </p:nvSpPr>
        <p:spPr>
          <a:xfrm>
            <a:off x="3019195" y="3172033"/>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Rectangle 18">
            <a:extLst>
              <a:ext uri="{FF2B5EF4-FFF2-40B4-BE49-F238E27FC236}">
                <a16:creationId xmlns:a16="http://schemas.microsoft.com/office/drawing/2014/main" id="{FD63B4DB-BD81-9D40-8D0D-F3965C3ED59E}"/>
              </a:ext>
            </a:extLst>
          </p:cNvPr>
          <p:cNvSpPr/>
          <p:nvPr/>
        </p:nvSpPr>
        <p:spPr>
          <a:xfrm>
            <a:off x="3019195" y="3420605"/>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ectangle 19">
            <a:extLst>
              <a:ext uri="{FF2B5EF4-FFF2-40B4-BE49-F238E27FC236}">
                <a16:creationId xmlns:a16="http://schemas.microsoft.com/office/drawing/2014/main" id="{DD4D104D-D541-F24A-8607-D31E3342B041}"/>
              </a:ext>
            </a:extLst>
          </p:cNvPr>
          <p:cNvSpPr/>
          <p:nvPr/>
        </p:nvSpPr>
        <p:spPr>
          <a:xfrm>
            <a:off x="3020256" y="3684529"/>
            <a:ext cx="124934" cy="12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ctangle 12">
            <a:extLst>
              <a:ext uri="{FF2B5EF4-FFF2-40B4-BE49-F238E27FC236}">
                <a16:creationId xmlns:a16="http://schemas.microsoft.com/office/drawing/2014/main" id="{D382C384-7349-0640-98DF-AAA2C185BD72}"/>
              </a:ext>
            </a:extLst>
          </p:cNvPr>
          <p:cNvSpPr/>
          <p:nvPr/>
        </p:nvSpPr>
        <p:spPr>
          <a:xfrm>
            <a:off x="3017218" y="3960976"/>
            <a:ext cx="124934" cy="124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Rectangle 20">
            <a:extLst>
              <a:ext uri="{FF2B5EF4-FFF2-40B4-BE49-F238E27FC236}">
                <a16:creationId xmlns:a16="http://schemas.microsoft.com/office/drawing/2014/main" id="{48633AC6-9219-B842-BA14-9F9A1776D708}"/>
              </a:ext>
            </a:extLst>
          </p:cNvPr>
          <p:cNvSpPr/>
          <p:nvPr/>
        </p:nvSpPr>
        <p:spPr>
          <a:xfrm>
            <a:off x="3012999" y="4225575"/>
            <a:ext cx="124934" cy="1249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Rectangle 22">
            <a:extLst>
              <a:ext uri="{FF2B5EF4-FFF2-40B4-BE49-F238E27FC236}">
                <a16:creationId xmlns:a16="http://schemas.microsoft.com/office/drawing/2014/main" id="{F5107DC9-2379-EA4E-B366-4FD619F1E308}"/>
              </a:ext>
            </a:extLst>
          </p:cNvPr>
          <p:cNvSpPr/>
          <p:nvPr/>
        </p:nvSpPr>
        <p:spPr>
          <a:xfrm>
            <a:off x="273977" y="1177925"/>
            <a:ext cx="8619196" cy="354647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24" name="Straight Connector 23">
            <a:extLst>
              <a:ext uri="{FF2B5EF4-FFF2-40B4-BE49-F238E27FC236}">
                <a16:creationId xmlns:a16="http://schemas.microsoft.com/office/drawing/2014/main" id="{C3C4EF56-9B6C-6A4B-9A7B-A658F880732D}"/>
              </a:ext>
            </a:extLst>
          </p:cNvPr>
          <p:cNvCxnSpPr/>
          <p:nvPr/>
        </p:nvCxnSpPr>
        <p:spPr>
          <a:xfrm>
            <a:off x="3012999" y="2375986"/>
            <a:ext cx="4941179" cy="0"/>
          </a:xfrm>
          <a:prstGeom prst="line">
            <a:avLst/>
          </a:prstGeom>
          <a:ln w="95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AE46E74-2765-BD4B-B58D-9D2027D5E092}"/>
              </a:ext>
            </a:extLst>
          </p:cNvPr>
          <p:cNvSpPr/>
          <p:nvPr/>
        </p:nvSpPr>
        <p:spPr>
          <a:xfrm>
            <a:off x="289290" y="1338019"/>
            <a:ext cx="3813281"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indent="0">
              <a:spcBef>
                <a:spcPts val="400"/>
              </a:spcBef>
              <a:spcAft>
                <a:spcPts val="0"/>
              </a:spcAft>
              <a:buNone/>
            </a:pPr>
            <a:r>
              <a:rPr lang="sv-SE" sz="1600" b="1" dirty="0">
                <a:solidFill>
                  <a:schemeClr val="tx1"/>
                </a:solidFill>
              </a:rPr>
              <a:t>Intäkter totalt </a:t>
            </a:r>
            <a:r>
              <a:rPr lang="sv-SE" sz="1600" b="1" dirty="0" smtClean="0">
                <a:solidFill>
                  <a:schemeClr val="tx1"/>
                </a:solidFill>
              </a:rPr>
              <a:t>5 </a:t>
            </a:r>
            <a:r>
              <a:rPr lang="sv-SE" sz="1600" b="1" dirty="0">
                <a:solidFill>
                  <a:schemeClr val="tx1"/>
                </a:solidFill>
              </a:rPr>
              <a:t>074 </a:t>
            </a:r>
            <a:r>
              <a:rPr lang="sv-SE" sz="1600" b="1" dirty="0" smtClean="0">
                <a:solidFill>
                  <a:schemeClr val="tx1"/>
                </a:solidFill>
              </a:rPr>
              <a:t>(5 074) </a:t>
            </a:r>
            <a:r>
              <a:rPr lang="sv-SE" sz="1600" b="1" dirty="0">
                <a:solidFill>
                  <a:schemeClr val="tx1"/>
                </a:solidFill>
              </a:rPr>
              <a:t>mnkr</a:t>
            </a:r>
          </a:p>
        </p:txBody>
      </p:sp>
      <p:pic>
        <p:nvPicPr>
          <p:cNvPr id="27" name="Picture 26">
            <a:extLst>
              <a:ext uri="{FF2B5EF4-FFF2-40B4-BE49-F238E27FC236}">
                <a16:creationId xmlns:a16="http://schemas.microsoft.com/office/drawing/2014/main" id="{DFF94C25-3D4C-E140-8BB1-CC2FE6AE3F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6263" y="2169089"/>
            <a:ext cx="2069324" cy="2069324"/>
          </a:xfrm>
          <a:prstGeom prst="rect">
            <a:avLst/>
          </a:prstGeom>
        </p:spPr>
      </p:pic>
    </p:spTree>
    <p:extLst>
      <p:ext uri="{BB962C8B-B14F-4D97-AF65-F5344CB8AC3E}">
        <p14:creationId xmlns:p14="http://schemas.microsoft.com/office/powerpoint/2010/main" val="766707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F56C75-40C0-D845-85DA-887AD87F5B03}"/>
              </a:ext>
            </a:extLst>
          </p:cNvPr>
          <p:cNvGraphicFramePr>
            <a:graphicFrameLocks noGrp="1"/>
          </p:cNvGraphicFramePr>
          <p:nvPr>
            <p:extLst>
              <p:ext uri="{D42A27DB-BD31-4B8C-83A1-F6EECF244321}">
                <p14:modId xmlns:p14="http://schemas.microsoft.com/office/powerpoint/2010/main" val="2329416729"/>
              </p:ext>
            </p:extLst>
          </p:nvPr>
        </p:nvGraphicFramePr>
        <p:xfrm>
          <a:off x="3012619" y="2195490"/>
          <a:ext cx="4470402" cy="1746731"/>
        </p:xfrm>
        <a:graphic>
          <a:graphicData uri="http://schemas.openxmlformats.org/drawingml/2006/table">
            <a:tbl>
              <a:tblPr>
                <a:tableStyleId>{5C22544A-7EE6-4342-B048-85BDC9FD1C3A}</a:tableStyleId>
              </a:tblPr>
              <a:tblGrid>
                <a:gridCol w="394321">
                  <a:extLst>
                    <a:ext uri="{9D8B030D-6E8A-4147-A177-3AD203B41FA5}">
                      <a16:colId xmlns:a16="http://schemas.microsoft.com/office/drawing/2014/main" val="3684841523"/>
                    </a:ext>
                  </a:extLst>
                </a:gridCol>
                <a:gridCol w="3280595">
                  <a:extLst>
                    <a:ext uri="{9D8B030D-6E8A-4147-A177-3AD203B41FA5}">
                      <a16:colId xmlns:a16="http://schemas.microsoft.com/office/drawing/2014/main" val="530101667"/>
                    </a:ext>
                  </a:extLst>
                </a:gridCol>
                <a:gridCol w="397743">
                  <a:extLst>
                    <a:ext uri="{9D8B030D-6E8A-4147-A177-3AD203B41FA5}">
                      <a16:colId xmlns:a16="http://schemas.microsoft.com/office/drawing/2014/main" val="1107612205"/>
                    </a:ext>
                  </a:extLst>
                </a:gridCol>
                <a:gridCol w="397743">
                  <a:extLst>
                    <a:ext uri="{9D8B030D-6E8A-4147-A177-3AD203B41FA5}">
                      <a16:colId xmlns:a16="http://schemas.microsoft.com/office/drawing/2014/main" val="3577125856"/>
                    </a:ext>
                  </a:extLst>
                </a:gridCol>
              </a:tblGrid>
              <a:tr h="243991">
                <a:tc gridSpan="2">
                  <a:txBody>
                    <a:bodyPr/>
                    <a:lstStyle/>
                    <a:p>
                      <a:pPr algn="l" fontAlgn="b"/>
                      <a:r>
                        <a:rPr lang="en-GB" sz="1200" b="1" u="none" strike="noStrike" dirty="0" err="1">
                          <a:effectLst/>
                          <a:latin typeface="+mn-lt"/>
                        </a:rPr>
                        <a:t>Kostnader</a:t>
                      </a:r>
                      <a:endParaRPr lang="en-GB" sz="1200" b="1" i="0" u="none" strike="noStrike" dirty="0">
                        <a:effectLst/>
                        <a:latin typeface="+mn-lt"/>
                      </a:endParaRPr>
                    </a:p>
                  </a:txBody>
                  <a:tcPr marL="0" marR="0" marT="0" marB="0" anchor="b">
                    <a:solidFill>
                      <a:schemeClr val="bg1"/>
                    </a:solidFill>
                  </a:tcPr>
                </a:tc>
                <a:tc hMerge="1">
                  <a:txBody>
                    <a:bodyPr/>
                    <a:lstStyle/>
                    <a:p>
                      <a:pPr algn="l" fontAlgn="b"/>
                      <a:endParaRPr lang="en-GB" sz="1200" b="1" i="0" u="none" strike="noStrike" dirty="0">
                        <a:effectLst/>
                        <a:latin typeface="+mn-lt"/>
                      </a:endParaRPr>
                    </a:p>
                  </a:txBody>
                  <a:tcPr marL="0" marR="0" marT="0" marB="0" anchor="b">
                    <a:solidFill>
                      <a:schemeClr val="bg1"/>
                    </a:solidFill>
                  </a:tcPr>
                </a:tc>
                <a:tc>
                  <a:txBody>
                    <a:bodyPr/>
                    <a:lstStyle/>
                    <a:p>
                      <a:pPr algn="r" fontAlgn="b"/>
                      <a:r>
                        <a:rPr lang="sv-SE" sz="1200" b="1" u="none" strike="noStrike" dirty="0" smtClean="0">
                          <a:effectLst/>
                          <a:latin typeface="+mn-lt"/>
                        </a:rPr>
                        <a:t>2021</a:t>
                      </a:r>
                      <a:endParaRPr lang="en-SE" sz="1200" b="1" i="0" u="none" strike="noStrike" dirty="0">
                        <a:effectLst/>
                        <a:latin typeface="+mn-lt"/>
                      </a:endParaRPr>
                    </a:p>
                  </a:txBody>
                  <a:tcPr marL="0" marR="0" marT="0" marB="0" anchor="b">
                    <a:solidFill>
                      <a:schemeClr val="bg1"/>
                    </a:solidFill>
                  </a:tcPr>
                </a:tc>
                <a:tc>
                  <a:txBody>
                    <a:bodyPr/>
                    <a:lstStyle/>
                    <a:p>
                      <a:pPr algn="r" fontAlgn="b"/>
                      <a:r>
                        <a:rPr lang="sv-SE" sz="1200" b="1" u="none" strike="noStrike" dirty="0" smtClean="0">
                          <a:effectLst/>
                          <a:latin typeface="+mn-lt"/>
                        </a:rPr>
                        <a:t>2020</a:t>
                      </a:r>
                      <a:endParaRPr lang="en-SE" sz="1200" b="1" i="0" u="none" strike="noStrike" dirty="0">
                        <a:effectLst/>
                        <a:latin typeface="+mn-lt"/>
                      </a:endParaRPr>
                    </a:p>
                  </a:txBody>
                  <a:tcPr marL="0" marR="0" marT="0" marB="0" anchor="b">
                    <a:solidFill>
                      <a:schemeClr val="bg1"/>
                    </a:solidFill>
                  </a:tcPr>
                </a:tc>
                <a:extLst>
                  <a:ext uri="{0D108BD9-81ED-4DB2-BD59-A6C34878D82A}">
                    <a16:rowId xmlns:a16="http://schemas.microsoft.com/office/drawing/2014/main" val="4190467708"/>
                  </a:ext>
                </a:extLst>
              </a:tr>
              <a:tr h="177371">
                <a:tc>
                  <a:txBody>
                    <a:bodyPr/>
                    <a:lstStyle/>
                    <a:p>
                      <a:pPr algn="l" fontAlgn="b"/>
                      <a:endParaRPr lang="en-SE" sz="1200" b="0" i="0" u="none" strike="noStrike" dirty="0">
                        <a:effectLst/>
                        <a:latin typeface="+mn-lt"/>
                      </a:endParaRPr>
                    </a:p>
                  </a:txBody>
                  <a:tcPr marL="0" marR="0" marT="0" marB="0" anchor="b">
                    <a:solidFill>
                      <a:schemeClr val="bg1"/>
                    </a:solidFill>
                  </a:tcPr>
                </a:tc>
                <a:tc>
                  <a:txBody>
                    <a:bodyPr/>
                    <a:lstStyle/>
                    <a:p>
                      <a:pPr algn="l" fontAlgn="b"/>
                      <a:endParaRPr lang="en-SE" sz="1200" b="0" i="0" u="none" strike="noStrike" dirty="0">
                        <a:effectLst/>
                        <a:latin typeface="+mn-lt"/>
                      </a:endParaRPr>
                    </a:p>
                  </a:txBody>
                  <a:tcPr marL="0" marR="0" marT="0" marB="0" anchor="b">
                    <a:solidFill>
                      <a:schemeClr val="bg1"/>
                    </a:solidFill>
                  </a:tcPr>
                </a:tc>
                <a:tc>
                  <a:txBody>
                    <a:bodyPr/>
                    <a:lstStyle/>
                    <a:p>
                      <a:pPr algn="l" fontAlgn="b"/>
                      <a:endParaRPr lang="en-SE" sz="1200" b="0" i="0" u="none" strike="noStrike">
                        <a:effectLst/>
                        <a:latin typeface="+mn-lt"/>
                      </a:endParaRPr>
                    </a:p>
                  </a:txBody>
                  <a:tcPr marL="0" marR="0" marT="0" marB="0" anchor="b">
                    <a:solidFill>
                      <a:schemeClr val="bg1"/>
                    </a:solidFill>
                  </a:tcPr>
                </a:tc>
                <a:tc>
                  <a:txBody>
                    <a:bodyPr/>
                    <a:lstStyle/>
                    <a:p>
                      <a:pPr algn="l" fontAlgn="b"/>
                      <a:endParaRPr lang="en-SE" sz="1200" b="0" i="0" u="none" strike="noStrike" dirty="0">
                        <a:effectLst/>
                        <a:latin typeface="+mn-lt"/>
                      </a:endParaRPr>
                    </a:p>
                  </a:txBody>
                  <a:tcPr marL="0" marR="0" marT="0" marB="0" anchor="b">
                    <a:solidFill>
                      <a:schemeClr val="bg1"/>
                    </a:solidFill>
                  </a:tcPr>
                </a:tc>
                <a:extLst>
                  <a:ext uri="{0D108BD9-81ED-4DB2-BD59-A6C34878D82A}">
                    <a16:rowId xmlns:a16="http://schemas.microsoft.com/office/drawing/2014/main" val="2168877985"/>
                  </a:ext>
                </a:extLst>
              </a:tr>
              <a:tr h="263972">
                <a:tc>
                  <a:txBody>
                    <a:bodyPr/>
                    <a:lstStyle/>
                    <a:p>
                      <a:pPr algn="l" fontAlgn="b"/>
                      <a:endParaRPr lang="en-GB" sz="1200" b="0" i="0" u="none" strike="noStrike" dirty="0">
                        <a:effectLst/>
                        <a:latin typeface="+mn-lt"/>
                      </a:endParaRPr>
                    </a:p>
                  </a:txBody>
                  <a:tcPr marL="0" marR="0" marT="0" marB="0" anchor="b">
                    <a:solidFill>
                      <a:schemeClr val="bg1"/>
                    </a:solidFill>
                  </a:tcPr>
                </a:tc>
                <a:tc>
                  <a:txBody>
                    <a:bodyPr/>
                    <a:lstStyle/>
                    <a:p>
                      <a:pPr algn="l" fontAlgn="b"/>
                      <a:r>
                        <a:rPr lang="en-GB" sz="1200" b="0" i="0" u="none" strike="noStrike" dirty="0" err="1">
                          <a:effectLst/>
                          <a:latin typeface="Arial" panose="020B0604020202020204" pitchFamily="34" charset="0"/>
                        </a:rPr>
                        <a:t>Personalkostnader</a:t>
                      </a:r>
                      <a:endParaRPr lang="en-GB" sz="12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r>
                        <a:rPr lang="en-SE" sz="1200" u="none" strike="noStrike" dirty="0" smtClean="0">
                          <a:effectLst/>
                          <a:latin typeface="+mn-lt"/>
                        </a:rPr>
                        <a:t>6</a:t>
                      </a:r>
                      <a:r>
                        <a:rPr lang="sv-SE" sz="1200" u="none" strike="noStrike" dirty="0" smtClean="0">
                          <a:effectLst/>
                          <a:latin typeface="+mn-lt"/>
                        </a:rPr>
                        <a:t>3</a:t>
                      </a:r>
                      <a:r>
                        <a:rPr lang="en-SE" sz="1200" u="none" strike="noStrike" dirty="0" smtClean="0">
                          <a:effectLst/>
                          <a:latin typeface="+mn-lt"/>
                        </a:rPr>
                        <a:t>,</a:t>
                      </a:r>
                      <a:r>
                        <a:rPr lang="sv-SE" sz="1200" u="none" strike="noStrike" dirty="0" smtClean="0">
                          <a:effectLst/>
                          <a:latin typeface="+mn-lt"/>
                        </a:rPr>
                        <a:t>5</a:t>
                      </a:r>
                      <a:endParaRPr lang="en-SE" sz="1200" b="0" i="0" u="none" strike="noStrike" dirty="0">
                        <a:effectLst/>
                        <a:latin typeface="+mn-lt"/>
                      </a:endParaRPr>
                    </a:p>
                  </a:txBody>
                  <a:tcPr marL="0" marR="0" marT="0" marB="0" anchor="b">
                    <a:solidFill>
                      <a:schemeClr val="bg1"/>
                    </a:solidFill>
                  </a:tcPr>
                </a:tc>
                <a:tc>
                  <a:txBody>
                    <a:bodyPr/>
                    <a:lstStyle/>
                    <a:p>
                      <a:pPr algn="r" fontAlgn="b"/>
                      <a:r>
                        <a:rPr lang="en-SE" sz="1200" u="none" strike="noStrike" dirty="0" smtClean="0">
                          <a:effectLst/>
                          <a:latin typeface="+mn-lt"/>
                        </a:rPr>
                        <a:t>6</a:t>
                      </a:r>
                      <a:r>
                        <a:rPr lang="sv-SE" sz="1200" u="none" strike="noStrike" dirty="0" smtClean="0">
                          <a:effectLst/>
                          <a:latin typeface="+mn-lt"/>
                        </a:rPr>
                        <a:t>2</a:t>
                      </a:r>
                      <a:r>
                        <a:rPr lang="en-SE" sz="1200" u="none" strike="noStrike" dirty="0" smtClean="0">
                          <a:effectLst/>
                          <a:latin typeface="+mn-lt"/>
                        </a:rPr>
                        <a:t>,</a:t>
                      </a:r>
                      <a:r>
                        <a:rPr lang="sv-SE" sz="1200" u="none" strike="noStrike" dirty="0" smtClean="0">
                          <a:effectLst/>
                          <a:latin typeface="+mn-lt"/>
                        </a:rPr>
                        <a:t>7</a:t>
                      </a:r>
                      <a:endParaRPr lang="en-SE" sz="1200" b="0" i="0" u="none" strike="noStrike" dirty="0">
                        <a:effectLst/>
                        <a:latin typeface="+mn-lt"/>
                      </a:endParaRPr>
                    </a:p>
                  </a:txBody>
                  <a:tcPr marL="0" marR="0" marT="0" marB="0" anchor="b">
                    <a:solidFill>
                      <a:schemeClr val="bg1"/>
                    </a:solidFill>
                  </a:tcPr>
                </a:tc>
                <a:extLst>
                  <a:ext uri="{0D108BD9-81ED-4DB2-BD59-A6C34878D82A}">
                    <a16:rowId xmlns:a16="http://schemas.microsoft.com/office/drawing/2014/main" val="712241846"/>
                  </a:ext>
                </a:extLst>
              </a:tr>
              <a:tr h="263972">
                <a:tc>
                  <a:txBody>
                    <a:bodyPr/>
                    <a:lstStyle/>
                    <a:p>
                      <a:pPr algn="l" fontAlgn="b"/>
                      <a:endParaRPr lang="en-GB" sz="1200" b="0" i="0" u="none" strike="noStrike" dirty="0">
                        <a:effectLst/>
                        <a:latin typeface="+mn-lt"/>
                      </a:endParaRPr>
                    </a:p>
                  </a:txBody>
                  <a:tcPr marL="0" marR="0" marT="0" marB="0" anchor="b">
                    <a:solidFill>
                      <a:schemeClr val="bg1"/>
                    </a:solidFill>
                  </a:tcPr>
                </a:tc>
                <a:tc>
                  <a:txBody>
                    <a:bodyPr/>
                    <a:lstStyle/>
                    <a:p>
                      <a:pPr algn="l" fontAlgn="b"/>
                      <a:r>
                        <a:rPr lang="en-GB" sz="1200" b="0" i="0" u="none" strike="noStrike" dirty="0" err="1">
                          <a:effectLst/>
                          <a:latin typeface="Arial" panose="020B0604020202020204" pitchFamily="34" charset="0"/>
                        </a:rPr>
                        <a:t>Lokalkostnader</a:t>
                      </a:r>
                      <a:endParaRPr lang="en-GB" sz="12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r>
                        <a:rPr lang="en-SE" sz="1200" u="none" strike="noStrike" dirty="0" smtClean="0">
                          <a:effectLst/>
                          <a:latin typeface="+mn-lt"/>
                        </a:rPr>
                        <a:t>1</a:t>
                      </a:r>
                      <a:r>
                        <a:rPr lang="sv-SE" sz="1200" u="none" strike="noStrike" dirty="0" smtClean="0">
                          <a:effectLst/>
                          <a:latin typeface="+mn-lt"/>
                        </a:rPr>
                        <a:t>8</a:t>
                      </a:r>
                      <a:r>
                        <a:rPr lang="en-SE" sz="1200" u="none" strike="noStrike" dirty="0" smtClean="0">
                          <a:effectLst/>
                          <a:latin typeface="+mn-lt"/>
                        </a:rPr>
                        <a:t>,</a:t>
                      </a:r>
                      <a:r>
                        <a:rPr lang="sv-SE" sz="1200" u="none" strike="noStrike" dirty="0" smtClean="0">
                          <a:effectLst/>
                          <a:latin typeface="+mn-lt"/>
                        </a:rPr>
                        <a:t>6</a:t>
                      </a:r>
                      <a:endParaRPr lang="en-SE" sz="1200" b="0" i="0" u="none" strike="noStrike" dirty="0">
                        <a:effectLst/>
                        <a:latin typeface="+mn-lt"/>
                      </a:endParaRPr>
                    </a:p>
                  </a:txBody>
                  <a:tcPr marL="0" marR="0" marT="0" marB="0" anchor="b">
                    <a:solidFill>
                      <a:schemeClr val="bg1"/>
                    </a:solidFill>
                  </a:tcPr>
                </a:tc>
                <a:tc>
                  <a:txBody>
                    <a:bodyPr/>
                    <a:lstStyle/>
                    <a:p>
                      <a:pPr algn="r" fontAlgn="b"/>
                      <a:r>
                        <a:rPr lang="en-SE" sz="1200" u="none" strike="noStrike" dirty="0" smtClean="0">
                          <a:effectLst/>
                          <a:latin typeface="+mn-lt"/>
                        </a:rPr>
                        <a:t>1</a:t>
                      </a:r>
                      <a:r>
                        <a:rPr lang="sv-SE" sz="1200" u="none" strike="noStrike" dirty="0" smtClean="0">
                          <a:effectLst/>
                          <a:latin typeface="+mn-lt"/>
                        </a:rPr>
                        <a:t>9</a:t>
                      </a:r>
                      <a:r>
                        <a:rPr lang="en-SE" sz="1200" u="none" strike="noStrike" dirty="0" smtClean="0">
                          <a:effectLst/>
                          <a:latin typeface="+mn-lt"/>
                        </a:rPr>
                        <a:t>,</a:t>
                      </a:r>
                      <a:r>
                        <a:rPr lang="sv-SE" sz="1200" u="none" strike="noStrike" dirty="0" smtClean="0">
                          <a:effectLst/>
                          <a:latin typeface="+mn-lt"/>
                        </a:rPr>
                        <a:t>0</a:t>
                      </a:r>
                      <a:endParaRPr lang="en-SE" sz="1200" b="0" i="0" u="none" strike="noStrike" dirty="0">
                        <a:effectLst/>
                        <a:latin typeface="+mn-lt"/>
                      </a:endParaRPr>
                    </a:p>
                  </a:txBody>
                  <a:tcPr marL="0" marR="0" marT="0" marB="0" anchor="b">
                    <a:solidFill>
                      <a:schemeClr val="bg1"/>
                    </a:solidFill>
                  </a:tcPr>
                </a:tc>
                <a:extLst>
                  <a:ext uri="{0D108BD9-81ED-4DB2-BD59-A6C34878D82A}">
                    <a16:rowId xmlns:a16="http://schemas.microsoft.com/office/drawing/2014/main" val="1154754383"/>
                  </a:ext>
                </a:extLst>
              </a:tr>
              <a:tr h="263972">
                <a:tc>
                  <a:txBody>
                    <a:bodyPr/>
                    <a:lstStyle/>
                    <a:p>
                      <a:pPr algn="l" fontAlgn="b"/>
                      <a:endParaRPr lang="en-GB" sz="1200" b="0" i="0" u="none" strike="noStrike" dirty="0">
                        <a:effectLst/>
                        <a:latin typeface="+mn-lt"/>
                      </a:endParaRPr>
                    </a:p>
                  </a:txBody>
                  <a:tcPr marL="0" marR="0" marT="0" marB="0" anchor="b">
                    <a:solidFill>
                      <a:schemeClr val="bg1"/>
                    </a:solidFill>
                  </a:tcPr>
                </a:tc>
                <a:tc>
                  <a:txBody>
                    <a:bodyPr/>
                    <a:lstStyle/>
                    <a:p>
                      <a:pPr algn="l" fontAlgn="b"/>
                      <a:r>
                        <a:rPr lang="en-GB" sz="1200" b="0" i="0" u="none" strike="noStrike" dirty="0" err="1">
                          <a:effectLst/>
                          <a:latin typeface="Arial" panose="020B0604020202020204" pitchFamily="34" charset="0"/>
                        </a:rPr>
                        <a:t>Övriga</a:t>
                      </a:r>
                      <a:r>
                        <a:rPr lang="en-GB" sz="1200" b="0" i="0" u="none" strike="noStrike" dirty="0">
                          <a:effectLst/>
                          <a:latin typeface="Arial" panose="020B0604020202020204" pitchFamily="34" charset="0"/>
                        </a:rPr>
                        <a:t> </a:t>
                      </a:r>
                      <a:r>
                        <a:rPr lang="en-GB" sz="1200" b="0" i="0" u="none" strike="noStrike" dirty="0" err="1">
                          <a:effectLst/>
                          <a:latin typeface="Arial" panose="020B0604020202020204" pitchFamily="34" charset="0"/>
                        </a:rPr>
                        <a:t>driftkostnader</a:t>
                      </a:r>
                      <a:endParaRPr lang="en-GB" sz="12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r>
                        <a:rPr lang="en-SE" sz="1200" u="none" strike="noStrike" dirty="0" smtClean="0">
                          <a:effectLst/>
                          <a:latin typeface="+mn-lt"/>
                        </a:rPr>
                        <a:t>13,</a:t>
                      </a:r>
                      <a:r>
                        <a:rPr lang="sv-SE" sz="1200" u="none" strike="noStrike" dirty="0" smtClean="0">
                          <a:effectLst/>
                          <a:latin typeface="+mn-lt"/>
                        </a:rPr>
                        <a:t>8</a:t>
                      </a:r>
                      <a:endParaRPr lang="en-SE" sz="1200" b="0" i="0" u="none" strike="noStrike" dirty="0">
                        <a:effectLst/>
                        <a:latin typeface="+mn-lt"/>
                      </a:endParaRPr>
                    </a:p>
                  </a:txBody>
                  <a:tcPr marL="0" marR="0" marT="0" marB="0" anchor="b">
                    <a:solidFill>
                      <a:schemeClr val="bg1"/>
                    </a:solidFill>
                  </a:tcPr>
                </a:tc>
                <a:tc>
                  <a:txBody>
                    <a:bodyPr/>
                    <a:lstStyle/>
                    <a:p>
                      <a:pPr algn="r" fontAlgn="b"/>
                      <a:r>
                        <a:rPr lang="en-SE" sz="1200" u="none" strike="noStrike" dirty="0" smtClean="0">
                          <a:effectLst/>
                          <a:latin typeface="+mn-lt"/>
                        </a:rPr>
                        <a:t>1</a:t>
                      </a:r>
                      <a:r>
                        <a:rPr lang="sv-SE" sz="1200" u="none" strike="noStrike" dirty="0" smtClean="0">
                          <a:effectLst/>
                          <a:latin typeface="+mn-lt"/>
                        </a:rPr>
                        <a:t>3</a:t>
                      </a:r>
                      <a:r>
                        <a:rPr lang="en-SE" sz="1200" u="none" strike="noStrike" dirty="0" smtClean="0">
                          <a:effectLst/>
                          <a:latin typeface="+mn-lt"/>
                        </a:rPr>
                        <a:t>,</a:t>
                      </a:r>
                      <a:r>
                        <a:rPr lang="sv-SE" sz="1200" u="none" strike="noStrike" dirty="0" smtClean="0">
                          <a:effectLst/>
                          <a:latin typeface="+mn-lt"/>
                        </a:rPr>
                        <a:t>9</a:t>
                      </a:r>
                      <a:endParaRPr lang="en-SE" sz="1200" b="0" i="0" u="none" strike="noStrike" dirty="0">
                        <a:effectLst/>
                        <a:latin typeface="+mn-lt"/>
                      </a:endParaRPr>
                    </a:p>
                  </a:txBody>
                  <a:tcPr marL="0" marR="0" marT="0" marB="0" anchor="b">
                    <a:solidFill>
                      <a:schemeClr val="bg1"/>
                    </a:solidFill>
                  </a:tcPr>
                </a:tc>
                <a:extLst>
                  <a:ext uri="{0D108BD9-81ED-4DB2-BD59-A6C34878D82A}">
                    <a16:rowId xmlns:a16="http://schemas.microsoft.com/office/drawing/2014/main" val="3914936401"/>
                  </a:ext>
                </a:extLst>
              </a:tr>
              <a:tr h="263972">
                <a:tc>
                  <a:txBody>
                    <a:bodyPr/>
                    <a:lstStyle/>
                    <a:p>
                      <a:pPr algn="l" fontAlgn="b"/>
                      <a:endParaRPr lang="en-GB" sz="1200" b="0" i="0" u="none" strike="noStrike" dirty="0">
                        <a:effectLst/>
                        <a:latin typeface="+mn-lt"/>
                      </a:endParaRPr>
                    </a:p>
                  </a:txBody>
                  <a:tcPr marL="0" marR="0" marT="0" marB="0" anchor="b">
                    <a:solidFill>
                      <a:schemeClr val="bg1"/>
                    </a:solidFill>
                  </a:tcPr>
                </a:tc>
                <a:tc>
                  <a:txBody>
                    <a:bodyPr/>
                    <a:lstStyle/>
                    <a:p>
                      <a:pPr algn="l" fontAlgn="b"/>
                      <a:r>
                        <a:rPr lang="en-GB" sz="1200" b="0" i="0" u="none" strike="noStrike" dirty="0" err="1">
                          <a:effectLst/>
                          <a:latin typeface="Arial" panose="020B0604020202020204" pitchFamily="34" charset="0"/>
                        </a:rPr>
                        <a:t>Finansiella</a:t>
                      </a:r>
                      <a:r>
                        <a:rPr lang="en-GB" sz="1200" b="0" i="0" u="none" strike="noStrike" dirty="0">
                          <a:effectLst/>
                          <a:latin typeface="Arial" panose="020B0604020202020204" pitchFamily="34" charset="0"/>
                        </a:rPr>
                        <a:t> </a:t>
                      </a:r>
                      <a:r>
                        <a:rPr lang="en-GB" sz="1200" b="0" i="0" u="none" strike="noStrike" dirty="0" err="1">
                          <a:effectLst/>
                          <a:latin typeface="Arial" panose="020B0604020202020204" pitchFamily="34" charset="0"/>
                        </a:rPr>
                        <a:t>kostnader</a:t>
                      </a:r>
                      <a:endParaRPr lang="en-GB" sz="12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r>
                        <a:rPr lang="en-SE" sz="1200" u="none" strike="noStrike" dirty="0" smtClean="0">
                          <a:effectLst/>
                          <a:latin typeface="+mn-lt"/>
                        </a:rPr>
                        <a:t>0,</a:t>
                      </a:r>
                      <a:r>
                        <a:rPr lang="sv-SE" sz="1200" u="none" strike="noStrike" dirty="0" smtClean="0">
                          <a:effectLst/>
                          <a:latin typeface="+mn-lt"/>
                        </a:rPr>
                        <a:t>1</a:t>
                      </a:r>
                      <a:endParaRPr lang="en-SE" sz="1200" b="0" i="0" u="none" strike="noStrike" dirty="0">
                        <a:effectLst/>
                        <a:latin typeface="+mn-lt"/>
                      </a:endParaRPr>
                    </a:p>
                  </a:txBody>
                  <a:tcPr marL="0" marR="0" marT="0" marB="0" anchor="b">
                    <a:solidFill>
                      <a:schemeClr val="bg1"/>
                    </a:solidFill>
                  </a:tcPr>
                </a:tc>
                <a:tc>
                  <a:txBody>
                    <a:bodyPr/>
                    <a:lstStyle/>
                    <a:p>
                      <a:pPr algn="r" fontAlgn="b"/>
                      <a:r>
                        <a:rPr lang="en-SE" sz="1200" u="none" strike="noStrike" dirty="0" smtClean="0">
                          <a:effectLst/>
                          <a:latin typeface="+mn-lt"/>
                        </a:rPr>
                        <a:t>0,</a:t>
                      </a:r>
                      <a:r>
                        <a:rPr lang="sv-SE" sz="1200" u="none" strike="noStrike" dirty="0" smtClean="0">
                          <a:effectLst/>
                          <a:latin typeface="+mn-lt"/>
                        </a:rPr>
                        <a:t>0</a:t>
                      </a:r>
                      <a:endParaRPr lang="en-SE" sz="1200" b="0" i="0" u="none" strike="noStrike" dirty="0">
                        <a:effectLst/>
                        <a:latin typeface="+mn-lt"/>
                      </a:endParaRPr>
                    </a:p>
                  </a:txBody>
                  <a:tcPr marL="0" marR="0" marT="0" marB="0" anchor="b">
                    <a:solidFill>
                      <a:schemeClr val="bg1"/>
                    </a:solidFill>
                  </a:tcPr>
                </a:tc>
                <a:extLst>
                  <a:ext uri="{0D108BD9-81ED-4DB2-BD59-A6C34878D82A}">
                    <a16:rowId xmlns:a16="http://schemas.microsoft.com/office/drawing/2014/main" val="1643490106"/>
                  </a:ext>
                </a:extLst>
              </a:tr>
              <a:tr h="263972">
                <a:tc>
                  <a:txBody>
                    <a:bodyPr/>
                    <a:lstStyle/>
                    <a:p>
                      <a:pPr algn="l" fontAlgn="b"/>
                      <a:endParaRPr lang="en-GB" sz="1200" b="0" i="0" u="none" strike="noStrike" dirty="0">
                        <a:effectLst/>
                        <a:latin typeface="+mn-lt"/>
                      </a:endParaRPr>
                    </a:p>
                  </a:txBody>
                  <a:tcPr marL="0" marR="0" marT="0" marB="0" anchor="b">
                    <a:solidFill>
                      <a:schemeClr val="bg1"/>
                    </a:solidFill>
                  </a:tcPr>
                </a:tc>
                <a:tc>
                  <a:txBody>
                    <a:bodyPr/>
                    <a:lstStyle/>
                    <a:p>
                      <a:pPr algn="l" fontAlgn="b"/>
                      <a:r>
                        <a:rPr lang="en-GB" sz="1200" b="0" i="0" u="none" strike="noStrike" dirty="0" err="1">
                          <a:effectLst/>
                          <a:latin typeface="Arial" panose="020B0604020202020204" pitchFamily="34" charset="0"/>
                        </a:rPr>
                        <a:t>Avskrivningar</a:t>
                      </a:r>
                      <a:endParaRPr lang="en-GB" sz="12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r>
                        <a:rPr lang="en-SE" sz="1200" u="none" strike="noStrike" dirty="0" smtClean="0">
                          <a:effectLst/>
                          <a:latin typeface="+mn-lt"/>
                        </a:rPr>
                        <a:t>4,</a:t>
                      </a:r>
                      <a:r>
                        <a:rPr lang="sv-SE" sz="1200" u="none" strike="noStrike" dirty="0" smtClean="0">
                          <a:effectLst/>
                          <a:latin typeface="+mn-lt"/>
                        </a:rPr>
                        <a:t>0</a:t>
                      </a:r>
                      <a:endParaRPr lang="en-SE" sz="1200" b="0" i="0" u="none" strike="noStrike" dirty="0">
                        <a:effectLst/>
                        <a:latin typeface="+mn-lt"/>
                      </a:endParaRPr>
                    </a:p>
                  </a:txBody>
                  <a:tcPr marL="0" marR="0" marT="0" marB="0" anchor="b">
                    <a:solidFill>
                      <a:schemeClr val="bg1"/>
                    </a:solidFill>
                  </a:tcPr>
                </a:tc>
                <a:tc>
                  <a:txBody>
                    <a:bodyPr/>
                    <a:lstStyle/>
                    <a:p>
                      <a:pPr algn="r" fontAlgn="b"/>
                      <a:r>
                        <a:rPr lang="en-SE" sz="1200" u="none" strike="noStrike" dirty="0" smtClean="0">
                          <a:effectLst/>
                          <a:latin typeface="+mn-lt"/>
                        </a:rPr>
                        <a:t>4,</a:t>
                      </a:r>
                      <a:r>
                        <a:rPr lang="sv-SE" sz="1200" u="none" strike="noStrike" dirty="0" smtClean="0">
                          <a:effectLst/>
                          <a:latin typeface="+mn-lt"/>
                        </a:rPr>
                        <a:t>4</a:t>
                      </a:r>
                      <a:endParaRPr lang="en-SE" sz="1200" b="0" i="0" u="none" strike="noStrike" dirty="0">
                        <a:effectLst/>
                        <a:latin typeface="+mn-lt"/>
                      </a:endParaRPr>
                    </a:p>
                  </a:txBody>
                  <a:tcPr marL="0" marR="0" marT="0" marB="0" anchor="b">
                    <a:solidFill>
                      <a:schemeClr val="bg1"/>
                    </a:solidFill>
                  </a:tcPr>
                </a:tc>
                <a:extLst>
                  <a:ext uri="{0D108BD9-81ED-4DB2-BD59-A6C34878D82A}">
                    <a16:rowId xmlns:a16="http://schemas.microsoft.com/office/drawing/2014/main" val="3276634126"/>
                  </a:ext>
                </a:extLst>
              </a:tr>
            </a:tbl>
          </a:graphicData>
        </a:graphic>
      </p:graphicFrame>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en-GB" dirty="0" err="1"/>
              <a:t>Kostnader</a:t>
            </a:r>
            <a:r>
              <a:rPr lang="en-GB" dirty="0"/>
              <a:t> </a:t>
            </a:r>
            <a:r>
              <a:rPr lang="en-GB" dirty="0" smtClean="0"/>
              <a:t>2021 </a:t>
            </a:r>
            <a:r>
              <a:rPr lang="en-GB" dirty="0"/>
              <a:t>(</a:t>
            </a:r>
            <a:r>
              <a:rPr lang="en-GB" dirty="0" smtClean="0"/>
              <a:t>2020) </a:t>
            </a:r>
            <a:endParaRPr lang="en-GB" dirty="0"/>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a:xfrm>
            <a:off x="6835775" y="4817316"/>
            <a:ext cx="2057400" cy="117474"/>
          </a:xfrm>
        </p:spPr>
        <p:txBody>
          <a:bodyPr/>
          <a:lstStyle/>
          <a:p>
            <a:fld id="{C338348D-F2D3-AB47-AE2A-1D59B1E58D64}" type="slidenum">
              <a:rPr lang="en-GB" smtClean="0"/>
              <a:pPr/>
              <a:t>36</a:t>
            </a:fld>
            <a:endParaRPr lang="en-GB"/>
          </a:p>
        </p:txBody>
      </p:sp>
      <p:sp>
        <p:nvSpPr>
          <p:cNvPr id="18" name="Rectangle 17">
            <a:extLst>
              <a:ext uri="{FF2B5EF4-FFF2-40B4-BE49-F238E27FC236}">
                <a16:creationId xmlns:a16="http://schemas.microsoft.com/office/drawing/2014/main" id="{D5D80B6F-DED9-4542-9050-7F0E4DF8DF02}"/>
              </a:ext>
            </a:extLst>
          </p:cNvPr>
          <p:cNvSpPr/>
          <p:nvPr/>
        </p:nvSpPr>
        <p:spPr>
          <a:xfrm>
            <a:off x="3012393" y="2738595"/>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Rectangle 18">
            <a:extLst>
              <a:ext uri="{FF2B5EF4-FFF2-40B4-BE49-F238E27FC236}">
                <a16:creationId xmlns:a16="http://schemas.microsoft.com/office/drawing/2014/main" id="{FD63B4DB-BD81-9D40-8D0D-F3965C3ED59E}"/>
              </a:ext>
            </a:extLst>
          </p:cNvPr>
          <p:cNvSpPr/>
          <p:nvPr/>
        </p:nvSpPr>
        <p:spPr>
          <a:xfrm>
            <a:off x="3012393" y="2987167"/>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ectangle 19">
            <a:extLst>
              <a:ext uri="{FF2B5EF4-FFF2-40B4-BE49-F238E27FC236}">
                <a16:creationId xmlns:a16="http://schemas.microsoft.com/office/drawing/2014/main" id="{DD4D104D-D541-F24A-8607-D31E3342B041}"/>
              </a:ext>
            </a:extLst>
          </p:cNvPr>
          <p:cNvSpPr/>
          <p:nvPr/>
        </p:nvSpPr>
        <p:spPr>
          <a:xfrm>
            <a:off x="3012619" y="3252102"/>
            <a:ext cx="124934" cy="13742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ctangle 12">
            <a:extLst>
              <a:ext uri="{FF2B5EF4-FFF2-40B4-BE49-F238E27FC236}">
                <a16:creationId xmlns:a16="http://schemas.microsoft.com/office/drawing/2014/main" id="{D382C384-7349-0640-98DF-AAA2C185BD72}"/>
              </a:ext>
            </a:extLst>
          </p:cNvPr>
          <p:cNvSpPr/>
          <p:nvPr/>
        </p:nvSpPr>
        <p:spPr>
          <a:xfrm>
            <a:off x="3010416" y="3513024"/>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Rectangle 20">
            <a:extLst>
              <a:ext uri="{FF2B5EF4-FFF2-40B4-BE49-F238E27FC236}">
                <a16:creationId xmlns:a16="http://schemas.microsoft.com/office/drawing/2014/main" id="{48633AC6-9219-B842-BA14-9F9A1776D708}"/>
              </a:ext>
            </a:extLst>
          </p:cNvPr>
          <p:cNvSpPr/>
          <p:nvPr/>
        </p:nvSpPr>
        <p:spPr>
          <a:xfrm>
            <a:off x="3006197" y="3771377"/>
            <a:ext cx="124934" cy="137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 name="Rectangle 23">
            <a:extLst>
              <a:ext uri="{FF2B5EF4-FFF2-40B4-BE49-F238E27FC236}">
                <a16:creationId xmlns:a16="http://schemas.microsoft.com/office/drawing/2014/main" id="{1D6FA3B8-137E-494C-999D-467C9205ABD4}"/>
              </a:ext>
            </a:extLst>
          </p:cNvPr>
          <p:cNvSpPr/>
          <p:nvPr/>
        </p:nvSpPr>
        <p:spPr>
          <a:xfrm>
            <a:off x="448878" y="1377413"/>
            <a:ext cx="3731966"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indent="0" algn="ctr">
              <a:spcBef>
                <a:spcPts val="400"/>
              </a:spcBef>
              <a:spcAft>
                <a:spcPts val="0"/>
              </a:spcAft>
              <a:buNone/>
            </a:pPr>
            <a:r>
              <a:rPr lang="sv-SE" sz="1600" b="1" dirty="0">
                <a:solidFill>
                  <a:schemeClr val="tx1"/>
                </a:solidFill>
              </a:rPr>
              <a:t>Kostnader totalt 5 </a:t>
            </a:r>
            <a:r>
              <a:rPr lang="sv-SE" sz="1600" b="1" dirty="0" smtClean="0">
                <a:solidFill>
                  <a:schemeClr val="tx1"/>
                </a:solidFill>
              </a:rPr>
              <a:t>238 </a:t>
            </a:r>
            <a:r>
              <a:rPr lang="sv-SE" sz="1600" b="1" dirty="0">
                <a:solidFill>
                  <a:schemeClr val="tx1"/>
                </a:solidFill>
              </a:rPr>
              <a:t>(5 </a:t>
            </a:r>
            <a:r>
              <a:rPr lang="sv-SE" sz="1600" b="1" dirty="0" smtClean="0">
                <a:solidFill>
                  <a:schemeClr val="tx1"/>
                </a:solidFill>
              </a:rPr>
              <a:t>063) </a:t>
            </a:r>
            <a:r>
              <a:rPr lang="sv-SE" sz="1600" b="1" dirty="0">
                <a:solidFill>
                  <a:schemeClr val="tx1"/>
                </a:solidFill>
              </a:rPr>
              <a:t>mnkr</a:t>
            </a:r>
          </a:p>
        </p:txBody>
      </p:sp>
      <p:sp>
        <p:nvSpPr>
          <p:cNvPr id="25" name="Rectangle 24">
            <a:extLst>
              <a:ext uri="{FF2B5EF4-FFF2-40B4-BE49-F238E27FC236}">
                <a16:creationId xmlns:a16="http://schemas.microsoft.com/office/drawing/2014/main" id="{05691B10-31C8-CA46-80E2-E77F9980EA88}"/>
              </a:ext>
            </a:extLst>
          </p:cNvPr>
          <p:cNvSpPr/>
          <p:nvPr/>
        </p:nvSpPr>
        <p:spPr>
          <a:xfrm>
            <a:off x="273977" y="1201279"/>
            <a:ext cx="8619196" cy="352312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26" name="Straight Connector 25">
            <a:extLst>
              <a:ext uri="{FF2B5EF4-FFF2-40B4-BE49-F238E27FC236}">
                <a16:creationId xmlns:a16="http://schemas.microsoft.com/office/drawing/2014/main" id="{6F362F68-9660-9943-9840-0B4781563D24}"/>
              </a:ext>
            </a:extLst>
          </p:cNvPr>
          <p:cNvCxnSpPr/>
          <p:nvPr/>
        </p:nvCxnSpPr>
        <p:spPr>
          <a:xfrm>
            <a:off x="3012619" y="2571750"/>
            <a:ext cx="4941179" cy="0"/>
          </a:xfrm>
          <a:prstGeom prst="line">
            <a:avLst/>
          </a:prstGeom>
          <a:ln w="95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086459-ECF7-464E-BCC1-BDAC99B3D42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81604" y="2169089"/>
            <a:ext cx="2021896" cy="2021896"/>
          </a:xfrm>
          <a:prstGeom prst="rect">
            <a:avLst/>
          </a:prstGeom>
        </p:spPr>
      </p:pic>
    </p:spTree>
    <p:extLst>
      <p:ext uri="{BB962C8B-B14F-4D97-AF65-F5344CB8AC3E}">
        <p14:creationId xmlns:p14="http://schemas.microsoft.com/office/powerpoint/2010/main" val="202941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sv-SE" dirty="0"/>
              <a:t>KTH:s verksamheter </a:t>
            </a:r>
            <a:r>
              <a:rPr lang="en-US" dirty="0" smtClean="0"/>
              <a:t>2022 </a:t>
            </a:r>
            <a:r>
              <a:rPr lang="en-US" b="0" dirty="0"/>
              <a:t>(2021)</a:t>
            </a:r>
            <a:endParaRPr lang="en-GB" b="0" dirty="0"/>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pPr defTabSz="914378">
              <a:defRPr/>
            </a:pPr>
            <a:fld id="{141755ED-D54E-694B-A391-7B1A4BC3BA77}" type="datetime1">
              <a:rPr lang="sv-SE">
                <a:latin typeface="Arial" panose="020B0604020202020204" pitchFamily="34" charset="0"/>
              </a:rPr>
              <a:pPr defTabSz="914378">
                <a:defRPr/>
              </a:pPr>
              <a:t>2023-08-29</a:t>
            </a:fld>
            <a:endParaRPr lang="en-GB" dirty="0">
              <a:latin typeface="Arial" panose="020B0604020202020204" pitchFamily="34" charset="0"/>
            </a:endParaRPr>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p:txBody>
          <a:bodyPr/>
          <a:lstStyle/>
          <a:p>
            <a:pPr defTabSz="914378">
              <a:defRPr/>
            </a:pPr>
            <a:fld id="{C338348D-F2D3-AB47-AE2A-1D59B1E58D64}" type="slidenum">
              <a:rPr lang="en-GB">
                <a:latin typeface="Arial" panose="020B0604020202020204" pitchFamily="34" charset="0"/>
              </a:rPr>
              <a:pPr defTabSz="914378">
                <a:defRPr/>
              </a:pPr>
              <a:t>37</a:t>
            </a:fld>
            <a:endParaRPr lang="en-GB">
              <a:latin typeface="Arial" panose="020B0604020202020204" pitchFamily="34" charset="0"/>
            </a:endParaRPr>
          </a:p>
        </p:txBody>
      </p:sp>
      <p:sp>
        <p:nvSpPr>
          <p:cNvPr id="13" name="Rectangle 12">
            <a:extLst>
              <a:ext uri="{FF2B5EF4-FFF2-40B4-BE49-F238E27FC236}">
                <a16:creationId xmlns:a16="http://schemas.microsoft.com/office/drawing/2014/main" id="{E4688758-7D7C-5641-85C1-2C490989614B}"/>
              </a:ext>
            </a:extLst>
          </p:cNvPr>
          <p:cNvSpPr/>
          <p:nvPr/>
        </p:nvSpPr>
        <p:spPr>
          <a:xfrm>
            <a:off x="289291" y="1338019"/>
            <a:ext cx="4499277"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spcBef>
                <a:spcPts val="400"/>
              </a:spcBef>
            </a:pPr>
            <a:r>
              <a:rPr lang="sv-SE" b="1" dirty="0">
                <a:solidFill>
                  <a:schemeClr val="tx1"/>
                </a:solidFill>
              </a:rPr>
              <a:t>Intäkter totalt </a:t>
            </a:r>
            <a:r>
              <a:rPr lang="en-GB" b="1" dirty="0" smtClean="0">
                <a:solidFill>
                  <a:schemeClr val="tx1"/>
                </a:solidFill>
              </a:rPr>
              <a:t>5 289 </a:t>
            </a:r>
            <a:r>
              <a:rPr lang="en-GB" dirty="0" smtClean="0">
                <a:solidFill>
                  <a:schemeClr val="tx1"/>
                </a:solidFill>
              </a:rPr>
              <a:t>(5 317) </a:t>
            </a:r>
            <a:r>
              <a:rPr lang="en-GB" dirty="0" err="1" smtClean="0">
                <a:solidFill>
                  <a:schemeClr val="tx1"/>
                </a:solidFill>
              </a:rPr>
              <a:t>mnkr</a:t>
            </a:r>
            <a:endParaRPr lang="en-GB" sz="1600" dirty="0">
              <a:solidFill>
                <a:schemeClr val="tx1"/>
              </a:solidFill>
            </a:endParaRPr>
          </a:p>
        </p:txBody>
      </p:sp>
      <p:sp>
        <p:nvSpPr>
          <p:cNvPr id="21" name="Rectangle 20">
            <a:extLst>
              <a:ext uri="{FF2B5EF4-FFF2-40B4-BE49-F238E27FC236}">
                <a16:creationId xmlns:a16="http://schemas.microsoft.com/office/drawing/2014/main" id="{0A34E3AB-E7A9-6F48-B6C0-D2E607BDDF84}"/>
              </a:ext>
            </a:extLst>
          </p:cNvPr>
          <p:cNvSpPr/>
          <p:nvPr/>
        </p:nvSpPr>
        <p:spPr>
          <a:xfrm>
            <a:off x="273978" y="1176154"/>
            <a:ext cx="8619196" cy="3548246"/>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graphicFrame>
        <p:nvGraphicFramePr>
          <p:cNvPr id="7" name="Diagram 6">
            <a:extLst>
              <a:ext uri="{FF2B5EF4-FFF2-40B4-BE49-F238E27FC236}">
                <a16:creationId xmlns:a16="http://schemas.microsoft.com/office/drawing/2014/main" id="{2F099662-0DA8-1EDD-839E-0ACAD76471EE}"/>
              </a:ext>
            </a:extLst>
          </p:cNvPr>
          <p:cNvGraphicFramePr/>
          <p:nvPr>
            <p:extLst/>
          </p:nvPr>
        </p:nvGraphicFramePr>
        <p:xfrm>
          <a:off x="142972" y="2067737"/>
          <a:ext cx="2946587" cy="2272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ell 10">
            <a:extLst>
              <a:ext uri="{FF2B5EF4-FFF2-40B4-BE49-F238E27FC236}">
                <a16:creationId xmlns:a16="http://schemas.microsoft.com/office/drawing/2014/main" id="{4FF069D5-6D99-8909-FEEB-D9187BADD526}"/>
              </a:ext>
            </a:extLst>
          </p:cNvPr>
          <p:cNvGraphicFramePr>
            <a:graphicFrameLocks noGrp="1"/>
          </p:cNvGraphicFramePr>
          <p:nvPr>
            <p:extLst>
              <p:ext uri="{D42A27DB-BD31-4B8C-83A1-F6EECF244321}">
                <p14:modId xmlns:p14="http://schemas.microsoft.com/office/powerpoint/2010/main" val="1917771357"/>
              </p:ext>
            </p:extLst>
          </p:nvPr>
        </p:nvGraphicFramePr>
        <p:xfrm>
          <a:off x="3010959" y="2373621"/>
          <a:ext cx="4941179" cy="1981200"/>
        </p:xfrm>
        <a:graphic>
          <a:graphicData uri="http://schemas.openxmlformats.org/drawingml/2006/table">
            <a:tbl>
              <a:tblPr firstRow="1" bandRow="1">
                <a:tableStyleId>{5C22544A-7EE6-4342-B048-85BDC9FD1C3A}</a:tableStyleId>
              </a:tblPr>
              <a:tblGrid>
                <a:gridCol w="349063">
                  <a:extLst>
                    <a:ext uri="{9D8B030D-6E8A-4147-A177-3AD203B41FA5}">
                      <a16:colId xmlns:a16="http://schemas.microsoft.com/office/drawing/2014/main" val="1255402380"/>
                    </a:ext>
                  </a:extLst>
                </a:gridCol>
                <a:gridCol w="2690396">
                  <a:extLst>
                    <a:ext uri="{9D8B030D-6E8A-4147-A177-3AD203B41FA5}">
                      <a16:colId xmlns:a16="http://schemas.microsoft.com/office/drawing/2014/main" val="784758795"/>
                    </a:ext>
                  </a:extLst>
                </a:gridCol>
                <a:gridCol w="950860">
                  <a:extLst>
                    <a:ext uri="{9D8B030D-6E8A-4147-A177-3AD203B41FA5}">
                      <a16:colId xmlns:a16="http://schemas.microsoft.com/office/drawing/2014/main" val="3214924555"/>
                    </a:ext>
                  </a:extLst>
                </a:gridCol>
                <a:gridCol w="950860">
                  <a:extLst>
                    <a:ext uri="{9D8B030D-6E8A-4147-A177-3AD203B41FA5}">
                      <a16:colId xmlns:a16="http://schemas.microsoft.com/office/drawing/2014/main" val="3836123446"/>
                    </a:ext>
                  </a:extLst>
                </a:gridCol>
              </a:tblGrid>
              <a:tr h="278130">
                <a:tc gridSpan="2">
                  <a:txBody>
                    <a:bodyPr/>
                    <a:lstStyle/>
                    <a:p>
                      <a:r>
                        <a:rPr lang="sv-SE" sz="1200" b="0" dirty="0" smtClean="0">
                          <a:solidFill>
                            <a:schemeClr val="tx1"/>
                          </a:solidFill>
                        </a:rPr>
                        <a:t>Fördelning i procent</a:t>
                      </a:r>
                      <a:endParaRPr lang="sv-SE" sz="1200" b="0" dirty="0">
                        <a:solidFill>
                          <a:schemeClr val="tx1"/>
                        </a:solidFill>
                      </a:endParaRP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dirty="0"/>
                    </a:p>
                  </a:txBody>
                  <a:tcPr/>
                </a:tc>
                <a:tc>
                  <a:txBody>
                    <a:bodyPr/>
                    <a:lstStyle/>
                    <a:p>
                      <a:pPr algn="r"/>
                      <a:r>
                        <a:rPr lang="sv-SE" sz="1200" b="1" dirty="0">
                          <a:solidFill>
                            <a:schemeClr val="tx1"/>
                          </a:solidFill>
                        </a:rPr>
                        <a:t>2022</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200" b="0" dirty="0">
                          <a:solidFill>
                            <a:schemeClr val="tx1"/>
                          </a:solidFill>
                        </a:rPr>
                        <a:t>2021</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2044"/>
                  </a:ext>
                </a:extLst>
              </a:tr>
              <a:tr h="278130">
                <a:tc>
                  <a:txBody>
                    <a:bodyPr/>
                    <a:lstStyle/>
                    <a:p>
                      <a:endParaRPr lang="sv-SE" sz="1200" b="0" dirty="0">
                        <a:solidFill>
                          <a:schemeClr val="accent1"/>
                        </a:solidFill>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200" dirty="0" smtClean="0"/>
                        <a:t>Utbildning på </a:t>
                      </a:r>
                      <a:r>
                        <a:rPr lang="en-GB" sz="1200" dirty="0" err="1" smtClean="0"/>
                        <a:t>grundnivå</a:t>
                      </a:r>
                      <a:r>
                        <a:rPr lang="en-GB" sz="1200" dirty="0" smtClean="0"/>
                        <a:t> och </a:t>
                      </a:r>
                      <a:r>
                        <a:rPr lang="en-GB" sz="1200" dirty="0" err="1" smtClean="0"/>
                        <a:t>avancerad</a:t>
                      </a:r>
                      <a:r>
                        <a:rPr lang="en-GB" sz="1200" dirty="0" smtClean="0"/>
                        <a:t> </a:t>
                      </a:r>
                      <a:r>
                        <a:rPr lang="en-GB" sz="1200" dirty="0" err="1" smtClean="0"/>
                        <a:t>nivå</a:t>
                      </a:r>
                      <a:r>
                        <a:rPr lang="en-GB" sz="1200" dirty="0" smtClean="0"/>
                        <a:t> </a:t>
                      </a:r>
                      <a:endParaRPr lang="sv-SE" sz="1200" b="0" dirty="0">
                        <a:solidFill>
                          <a:schemeClr val="tx1"/>
                        </a:solidFill>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29,2</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30,6</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653126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err="1" smtClean="0"/>
                        <a:t>Beställd</a:t>
                      </a:r>
                      <a:r>
                        <a:rPr lang="en-GB" sz="1200" dirty="0" smtClean="0"/>
                        <a:t> </a:t>
                      </a:r>
                      <a:r>
                        <a:rPr lang="en-GB" sz="1200" dirty="0" err="1" smtClean="0"/>
                        <a:t>utbildning</a:t>
                      </a:r>
                      <a:r>
                        <a:rPr lang="en-GB" sz="1200" dirty="0" smtClean="0"/>
                        <a:t> </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0,1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0,2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987127"/>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err="1" smtClean="0">
                          <a:solidFill>
                            <a:schemeClr val="tx1"/>
                          </a:solidFill>
                          <a:latin typeface="Arial" panose="020B0604020202020204" pitchFamily="34" charset="0"/>
                        </a:rPr>
                        <a:t>Uppdragsutbildning</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0,3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0,3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238934"/>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err="1" smtClean="0"/>
                        <a:t>Forskning</a:t>
                      </a:r>
                      <a:r>
                        <a:rPr lang="en-GB" sz="1200" dirty="0" smtClean="0"/>
                        <a:t> och </a:t>
                      </a:r>
                      <a:r>
                        <a:rPr lang="en-GB" sz="1200" dirty="0" err="1" smtClean="0"/>
                        <a:t>utbildning</a:t>
                      </a:r>
                      <a:r>
                        <a:rPr lang="en-GB" sz="1200" dirty="0" smtClean="0"/>
                        <a:t> på </a:t>
                      </a:r>
                      <a:r>
                        <a:rPr lang="en-GB" sz="1200" dirty="0" err="1" smtClean="0"/>
                        <a:t>forskarnivå</a:t>
                      </a:r>
                      <a:r>
                        <a:rPr lang="en-GB" sz="1200" dirty="0" smtClean="0"/>
                        <a:t> </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67,7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66,4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4308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err="1" smtClean="0">
                          <a:solidFill>
                            <a:schemeClr val="tx1"/>
                          </a:solidFill>
                        </a:rPr>
                        <a:t>Uppdragsforskning</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2,7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2,6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850000"/>
                  </a:ext>
                </a:extLst>
              </a:tr>
            </a:tbl>
          </a:graphicData>
        </a:graphic>
      </p:graphicFrame>
      <p:sp>
        <p:nvSpPr>
          <p:cNvPr id="16" name="Rectangle 15">
            <a:extLst>
              <a:ext uri="{FF2B5EF4-FFF2-40B4-BE49-F238E27FC236}">
                <a16:creationId xmlns:a16="http://schemas.microsoft.com/office/drawing/2014/main" id="{3404936B-B961-C74E-9616-CC2521994D4E}"/>
              </a:ext>
            </a:extLst>
          </p:cNvPr>
          <p:cNvSpPr/>
          <p:nvPr/>
        </p:nvSpPr>
        <p:spPr>
          <a:xfrm>
            <a:off x="3068974" y="2721249"/>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7" name="Rectangle 16">
            <a:extLst>
              <a:ext uri="{FF2B5EF4-FFF2-40B4-BE49-F238E27FC236}">
                <a16:creationId xmlns:a16="http://schemas.microsoft.com/office/drawing/2014/main" id="{62793F9D-5C2F-3E4F-9943-EB034C503081}"/>
              </a:ext>
            </a:extLst>
          </p:cNvPr>
          <p:cNvSpPr/>
          <p:nvPr/>
        </p:nvSpPr>
        <p:spPr>
          <a:xfrm>
            <a:off x="3068974" y="3144958"/>
            <a:ext cx="124934" cy="12493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8" name="Rectangle 17">
            <a:extLst>
              <a:ext uri="{FF2B5EF4-FFF2-40B4-BE49-F238E27FC236}">
                <a16:creationId xmlns:a16="http://schemas.microsoft.com/office/drawing/2014/main" id="{D5D80B6F-DED9-4542-9050-7F0E4DF8DF02}"/>
              </a:ext>
            </a:extLst>
          </p:cNvPr>
          <p:cNvSpPr/>
          <p:nvPr/>
        </p:nvSpPr>
        <p:spPr>
          <a:xfrm>
            <a:off x="3068974" y="3427943"/>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9" name="Rectangle 18">
            <a:extLst>
              <a:ext uri="{FF2B5EF4-FFF2-40B4-BE49-F238E27FC236}">
                <a16:creationId xmlns:a16="http://schemas.microsoft.com/office/drawing/2014/main" id="{FD63B4DB-BD81-9D40-8D0D-F3965C3ED59E}"/>
              </a:ext>
            </a:extLst>
          </p:cNvPr>
          <p:cNvSpPr/>
          <p:nvPr/>
        </p:nvSpPr>
        <p:spPr>
          <a:xfrm>
            <a:off x="3068974" y="3710928"/>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20" name="Rectangle 19">
            <a:extLst>
              <a:ext uri="{FF2B5EF4-FFF2-40B4-BE49-F238E27FC236}">
                <a16:creationId xmlns:a16="http://schemas.microsoft.com/office/drawing/2014/main" id="{DD4D104D-D541-F24A-8607-D31E3342B041}"/>
              </a:ext>
            </a:extLst>
          </p:cNvPr>
          <p:cNvSpPr/>
          <p:nvPr/>
        </p:nvSpPr>
        <p:spPr>
          <a:xfrm>
            <a:off x="3068974" y="4140929"/>
            <a:ext cx="124934" cy="12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Tree>
    <p:extLst>
      <p:ext uri="{BB962C8B-B14F-4D97-AF65-F5344CB8AC3E}">
        <p14:creationId xmlns:p14="http://schemas.microsoft.com/office/powerpoint/2010/main" val="595744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55151148-77A9-B7F0-0F28-D7460ED100BB}"/>
              </a:ext>
            </a:extLst>
          </p:cNvPr>
          <p:cNvGraphicFramePr/>
          <p:nvPr>
            <p:extLst/>
          </p:nvPr>
        </p:nvGraphicFramePr>
        <p:xfrm>
          <a:off x="142972" y="2067737"/>
          <a:ext cx="2946587" cy="2272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ell 10">
            <a:extLst>
              <a:ext uri="{FF2B5EF4-FFF2-40B4-BE49-F238E27FC236}">
                <a16:creationId xmlns:a16="http://schemas.microsoft.com/office/drawing/2014/main" id="{A4AD8211-C004-46BF-546F-5B16CEDF4A5E}"/>
              </a:ext>
            </a:extLst>
          </p:cNvPr>
          <p:cNvGraphicFramePr>
            <a:graphicFrameLocks noGrp="1"/>
          </p:cNvGraphicFramePr>
          <p:nvPr>
            <p:extLst>
              <p:ext uri="{D42A27DB-BD31-4B8C-83A1-F6EECF244321}">
                <p14:modId xmlns:p14="http://schemas.microsoft.com/office/powerpoint/2010/main" val="954323652"/>
              </p:ext>
            </p:extLst>
          </p:nvPr>
        </p:nvGraphicFramePr>
        <p:xfrm>
          <a:off x="3010959" y="1991306"/>
          <a:ext cx="5602361" cy="2537460"/>
        </p:xfrm>
        <a:graphic>
          <a:graphicData uri="http://schemas.openxmlformats.org/drawingml/2006/table">
            <a:tbl>
              <a:tblPr firstRow="1" bandRow="1">
                <a:tableStyleId>{5C22544A-7EE6-4342-B048-85BDC9FD1C3A}</a:tableStyleId>
              </a:tblPr>
              <a:tblGrid>
                <a:gridCol w="395771">
                  <a:extLst>
                    <a:ext uri="{9D8B030D-6E8A-4147-A177-3AD203B41FA5}">
                      <a16:colId xmlns:a16="http://schemas.microsoft.com/office/drawing/2014/main" val="1255402380"/>
                    </a:ext>
                  </a:extLst>
                </a:gridCol>
                <a:gridCol w="3648438">
                  <a:extLst>
                    <a:ext uri="{9D8B030D-6E8A-4147-A177-3AD203B41FA5}">
                      <a16:colId xmlns:a16="http://schemas.microsoft.com/office/drawing/2014/main" val="784758795"/>
                    </a:ext>
                  </a:extLst>
                </a:gridCol>
                <a:gridCol w="779076">
                  <a:extLst>
                    <a:ext uri="{9D8B030D-6E8A-4147-A177-3AD203B41FA5}">
                      <a16:colId xmlns:a16="http://schemas.microsoft.com/office/drawing/2014/main" val="3214924555"/>
                    </a:ext>
                  </a:extLst>
                </a:gridCol>
                <a:gridCol w="779076">
                  <a:extLst>
                    <a:ext uri="{9D8B030D-6E8A-4147-A177-3AD203B41FA5}">
                      <a16:colId xmlns:a16="http://schemas.microsoft.com/office/drawing/2014/main" val="3836123446"/>
                    </a:ext>
                  </a:extLst>
                </a:gridCol>
              </a:tblGrid>
              <a:tr h="278130">
                <a:tc gridSpan="2">
                  <a:txBody>
                    <a:bodyPr/>
                    <a:lstStyle/>
                    <a:p>
                      <a:r>
                        <a:rPr lang="sv-SE" sz="1200" b="0" dirty="0" smtClean="0">
                          <a:solidFill>
                            <a:schemeClr val="tx1"/>
                          </a:solidFill>
                        </a:rPr>
                        <a:t>Fördelning i procent</a:t>
                      </a:r>
                      <a:endParaRPr lang="sv-SE" sz="1200" b="0" dirty="0">
                        <a:solidFill>
                          <a:schemeClr val="tx1"/>
                        </a:solidFill>
                      </a:endParaRP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dirty="0"/>
                    </a:p>
                  </a:txBody>
                  <a:tcPr/>
                </a:tc>
                <a:tc>
                  <a:txBody>
                    <a:bodyPr/>
                    <a:lstStyle/>
                    <a:p>
                      <a:pPr algn="r"/>
                      <a:r>
                        <a:rPr lang="sv-SE" sz="1200" b="1" dirty="0">
                          <a:solidFill>
                            <a:schemeClr val="tx1"/>
                          </a:solidFill>
                        </a:rPr>
                        <a:t>2022</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200" b="0" dirty="0">
                          <a:solidFill>
                            <a:schemeClr val="tx1"/>
                          </a:solidFill>
                        </a:rPr>
                        <a:t>2021</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2044"/>
                  </a:ext>
                </a:extLst>
              </a:tr>
              <a:tr h="434340">
                <a:tc>
                  <a:txBody>
                    <a:bodyPr/>
                    <a:lstStyle/>
                    <a:p>
                      <a:endParaRPr lang="sv-SE" sz="1200" b="0" dirty="0">
                        <a:solidFill>
                          <a:schemeClr val="accent1"/>
                        </a:solidFill>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200" dirty="0" err="1" smtClean="0"/>
                        <a:t>Anslag</a:t>
                      </a:r>
                      <a:r>
                        <a:rPr lang="en-GB" sz="1200" dirty="0" smtClean="0"/>
                        <a:t> </a:t>
                      </a:r>
                      <a:r>
                        <a:rPr lang="en-GB" sz="1200" dirty="0" err="1" smtClean="0"/>
                        <a:t>för</a:t>
                      </a:r>
                      <a:r>
                        <a:rPr lang="en-GB" sz="1200" dirty="0" smtClean="0"/>
                        <a:t> </a:t>
                      </a:r>
                      <a:r>
                        <a:rPr lang="en-GB" sz="1200" dirty="0" err="1" smtClean="0"/>
                        <a:t>utbildning</a:t>
                      </a:r>
                      <a:r>
                        <a:rPr lang="en-GB" sz="1200" dirty="0" smtClean="0"/>
                        <a:t> på </a:t>
                      </a:r>
                      <a:r>
                        <a:rPr lang="en-GB" sz="1200" dirty="0" err="1" smtClean="0"/>
                        <a:t>grundnivå</a:t>
                      </a:r>
                      <a:r>
                        <a:rPr lang="en-GB" sz="1200" dirty="0" smtClean="0"/>
                        <a:t> och </a:t>
                      </a:r>
                    </a:p>
                    <a:p>
                      <a:r>
                        <a:rPr lang="en-GB" sz="1200" dirty="0" err="1" smtClean="0"/>
                        <a:t>avancerad</a:t>
                      </a:r>
                      <a:r>
                        <a:rPr lang="en-GB" sz="1200" dirty="0" smtClean="0"/>
                        <a:t> </a:t>
                      </a:r>
                      <a:r>
                        <a:rPr lang="en-GB" sz="1200" dirty="0" err="1" smtClean="0"/>
                        <a:t>nivå</a:t>
                      </a:r>
                      <a:r>
                        <a:rPr lang="en-GB" sz="1200" dirty="0" smtClean="0"/>
                        <a:t> </a:t>
                      </a:r>
                      <a:endParaRPr lang="sv-SE" sz="1200" b="0" dirty="0">
                        <a:solidFill>
                          <a:schemeClr val="tx1"/>
                        </a:solidFill>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23,5</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24,5</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6531269"/>
                  </a:ext>
                </a:extLst>
              </a:tr>
              <a:tr h="43434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err="1" smtClean="0"/>
                        <a:t>Forsknings</a:t>
                      </a:r>
                      <a:r>
                        <a:rPr lang="en-GB" sz="1200" dirty="0" smtClean="0"/>
                        <a:t>- och </a:t>
                      </a:r>
                      <a:r>
                        <a:rPr lang="en-GB" sz="1200" dirty="0" err="1" smtClean="0"/>
                        <a:t>forskarutbildningsanslag</a:t>
                      </a:r>
                      <a:r>
                        <a:rPr lang="en-GB" sz="1200" dirty="0" smtClean="0"/>
                        <a:t> </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26,8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26,4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987127"/>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err="1" smtClean="0"/>
                        <a:t>Forskningsråd</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7,6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6,8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238934"/>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err="1" smtClean="0"/>
                        <a:t>Övriga</a:t>
                      </a:r>
                      <a:r>
                        <a:rPr lang="en-GB" sz="1200" dirty="0" smtClean="0"/>
                        <a:t> </a:t>
                      </a:r>
                      <a:r>
                        <a:rPr lang="en-GB" sz="1200" dirty="0" err="1" smtClean="0"/>
                        <a:t>statliga</a:t>
                      </a:r>
                      <a:r>
                        <a:rPr lang="en-GB" sz="1200" dirty="0" smtClean="0"/>
                        <a:t> </a:t>
                      </a:r>
                      <a:r>
                        <a:rPr lang="en-GB" sz="1200" dirty="0" err="1" smtClean="0"/>
                        <a:t>myndigheter</a:t>
                      </a:r>
                      <a:r>
                        <a:rPr lang="en-GB" sz="1200" dirty="0" smtClean="0"/>
                        <a:t> </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17,1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17,3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4308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sv-SE" sz="1200" b="0" dirty="0" smtClean="0">
                          <a:solidFill>
                            <a:schemeClr val="tx1"/>
                          </a:solidFill>
                        </a:rPr>
                        <a:t>Strategiska</a:t>
                      </a:r>
                      <a:r>
                        <a:rPr lang="sv-SE" sz="1200" b="0" baseline="0" dirty="0" smtClean="0">
                          <a:solidFill>
                            <a:schemeClr val="tx1"/>
                          </a:solidFill>
                        </a:rPr>
                        <a:t> stiftelser</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3,2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3,7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9523917"/>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smtClean="0"/>
                        <a:t>EU:s </a:t>
                      </a:r>
                      <a:r>
                        <a:rPr lang="en-GB" sz="1200" dirty="0" err="1" smtClean="0"/>
                        <a:t>institutioner</a:t>
                      </a:r>
                      <a:r>
                        <a:rPr lang="en-GB" sz="1200" dirty="0" smtClean="0"/>
                        <a:t> </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5,1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5,1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850000"/>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sv-SE" sz="1200" b="0" dirty="0" smtClean="0">
                          <a:solidFill>
                            <a:schemeClr val="tx1"/>
                          </a:solidFill>
                        </a:rPr>
                        <a:t>Privata/övriga</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16,7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16,2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4354423"/>
                  </a:ext>
                </a:extLst>
              </a:tr>
            </a:tbl>
          </a:graphicData>
        </a:graphic>
      </p:graphicFrame>
      <p:sp>
        <p:nvSpPr>
          <p:cNvPr id="22" name="Rectangle 15">
            <a:extLst>
              <a:ext uri="{FF2B5EF4-FFF2-40B4-BE49-F238E27FC236}">
                <a16:creationId xmlns:a16="http://schemas.microsoft.com/office/drawing/2014/main" id="{48764071-6282-A604-A8AC-6EBAD5E73A16}"/>
              </a:ext>
            </a:extLst>
          </p:cNvPr>
          <p:cNvSpPr/>
          <p:nvPr/>
        </p:nvSpPr>
        <p:spPr>
          <a:xfrm>
            <a:off x="3068974" y="2398941"/>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27" name="Rectangle 16">
            <a:extLst>
              <a:ext uri="{FF2B5EF4-FFF2-40B4-BE49-F238E27FC236}">
                <a16:creationId xmlns:a16="http://schemas.microsoft.com/office/drawing/2014/main" id="{FD88DDB5-B7CD-29AE-ADA4-CA1B32D1D094}"/>
              </a:ext>
            </a:extLst>
          </p:cNvPr>
          <p:cNvSpPr/>
          <p:nvPr/>
        </p:nvSpPr>
        <p:spPr>
          <a:xfrm>
            <a:off x="3058727" y="2829808"/>
            <a:ext cx="124934" cy="12493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29" name="Rectangle 18">
            <a:extLst>
              <a:ext uri="{FF2B5EF4-FFF2-40B4-BE49-F238E27FC236}">
                <a16:creationId xmlns:a16="http://schemas.microsoft.com/office/drawing/2014/main" id="{E11C9D38-3A98-DF1B-475D-A7CB9A434413}"/>
              </a:ext>
            </a:extLst>
          </p:cNvPr>
          <p:cNvSpPr/>
          <p:nvPr/>
        </p:nvSpPr>
        <p:spPr>
          <a:xfrm>
            <a:off x="3068974" y="3219224"/>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30" name="Rectangle 19">
            <a:extLst>
              <a:ext uri="{FF2B5EF4-FFF2-40B4-BE49-F238E27FC236}">
                <a16:creationId xmlns:a16="http://schemas.microsoft.com/office/drawing/2014/main" id="{6C90F529-94E6-B3D6-240F-570A5E987412}"/>
              </a:ext>
            </a:extLst>
          </p:cNvPr>
          <p:cNvSpPr/>
          <p:nvPr/>
        </p:nvSpPr>
        <p:spPr>
          <a:xfrm>
            <a:off x="3068974" y="3493303"/>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sv-SE" dirty="0"/>
              <a:t>KTH:s </a:t>
            </a:r>
            <a:r>
              <a:rPr lang="sv-SE" dirty="0" smtClean="0"/>
              <a:t>finansiering </a:t>
            </a:r>
            <a:r>
              <a:rPr lang="en-US" dirty="0" smtClean="0"/>
              <a:t>2022 </a:t>
            </a:r>
            <a:r>
              <a:rPr lang="en-US" b="0" dirty="0"/>
              <a:t>(2021)</a:t>
            </a:r>
            <a:endParaRPr lang="en-GB" b="0" dirty="0"/>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a:pPr/>
              <a:t>2023-08-29</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p:txBody>
          <a:bodyPr/>
          <a:lstStyle/>
          <a:p>
            <a:fld id="{C338348D-F2D3-AB47-AE2A-1D59B1E58D64}" type="slidenum">
              <a:rPr lang="en-GB"/>
              <a:pPr/>
              <a:t>38</a:t>
            </a:fld>
            <a:endParaRPr lang="en-GB"/>
          </a:p>
        </p:txBody>
      </p:sp>
      <p:sp>
        <p:nvSpPr>
          <p:cNvPr id="23" name="Rectangle 22">
            <a:extLst>
              <a:ext uri="{FF2B5EF4-FFF2-40B4-BE49-F238E27FC236}">
                <a16:creationId xmlns:a16="http://schemas.microsoft.com/office/drawing/2014/main" id="{F5107DC9-2379-EA4E-B366-4FD619F1E308}"/>
              </a:ext>
            </a:extLst>
          </p:cNvPr>
          <p:cNvSpPr/>
          <p:nvPr/>
        </p:nvSpPr>
        <p:spPr>
          <a:xfrm>
            <a:off x="273978" y="1177926"/>
            <a:ext cx="8619196" cy="3546475"/>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26" name="Rectangle 25">
            <a:extLst>
              <a:ext uri="{FF2B5EF4-FFF2-40B4-BE49-F238E27FC236}">
                <a16:creationId xmlns:a16="http://schemas.microsoft.com/office/drawing/2014/main" id="{E4688758-7D7C-5641-85C1-2C490989614B}"/>
              </a:ext>
            </a:extLst>
          </p:cNvPr>
          <p:cNvSpPr/>
          <p:nvPr/>
        </p:nvSpPr>
        <p:spPr>
          <a:xfrm>
            <a:off x="289291" y="1338019"/>
            <a:ext cx="4619593"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spcBef>
                <a:spcPts val="400"/>
              </a:spcBef>
            </a:pPr>
            <a:r>
              <a:rPr lang="sv-SE" b="1" dirty="0">
                <a:solidFill>
                  <a:schemeClr val="tx1"/>
                </a:solidFill>
              </a:rPr>
              <a:t>Intäkter totalt </a:t>
            </a:r>
            <a:r>
              <a:rPr lang="en-GB" b="1" dirty="0" smtClean="0">
                <a:solidFill>
                  <a:schemeClr val="tx1"/>
                </a:solidFill>
              </a:rPr>
              <a:t>5 289 </a:t>
            </a:r>
            <a:r>
              <a:rPr lang="en-GB" dirty="0">
                <a:solidFill>
                  <a:schemeClr val="tx1"/>
                </a:solidFill>
              </a:rPr>
              <a:t>(</a:t>
            </a:r>
            <a:r>
              <a:rPr lang="en-GB" dirty="0" smtClean="0">
                <a:solidFill>
                  <a:schemeClr val="tx1"/>
                </a:solidFill>
              </a:rPr>
              <a:t>5 317) </a:t>
            </a:r>
            <a:r>
              <a:rPr lang="en-GB" dirty="0" err="1" smtClean="0">
                <a:solidFill>
                  <a:schemeClr val="tx1"/>
                </a:solidFill>
              </a:rPr>
              <a:t>mnkr</a:t>
            </a:r>
            <a:endParaRPr lang="en-GB" sz="1600" dirty="0">
              <a:solidFill>
                <a:schemeClr val="tx1"/>
              </a:solidFill>
            </a:endParaRPr>
          </a:p>
        </p:txBody>
      </p:sp>
      <p:sp>
        <p:nvSpPr>
          <p:cNvPr id="32" name="Rectangle 19">
            <a:extLst>
              <a:ext uri="{FF2B5EF4-FFF2-40B4-BE49-F238E27FC236}">
                <a16:creationId xmlns:a16="http://schemas.microsoft.com/office/drawing/2014/main" id="{F56607DF-8193-FD47-547E-8ECD75131B25}"/>
              </a:ext>
            </a:extLst>
          </p:cNvPr>
          <p:cNvSpPr/>
          <p:nvPr/>
        </p:nvSpPr>
        <p:spPr>
          <a:xfrm>
            <a:off x="3068974" y="4041462"/>
            <a:ext cx="124934" cy="124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33" name="Rectangle 19">
            <a:extLst>
              <a:ext uri="{FF2B5EF4-FFF2-40B4-BE49-F238E27FC236}">
                <a16:creationId xmlns:a16="http://schemas.microsoft.com/office/drawing/2014/main" id="{5E461A51-F28D-D34C-1BA0-30BDAB4DBC4C}"/>
              </a:ext>
            </a:extLst>
          </p:cNvPr>
          <p:cNvSpPr/>
          <p:nvPr/>
        </p:nvSpPr>
        <p:spPr>
          <a:xfrm>
            <a:off x="3068974" y="4315540"/>
            <a:ext cx="124934" cy="1249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35" name="Rectangle 19">
            <a:extLst>
              <a:ext uri="{FF2B5EF4-FFF2-40B4-BE49-F238E27FC236}">
                <a16:creationId xmlns:a16="http://schemas.microsoft.com/office/drawing/2014/main" id="{CC9B8A6A-DE5E-21CF-4B99-749A170487C0}"/>
              </a:ext>
            </a:extLst>
          </p:cNvPr>
          <p:cNvSpPr/>
          <p:nvPr/>
        </p:nvSpPr>
        <p:spPr>
          <a:xfrm>
            <a:off x="3068974" y="3767383"/>
            <a:ext cx="124934" cy="12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Tree>
    <p:extLst>
      <p:ext uri="{BB962C8B-B14F-4D97-AF65-F5344CB8AC3E}">
        <p14:creationId xmlns:p14="http://schemas.microsoft.com/office/powerpoint/2010/main" val="136319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en-GB" dirty="0" err="1"/>
              <a:t>Forskningens</a:t>
            </a:r>
            <a:r>
              <a:rPr lang="en-GB" dirty="0"/>
              <a:t> </a:t>
            </a:r>
            <a:r>
              <a:rPr lang="en-GB" dirty="0" err="1"/>
              <a:t>finansiering</a:t>
            </a:r>
            <a:r>
              <a:rPr lang="en-GB" dirty="0"/>
              <a:t> </a:t>
            </a:r>
            <a:r>
              <a:rPr lang="en-GB" dirty="0" smtClean="0"/>
              <a:t>2022 </a:t>
            </a:r>
            <a:r>
              <a:rPr lang="en-GB" dirty="0"/>
              <a:t>(</a:t>
            </a:r>
            <a:r>
              <a:rPr lang="en-GB" dirty="0" smtClean="0"/>
              <a:t>202) </a:t>
            </a:r>
            <a:endParaRPr lang="en-GB" dirty="0"/>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a:xfrm>
            <a:off x="6835775" y="4817316"/>
            <a:ext cx="2057400" cy="117474"/>
          </a:xfrm>
        </p:spPr>
        <p:txBody>
          <a:bodyPr/>
          <a:lstStyle/>
          <a:p>
            <a:fld id="{C338348D-F2D3-AB47-AE2A-1D59B1E58D64}" type="slidenum">
              <a:rPr lang="en-GB" smtClean="0"/>
              <a:pPr/>
              <a:t>39</a:t>
            </a:fld>
            <a:endParaRPr lang="en-GB"/>
          </a:p>
        </p:txBody>
      </p:sp>
      <p:sp>
        <p:nvSpPr>
          <p:cNvPr id="14" name="TextBox 13">
            <a:extLst>
              <a:ext uri="{FF2B5EF4-FFF2-40B4-BE49-F238E27FC236}">
                <a16:creationId xmlns:a16="http://schemas.microsoft.com/office/drawing/2014/main" id="{1368CA1E-71CA-FB45-885A-98D8BECACBBE}"/>
              </a:ext>
            </a:extLst>
          </p:cNvPr>
          <p:cNvSpPr txBox="1"/>
          <p:nvPr/>
        </p:nvSpPr>
        <p:spPr>
          <a:xfrm>
            <a:off x="2933114" y="2063933"/>
            <a:ext cx="5960061" cy="2708434"/>
          </a:xfrm>
          <a:prstGeom prst="rect">
            <a:avLst/>
          </a:prstGeom>
          <a:noFill/>
        </p:spPr>
        <p:txBody>
          <a:bodyPr wrap="square" rtlCol="0">
            <a:spAutoFit/>
          </a:bodyPr>
          <a:lstStyle/>
          <a:p>
            <a:pPr>
              <a:spcAft>
                <a:spcPts val="1200"/>
              </a:spcAft>
            </a:pPr>
            <a:r>
              <a:rPr lang="en-GB" sz="1200" dirty="0" err="1"/>
              <a:t>Fördelning</a:t>
            </a:r>
            <a:r>
              <a:rPr lang="en-GB" sz="1200" dirty="0"/>
              <a:t> i </a:t>
            </a:r>
            <a:r>
              <a:rPr lang="en-GB" sz="1200" dirty="0" err="1"/>
              <a:t>procent</a:t>
            </a:r>
            <a:r>
              <a:rPr lang="en-GB" sz="1200" dirty="0"/>
              <a:t> 			</a:t>
            </a:r>
            <a:r>
              <a:rPr lang="en-GB" sz="1200" b="1" dirty="0" smtClean="0"/>
              <a:t>2021</a:t>
            </a:r>
            <a:r>
              <a:rPr lang="en-GB" sz="1200" dirty="0" smtClean="0"/>
              <a:t> </a:t>
            </a:r>
            <a:r>
              <a:rPr lang="en-GB" sz="1200" dirty="0"/>
              <a:t>	</a:t>
            </a:r>
            <a:r>
              <a:rPr lang="en-GB" sz="1200" dirty="0" smtClean="0"/>
              <a:t>2020</a:t>
            </a:r>
            <a:endParaRPr lang="en-GB" sz="1200" dirty="0"/>
          </a:p>
          <a:p>
            <a:pPr>
              <a:spcAft>
                <a:spcPts val="600"/>
              </a:spcAft>
            </a:pPr>
            <a:r>
              <a:rPr lang="en-GB" sz="1200" dirty="0"/>
              <a:t>     </a:t>
            </a:r>
            <a:r>
              <a:rPr lang="en-GB" sz="1200" dirty="0" smtClean="0"/>
              <a:t> </a:t>
            </a:r>
            <a:r>
              <a:rPr lang="en-GB" sz="1200" dirty="0" err="1" smtClean="0"/>
              <a:t>Anslag</a:t>
            </a:r>
            <a:r>
              <a:rPr lang="en-GB" sz="1200" dirty="0" smtClean="0"/>
              <a:t> </a:t>
            </a:r>
            <a:r>
              <a:rPr lang="en-GB" sz="1200" dirty="0" err="1" smtClean="0"/>
              <a:t>för</a:t>
            </a:r>
            <a:r>
              <a:rPr lang="en-GB" sz="1200" dirty="0" smtClean="0"/>
              <a:t> </a:t>
            </a:r>
            <a:r>
              <a:rPr lang="en-GB" sz="1200" dirty="0" err="1" smtClean="0"/>
              <a:t>forskning</a:t>
            </a:r>
            <a:r>
              <a:rPr lang="en-GB" sz="1200" dirty="0" smtClean="0"/>
              <a:t> och </a:t>
            </a:r>
            <a:r>
              <a:rPr lang="en-GB" sz="1200" dirty="0" err="1" smtClean="0"/>
              <a:t>utbildning</a:t>
            </a:r>
            <a:r>
              <a:rPr lang="en-GB" sz="1200" dirty="0" smtClean="0"/>
              <a:t> på </a:t>
            </a:r>
            <a:r>
              <a:rPr lang="en-GB" sz="1200" dirty="0" err="1" smtClean="0"/>
              <a:t>forskarnivå</a:t>
            </a:r>
            <a:r>
              <a:rPr lang="en-GB" sz="1200" dirty="0" smtClean="0"/>
              <a:t> </a:t>
            </a:r>
            <a:r>
              <a:rPr lang="en-GB" sz="1200" dirty="0"/>
              <a:t>	</a:t>
            </a:r>
            <a:r>
              <a:rPr lang="en-GB" sz="1200" dirty="0" smtClean="0"/>
              <a:t>38,1 </a:t>
            </a:r>
            <a:r>
              <a:rPr lang="en-GB" sz="1200" dirty="0"/>
              <a:t>	(</a:t>
            </a:r>
            <a:r>
              <a:rPr lang="en-GB" sz="1200" dirty="0" smtClean="0"/>
              <a:t>38,3)</a:t>
            </a:r>
            <a:endParaRPr lang="en-GB" sz="1200" dirty="0"/>
          </a:p>
          <a:p>
            <a:pPr>
              <a:spcAft>
                <a:spcPts val="600"/>
              </a:spcAft>
            </a:pPr>
            <a:r>
              <a:rPr lang="en-GB" sz="1200" dirty="0"/>
              <a:t>    </a:t>
            </a:r>
            <a:r>
              <a:rPr lang="en-GB" sz="1200" dirty="0" smtClean="0"/>
              <a:t> Vinnova </a:t>
            </a:r>
            <a:r>
              <a:rPr lang="en-GB" sz="1200" dirty="0"/>
              <a:t>				</a:t>
            </a:r>
            <a:r>
              <a:rPr lang="en-GB" sz="1200" dirty="0" smtClean="0"/>
              <a:t>5,0</a:t>
            </a:r>
            <a:r>
              <a:rPr lang="en-GB" sz="1200" dirty="0"/>
              <a:t>	</a:t>
            </a:r>
            <a:r>
              <a:rPr lang="en-GB" sz="1200" dirty="0" smtClean="0"/>
              <a:t>(</a:t>
            </a:r>
            <a:r>
              <a:rPr lang="en-GB" sz="1200" dirty="0" smtClean="0"/>
              <a:t>4,8)</a:t>
            </a:r>
            <a:r>
              <a:rPr lang="en-GB" sz="1200" dirty="0"/>
              <a:t> </a:t>
            </a:r>
          </a:p>
          <a:p>
            <a:pPr>
              <a:spcAft>
                <a:spcPts val="600"/>
              </a:spcAft>
            </a:pPr>
            <a:r>
              <a:rPr lang="en-GB" sz="1200" dirty="0"/>
              <a:t>     </a:t>
            </a:r>
            <a:r>
              <a:rPr lang="en-GB" sz="1200" dirty="0" err="1"/>
              <a:t>Forskningsråd</a:t>
            </a:r>
            <a:r>
              <a:rPr lang="en-GB" sz="1200" dirty="0"/>
              <a:t> 			</a:t>
            </a:r>
            <a:r>
              <a:rPr lang="en-GB" sz="1200" dirty="0" smtClean="0"/>
              <a:t>10,9</a:t>
            </a:r>
            <a:r>
              <a:rPr lang="en-GB" sz="1200" dirty="0"/>
              <a:t>	</a:t>
            </a:r>
            <a:r>
              <a:rPr lang="en-GB" sz="1200" dirty="0" smtClean="0"/>
              <a:t>(9,8)</a:t>
            </a:r>
            <a:endParaRPr lang="en-GB" sz="1200" dirty="0"/>
          </a:p>
          <a:p>
            <a:pPr>
              <a:spcAft>
                <a:spcPts val="600"/>
              </a:spcAft>
            </a:pPr>
            <a:r>
              <a:rPr lang="en-GB" sz="1200" dirty="0"/>
              <a:t>     </a:t>
            </a:r>
            <a:r>
              <a:rPr lang="en-GB" sz="1200" dirty="0" err="1"/>
              <a:t>Övriga</a:t>
            </a:r>
            <a:r>
              <a:rPr lang="en-GB" sz="1200" dirty="0"/>
              <a:t> </a:t>
            </a:r>
            <a:r>
              <a:rPr lang="en-GB" sz="1200" dirty="0" err="1"/>
              <a:t>statliga</a:t>
            </a:r>
            <a:r>
              <a:rPr lang="en-GB" sz="1200" dirty="0"/>
              <a:t> </a:t>
            </a:r>
            <a:r>
              <a:rPr lang="en-GB" sz="1200" dirty="0" err="1"/>
              <a:t>myndigheter</a:t>
            </a:r>
            <a:r>
              <a:rPr lang="en-GB" sz="1200" dirty="0"/>
              <a:t>		</a:t>
            </a:r>
            <a:r>
              <a:rPr lang="en-GB" sz="1200" dirty="0" smtClean="0"/>
              <a:t>18,4 </a:t>
            </a:r>
            <a:r>
              <a:rPr lang="en-GB" sz="1200" dirty="0"/>
              <a:t>	(</a:t>
            </a:r>
            <a:r>
              <a:rPr lang="en-GB" sz="1200" dirty="0" smtClean="0"/>
              <a:t>18,6)</a:t>
            </a:r>
            <a:endParaRPr lang="en-GB" sz="1200" dirty="0"/>
          </a:p>
          <a:p>
            <a:pPr>
              <a:spcAft>
                <a:spcPts val="600"/>
              </a:spcAft>
            </a:pPr>
            <a:r>
              <a:rPr lang="en-GB" sz="1200" dirty="0"/>
              <a:t>     </a:t>
            </a:r>
            <a:r>
              <a:rPr lang="en-GB" sz="1200" dirty="0" err="1"/>
              <a:t>Strategiska</a:t>
            </a:r>
            <a:r>
              <a:rPr lang="en-GB" sz="1200" dirty="0"/>
              <a:t> </a:t>
            </a:r>
            <a:r>
              <a:rPr lang="en-GB" sz="1200" dirty="0" err="1"/>
              <a:t>stiftelser</a:t>
            </a:r>
            <a:r>
              <a:rPr lang="en-GB" sz="1200" dirty="0"/>
              <a:t> 			</a:t>
            </a:r>
            <a:r>
              <a:rPr lang="en-GB" sz="1200" dirty="0" smtClean="0"/>
              <a:t>4,5 </a:t>
            </a:r>
            <a:r>
              <a:rPr lang="en-GB" sz="1200" dirty="0"/>
              <a:t>	(</a:t>
            </a:r>
            <a:r>
              <a:rPr lang="en-GB" sz="1200" dirty="0" smtClean="0"/>
              <a:t>5,3)</a:t>
            </a:r>
            <a:endParaRPr lang="en-GB" sz="1200" dirty="0"/>
          </a:p>
          <a:p>
            <a:pPr>
              <a:spcAft>
                <a:spcPts val="600"/>
              </a:spcAft>
            </a:pPr>
            <a:r>
              <a:rPr lang="en-GB" sz="1200" dirty="0"/>
              <a:t>     Svenska företag och </a:t>
            </a:r>
            <a:r>
              <a:rPr lang="en-GB" sz="1200" dirty="0" err="1"/>
              <a:t>organisationer</a:t>
            </a:r>
            <a:r>
              <a:rPr lang="en-GB" sz="1200" dirty="0"/>
              <a:t>		</a:t>
            </a:r>
            <a:r>
              <a:rPr lang="en-GB" sz="1200" dirty="0" smtClean="0"/>
              <a:t>14,0 </a:t>
            </a:r>
            <a:r>
              <a:rPr lang="en-GB" sz="1200" dirty="0"/>
              <a:t>	</a:t>
            </a:r>
            <a:r>
              <a:rPr lang="en-GB" sz="1200" dirty="0" smtClean="0"/>
              <a:t>(14,8)</a:t>
            </a:r>
            <a:endParaRPr lang="en-GB" sz="1200" dirty="0"/>
          </a:p>
          <a:p>
            <a:pPr>
              <a:spcAft>
                <a:spcPts val="600"/>
              </a:spcAft>
            </a:pPr>
            <a:r>
              <a:rPr lang="en-GB" sz="1200" dirty="0"/>
              <a:t>     EU 				</a:t>
            </a:r>
            <a:r>
              <a:rPr lang="en-GB" sz="1200" dirty="0" smtClean="0"/>
              <a:t>6,8</a:t>
            </a:r>
            <a:r>
              <a:rPr lang="en-GB" sz="1200" dirty="0"/>
              <a:t>	 </a:t>
            </a:r>
            <a:r>
              <a:rPr lang="en-GB" sz="1200" dirty="0" smtClean="0"/>
              <a:t>(</a:t>
            </a:r>
            <a:r>
              <a:rPr lang="en-GB" sz="1200" dirty="0" smtClean="0"/>
              <a:t>6,6)</a:t>
            </a:r>
            <a:endParaRPr lang="en-GB" sz="1200" dirty="0"/>
          </a:p>
          <a:p>
            <a:pPr>
              <a:spcAft>
                <a:spcPts val="600"/>
              </a:spcAft>
            </a:pPr>
            <a:r>
              <a:rPr lang="en-GB" sz="1200" dirty="0"/>
              <a:t>     </a:t>
            </a:r>
            <a:r>
              <a:rPr lang="en-GB" sz="1200" dirty="0" err="1"/>
              <a:t>Övriga</a:t>
            </a:r>
            <a:r>
              <a:rPr lang="en-GB" sz="1200" dirty="0"/>
              <a:t> </a:t>
            </a:r>
            <a:r>
              <a:rPr lang="en-GB" sz="1200" dirty="0" err="1"/>
              <a:t>utländska</a:t>
            </a:r>
            <a:r>
              <a:rPr lang="en-GB" sz="1200" dirty="0"/>
              <a:t> 			</a:t>
            </a:r>
            <a:r>
              <a:rPr lang="en-GB" sz="1200" dirty="0" smtClean="0"/>
              <a:t>2,3</a:t>
            </a:r>
            <a:r>
              <a:rPr lang="en-GB" sz="1200" dirty="0"/>
              <a:t>	</a:t>
            </a:r>
            <a:r>
              <a:rPr lang="en-GB" sz="1200" dirty="0" smtClean="0"/>
              <a:t>(</a:t>
            </a:r>
            <a:r>
              <a:rPr lang="en-GB" sz="1200" dirty="0" smtClean="0"/>
              <a:t>1,8</a:t>
            </a:r>
            <a:r>
              <a:rPr lang="en-GB" sz="1200" dirty="0" smtClean="0"/>
              <a:t>)</a:t>
            </a:r>
            <a:endParaRPr lang="en-GB" sz="1200" dirty="0"/>
          </a:p>
          <a:p>
            <a:pPr>
              <a:spcAft>
                <a:spcPts val="600"/>
              </a:spcAft>
            </a:pPr>
            <a:endParaRPr lang="en-SE" sz="1200" dirty="0"/>
          </a:p>
        </p:txBody>
      </p:sp>
      <p:sp>
        <p:nvSpPr>
          <p:cNvPr id="16" name="Rectangle 15">
            <a:extLst>
              <a:ext uri="{FF2B5EF4-FFF2-40B4-BE49-F238E27FC236}">
                <a16:creationId xmlns:a16="http://schemas.microsoft.com/office/drawing/2014/main" id="{3404936B-B961-C74E-9616-CC2521994D4E}"/>
              </a:ext>
            </a:extLst>
          </p:cNvPr>
          <p:cNvSpPr/>
          <p:nvPr/>
        </p:nvSpPr>
        <p:spPr>
          <a:xfrm>
            <a:off x="3019801" y="2485505"/>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Rectangle 16">
            <a:extLst>
              <a:ext uri="{FF2B5EF4-FFF2-40B4-BE49-F238E27FC236}">
                <a16:creationId xmlns:a16="http://schemas.microsoft.com/office/drawing/2014/main" id="{62793F9D-5C2F-3E4F-9943-EB034C503081}"/>
              </a:ext>
            </a:extLst>
          </p:cNvPr>
          <p:cNvSpPr/>
          <p:nvPr/>
        </p:nvSpPr>
        <p:spPr>
          <a:xfrm>
            <a:off x="3008621" y="2746527"/>
            <a:ext cx="124934" cy="1249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Rectangle 17">
            <a:extLst>
              <a:ext uri="{FF2B5EF4-FFF2-40B4-BE49-F238E27FC236}">
                <a16:creationId xmlns:a16="http://schemas.microsoft.com/office/drawing/2014/main" id="{D5D80B6F-DED9-4542-9050-7F0E4DF8DF02}"/>
              </a:ext>
            </a:extLst>
          </p:cNvPr>
          <p:cNvSpPr/>
          <p:nvPr/>
        </p:nvSpPr>
        <p:spPr>
          <a:xfrm>
            <a:off x="3012393" y="2993036"/>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Rectangle 18">
            <a:extLst>
              <a:ext uri="{FF2B5EF4-FFF2-40B4-BE49-F238E27FC236}">
                <a16:creationId xmlns:a16="http://schemas.microsoft.com/office/drawing/2014/main" id="{FD63B4DB-BD81-9D40-8D0D-F3965C3ED59E}"/>
              </a:ext>
            </a:extLst>
          </p:cNvPr>
          <p:cNvSpPr/>
          <p:nvPr/>
        </p:nvSpPr>
        <p:spPr>
          <a:xfrm>
            <a:off x="3012393" y="3241608"/>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ectangle 19">
            <a:extLst>
              <a:ext uri="{FF2B5EF4-FFF2-40B4-BE49-F238E27FC236}">
                <a16:creationId xmlns:a16="http://schemas.microsoft.com/office/drawing/2014/main" id="{DD4D104D-D541-F24A-8607-D31E3342B041}"/>
              </a:ext>
            </a:extLst>
          </p:cNvPr>
          <p:cNvSpPr/>
          <p:nvPr/>
        </p:nvSpPr>
        <p:spPr>
          <a:xfrm>
            <a:off x="3012619" y="3512789"/>
            <a:ext cx="124934" cy="12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ctangle 12">
            <a:extLst>
              <a:ext uri="{FF2B5EF4-FFF2-40B4-BE49-F238E27FC236}">
                <a16:creationId xmlns:a16="http://schemas.microsoft.com/office/drawing/2014/main" id="{D382C384-7349-0640-98DF-AAA2C185BD72}"/>
              </a:ext>
            </a:extLst>
          </p:cNvPr>
          <p:cNvSpPr/>
          <p:nvPr/>
        </p:nvSpPr>
        <p:spPr>
          <a:xfrm>
            <a:off x="3010416" y="3767465"/>
            <a:ext cx="124934" cy="124934"/>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Rectangle 20">
            <a:extLst>
              <a:ext uri="{FF2B5EF4-FFF2-40B4-BE49-F238E27FC236}">
                <a16:creationId xmlns:a16="http://schemas.microsoft.com/office/drawing/2014/main" id="{48633AC6-9219-B842-BA14-9F9A1776D708}"/>
              </a:ext>
            </a:extLst>
          </p:cNvPr>
          <p:cNvSpPr/>
          <p:nvPr/>
        </p:nvSpPr>
        <p:spPr>
          <a:xfrm>
            <a:off x="3006197" y="4032064"/>
            <a:ext cx="124934" cy="1249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Rectangle 22">
            <a:extLst>
              <a:ext uri="{FF2B5EF4-FFF2-40B4-BE49-F238E27FC236}">
                <a16:creationId xmlns:a16="http://schemas.microsoft.com/office/drawing/2014/main" id="{6D6BF194-DB76-904E-955F-F48B478409F3}"/>
              </a:ext>
            </a:extLst>
          </p:cNvPr>
          <p:cNvSpPr/>
          <p:nvPr/>
        </p:nvSpPr>
        <p:spPr>
          <a:xfrm>
            <a:off x="3006197" y="4307467"/>
            <a:ext cx="124934" cy="1249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 name="Rectangle 23">
            <a:extLst>
              <a:ext uri="{FF2B5EF4-FFF2-40B4-BE49-F238E27FC236}">
                <a16:creationId xmlns:a16="http://schemas.microsoft.com/office/drawing/2014/main" id="{1D6FA3B8-137E-494C-999D-467C9205ABD4}"/>
              </a:ext>
            </a:extLst>
          </p:cNvPr>
          <p:cNvSpPr/>
          <p:nvPr/>
        </p:nvSpPr>
        <p:spPr>
          <a:xfrm>
            <a:off x="288105" y="1377413"/>
            <a:ext cx="3731966"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indent="0" algn="ctr">
              <a:spcBef>
                <a:spcPts val="400"/>
              </a:spcBef>
              <a:spcAft>
                <a:spcPts val="0"/>
              </a:spcAft>
              <a:buNone/>
            </a:pPr>
            <a:r>
              <a:rPr lang="sv-SE" sz="1600" b="1" dirty="0" smtClean="0">
                <a:solidFill>
                  <a:schemeClr val="tx1"/>
                </a:solidFill>
              </a:rPr>
              <a:t>Intäkter </a:t>
            </a:r>
            <a:r>
              <a:rPr lang="sv-SE" sz="1600" b="1" dirty="0">
                <a:solidFill>
                  <a:schemeClr val="tx1"/>
                </a:solidFill>
              </a:rPr>
              <a:t>totalt </a:t>
            </a:r>
            <a:r>
              <a:rPr lang="sv-SE" sz="1600" b="1" dirty="0" smtClean="0">
                <a:solidFill>
                  <a:schemeClr val="tx1"/>
                </a:solidFill>
              </a:rPr>
              <a:t>3 719  </a:t>
            </a:r>
            <a:r>
              <a:rPr lang="sv-SE" sz="1600" b="1" dirty="0">
                <a:solidFill>
                  <a:schemeClr val="tx1"/>
                </a:solidFill>
              </a:rPr>
              <a:t>(3 </a:t>
            </a:r>
            <a:r>
              <a:rPr lang="sv-SE" sz="1600" b="1" dirty="0" smtClean="0">
                <a:solidFill>
                  <a:schemeClr val="tx1"/>
                </a:solidFill>
              </a:rPr>
              <a:t>668</a:t>
            </a:r>
            <a:r>
              <a:rPr lang="sv-SE" sz="1600" b="1" dirty="0" smtClean="0">
                <a:solidFill>
                  <a:schemeClr val="tx1"/>
                </a:solidFill>
              </a:rPr>
              <a:t>) </a:t>
            </a:r>
            <a:r>
              <a:rPr lang="sv-SE" sz="1600" b="1" dirty="0">
                <a:solidFill>
                  <a:schemeClr val="tx1"/>
                </a:solidFill>
              </a:rPr>
              <a:t>mnkr</a:t>
            </a:r>
          </a:p>
        </p:txBody>
      </p:sp>
      <p:sp>
        <p:nvSpPr>
          <p:cNvPr id="25" name="Rectangle 24">
            <a:extLst>
              <a:ext uri="{FF2B5EF4-FFF2-40B4-BE49-F238E27FC236}">
                <a16:creationId xmlns:a16="http://schemas.microsoft.com/office/drawing/2014/main" id="{05691B10-31C8-CA46-80E2-E77F9980EA88}"/>
              </a:ext>
            </a:extLst>
          </p:cNvPr>
          <p:cNvSpPr/>
          <p:nvPr/>
        </p:nvSpPr>
        <p:spPr>
          <a:xfrm>
            <a:off x="273977" y="1201279"/>
            <a:ext cx="8619196" cy="352312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26" name="Straight Connector 25">
            <a:extLst>
              <a:ext uri="{FF2B5EF4-FFF2-40B4-BE49-F238E27FC236}">
                <a16:creationId xmlns:a16="http://schemas.microsoft.com/office/drawing/2014/main" id="{6F362F68-9660-9943-9840-0B4781563D24}"/>
              </a:ext>
            </a:extLst>
          </p:cNvPr>
          <p:cNvCxnSpPr/>
          <p:nvPr/>
        </p:nvCxnSpPr>
        <p:spPr>
          <a:xfrm>
            <a:off x="3006197" y="2354623"/>
            <a:ext cx="4941179" cy="0"/>
          </a:xfrm>
          <a:prstGeom prst="line">
            <a:avLst/>
          </a:prstGeom>
          <a:ln w="952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086459-ECF7-464E-BCC1-BDAC99B3D4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1604" y="2169089"/>
            <a:ext cx="2021896" cy="2021896"/>
          </a:xfrm>
          <a:prstGeom prst="rect">
            <a:avLst/>
          </a:prstGeom>
        </p:spPr>
      </p:pic>
    </p:spTree>
    <p:extLst>
      <p:ext uri="{BB962C8B-B14F-4D97-AF65-F5344CB8AC3E}">
        <p14:creationId xmlns:p14="http://schemas.microsoft.com/office/powerpoint/2010/main" val="263965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949344C2-EB39-BD45-B93C-13131FE59DBA}"/>
              </a:ext>
            </a:extLst>
          </p:cNvPr>
          <p:cNvCxnSpPr/>
          <p:nvPr/>
        </p:nvCxnSpPr>
        <p:spPr>
          <a:xfrm>
            <a:off x="566035" y="2609194"/>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E288DB-7FA7-6540-89C6-4195655CBF55}"/>
              </a:ext>
            </a:extLst>
          </p:cNvPr>
          <p:cNvCxnSpPr/>
          <p:nvPr/>
        </p:nvCxnSpPr>
        <p:spPr>
          <a:xfrm>
            <a:off x="1179251" y="2384824"/>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E59691-BB85-1742-A932-0375142D68F6}"/>
              </a:ext>
            </a:extLst>
          </p:cNvPr>
          <p:cNvCxnSpPr/>
          <p:nvPr/>
        </p:nvCxnSpPr>
        <p:spPr>
          <a:xfrm>
            <a:off x="1803695" y="2304792"/>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D3AA55E-D503-4245-AD02-3E60D9E423E7}"/>
              </a:ext>
            </a:extLst>
          </p:cNvPr>
          <p:cNvCxnSpPr/>
          <p:nvPr/>
        </p:nvCxnSpPr>
        <p:spPr>
          <a:xfrm>
            <a:off x="2532202" y="2372634"/>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5E11C2D-ACAC-874C-A0EB-CA1DDA059985}"/>
              </a:ext>
            </a:extLst>
          </p:cNvPr>
          <p:cNvCxnSpPr/>
          <p:nvPr/>
        </p:nvCxnSpPr>
        <p:spPr>
          <a:xfrm>
            <a:off x="3102787" y="2566269"/>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220FC8-B270-DF4C-951D-7BD8657CD44C}"/>
              </a:ext>
            </a:extLst>
          </p:cNvPr>
          <p:cNvCxnSpPr/>
          <p:nvPr/>
        </p:nvCxnSpPr>
        <p:spPr>
          <a:xfrm>
            <a:off x="3857075" y="2884175"/>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B7C4A8-2A48-8047-BEB0-C0548785AC7A}"/>
              </a:ext>
            </a:extLst>
          </p:cNvPr>
          <p:cNvCxnSpPr/>
          <p:nvPr/>
        </p:nvCxnSpPr>
        <p:spPr>
          <a:xfrm>
            <a:off x="4562383" y="3122671"/>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8FAF414-BF6B-9246-BD85-2DD25E1636D6}"/>
              </a:ext>
            </a:extLst>
          </p:cNvPr>
          <p:cNvCxnSpPr/>
          <p:nvPr/>
        </p:nvCxnSpPr>
        <p:spPr>
          <a:xfrm>
            <a:off x="5267690" y="3085076"/>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EFE2D50-5500-E940-B591-EDA2CD247F64}"/>
              </a:ext>
            </a:extLst>
          </p:cNvPr>
          <p:cNvCxnSpPr/>
          <p:nvPr/>
        </p:nvCxnSpPr>
        <p:spPr>
          <a:xfrm>
            <a:off x="5919215" y="2916027"/>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142DC52-CD90-A746-BFFE-374AE8B36933}"/>
              </a:ext>
            </a:extLst>
          </p:cNvPr>
          <p:cNvCxnSpPr/>
          <p:nvPr/>
        </p:nvCxnSpPr>
        <p:spPr>
          <a:xfrm>
            <a:off x="6550487" y="2689154"/>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52FA074-61A7-8F4B-9363-8675B5C6AB45}"/>
              </a:ext>
            </a:extLst>
          </p:cNvPr>
          <p:cNvCxnSpPr/>
          <p:nvPr/>
        </p:nvCxnSpPr>
        <p:spPr>
          <a:xfrm>
            <a:off x="7230967" y="2481089"/>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E0CEBC5-0CCC-484A-9C2F-52E5CB64B40D}"/>
              </a:ext>
            </a:extLst>
          </p:cNvPr>
          <p:cNvCxnSpPr/>
          <p:nvPr/>
        </p:nvCxnSpPr>
        <p:spPr>
          <a:xfrm>
            <a:off x="7889047" y="2335517"/>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CC8E942-3277-1C40-9404-FC5D9ECC178A}"/>
              </a:ext>
            </a:extLst>
          </p:cNvPr>
          <p:cNvCxnSpPr/>
          <p:nvPr/>
        </p:nvCxnSpPr>
        <p:spPr>
          <a:xfrm>
            <a:off x="8576520" y="2335517"/>
            <a:ext cx="0" cy="560236"/>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422A9A3-8636-4A04-BD48-3153280FB086}" type="slidenum">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75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5D3F4D8-4BE6-D743-AE27-D14757A6F270}" type="datetime1">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2023-08-29</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p:cNvSpPr>
            <a:spLocks noGrp="1"/>
          </p:cNvSpPr>
          <p:nvPr>
            <p:ph type="title"/>
          </p:nvPr>
        </p:nvSpPr>
        <p:spPr/>
        <p:txBody>
          <a:bodyPr/>
          <a:lstStyle/>
          <a:p>
            <a:r>
              <a:rPr lang="sv-SE" dirty="0"/>
              <a:t/>
            </a:r>
            <a:br>
              <a:rPr lang="sv-SE" dirty="0"/>
            </a:br>
            <a:r>
              <a:rPr lang="sv-SE" dirty="0"/>
              <a:t>Var arbetar KTH:s alumner</a:t>
            </a:r>
            <a:br>
              <a:rPr lang="sv-SE" dirty="0"/>
            </a:br>
            <a:endParaRPr lang="sv-SE" dirty="0"/>
          </a:p>
        </p:txBody>
      </p:sp>
      <p:sp>
        <p:nvSpPr>
          <p:cNvPr id="8" name="Content Placeholder 4"/>
          <p:cNvSpPr txBox="1">
            <a:spLocks/>
          </p:cNvSpPr>
          <p:nvPr/>
        </p:nvSpPr>
        <p:spPr>
          <a:xfrm>
            <a:off x="5015610" y="1245693"/>
            <a:ext cx="2576016" cy="3540919"/>
          </a:xfrm>
          <a:prstGeom prst="rect">
            <a:avLst/>
          </a:prstGeom>
        </p:spPr>
        <p:txBody>
          <a:bodyPr vert="horz" lIns="0" tIns="0" rIns="0" bIns="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sv-SE"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sv-SE"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sv-SE"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Freeform 8">
            <a:extLst>
              <a:ext uri="{FF2B5EF4-FFF2-40B4-BE49-F238E27FC236}">
                <a16:creationId xmlns:a16="http://schemas.microsoft.com/office/drawing/2014/main" id="{CE5ACF37-7DB7-C847-86E2-E88A935EE250}"/>
              </a:ext>
            </a:extLst>
          </p:cNvPr>
          <p:cNvSpPr/>
          <p:nvPr/>
        </p:nvSpPr>
        <p:spPr>
          <a:xfrm>
            <a:off x="-502891" y="2571750"/>
            <a:ext cx="10149782" cy="822195"/>
          </a:xfrm>
          <a:custGeom>
            <a:avLst/>
            <a:gdLst>
              <a:gd name="connsiteX0" fmla="*/ 0 w 10149782"/>
              <a:gd name="connsiteY0" fmla="*/ 764126 h 822195"/>
              <a:gd name="connsiteX1" fmla="*/ 2525486 w 10149782"/>
              <a:gd name="connsiteY1" fmla="*/ 23897 h 822195"/>
              <a:gd name="connsiteX2" fmla="*/ 5377543 w 10149782"/>
              <a:gd name="connsiteY2" fmla="*/ 822183 h 822195"/>
              <a:gd name="connsiteX3" fmla="*/ 8686800 w 10149782"/>
              <a:gd name="connsiteY3" fmla="*/ 2126 h 822195"/>
              <a:gd name="connsiteX4" fmla="*/ 10072914 w 10149782"/>
              <a:gd name="connsiteY4" fmla="*/ 575440 h 822195"/>
              <a:gd name="connsiteX5" fmla="*/ 9978571 w 10149782"/>
              <a:gd name="connsiteY5" fmla="*/ 277897 h 822195"/>
              <a:gd name="connsiteX6" fmla="*/ 10043886 w 10149782"/>
              <a:gd name="connsiteY6" fmla="*/ 248869 h 822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782" h="822195">
                <a:moveTo>
                  <a:pt x="0" y="764126"/>
                </a:moveTo>
                <a:cubicBezTo>
                  <a:pt x="814614" y="389173"/>
                  <a:pt x="1629229" y="14221"/>
                  <a:pt x="2525486" y="23897"/>
                </a:cubicBezTo>
                <a:cubicBezTo>
                  <a:pt x="3421743" y="33573"/>
                  <a:pt x="4350657" y="825812"/>
                  <a:pt x="5377543" y="822183"/>
                </a:cubicBezTo>
                <a:cubicBezTo>
                  <a:pt x="6404429" y="818555"/>
                  <a:pt x="7904238" y="43250"/>
                  <a:pt x="8686800" y="2126"/>
                </a:cubicBezTo>
                <a:cubicBezTo>
                  <a:pt x="9469362" y="-38998"/>
                  <a:pt x="9857619" y="529478"/>
                  <a:pt x="10072914" y="575440"/>
                </a:cubicBezTo>
                <a:cubicBezTo>
                  <a:pt x="10288209" y="621402"/>
                  <a:pt x="9983409" y="332325"/>
                  <a:pt x="9978571" y="277897"/>
                </a:cubicBezTo>
                <a:cubicBezTo>
                  <a:pt x="9973733" y="223469"/>
                  <a:pt x="10008809" y="236169"/>
                  <a:pt x="10043886" y="248869"/>
                </a:cubicBezTo>
              </a:path>
            </a:pathLst>
          </a:custGeom>
          <a:noFill/>
          <a:ln w="254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EBB6DA07-3F24-2D4A-ABFF-014D81BC2041}"/>
              </a:ext>
            </a:extLst>
          </p:cNvPr>
          <p:cNvSpPr/>
          <p:nvPr/>
        </p:nvSpPr>
        <p:spPr>
          <a:xfrm>
            <a:off x="476771" y="2788374"/>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EA7B0766-947E-1147-ABB4-9CF428FBE644}"/>
              </a:ext>
            </a:extLst>
          </p:cNvPr>
          <p:cNvSpPr/>
          <p:nvPr/>
        </p:nvSpPr>
        <p:spPr>
          <a:xfrm>
            <a:off x="1089987" y="2599890"/>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336163C3-9A07-4548-BCB6-3DAEB901AE19}"/>
              </a:ext>
            </a:extLst>
          </p:cNvPr>
          <p:cNvSpPr/>
          <p:nvPr/>
        </p:nvSpPr>
        <p:spPr>
          <a:xfrm>
            <a:off x="2442938" y="2586530"/>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0F01AA2B-B744-5140-B57F-8B514E632903}"/>
              </a:ext>
            </a:extLst>
          </p:cNvPr>
          <p:cNvSpPr/>
          <p:nvPr/>
        </p:nvSpPr>
        <p:spPr>
          <a:xfrm>
            <a:off x="3767811" y="3085076"/>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B0CBF841-4797-AA45-91AA-D865D8FB1D72}"/>
              </a:ext>
            </a:extLst>
          </p:cNvPr>
          <p:cNvSpPr/>
          <p:nvPr/>
        </p:nvSpPr>
        <p:spPr>
          <a:xfrm>
            <a:off x="4473119" y="3297734"/>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2FA32924-6608-B24F-924F-AD88A80A74FC}"/>
              </a:ext>
            </a:extLst>
          </p:cNvPr>
          <p:cNvSpPr/>
          <p:nvPr/>
        </p:nvSpPr>
        <p:spPr>
          <a:xfrm>
            <a:off x="5178426" y="3281830"/>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79471A7E-B522-E544-AC26-BDA14BE4C522}"/>
              </a:ext>
            </a:extLst>
          </p:cNvPr>
          <p:cNvSpPr/>
          <p:nvPr/>
        </p:nvSpPr>
        <p:spPr>
          <a:xfrm>
            <a:off x="5829951" y="3122854"/>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2F6804F4-7338-A548-B298-F05C785D3339}"/>
              </a:ext>
            </a:extLst>
          </p:cNvPr>
          <p:cNvSpPr/>
          <p:nvPr/>
        </p:nvSpPr>
        <p:spPr>
          <a:xfrm>
            <a:off x="6461223" y="2908362"/>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545C6A94-D865-F146-A050-9EE6A12BC1DA}"/>
              </a:ext>
            </a:extLst>
          </p:cNvPr>
          <p:cNvSpPr/>
          <p:nvPr/>
        </p:nvSpPr>
        <p:spPr>
          <a:xfrm>
            <a:off x="7141703" y="2705715"/>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40C359E9-926C-1641-A115-BFD401AB6A58}"/>
              </a:ext>
            </a:extLst>
          </p:cNvPr>
          <p:cNvSpPr/>
          <p:nvPr/>
        </p:nvSpPr>
        <p:spPr>
          <a:xfrm>
            <a:off x="7799783" y="2528480"/>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8E0E01EA-A962-474C-8B2E-12A26D2A7BB6}"/>
              </a:ext>
            </a:extLst>
          </p:cNvPr>
          <p:cNvSpPr/>
          <p:nvPr/>
        </p:nvSpPr>
        <p:spPr>
          <a:xfrm>
            <a:off x="8487256" y="2548571"/>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5782D6DA-B138-C647-8AE4-C5E69A2511BE}"/>
              </a:ext>
            </a:extLst>
          </p:cNvPr>
          <p:cNvSpPr/>
          <p:nvPr/>
        </p:nvSpPr>
        <p:spPr>
          <a:xfrm>
            <a:off x="1716280" y="2518577"/>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Oval 25">
            <a:extLst>
              <a:ext uri="{FF2B5EF4-FFF2-40B4-BE49-F238E27FC236}">
                <a16:creationId xmlns:a16="http://schemas.microsoft.com/office/drawing/2014/main" id="{18129111-3763-9C4E-B571-F9147C29C91A}"/>
              </a:ext>
            </a:extLst>
          </p:cNvPr>
          <p:cNvSpPr/>
          <p:nvPr/>
        </p:nvSpPr>
        <p:spPr>
          <a:xfrm>
            <a:off x="3013523" y="2784529"/>
            <a:ext cx="178529" cy="178529"/>
          </a:xfrm>
          <a:prstGeom prst="ellipse">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SE"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8" name="Graphic 27" descr="Palette with solid fill">
            <a:extLst>
              <a:ext uri="{FF2B5EF4-FFF2-40B4-BE49-F238E27FC236}">
                <a16:creationId xmlns:a16="http://schemas.microsoft.com/office/drawing/2014/main" id="{C8D1B6C1-90B2-5840-A078-1AA0B27AEEE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313577" y="1873623"/>
            <a:ext cx="469045" cy="469045"/>
          </a:xfrm>
          <a:prstGeom prst="rect">
            <a:avLst/>
          </a:prstGeom>
        </p:spPr>
      </p:pic>
      <p:pic>
        <p:nvPicPr>
          <p:cNvPr id="32" name="Graphic 31" descr="Blueprint with solid fill">
            <a:extLst>
              <a:ext uri="{FF2B5EF4-FFF2-40B4-BE49-F238E27FC236}">
                <a16:creationId xmlns:a16="http://schemas.microsoft.com/office/drawing/2014/main" id="{613B7939-A9D2-0042-BB28-18F0739B494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282897" y="2550299"/>
            <a:ext cx="586293" cy="586293"/>
          </a:xfrm>
          <a:prstGeom prst="rect">
            <a:avLst/>
          </a:prstGeom>
        </p:spPr>
      </p:pic>
      <p:pic>
        <p:nvPicPr>
          <p:cNvPr id="36" name="Graphic 35" descr="Branching diagram with solid fill">
            <a:extLst>
              <a:ext uri="{FF2B5EF4-FFF2-40B4-BE49-F238E27FC236}">
                <a16:creationId xmlns:a16="http://schemas.microsoft.com/office/drawing/2014/main" id="{BA786295-F748-FF4A-A0AB-F3443647DEA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604359" y="2308380"/>
            <a:ext cx="614511" cy="614511"/>
          </a:xfrm>
          <a:prstGeom prst="rect">
            <a:avLst/>
          </a:prstGeom>
        </p:spPr>
      </p:pic>
      <p:pic>
        <p:nvPicPr>
          <p:cNvPr id="42" name="Graphic 41" descr="Professor female with solid fill">
            <a:extLst>
              <a:ext uri="{FF2B5EF4-FFF2-40B4-BE49-F238E27FC236}">
                <a16:creationId xmlns:a16="http://schemas.microsoft.com/office/drawing/2014/main" id="{1477C365-E0DD-9A46-82C1-297804A4BF7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7623771" y="1739564"/>
            <a:ext cx="511544" cy="511544"/>
          </a:xfrm>
          <a:prstGeom prst="rect">
            <a:avLst/>
          </a:prstGeom>
        </p:spPr>
      </p:pic>
      <p:pic>
        <p:nvPicPr>
          <p:cNvPr id="48" name="Graphic 47" descr="Books with solid fill">
            <a:extLst>
              <a:ext uri="{FF2B5EF4-FFF2-40B4-BE49-F238E27FC236}">
                <a16:creationId xmlns:a16="http://schemas.microsoft.com/office/drawing/2014/main" id="{9D24983B-10B8-5E4F-A89D-0F96ECBA147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5020715" y="2573593"/>
            <a:ext cx="479746" cy="479746"/>
          </a:xfrm>
          <a:prstGeom prst="rect">
            <a:avLst/>
          </a:prstGeom>
        </p:spPr>
      </p:pic>
      <p:pic>
        <p:nvPicPr>
          <p:cNvPr id="50" name="Graphic 49" descr="Supply And Demand with solid fill">
            <a:extLst>
              <a:ext uri="{FF2B5EF4-FFF2-40B4-BE49-F238E27FC236}">
                <a16:creationId xmlns:a16="http://schemas.microsoft.com/office/drawing/2014/main" id="{16FA83AA-AD98-6C45-89A7-838A5C259C5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6978064" y="1981350"/>
            <a:ext cx="467974" cy="467974"/>
          </a:xfrm>
          <a:prstGeom prst="rect">
            <a:avLst/>
          </a:prstGeom>
        </p:spPr>
      </p:pic>
      <p:pic>
        <p:nvPicPr>
          <p:cNvPr id="56" name="Graphic 55" descr="Miscellaneous with solid fill">
            <a:extLst>
              <a:ext uri="{FF2B5EF4-FFF2-40B4-BE49-F238E27FC236}">
                <a16:creationId xmlns:a16="http://schemas.microsoft.com/office/drawing/2014/main" id="{0DFFBBB8-5FB2-2C40-A8BE-F5B47D9917BC}"/>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8324418" y="1884492"/>
            <a:ext cx="528162" cy="528162"/>
          </a:xfrm>
          <a:prstGeom prst="rect">
            <a:avLst/>
          </a:prstGeom>
        </p:spPr>
      </p:pic>
      <p:pic>
        <p:nvPicPr>
          <p:cNvPr id="60" name="Graphic 59" descr="Handshake with solid fill">
            <a:extLst>
              <a:ext uri="{FF2B5EF4-FFF2-40B4-BE49-F238E27FC236}">
                <a16:creationId xmlns:a16="http://schemas.microsoft.com/office/drawing/2014/main" id="{0E327C41-1BCA-F849-B057-CF4F0238FE94}"/>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3535976" y="2285179"/>
            <a:ext cx="647701" cy="647701"/>
          </a:xfrm>
          <a:prstGeom prst="rect">
            <a:avLst/>
          </a:prstGeom>
        </p:spPr>
      </p:pic>
      <p:pic>
        <p:nvPicPr>
          <p:cNvPr id="62" name="Graphic 61" descr="Upload with solid fill">
            <a:extLst>
              <a:ext uri="{FF2B5EF4-FFF2-40B4-BE49-F238E27FC236}">
                <a16:creationId xmlns:a16="http://schemas.microsoft.com/office/drawing/2014/main" id="{3DE9DFB5-03A7-E741-86A6-74711C942D2C}"/>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 xmlns:asvg="http://schemas.microsoft.com/office/drawing/2016/SVG/main" r:embed="rId20"/>
              </a:ext>
            </a:extLst>
          </a:blip>
          <a:stretch>
            <a:fillRect/>
          </a:stretch>
        </p:blipFill>
        <p:spPr>
          <a:xfrm>
            <a:off x="931326" y="1830069"/>
            <a:ext cx="517513" cy="517513"/>
          </a:xfrm>
          <a:prstGeom prst="rect">
            <a:avLst/>
          </a:prstGeom>
        </p:spPr>
      </p:pic>
      <p:pic>
        <p:nvPicPr>
          <p:cNvPr id="70" name="Graphic 69" descr="Clipboard Mixed with solid fill">
            <a:extLst>
              <a:ext uri="{FF2B5EF4-FFF2-40B4-BE49-F238E27FC236}">
                <a16:creationId xmlns:a16="http://schemas.microsoft.com/office/drawing/2014/main" id="{72075580-2D3C-FA46-BDAE-D2A3006F34C1}"/>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 xmlns:asvg="http://schemas.microsoft.com/office/drawing/2016/SVG/main" r:embed="rId22"/>
              </a:ext>
            </a:extLst>
          </a:blip>
          <a:stretch>
            <a:fillRect/>
          </a:stretch>
        </p:blipFill>
        <p:spPr>
          <a:xfrm>
            <a:off x="2865388" y="1995336"/>
            <a:ext cx="512940" cy="512940"/>
          </a:xfrm>
          <a:prstGeom prst="rect">
            <a:avLst/>
          </a:prstGeom>
        </p:spPr>
      </p:pic>
      <p:pic>
        <p:nvPicPr>
          <p:cNvPr id="76" name="Graphic 75" descr="Questions with solid fill">
            <a:extLst>
              <a:ext uri="{FF2B5EF4-FFF2-40B4-BE49-F238E27FC236}">
                <a16:creationId xmlns:a16="http://schemas.microsoft.com/office/drawing/2014/main" id="{E341E1BB-25DF-BE41-9EF9-4C3DEA356D22}"/>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 xmlns:asvg="http://schemas.microsoft.com/office/drawing/2016/SVG/main" r:embed="rId24"/>
              </a:ext>
            </a:extLst>
          </a:blip>
          <a:stretch>
            <a:fillRect/>
          </a:stretch>
        </p:blipFill>
        <p:spPr>
          <a:xfrm>
            <a:off x="258512" y="2017219"/>
            <a:ext cx="519051" cy="519051"/>
          </a:xfrm>
          <a:prstGeom prst="rect">
            <a:avLst/>
          </a:prstGeom>
        </p:spPr>
      </p:pic>
      <p:pic>
        <p:nvPicPr>
          <p:cNvPr id="84" name="Graphic 83" descr="Shopping cart with solid fill">
            <a:extLst>
              <a:ext uri="{FF2B5EF4-FFF2-40B4-BE49-F238E27FC236}">
                <a16:creationId xmlns:a16="http://schemas.microsoft.com/office/drawing/2014/main" id="{C0A4F7D9-3460-4A4C-A2A9-156F557E1B9E}"/>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 xmlns:asvg="http://schemas.microsoft.com/office/drawing/2016/SVG/main" r:embed="rId26"/>
              </a:ext>
            </a:extLst>
          </a:blip>
          <a:stretch>
            <a:fillRect/>
          </a:stretch>
        </p:blipFill>
        <p:spPr>
          <a:xfrm>
            <a:off x="6275354" y="2117697"/>
            <a:ext cx="520991" cy="520991"/>
          </a:xfrm>
          <a:prstGeom prst="rect">
            <a:avLst/>
          </a:prstGeom>
        </p:spPr>
      </p:pic>
      <p:sp>
        <p:nvSpPr>
          <p:cNvPr id="89" name="Rectangle 88">
            <a:extLst>
              <a:ext uri="{FF2B5EF4-FFF2-40B4-BE49-F238E27FC236}">
                <a16:creationId xmlns:a16="http://schemas.microsoft.com/office/drawing/2014/main" id="{412B4D10-D97E-9648-8AE3-16D646A6F041}"/>
              </a:ext>
            </a:extLst>
          </p:cNvPr>
          <p:cNvSpPr/>
          <p:nvPr/>
        </p:nvSpPr>
        <p:spPr>
          <a:xfrm>
            <a:off x="191408" y="3164293"/>
            <a:ext cx="777778"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Konsulttjänster</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0" name="Rectangle 89">
            <a:extLst>
              <a:ext uri="{FF2B5EF4-FFF2-40B4-BE49-F238E27FC236}">
                <a16:creationId xmlns:a16="http://schemas.microsoft.com/office/drawing/2014/main" id="{B633EE99-1C28-A445-B43F-E0500FBF234D}"/>
              </a:ext>
            </a:extLst>
          </p:cNvPr>
          <p:cNvSpPr/>
          <p:nvPr/>
        </p:nvSpPr>
        <p:spPr>
          <a:xfrm>
            <a:off x="866731" y="2913466"/>
            <a:ext cx="710451" cy="661720"/>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9%</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Informations-</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teknik</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1" name="Rectangle 90">
            <a:extLst>
              <a:ext uri="{FF2B5EF4-FFF2-40B4-BE49-F238E27FC236}">
                <a16:creationId xmlns:a16="http://schemas.microsoft.com/office/drawing/2014/main" id="{B33F4A81-CD68-0D45-B86E-7C6C73E53D73}"/>
              </a:ext>
            </a:extLst>
          </p:cNvPr>
          <p:cNvSpPr/>
          <p:nvPr/>
        </p:nvSpPr>
        <p:spPr>
          <a:xfrm>
            <a:off x="1468167" y="2844372"/>
            <a:ext cx="740907" cy="769441"/>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7%</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Program- </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och </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projektledning</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2" name="Rectangle 91">
            <a:extLst>
              <a:ext uri="{FF2B5EF4-FFF2-40B4-BE49-F238E27FC236}">
                <a16:creationId xmlns:a16="http://schemas.microsoft.com/office/drawing/2014/main" id="{1A932FD3-5544-5943-8C81-2A627AE0AB51}"/>
              </a:ext>
            </a:extLst>
          </p:cNvPr>
          <p:cNvSpPr/>
          <p:nvPr/>
        </p:nvSpPr>
        <p:spPr>
          <a:xfrm>
            <a:off x="2230533" y="2920184"/>
            <a:ext cx="609461" cy="877163"/>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Konst och </a:t>
            </a:r>
            <a:b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design</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07" name="Rectangle 106">
            <a:extLst>
              <a:ext uri="{FF2B5EF4-FFF2-40B4-BE49-F238E27FC236}">
                <a16:creationId xmlns:a16="http://schemas.microsoft.com/office/drawing/2014/main" id="{666AECD1-2DD5-0946-A6B7-711FBCBFFFB7}"/>
              </a:ext>
            </a:extLst>
          </p:cNvPr>
          <p:cNvSpPr/>
          <p:nvPr/>
        </p:nvSpPr>
        <p:spPr>
          <a:xfrm>
            <a:off x="2688931" y="3111789"/>
            <a:ext cx="867545" cy="769441"/>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3%</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Produkthantering</a:t>
            </a:r>
            <a:b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08" name="Rectangle 107">
            <a:extLst>
              <a:ext uri="{FF2B5EF4-FFF2-40B4-BE49-F238E27FC236}">
                <a16:creationId xmlns:a16="http://schemas.microsoft.com/office/drawing/2014/main" id="{423CD2EF-DBC5-0049-86CB-49DF36FD4EDA}"/>
              </a:ext>
            </a:extLst>
          </p:cNvPr>
          <p:cNvSpPr/>
          <p:nvPr/>
        </p:nvSpPr>
        <p:spPr>
          <a:xfrm>
            <a:off x="3577328" y="3461898"/>
            <a:ext cx="582211" cy="769441"/>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15%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Affärs-</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utveckling</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endParaRPr>
          </a:p>
        </p:txBody>
      </p:sp>
      <p:sp>
        <p:nvSpPr>
          <p:cNvPr id="109" name="Rectangle 108">
            <a:extLst>
              <a:ext uri="{FF2B5EF4-FFF2-40B4-BE49-F238E27FC236}">
                <a16:creationId xmlns:a16="http://schemas.microsoft.com/office/drawing/2014/main" id="{C30E1AAC-C674-7145-B5C4-5930A8074F57}"/>
              </a:ext>
            </a:extLst>
          </p:cNvPr>
          <p:cNvSpPr/>
          <p:nvPr/>
        </p:nvSpPr>
        <p:spPr>
          <a:xfrm>
            <a:off x="4299661" y="3637405"/>
            <a:ext cx="593431" cy="769441"/>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21%</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Ingenjörs-</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vetenskap</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0" name="Rectangle 109">
            <a:extLst>
              <a:ext uri="{FF2B5EF4-FFF2-40B4-BE49-F238E27FC236}">
                <a16:creationId xmlns:a16="http://schemas.microsoft.com/office/drawing/2014/main" id="{BB888C2F-0F21-0F42-90E8-8EE3961FB48B}"/>
              </a:ext>
            </a:extLst>
          </p:cNvPr>
          <p:cNvSpPr/>
          <p:nvPr/>
        </p:nvSpPr>
        <p:spPr>
          <a:xfrm>
            <a:off x="5002016" y="3637405"/>
            <a:ext cx="577402"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Forskning</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1" name="Rectangle 110">
            <a:extLst>
              <a:ext uri="{FF2B5EF4-FFF2-40B4-BE49-F238E27FC236}">
                <a16:creationId xmlns:a16="http://schemas.microsoft.com/office/drawing/2014/main" id="{DC552054-C3DA-7749-8400-E7B6DB237635}"/>
              </a:ext>
            </a:extLst>
          </p:cNvPr>
          <p:cNvSpPr/>
          <p:nvPr/>
        </p:nvSpPr>
        <p:spPr>
          <a:xfrm>
            <a:off x="5634889" y="3465396"/>
            <a:ext cx="663964" cy="661720"/>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10%</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Verksamhet</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2" name="Rectangle 111">
            <a:extLst>
              <a:ext uri="{FF2B5EF4-FFF2-40B4-BE49-F238E27FC236}">
                <a16:creationId xmlns:a16="http://schemas.microsoft.com/office/drawing/2014/main" id="{9DF3C249-7C7D-494A-A2B8-C6136C698E8B}"/>
              </a:ext>
            </a:extLst>
          </p:cNvPr>
          <p:cNvSpPr/>
          <p:nvPr/>
        </p:nvSpPr>
        <p:spPr>
          <a:xfrm>
            <a:off x="6293509" y="3228801"/>
            <a:ext cx="620684" cy="553998"/>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Försäljning</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endParaRPr>
          </a:p>
        </p:txBody>
      </p:sp>
      <p:sp>
        <p:nvSpPr>
          <p:cNvPr id="113" name="Rectangle 112">
            <a:extLst>
              <a:ext uri="{FF2B5EF4-FFF2-40B4-BE49-F238E27FC236}">
                <a16:creationId xmlns:a16="http://schemas.microsoft.com/office/drawing/2014/main" id="{98D70F61-3331-9D4A-B76C-5093C59BF3C0}"/>
              </a:ext>
            </a:extLst>
          </p:cNvPr>
          <p:cNvSpPr/>
          <p:nvPr/>
        </p:nvSpPr>
        <p:spPr>
          <a:xfrm>
            <a:off x="7062301" y="3047269"/>
            <a:ext cx="452368" cy="661720"/>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3%</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Finans</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4" name="Rectangle 113">
            <a:extLst>
              <a:ext uri="{FF2B5EF4-FFF2-40B4-BE49-F238E27FC236}">
                <a16:creationId xmlns:a16="http://schemas.microsoft.com/office/drawing/2014/main" id="{86CAB169-7D58-904D-BC1B-17C116330582}"/>
              </a:ext>
            </a:extLst>
          </p:cNvPr>
          <p:cNvSpPr/>
          <p:nvPr/>
        </p:nvSpPr>
        <p:spPr>
          <a:xfrm>
            <a:off x="7646031" y="2892594"/>
            <a:ext cx="580608" cy="446276"/>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7%</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Utbildning</a:t>
            </a:r>
            <a:endParaRPr kumimoji="0" lang="sv-SE"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5" name="Rectangle 114">
            <a:extLst>
              <a:ext uri="{FF2B5EF4-FFF2-40B4-BE49-F238E27FC236}">
                <a16:creationId xmlns:a16="http://schemas.microsoft.com/office/drawing/2014/main" id="{DDC91F6D-3C8F-E34D-AF8A-B3926F736685}"/>
              </a:ext>
            </a:extLst>
          </p:cNvPr>
          <p:cNvSpPr/>
          <p:nvPr/>
        </p:nvSpPr>
        <p:spPr>
          <a:xfrm>
            <a:off x="8400288" y="2897289"/>
            <a:ext cx="437940" cy="553998"/>
          </a:xfrm>
          <a:prstGeom prst="rect">
            <a:avLst/>
          </a:prstGeom>
        </p:spPr>
        <p:txBody>
          <a:bodyPr wrap="none">
            <a:spAutoFit/>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2091C3"/>
                </a:solidFill>
                <a:effectLst/>
                <a:uLnTx/>
                <a:uFillTx/>
                <a:latin typeface="Calibri" panose="020F0502020204030204" pitchFamily="34" charset="0"/>
                <a:ea typeface="+mn-ea"/>
                <a:cs typeface="+mn-cs"/>
              </a:rPr>
              <a:t>5%</a:t>
            </a:r>
          </a:p>
          <a:p>
            <a:pPr marL="0" marR="0" lvl="0" indent="0" algn="ctr" defTabSz="685800" rtl="0" eaLnBrk="1" fontAlgn="b"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Annat</a:t>
            </a:r>
          </a:p>
          <a:p>
            <a:pPr marL="0" marR="0" lvl="0" indent="0" algn="ctr" defTabSz="685800" rtl="0" eaLnBrk="1" fontAlgn="b" latinLnBrk="0" hangingPunct="1">
              <a:lnSpc>
                <a:spcPct val="100000"/>
              </a:lnSpc>
              <a:spcBef>
                <a:spcPts val="0"/>
              </a:spcBef>
              <a:spcAft>
                <a:spcPts val="0"/>
              </a:spcAft>
              <a:buClrTx/>
              <a:buSzTx/>
              <a:buFontTx/>
              <a:buNone/>
              <a:tabLst/>
              <a:defRPr/>
            </a:pPr>
            <a:endParaRPr kumimoji="0" lang="sv-S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20" name="Graphic 119" descr="Search Inventory with solid fill">
            <a:extLst>
              <a:ext uri="{FF2B5EF4-FFF2-40B4-BE49-F238E27FC236}">
                <a16:creationId xmlns:a16="http://schemas.microsoft.com/office/drawing/2014/main" id="{BAE2ECBE-BD54-D646-83FB-3894A4920592}"/>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 xmlns:asvg="http://schemas.microsoft.com/office/drawing/2016/SVG/main" r:embed="rId28"/>
              </a:ext>
            </a:extLst>
          </a:blip>
          <a:stretch>
            <a:fillRect/>
          </a:stretch>
        </p:blipFill>
        <p:spPr>
          <a:xfrm>
            <a:off x="1556658" y="1767405"/>
            <a:ext cx="517513" cy="517513"/>
          </a:xfrm>
          <a:prstGeom prst="rect">
            <a:avLst/>
          </a:prstGeom>
        </p:spPr>
      </p:pic>
    </p:spTree>
    <p:extLst>
      <p:ext uri="{BB962C8B-B14F-4D97-AF65-F5344CB8AC3E}">
        <p14:creationId xmlns:p14="http://schemas.microsoft.com/office/powerpoint/2010/main" val="4096495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en-GB" dirty="0"/>
              <a:t>Costs 2022 </a:t>
            </a:r>
            <a:r>
              <a:rPr lang="en-GB" b="0" dirty="0"/>
              <a:t>(2021) </a:t>
            </a:r>
          </a:p>
        </p:txBody>
      </p:sp>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a:xfrm>
            <a:off x="6835775" y="4817316"/>
            <a:ext cx="2057400" cy="117474"/>
          </a:xfrm>
        </p:spPr>
        <p:txBody>
          <a:bodyPr/>
          <a:lstStyle/>
          <a:p>
            <a:fld id="{C338348D-F2D3-AB47-AE2A-1D59B1E58D64}" type="slidenum">
              <a:rPr lang="en-GB" smtClean="0"/>
              <a:pPr/>
              <a:t>40</a:t>
            </a:fld>
            <a:endParaRPr lang="en-GB"/>
          </a:p>
        </p:txBody>
      </p:sp>
      <p:sp>
        <p:nvSpPr>
          <p:cNvPr id="24" name="Rectangle 23">
            <a:extLst>
              <a:ext uri="{FF2B5EF4-FFF2-40B4-BE49-F238E27FC236}">
                <a16:creationId xmlns:a16="http://schemas.microsoft.com/office/drawing/2014/main" id="{1D6FA3B8-137E-494C-999D-467C9205ABD4}"/>
              </a:ext>
            </a:extLst>
          </p:cNvPr>
          <p:cNvSpPr/>
          <p:nvPr/>
        </p:nvSpPr>
        <p:spPr>
          <a:xfrm>
            <a:off x="569457" y="1377413"/>
            <a:ext cx="3731966" cy="49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spcBef>
                <a:spcPts val="400"/>
              </a:spcBef>
            </a:pPr>
            <a:r>
              <a:rPr lang="sv-SE" sz="1600" b="1" dirty="0">
                <a:solidFill>
                  <a:schemeClr val="tx1"/>
                </a:solidFill>
              </a:rPr>
              <a:t>Kostnader totalt </a:t>
            </a:r>
            <a:r>
              <a:rPr lang="en-US" sz="1600" b="1" dirty="0" smtClean="0">
                <a:solidFill>
                  <a:schemeClr val="tx1"/>
                </a:solidFill>
              </a:rPr>
              <a:t>5 426 </a:t>
            </a:r>
            <a:r>
              <a:rPr lang="en-US" sz="1600" dirty="0">
                <a:solidFill>
                  <a:schemeClr val="tx1"/>
                </a:solidFill>
              </a:rPr>
              <a:t>(</a:t>
            </a:r>
            <a:r>
              <a:rPr lang="en-US" sz="1600" dirty="0" smtClean="0">
                <a:solidFill>
                  <a:schemeClr val="tx1"/>
                </a:solidFill>
              </a:rPr>
              <a:t>5 238) </a:t>
            </a:r>
            <a:r>
              <a:rPr lang="en-US" sz="1600" dirty="0" err="1" smtClean="0">
                <a:solidFill>
                  <a:schemeClr val="tx1"/>
                </a:solidFill>
              </a:rPr>
              <a:t>mnkr</a:t>
            </a:r>
            <a:endParaRPr lang="en-US" sz="1600" b="1" dirty="0">
              <a:solidFill>
                <a:schemeClr val="tx1"/>
              </a:solidFill>
            </a:endParaRPr>
          </a:p>
        </p:txBody>
      </p:sp>
      <p:sp>
        <p:nvSpPr>
          <p:cNvPr id="25" name="Rectangle 24">
            <a:extLst>
              <a:ext uri="{FF2B5EF4-FFF2-40B4-BE49-F238E27FC236}">
                <a16:creationId xmlns:a16="http://schemas.microsoft.com/office/drawing/2014/main" id="{05691B10-31C8-CA46-80E2-E77F9980EA88}"/>
              </a:ext>
            </a:extLst>
          </p:cNvPr>
          <p:cNvSpPr/>
          <p:nvPr/>
        </p:nvSpPr>
        <p:spPr>
          <a:xfrm>
            <a:off x="273978" y="1201280"/>
            <a:ext cx="8619196" cy="352312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aphicFrame>
        <p:nvGraphicFramePr>
          <p:cNvPr id="8" name="Diagram 7">
            <a:extLst>
              <a:ext uri="{FF2B5EF4-FFF2-40B4-BE49-F238E27FC236}">
                <a16:creationId xmlns:a16="http://schemas.microsoft.com/office/drawing/2014/main" id="{EE8FB8B9-6088-4338-8CEF-2EE23269AD09}"/>
              </a:ext>
            </a:extLst>
          </p:cNvPr>
          <p:cNvGraphicFramePr/>
          <p:nvPr>
            <p:extLst/>
          </p:nvPr>
        </p:nvGraphicFramePr>
        <p:xfrm>
          <a:off x="142972" y="2067737"/>
          <a:ext cx="2946587" cy="2272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ell 10">
            <a:extLst>
              <a:ext uri="{FF2B5EF4-FFF2-40B4-BE49-F238E27FC236}">
                <a16:creationId xmlns:a16="http://schemas.microsoft.com/office/drawing/2014/main" id="{C2B5908C-7597-EF54-DACC-691281BD39A6}"/>
              </a:ext>
            </a:extLst>
          </p:cNvPr>
          <p:cNvGraphicFramePr>
            <a:graphicFrameLocks noGrp="1"/>
          </p:cNvGraphicFramePr>
          <p:nvPr>
            <p:extLst>
              <p:ext uri="{D42A27DB-BD31-4B8C-83A1-F6EECF244321}">
                <p14:modId xmlns:p14="http://schemas.microsoft.com/office/powerpoint/2010/main" val="3208502456"/>
              </p:ext>
            </p:extLst>
          </p:nvPr>
        </p:nvGraphicFramePr>
        <p:xfrm>
          <a:off x="3010959" y="2373621"/>
          <a:ext cx="4941179" cy="1668780"/>
        </p:xfrm>
        <a:graphic>
          <a:graphicData uri="http://schemas.openxmlformats.org/drawingml/2006/table">
            <a:tbl>
              <a:tblPr firstRow="1" bandRow="1">
                <a:tableStyleId>{5C22544A-7EE6-4342-B048-85BDC9FD1C3A}</a:tableStyleId>
              </a:tblPr>
              <a:tblGrid>
                <a:gridCol w="349063">
                  <a:extLst>
                    <a:ext uri="{9D8B030D-6E8A-4147-A177-3AD203B41FA5}">
                      <a16:colId xmlns:a16="http://schemas.microsoft.com/office/drawing/2014/main" val="1255402380"/>
                    </a:ext>
                  </a:extLst>
                </a:gridCol>
                <a:gridCol w="2690396">
                  <a:extLst>
                    <a:ext uri="{9D8B030D-6E8A-4147-A177-3AD203B41FA5}">
                      <a16:colId xmlns:a16="http://schemas.microsoft.com/office/drawing/2014/main" val="784758795"/>
                    </a:ext>
                  </a:extLst>
                </a:gridCol>
                <a:gridCol w="950860">
                  <a:extLst>
                    <a:ext uri="{9D8B030D-6E8A-4147-A177-3AD203B41FA5}">
                      <a16:colId xmlns:a16="http://schemas.microsoft.com/office/drawing/2014/main" val="3214924555"/>
                    </a:ext>
                  </a:extLst>
                </a:gridCol>
                <a:gridCol w="950860">
                  <a:extLst>
                    <a:ext uri="{9D8B030D-6E8A-4147-A177-3AD203B41FA5}">
                      <a16:colId xmlns:a16="http://schemas.microsoft.com/office/drawing/2014/main" val="3836123446"/>
                    </a:ext>
                  </a:extLst>
                </a:gridCol>
              </a:tblGrid>
              <a:tr h="278130">
                <a:tc gridSpan="2">
                  <a:txBody>
                    <a:bodyPr/>
                    <a:lstStyle/>
                    <a:p>
                      <a:r>
                        <a:rPr lang="sv-SE" sz="1200" b="0" dirty="0" smtClean="0">
                          <a:solidFill>
                            <a:schemeClr val="tx1"/>
                          </a:solidFill>
                        </a:rPr>
                        <a:t>Kostnader</a:t>
                      </a:r>
                      <a:endParaRPr lang="sv-SE" sz="1200" b="0" dirty="0">
                        <a:solidFill>
                          <a:schemeClr val="tx1"/>
                        </a:solidFill>
                      </a:endParaRP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v-SE" dirty="0"/>
                    </a:p>
                  </a:txBody>
                  <a:tcPr/>
                </a:tc>
                <a:tc>
                  <a:txBody>
                    <a:bodyPr/>
                    <a:lstStyle/>
                    <a:p>
                      <a:pPr algn="r"/>
                      <a:r>
                        <a:rPr lang="sv-SE" sz="1200" b="1" dirty="0">
                          <a:solidFill>
                            <a:schemeClr val="tx1"/>
                          </a:solidFill>
                        </a:rPr>
                        <a:t>2022</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200" b="0" dirty="0">
                          <a:solidFill>
                            <a:schemeClr val="tx1"/>
                          </a:solidFill>
                        </a:rPr>
                        <a:t>2021</a:t>
                      </a:r>
                    </a:p>
                  </a:txBody>
                  <a:tcPr marL="68580" marR="68580" marT="34290" marB="34290" anchor="ctr">
                    <a:lnL w="12700" cmpd="sng">
                      <a:noFill/>
                    </a:lnL>
                    <a:lnR w="12700" cmpd="sng">
                      <a:noFill/>
                    </a:lnR>
                    <a:lnT w="12700" cmpd="sng">
                      <a:noFill/>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2044"/>
                  </a:ext>
                </a:extLst>
              </a:tr>
              <a:tr h="278130">
                <a:tc>
                  <a:txBody>
                    <a:bodyPr/>
                    <a:lstStyle/>
                    <a:p>
                      <a:endParaRPr lang="sv-SE" sz="1200" b="0" dirty="0">
                        <a:solidFill>
                          <a:schemeClr val="accent1"/>
                        </a:solidFill>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GB" sz="1200" b="0" i="0" u="none" strike="noStrike" dirty="0" err="1" smtClean="0">
                          <a:effectLst/>
                          <a:latin typeface="Arial" panose="020B0604020202020204" pitchFamily="34" charset="0"/>
                        </a:rPr>
                        <a:t>Personalkostnader</a:t>
                      </a:r>
                      <a:endParaRPr lang="en-GB" sz="1200" b="0" i="0" u="none" strike="noStrike" dirty="0">
                        <a:effectLst/>
                        <a:latin typeface="Arial" panose="020B0604020202020204" pitchFamily="34" charset="0"/>
                      </a:endParaRP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61,9</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63,5</a:t>
                      </a:r>
                    </a:p>
                  </a:txBody>
                  <a:tcPr marL="68580" marR="68580" marT="34290" marB="34290" anchor="ctr">
                    <a:lnL w="12700" cmpd="sng">
                      <a:noFill/>
                    </a:lnL>
                    <a:lnR w="12700" cmpd="sng">
                      <a:noFill/>
                    </a:lnR>
                    <a:lnT w="12700" cap="flat" cmpd="sng" algn="ctr">
                      <a:solidFill>
                        <a:schemeClr val="accent1">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653126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200" b="0" i="0" u="none" strike="noStrike" dirty="0" err="1" smtClean="0">
                          <a:effectLst/>
                          <a:latin typeface="Arial" panose="020B0604020202020204" pitchFamily="34" charset="0"/>
                        </a:rPr>
                        <a:t>Lokalkostnader</a:t>
                      </a:r>
                      <a:endParaRPr lang="en-GB" sz="1200" b="0" i="0" u="none" strike="noStrike" dirty="0">
                        <a:effectLst/>
                        <a:latin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18,2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18,6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987127"/>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err="1" smtClean="0">
                          <a:solidFill>
                            <a:schemeClr val="tx1"/>
                          </a:solidFill>
                          <a:latin typeface="Arial" panose="020B0604020202020204" pitchFamily="34" charset="0"/>
                        </a:rPr>
                        <a:t>Övriga</a:t>
                      </a:r>
                      <a:r>
                        <a:rPr lang="en-GB" sz="1200" b="0" dirty="0" smtClean="0">
                          <a:solidFill>
                            <a:schemeClr val="tx1"/>
                          </a:solidFill>
                          <a:latin typeface="Arial" panose="020B0604020202020204" pitchFamily="34" charset="0"/>
                        </a:rPr>
                        <a:t> </a:t>
                      </a:r>
                      <a:r>
                        <a:rPr lang="en-GB" sz="1200" b="0" dirty="0" err="1" smtClean="0">
                          <a:solidFill>
                            <a:schemeClr val="tx1"/>
                          </a:solidFill>
                          <a:latin typeface="Arial" panose="020B0604020202020204" pitchFamily="34" charset="0"/>
                        </a:rPr>
                        <a:t>driftkostnader</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15,7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13,8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238934"/>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GB" sz="1200" b="0" i="0" u="none" strike="noStrike" dirty="0" err="1" smtClean="0">
                          <a:effectLst/>
                          <a:latin typeface="Arial" panose="020B0604020202020204" pitchFamily="34" charset="0"/>
                        </a:rPr>
                        <a:t>Finansiella</a:t>
                      </a:r>
                      <a:r>
                        <a:rPr lang="en-GB" sz="1200" b="0" i="0" u="none" strike="noStrike" dirty="0" smtClean="0">
                          <a:effectLst/>
                          <a:latin typeface="Arial" panose="020B0604020202020204" pitchFamily="34" charset="0"/>
                        </a:rPr>
                        <a:t> </a:t>
                      </a:r>
                      <a:r>
                        <a:rPr lang="en-GB" sz="1200" b="0" i="0" u="none" strike="noStrike" dirty="0" err="1" smtClean="0">
                          <a:effectLst/>
                          <a:latin typeface="Arial" panose="020B0604020202020204" pitchFamily="34" charset="0"/>
                        </a:rPr>
                        <a:t>kostnader</a:t>
                      </a:r>
                      <a:endParaRPr lang="en-GB" sz="1200" b="0" i="0" u="none" strike="noStrike" dirty="0">
                        <a:effectLst/>
                        <a:latin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0,2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0,1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943089"/>
                  </a:ext>
                </a:extLst>
              </a:tr>
              <a:tr h="278130">
                <a:tc>
                  <a:txBody>
                    <a:bodyPr/>
                    <a:lstStyle/>
                    <a:p>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b="0" dirty="0" err="1" smtClean="0">
                          <a:solidFill>
                            <a:schemeClr val="tx1"/>
                          </a:solidFill>
                        </a:rPr>
                        <a:t>Avskrivningar</a:t>
                      </a:r>
                      <a:endParaRPr lang="sv-SE" sz="1200" b="0" dirty="0">
                        <a:solidFill>
                          <a:schemeClr val="tx1"/>
                        </a:solidFill>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1" dirty="0">
                          <a:solidFill>
                            <a:schemeClr val="tx1"/>
                          </a:solidFill>
                        </a:rPr>
                        <a:t>4,0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sv-SE" sz="1200" b="0" dirty="0">
                          <a:solidFill>
                            <a:schemeClr val="tx1"/>
                          </a:solidFill>
                        </a:rPr>
                        <a:t>4,0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1850000"/>
                  </a:ext>
                </a:extLst>
              </a:tr>
            </a:tbl>
          </a:graphicData>
        </a:graphic>
      </p:graphicFrame>
      <p:sp>
        <p:nvSpPr>
          <p:cNvPr id="11" name="Rectangle 15">
            <a:extLst>
              <a:ext uri="{FF2B5EF4-FFF2-40B4-BE49-F238E27FC236}">
                <a16:creationId xmlns:a16="http://schemas.microsoft.com/office/drawing/2014/main" id="{201B83B3-C13C-7BCF-0606-A1E4092C87D5}"/>
              </a:ext>
            </a:extLst>
          </p:cNvPr>
          <p:cNvSpPr/>
          <p:nvPr/>
        </p:nvSpPr>
        <p:spPr>
          <a:xfrm>
            <a:off x="3068974" y="2721249"/>
            <a:ext cx="124934" cy="124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2" name="Rectangle 16">
            <a:extLst>
              <a:ext uri="{FF2B5EF4-FFF2-40B4-BE49-F238E27FC236}">
                <a16:creationId xmlns:a16="http://schemas.microsoft.com/office/drawing/2014/main" id="{6CAF376F-61DE-FA5A-754A-99296E109F0B}"/>
              </a:ext>
            </a:extLst>
          </p:cNvPr>
          <p:cNvSpPr/>
          <p:nvPr/>
        </p:nvSpPr>
        <p:spPr>
          <a:xfrm>
            <a:off x="3068974" y="3001088"/>
            <a:ext cx="124934" cy="12493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4" name="Rectangle 17">
            <a:extLst>
              <a:ext uri="{FF2B5EF4-FFF2-40B4-BE49-F238E27FC236}">
                <a16:creationId xmlns:a16="http://schemas.microsoft.com/office/drawing/2014/main" id="{86AABC5B-02C9-3F88-3494-DC70447675BB}"/>
              </a:ext>
            </a:extLst>
          </p:cNvPr>
          <p:cNvSpPr/>
          <p:nvPr/>
        </p:nvSpPr>
        <p:spPr>
          <a:xfrm>
            <a:off x="3068974" y="3280927"/>
            <a:ext cx="124934" cy="1249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5" name="Rectangle 18">
            <a:extLst>
              <a:ext uri="{FF2B5EF4-FFF2-40B4-BE49-F238E27FC236}">
                <a16:creationId xmlns:a16="http://schemas.microsoft.com/office/drawing/2014/main" id="{7B488D64-D498-680C-52A6-222E94234CB1}"/>
              </a:ext>
            </a:extLst>
          </p:cNvPr>
          <p:cNvSpPr/>
          <p:nvPr/>
        </p:nvSpPr>
        <p:spPr>
          <a:xfrm>
            <a:off x="3068974" y="3560767"/>
            <a:ext cx="124934" cy="124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
        <p:nvSpPr>
          <p:cNvPr id="16" name="Rectangle 19">
            <a:extLst>
              <a:ext uri="{FF2B5EF4-FFF2-40B4-BE49-F238E27FC236}">
                <a16:creationId xmlns:a16="http://schemas.microsoft.com/office/drawing/2014/main" id="{41DD7D13-66AB-5E02-8583-7F884FEEB06A}"/>
              </a:ext>
            </a:extLst>
          </p:cNvPr>
          <p:cNvSpPr/>
          <p:nvPr/>
        </p:nvSpPr>
        <p:spPr>
          <a:xfrm>
            <a:off x="3068974" y="3840606"/>
            <a:ext cx="124934" cy="1249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SE">
              <a:solidFill>
                <a:srgbClr val="FFFFFF"/>
              </a:solidFill>
              <a:latin typeface="Arial"/>
            </a:endParaRPr>
          </a:p>
        </p:txBody>
      </p:sp>
    </p:spTree>
    <p:extLst>
      <p:ext uri="{BB962C8B-B14F-4D97-AF65-F5344CB8AC3E}">
        <p14:creationId xmlns:p14="http://schemas.microsoft.com/office/powerpoint/2010/main" val="196599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B38124-A136-494A-8A9C-434F496398A1}"/>
              </a:ext>
            </a:extLst>
          </p:cNvPr>
          <p:cNvSpPr/>
          <p:nvPr/>
        </p:nvSpPr>
        <p:spPr>
          <a:xfrm>
            <a:off x="-84083" y="0"/>
            <a:ext cx="91882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5" name="Picture 64">
            <a:extLst>
              <a:ext uri="{FF2B5EF4-FFF2-40B4-BE49-F238E27FC236}">
                <a16:creationId xmlns:a16="http://schemas.microsoft.com/office/drawing/2014/main" id="{DE437DDF-2BF4-0544-BFB8-35AE5660B0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41" t="15914" r="11738" b="21604"/>
          <a:stretch/>
        </p:blipFill>
        <p:spPr>
          <a:xfrm>
            <a:off x="-84083" y="0"/>
            <a:ext cx="9228083" cy="5143500"/>
          </a:xfrm>
          <a:prstGeom prst="rect">
            <a:avLst/>
          </a:prstGeom>
        </p:spPr>
      </p:pic>
      <p:sp>
        <p:nvSpPr>
          <p:cNvPr id="3" name="Date Placeholder 2"/>
          <p:cNvSpPr>
            <a:spLocks noGrp="1"/>
          </p:cNvSpPr>
          <p:nvPr>
            <p:ph type="dt" sz="half" idx="11"/>
          </p:nvPr>
        </p:nvSpPr>
        <p:spPr>
          <a:xfrm>
            <a:off x="132491" y="5402673"/>
            <a:ext cx="2057400" cy="117474"/>
          </a:xfrm>
        </p:spPr>
        <p:txBody>
          <a:bodyPr/>
          <a:lstStyle/>
          <a:p>
            <a:fld id="{BAD82F0C-0E2A-5546-8972-AA94798A63F5}" type="datetime1">
              <a:rPr lang="sv-SE" smtClean="0"/>
              <a:t>2023-08-29</a:t>
            </a:fld>
            <a:endParaRPr lang="en-GB" dirty="0"/>
          </a:p>
        </p:txBody>
      </p:sp>
      <p:sp>
        <p:nvSpPr>
          <p:cNvPr id="4" name="Slide Number Placeholder 3"/>
          <p:cNvSpPr>
            <a:spLocks noGrp="1"/>
          </p:cNvSpPr>
          <p:nvPr>
            <p:ph type="sldNum" sz="quarter" idx="12"/>
          </p:nvPr>
        </p:nvSpPr>
        <p:spPr>
          <a:xfrm>
            <a:off x="6696421" y="5427967"/>
            <a:ext cx="2057400" cy="117474"/>
          </a:xfrm>
        </p:spPr>
        <p:txBody>
          <a:bodyPr/>
          <a:lstStyle/>
          <a:p>
            <a:fld id="{C338348D-F2D3-AB47-AE2A-1D59B1E58D64}" type="slidenum">
              <a:rPr lang="en-GB" smtClean="0"/>
              <a:pPr/>
              <a:t>5</a:t>
            </a:fld>
            <a:endParaRPr lang="en-GB"/>
          </a:p>
        </p:txBody>
      </p:sp>
      <p:sp>
        <p:nvSpPr>
          <p:cNvPr id="20" name="Pentagon 19">
            <a:extLst>
              <a:ext uri="{FF2B5EF4-FFF2-40B4-BE49-F238E27FC236}">
                <a16:creationId xmlns:a16="http://schemas.microsoft.com/office/drawing/2014/main" id="{9DB48717-C9EA-8346-85AC-BDB57BA7D5FF}"/>
              </a:ext>
            </a:extLst>
          </p:cNvPr>
          <p:cNvSpPr/>
          <p:nvPr/>
        </p:nvSpPr>
        <p:spPr>
          <a:xfrm flipH="1">
            <a:off x="5739172" y="3716085"/>
            <a:ext cx="1620633" cy="310177"/>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100" dirty="0">
                <a:solidFill>
                  <a:srgbClr val="000000"/>
                </a:solidFill>
              </a:rPr>
              <a:t>KTH</a:t>
            </a:r>
            <a:r>
              <a:rPr lang="en-SE" sz="1100" dirty="0">
                <a:solidFill>
                  <a:schemeClr val="tx1"/>
                </a:solidFill>
              </a:rPr>
              <a:t> Flemingsberg</a:t>
            </a:r>
          </a:p>
        </p:txBody>
      </p:sp>
      <p:sp>
        <p:nvSpPr>
          <p:cNvPr id="22" name="Pentagon 21">
            <a:extLst>
              <a:ext uri="{FF2B5EF4-FFF2-40B4-BE49-F238E27FC236}">
                <a16:creationId xmlns:a16="http://schemas.microsoft.com/office/drawing/2014/main" id="{D9F57B9B-DF5A-264A-B760-34311019BB82}"/>
              </a:ext>
            </a:extLst>
          </p:cNvPr>
          <p:cNvSpPr/>
          <p:nvPr/>
        </p:nvSpPr>
        <p:spPr>
          <a:xfrm>
            <a:off x="4237462" y="1434562"/>
            <a:ext cx="1170271" cy="30121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rPr>
              <a:t>KTH</a:t>
            </a:r>
            <a:r>
              <a:rPr lang="en-SE" sz="1100" dirty="0">
                <a:solidFill>
                  <a:schemeClr val="tx1"/>
                </a:solidFill>
              </a:rPr>
              <a:t> Solna</a:t>
            </a:r>
          </a:p>
        </p:txBody>
      </p:sp>
      <p:sp>
        <p:nvSpPr>
          <p:cNvPr id="23" name="Pentagon 22">
            <a:extLst>
              <a:ext uri="{FF2B5EF4-FFF2-40B4-BE49-F238E27FC236}">
                <a16:creationId xmlns:a16="http://schemas.microsoft.com/office/drawing/2014/main" id="{129F3D53-02BB-4948-AE5F-D50E25B85E4F}"/>
              </a:ext>
            </a:extLst>
          </p:cNvPr>
          <p:cNvSpPr/>
          <p:nvPr/>
        </p:nvSpPr>
        <p:spPr>
          <a:xfrm>
            <a:off x="4129245" y="362823"/>
            <a:ext cx="1313600" cy="30121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rPr>
              <a:t>KTH</a:t>
            </a:r>
            <a:r>
              <a:rPr lang="en-SE" sz="1100" dirty="0">
                <a:solidFill>
                  <a:schemeClr val="tx1"/>
                </a:solidFill>
              </a:rPr>
              <a:t> Kista</a:t>
            </a:r>
          </a:p>
        </p:txBody>
      </p:sp>
      <p:sp>
        <p:nvSpPr>
          <p:cNvPr id="21" name="Pentagon 20">
            <a:extLst>
              <a:ext uri="{FF2B5EF4-FFF2-40B4-BE49-F238E27FC236}">
                <a16:creationId xmlns:a16="http://schemas.microsoft.com/office/drawing/2014/main" id="{174833E9-9D72-6B4B-8EA3-1E01D5DC366D}"/>
              </a:ext>
            </a:extLst>
          </p:cNvPr>
          <p:cNvSpPr/>
          <p:nvPr/>
        </p:nvSpPr>
        <p:spPr>
          <a:xfrm flipH="1">
            <a:off x="7632025" y="1453206"/>
            <a:ext cx="1270872" cy="28256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rPr>
              <a:t>KTH </a:t>
            </a:r>
            <a:r>
              <a:rPr lang="en-SE" sz="1100" dirty="0">
                <a:solidFill>
                  <a:schemeClr val="tx1"/>
                </a:solidFill>
              </a:rPr>
              <a:t>Campus</a:t>
            </a:r>
          </a:p>
        </p:txBody>
      </p:sp>
      <p:sp>
        <p:nvSpPr>
          <p:cNvPr id="19" name="Pentagon 18">
            <a:extLst>
              <a:ext uri="{FF2B5EF4-FFF2-40B4-BE49-F238E27FC236}">
                <a16:creationId xmlns:a16="http://schemas.microsoft.com/office/drawing/2014/main" id="{2B2DC65C-4F91-7B47-8A81-F3DC72ACF133}"/>
              </a:ext>
            </a:extLst>
          </p:cNvPr>
          <p:cNvSpPr/>
          <p:nvPr/>
        </p:nvSpPr>
        <p:spPr>
          <a:xfrm flipH="1">
            <a:off x="2426072" y="4441053"/>
            <a:ext cx="1454551" cy="30121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rPr>
              <a:t>KTH</a:t>
            </a:r>
            <a:r>
              <a:rPr lang="en-SE" sz="1100" dirty="0">
                <a:solidFill>
                  <a:schemeClr val="tx1"/>
                </a:solidFill>
              </a:rPr>
              <a:t> Södertälje</a:t>
            </a:r>
          </a:p>
        </p:txBody>
      </p:sp>
      <p:pic>
        <p:nvPicPr>
          <p:cNvPr id="53" name="Picture 52" descr="A tall building with many windows&#10;&#10;Description automatically generated with low confidence">
            <a:extLst>
              <a:ext uri="{FF2B5EF4-FFF2-40B4-BE49-F238E27FC236}">
                <a16:creationId xmlns:a16="http://schemas.microsoft.com/office/drawing/2014/main" id="{8F750EE2-399F-BB48-BFB1-E39FB42409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328" y="-161503"/>
            <a:ext cx="412830" cy="1346364"/>
          </a:xfrm>
          <a:prstGeom prst="rect">
            <a:avLst/>
          </a:prstGeom>
        </p:spPr>
      </p:pic>
      <p:pic>
        <p:nvPicPr>
          <p:cNvPr id="55" name="Picture 54" descr="A picture containing diagram&#10;&#10;Description automatically generated">
            <a:extLst>
              <a:ext uri="{FF2B5EF4-FFF2-40B4-BE49-F238E27FC236}">
                <a16:creationId xmlns:a16="http://schemas.microsoft.com/office/drawing/2014/main" id="{DB8DFC98-E7D2-3F46-B650-4FF1DFC6B4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6018" y="4403830"/>
            <a:ext cx="1012184" cy="676872"/>
          </a:xfrm>
          <a:prstGeom prst="rect">
            <a:avLst/>
          </a:prstGeom>
        </p:spPr>
      </p:pic>
      <p:pic>
        <p:nvPicPr>
          <p:cNvPr id="59" name="Picture 58" descr="A picture containing satellite&#10;&#10;Description automatically generated">
            <a:extLst>
              <a:ext uri="{FF2B5EF4-FFF2-40B4-BE49-F238E27FC236}">
                <a16:creationId xmlns:a16="http://schemas.microsoft.com/office/drawing/2014/main" id="{5822954C-3FB1-9B41-B173-1865CA5F7A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6064" y="3591743"/>
            <a:ext cx="1016679" cy="747344"/>
          </a:xfrm>
          <a:prstGeom prst="rect">
            <a:avLst/>
          </a:prstGeom>
        </p:spPr>
      </p:pic>
      <p:pic>
        <p:nvPicPr>
          <p:cNvPr id="61" name="Picture 60" descr="A picture containing toy&#10;&#10;Description automatically generated">
            <a:extLst>
              <a:ext uri="{FF2B5EF4-FFF2-40B4-BE49-F238E27FC236}">
                <a16:creationId xmlns:a16="http://schemas.microsoft.com/office/drawing/2014/main" id="{F8A8F1DA-A18A-FE46-9A56-805476A94B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5368" y="1321620"/>
            <a:ext cx="1035933" cy="517967"/>
          </a:xfrm>
          <a:prstGeom prst="rect">
            <a:avLst/>
          </a:prstGeom>
        </p:spPr>
      </p:pic>
      <p:pic>
        <p:nvPicPr>
          <p:cNvPr id="63" name="Picture 62" descr="A picture containing outdoor, building, tall, tower&#10;&#10;Description automatically generated">
            <a:extLst>
              <a:ext uri="{FF2B5EF4-FFF2-40B4-BE49-F238E27FC236}">
                <a16:creationId xmlns:a16="http://schemas.microsoft.com/office/drawing/2014/main" id="{941C7DC7-FFE4-BB4C-9B42-55157F6949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42845" y="1243250"/>
            <a:ext cx="991095" cy="596337"/>
          </a:xfrm>
          <a:prstGeom prst="rect">
            <a:avLst/>
          </a:prstGeom>
        </p:spPr>
      </p:pic>
      <p:cxnSp>
        <p:nvCxnSpPr>
          <p:cNvPr id="67" name="Straight Connector 66">
            <a:extLst>
              <a:ext uri="{FF2B5EF4-FFF2-40B4-BE49-F238E27FC236}">
                <a16:creationId xmlns:a16="http://schemas.microsoft.com/office/drawing/2014/main" id="{D6FD8C2F-3BB3-744F-A4CB-677FA8ED045E}"/>
              </a:ext>
            </a:extLst>
          </p:cNvPr>
          <p:cNvCxnSpPr>
            <a:cxnSpLocks/>
          </p:cNvCxnSpPr>
          <p:nvPr/>
        </p:nvCxnSpPr>
        <p:spPr>
          <a:xfrm>
            <a:off x="8545025" y="4938854"/>
            <a:ext cx="377371" cy="0"/>
          </a:xfrm>
          <a:prstGeom prst="line">
            <a:avLst/>
          </a:prstGeom>
          <a:ln w="25400">
            <a:solidFill>
              <a:schemeClr val="accent2"/>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147B4E0-877F-7B4E-A3AC-F594383B22B0}"/>
              </a:ext>
            </a:extLst>
          </p:cNvPr>
          <p:cNvSpPr txBox="1"/>
          <p:nvPr/>
        </p:nvSpPr>
        <p:spPr>
          <a:xfrm>
            <a:off x="8460589" y="4741985"/>
            <a:ext cx="546241" cy="200055"/>
          </a:xfrm>
          <a:prstGeom prst="rect">
            <a:avLst/>
          </a:prstGeom>
          <a:noFill/>
        </p:spPr>
        <p:txBody>
          <a:bodyPr wrap="square" rtlCol="0">
            <a:spAutoFit/>
          </a:bodyPr>
          <a:lstStyle/>
          <a:p>
            <a:pPr algn="ctr"/>
            <a:r>
              <a:rPr lang="en-SE" sz="700" dirty="0"/>
              <a:t>2 km</a:t>
            </a:r>
          </a:p>
        </p:txBody>
      </p:sp>
    </p:spTree>
    <p:extLst>
      <p:ext uri="{BB962C8B-B14F-4D97-AF65-F5344CB8AC3E}">
        <p14:creationId xmlns:p14="http://schemas.microsoft.com/office/powerpoint/2010/main" val="64132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6923AAE-A16F-F849-A8BB-001DAF843270}"/>
              </a:ext>
            </a:extLst>
          </p:cNvPr>
          <p:cNvSpPr>
            <a:spLocks noGrp="1"/>
          </p:cNvSpPr>
          <p:nvPr>
            <p:ph type="title"/>
          </p:nvPr>
        </p:nvSpPr>
        <p:spPr/>
        <p:txBody>
          <a:bodyPr/>
          <a:lstStyle/>
          <a:p>
            <a:r>
              <a:rPr lang="sv-SE" dirty="0">
                <a:solidFill>
                  <a:srgbClr val="000000"/>
                </a:solidFill>
                <a:latin typeface="Arial" panose="020B0604020202020204" pitchFamily="34" charset="0"/>
              </a:rPr>
              <a:t>KTH:s </a:t>
            </a:r>
            <a:r>
              <a:rPr lang="sv-SE" dirty="0">
                <a:solidFill>
                  <a:srgbClr val="000000"/>
                </a:solidFill>
              </a:rPr>
              <a:t>skolor och institutioner </a:t>
            </a:r>
            <a:endParaRPr lang="en-SE" dirty="0"/>
          </a:p>
        </p:txBody>
      </p:sp>
      <p:sp>
        <p:nvSpPr>
          <p:cNvPr id="3" name="Date Placeholder 2">
            <a:extLst>
              <a:ext uri="{FF2B5EF4-FFF2-40B4-BE49-F238E27FC236}">
                <a16:creationId xmlns:a16="http://schemas.microsoft.com/office/drawing/2014/main" id="{35342798-6313-4442-BAC4-E738DDACE8B7}"/>
              </a:ext>
            </a:extLst>
          </p:cNvPr>
          <p:cNvSpPr>
            <a:spLocks noGrp="1"/>
          </p:cNvSpPr>
          <p:nvPr>
            <p:ph type="dt" sz="half" idx="11"/>
          </p:nvPr>
        </p:nvSpPr>
        <p:spPr>
          <a:xfrm>
            <a:off x="250825" y="4949520"/>
            <a:ext cx="2057400" cy="117474"/>
          </a:xfrm>
        </p:spPr>
        <p:txBody>
          <a:bodyPr/>
          <a:lstStyle/>
          <a:p>
            <a:fld id="{C55EB1E9-4E18-5549-8E17-04A05D374244}" type="datetime1">
              <a:rPr lang="sv-SE" smtClean="0"/>
              <a:pPr/>
              <a:t>2023-08-29</a:t>
            </a:fld>
            <a:endParaRPr lang="en-GB" dirty="0"/>
          </a:p>
        </p:txBody>
      </p:sp>
      <p:sp>
        <p:nvSpPr>
          <p:cNvPr id="4" name="Slide Number Placeholder 3">
            <a:extLst>
              <a:ext uri="{FF2B5EF4-FFF2-40B4-BE49-F238E27FC236}">
                <a16:creationId xmlns:a16="http://schemas.microsoft.com/office/drawing/2014/main" id="{6470F185-035C-6F4B-ADD0-641240438540}"/>
              </a:ext>
            </a:extLst>
          </p:cNvPr>
          <p:cNvSpPr>
            <a:spLocks noGrp="1"/>
          </p:cNvSpPr>
          <p:nvPr>
            <p:ph type="sldNum" sz="quarter" idx="12"/>
          </p:nvPr>
        </p:nvSpPr>
        <p:spPr>
          <a:xfrm>
            <a:off x="6835775" y="4949520"/>
            <a:ext cx="2057400" cy="117474"/>
          </a:xfrm>
        </p:spPr>
        <p:txBody>
          <a:bodyPr/>
          <a:lstStyle/>
          <a:p>
            <a:fld id="{C338348D-F2D3-AB47-AE2A-1D59B1E58D64}" type="slidenum">
              <a:rPr lang="en-GB" smtClean="0"/>
              <a:pPr/>
              <a:t>6</a:t>
            </a:fld>
            <a:endParaRPr lang="en-GB" dirty="0"/>
          </a:p>
        </p:txBody>
      </p:sp>
      <p:sp>
        <p:nvSpPr>
          <p:cNvPr id="5" name="Rectangle 4">
            <a:extLst>
              <a:ext uri="{FF2B5EF4-FFF2-40B4-BE49-F238E27FC236}">
                <a16:creationId xmlns:a16="http://schemas.microsoft.com/office/drawing/2014/main" id="{2FDA3799-095A-A94D-AE9B-EA3EDE9AC80F}"/>
              </a:ext>
            </a:extLst>
          </p:cNvPr>
          <p:cNvSpPr/>
          <p:nvPr/>
        </p:nvSpPr>
        <p:spPr>
          <a:xfrm>
            <a:off x="266259" y="1255484"/>
            <a:ext cx="1634790" cy="8345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Arkitektur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och samhällsbyggnad</a:t>
            </a:r>
          </a:p>
        </p:txBody>
      </p:sp>
      <p:sp>
        <p:nvSpPr>
          <p:cNvPr id="6" name="Rectangle 5">
            <a:extLst>
              <a:ext uri="{FF2B5EF4-FFF2-40B4-BE49-F238E27FC236}">
                <a16:creationId xmlns:a16="http://schemas.microsoft.com/office/drawing/2014/main" id="{70566C52-36EF-7E43-9662-41E3091988E5}"/>
              </a:ext>
            </a:extLst>
          </p:cNvPr>
          <p:cNvSpPr/>
          <p:nvPr/>
        </p:nvSpPr>
        <p:spPr>
          <a:xfrm>
            <a:off x="2002713" y="1255485"/>
            <a:ext cx="1634791" cy="83457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Elektroteknik och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a:ln>
                  <a:noFill/>
                </a:ln>
                <a:solidFill>
                  <a:srgbClr val="000000"/>
                </a:solidFill>
                <a:effectLst/>
                <a:uLnTx/>
                <a:uFillTx/>
                <a:latin typeface="Arial"/>
                <a:ea typeface="+mn-ea"/>
                <a:cs typeface="+mn-cs"/>
              </a:rPr>
              <a:t>datavetenskap</a:t>
            </a:r>
          </a:p>
        </p:txBody>
      </p:sp>
      <p:sp>
        <p:nvSpPr>
          <p:cNvPr id="7" name="Rectangle 6">
            <a:extLst>
              <a:ext uri="{FF2B5EF4-FFF2-40B4-BE49-F238E27FC236}">
                <a16:creationId xmlns:a16="http://schemas.microsoft.com/office/drawing/2014/main" id="{1B41AFFD-FDF6-B542-8258-00589E391D6A}"/>
              </a:ext>
            </a:extLst>
          </p:cNvPr>
          <p:cNvSpPr/>
          <p:nvPr/>
        </p:nvSpPr>
        <p:spPr>
          <a:xfrm>
            <a:off x="3754602" y="1255485"/>
            <a:ext cx="1634792" cy="83457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Industriell teknik och management</a:t>
            </a:r>
          </a:p>
        </p:txBody>
      </p:sp>
      <p:sp>
        <p:nvSpPr>
          <p:cNvPr id="8" name="Rectangle 7">
            <a:extLst>
              <a:ext uri="{FF2B5EF4-FFF2-40B4-BE49-F238E27FC236}">
                <a16:creationId xmlns:a16="http://schemas.microsoft.com/office/drawing/2014/main" id="{06C99C38-912E-FA45-94DC-CA90597A9959}"/>
              </a:ext>
            </a:extLst>
          </p:cNvPr>
          <p:cNvSpPr/>
          <p:nvPr/>
        </p:nvSpPr>
        <p:spPr>
          <a:xfrm>
            <a:off x="5506492" y="1255485"/>
            <a:ext cx="1634791" cy="83457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Kemi, bioteknologi och hälsa</a:t>
            </a:r>
          </a:p>
        </p:txBody>
      </p:sp>
      <p:sp>
        <p:nvSpPr>
          <p:cNvPr id="9" name="Rectangle 8">
            <a:extLst>
              <a:ext uri="{FF2B5EF4-FFF2-40B4-BE49-F238E27FC236}">
                <a16:creationId xmlns:a16="http://schemas.microsoft.com/office/drawing/2014/main" id="{6503522F-FEE7-0940-B5CF-94A1F1328CF8}"/>
              </a:ext>
            </a:extLst>
          </p:cNvPr>
          <p:cNvSpPr/>
          <p:nvPr/>
        </p:nvSpPr>
        <p:spPr>
          <a:xfrm>
            <a:off x="7258381" y="1255485"/>
            <a:ext cx="1634791" cy="83457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Teknikvetenskap</a:t>
            </a:r>
          </a:p>
        </p:txBody>
      </p:sp>
      <p:sp>
        <p:nvSpPr>
          <p:cNvPr id="10" name="Rectangle 9">
            <a:extLst>
              <a:ext uri="{FF2B5EF4-FFF2-40B4-BE49-F238E27FC236}">
                <a16:creationId xmlns:a16="http://schemas.microsoft.com/office/drawing/2014/main" id="{205918C5-248F-AE4B-80FF-6DF8441FAD72}"/>
              </a:ext>
            </a:extLst>
          </p:cNvPr>
          <p:cNvSpPr/>
          <p:nvPr/>
        </p:nvSpPr>
        <p:spPr>
          <a:xfrm>
            <a:off x="250829"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spcBef>
                <a:spcPts val="600"/>
              </a:spcBef>
            </a:pPr>
            <a:r>
              <a:rPr lang="en-SE" sz="900" dirty="0">
                <a:solidFill>
                  <a:schemeClr val="tx1"/>
                </a:solidFill>
              </a:rPr>
              <a:t>Arkitektur</a:t>
            </a:r>
          </a:p>
          <a:p>
            <a:pPr>
              <a:spcBef>
                <a:spcPts val="600"/>
              </a:spcBef>
            </a:pPr>
            <a:r>
              <a:rPr lang="en-SE" sz="900" dirty="0">
                <a:solidFill>
                  <a:schemeClr val="tx1"/>
                </a:solidFill>
              </a:rPr>
              <a:t>Byggvetenskap</a:t>
            </a:r>
          </a:p>
          <a:p>
            <a:pPr>
              <a:spcBef>
                <a:spcPts val="600"/>
              </a:spcBef>
            </a:pPr>
            <a:r>
              <a:rPr lang="en-SE" sz="900" dirty="0">
                <a:solidFill>
                  <a:schemeClr val="tx1"/>
                </a:solidFill>
              </a:rPr>
              <a:t>Fastigheter och byggande</a:t>
            </a:r>
          </a:p>
          <a:p>
            <a:pPr>
              <a:spcBef>
                <a:spcPts val="600"/>
              </a:spcBef>
            </a:pPr>
            <a:r>
              <a:rPr lang="en-SE" sz="900" dirty="0">
                <a:solidFill>
                  <a:schemeClr val="tx1"/>
                </a:solidFill>
              </a:rPr>
              <a:t>Filosofi och historia</a:t>
            </a:r>
          </a:p>
          <a:p>
            <a:pPr>
              <a:spcBef>
                <a:spcPts val="600"/>
              </a:spcBef>
            </a:pPr>
            <a:r>
              <a:rPr lang="en-SE" sz="900" dirty="0">
                <a:solidFill>
                  <a:schemeClr val="tx1"/>
                </a:solidFill>
              </a:rPr>
              <a:t>Hållbar utveckling, miljövetenskap och teknik (SEED)</a:t>
            </a:r>
          </a:p>
          <a:p>
            <a:pPr>
              <a:spcBef>
                <a:spcPts val="600"/>
              </a:spcBef>
            </a:pPr>
            <a:r>
              <a:rPr lang="en-SE" sz="900" dirty="0">
                <a:solidFill>
                  <a:schemeClr val="tx1"/>
                </a:solidFill>
              </a:rPr>
              <a:t>Samhällsplanering </a:t>
            </a:r>
            <a:br>
              <a:rPr lang="en-SE" sz="900" dirty="0">
                <a:solidFill>
                  <a:schemeClr val="tx1"/>
                </a:solidFill>
              </a:rPr>
            </a:br>
            <a:r>
              <a:rPr lang="en-SE" sz="900" dirty="0">
                <a:solidFill>
                  <a:schemeClr val="tx1"/>
                </a:solidFill>
              </a:rPr>
              <a:t>och miljö</a:t>
            </a:r>
          </a:p>
        </p:txBody>
      </p:sp>
      <p:sp>
        <p:nvSpPr>
          <p:cNvPr id="11" name="Rectangle 10">
            <a:extLst>
              <a:ext uri="{FF2B5EF4-FFF2-40B4-BE49-F238E27FC236}">
                <a16:creationId xmlns:a16="http://schemas.microsoft.com/office/drawing/2014/main" id="{B169567F-AEA0-A843-8122-242CC3A4D1C1}"/>
              </a:ext>
            </a:extLst>
          </p:cNvPr>
          <p:cNvSpPr/>
          <p:nvPr/>
        </p:nvSpPr>
        <p:spPr>
          <a:xfrm>
            <a:off x="2002718"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spcBef>
                <a:spcPts val="600"/>
              </a:spcBef>
            </a:pPr>
            <a:r>
              <a:rPr lang="sv-SE" sz="900" dirty="0">
                <a:solidFill>
                  <a:schemeClr val="tx1"/>
                </a:solidFill>
              </a:rPr>
              <a:t>Datavetenskap</a:t>
            </a:r>
          </a:p>
          <a:p>
            <a:pPr>
              <a:spcBef>
                <a:spcPts val="600"/>
              </a:spcBef>
            </a:pPr>
            <a:r>
              <a:rPr lang="en-GB" sz="900" dirty="0">
                <a:solidFill>
                  <a:schemeClr val="tx1"/>
                </a:solidFill>
              </a:rPr>
              <a:t>Elektroteknik</a:t>
            </a:r>
          </a:p>
          <a:p>
            <a:pPr>
              <a:spcBef>
                <a:spcPts val="600"/>
              </a:spcBef>
            </a:pPr>
            <a:r>
              <a:rPr lang="en-GB" sz="900" dirty="0" err="1">
                <a:solidFill>
                  <a:schemeClr val="tx1"/>
                </a:solidFill>
              </a:rPr>
              <a:t>Intelligenta</a:t>
            </a:r>
            <a:r>
              <a:rPr lang="en-GB" sz="900" dirty="0">
                <a:solidFill>
                  <a:schemeClr val="tx1"/>
                </a:solidFill>
              </a:rPr>
              <a:t> system </a:t>
            </a:r>
          </a:p>
          <a:p>
            <a:pPr>
              <a:spcBef>
                <a:spcPts val="600"/>
              </a:spcBef>
            </a:pPr>
            <a:r>
              <a:rPr lang="en-GB" sz="900" dirty="0" err="1">
                <a:solidFill>
                  <a:schemeClr val="tx1"/>
                </a:solidFill>
              </a:rPr>
              <a:t>Människocentrerad</a:t>
            </a:r>
            <a:r>
              <a:rPr lang="en-GB" sz="900" dirty="0">
                <a:solidFill>
                  <a:schemeClr val="tx1"/>
                </a:solidFill>
              </a:rPr>
              <a:t> </a:t>
            </a:r>
            <a:r>
              <a:rPr lang="en-GB" sz="900" dirty="0" err="1">
                <a:solidFill>
                  <a:schemeClr val="tx1"/>
                </a:solidFill>
              </a:rPr>
              <a:t>teknik</a:t>
            </a:r>
            <a:endParaRPr lang="en-GB" sz="900" dirty="0">
              <a:solidFill>
                <a:schemeClr val="tx1"/>
              </a:solidFill>
            </a:endParaRPr>
          </a:p>
          <a:p>
            <a:pPr>
              <a:spcBef>
                <a:spcPts val="600"/>
              </a:spcBef>
            </a:pPr>
            <a:endParaRPr lang="en-GB" sz="900" dirty="0">
              <a:solidFill>
                <a:schemeClr val="tx1"/>
              </a:solidFill>
            </a:endParaRPr>
          </a:p>
          <a:p>
            <a:pPr algn="ctr"/>
            <a:endParaRPr lang="en-SE" sz="900" dirty="0">
              <a:solidFill>
                <a:schemeClr val="tx1"/>
              </a:solidFill>
            </a:endParaRPr>
          </a:p>
        </p:txBody>
      </p:sp>
      <p:sp>
        <p:nvSpPr>
          <p:cNvPr id="12" name="Rectangle 11">
            <a:extLst>
              <a:ext uri="{FF2B5EF4-FFF2-40B4-BE49-F238E27FC236}">
                <a16:creationId xmlns:a16="http://schemas.microsoft.com/office/drawing/2014/main" id="{521D8690-380B-5E4A-962C-AF5EC4E15997}"/>
              </a:ext>
            </a:extLst>
          </p:cNvPr>
          <p:cNvSpPr/>
          <p:nvPr/>
        </p:nvSpPr>
        <p:spPr>
          <a:xfrm>
            <a:off x="3754607"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spcBef>
                <a:spcPts val="600"/>
              </a:spcBef>
            </a:pPr>
            <a:r>
              <a:rPr lang="sv-SE" sz="900" noProof="1">
                <a:solidFill>
                  <a:schemeClr val="tx1"/>
                </a:solidFill>
              </a:rPr>
              <a:t>Energiteknik</a:t>
            </a:r>
          </a:p>
          <a:p>
            <a:pPr>
              <a:spcBef>
                <a:spcPts val="600"/>
              </a:spcBef>
            </a:pPr>
            <a:r>
              <a:rPr lang="sv-SE" sz="900" noProof="1">
                <a:solidFill>
                  <a:schemeClr val="tx1"/>
                </a:solidFill>
              </a:rPr>
              <a:t>Hållbar produktionsutveckling</a:t>
            </a:r>
          </a:p>
          <a:p>
            <a:pPr>
              <a:spcBef>
                <a:spcPts val="600"/>
              </a:spcBef>
            </a:pPr>
            <a:r>
              <a:rPr lang="sv-SE" sz="900" noProof="1">
                <a:solidFill>
                  <a:schemeClr val="tx1"/>
                </a:solidFill>
              </a:rPr>
              <a:t>Industriell ekonomi och organisation</a:t>
            </a:r>
          </a:p>
          <a:p>
            <a:pPr>
              <a:spcBef>
                <a:spcPts val="600"/>
              </a:spcBef>
            </a:pPr>
            <a:r>
              <a:rPr lang="sv-SE" sz="900" noProof="1">
                <a:solidFill>
                  <a:schemeClr val="tx1"/>
                </a:solidFill>
              </a:rPr>
              <a:t>Industriell produktion</a:t>
            </a:r>
          </a:p>
          <a:p>
            <a:pPr>
              <a:spcBef>
                <a:spcPts val="600"/>
              </a:spcBef>
            </a:pPr>
            <a:r>
              <a:rPr lang="sv-SE" sz="900" noProof="1">
                <a:solidFill>
                  <a:schemeClr val="tx1"/>
                </a:solidFill>
              </a:rPr>
              <a:t>Lärande</a:t>
            </a:r>
          </a:p>
          <a:p>
            <a:pPr>
              <a:spcBef>
                <a:spcPts val="600"/>
              </a:spcBef>
            </a:pPr>
            <a:r>
              <a:rPr lang="sv-SE" sz="900" noProof="1">
                <a:solidFill>
                  <a:schemeClr val="tx1"/>
                </a:solidFill>
              </a:rPr>
              <a:t>Maskinkonstruktion</a:t>
            </a:r>
          </a:p>
          <a:p>
            <a:pPr>
              <a:spcBef>
                <a:spcPts val="600"/>
              </a:spcBef>
            </a:pPr>
            <a:r>
              <a:rPr lang="sv-SE" sz="900" noProof="1">
                <a:solidFill>
                  <a:schemeClr val="tx1"/>
                </a:solidFill>
              </a:rPr>
              <a:t>Materialvetenskap</a:t>
            </a:r>
          </a:p>
          <a:p>
            <a:pPr>
              <a:spcBef>
                <a:spcPts val="600"/>
              </a:spcBef>
            </a:pPr>
            <a:endParaRPr lang="en-GB" sz="900" dirty="0">
              <a:solidFill>
                <a:schemeClr val="tx1"/>
              </a:solidFill>
            </a:endParaRPr>
          </a:p>
          <a:p>
            <a:pPr algn="ctr"/>
            <a:endParaRPr lang="en-SE" sz="900" dirty="0">
              <a:solidFill>
                <a:schemeClr val="tx1"/>
              </a:solidFill>
            </a:endParaRPr>
          </a:p>
        </p:txBody>
      </p:sp>
      <p:sp>
        <p:nvSpPr>
          <p:cNvPr id="13" name="Rectangle 12">
            <a:extLst>
              <a:ext uri="{FF2B5EF4-FFF2-40B4-BE49-F238E27FC236}">
                <a16:creationId xmlns:a16="http://schemas.microsoft.com/office/drawing/2014/main" id="{1A032489-A80B-754D-8C51-7E3B9A305D7F}"/>
              </a:ext>
            </a:extLst>
          </p:cNvPr>
          <p:cNvSpPr/>
          <p:nvPr/>
        </p:nvSpPr>
        <p:spPr>
          <a:xfrm>
            <a:off x="5506496"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spcBef>
                <a:spcPts val="600"/>
              </a:spcBef>
            </a:pPr>
            <a:r>
              <a:rPr lang="en-GB" sz="900" dirty="0" err="1">
                <a:solidFill>
                  <a:schemeClr val="tx1"/>
                </a:solidFill>
              </a:rPr>
              <a:t>Fiber</a:t>
            </a:r>
            <a:r>
              <a:rPr lang="en-GB" sz="900" dirty="0">
                <a:solidFill>
                  <a:schemeClr val="tx1"/>
                </a:solidFill>
              </a:rPr>
              <a:t> och </a:t>
            </a:r>
            <a:r>
              <a:rPr lang="en-GB" sz="900" dirty="0" err="1">
                <a:solidFill>
                  <a:schemeClr val="tx1"/>
                </a:solidFill>
              </a:rPr>
              <a:t>polymerteknik</a:t>
            </a:r>
            <a:endParaRPr lang="en-GB" sz="900" dirty="0">
              <a:solidFill>
                <a:schemeClr val="tx1"/>
              </a:solidFill>
            </a:endParaRPr>
          </a:p>
          <a:p>
            <a:pPr>
              <a:spcBef>
                <a:spcPts val="600"/>
              </a:spcBef>
            </a:pPr>
            <a:r>
              <a:rPr lang="en-GB" sz="900" dirty="0" err="1">
                <a:solidFill>
                  <a:schemeClr val="tx1"/>
                </a:solidFill>
              </a:rPr>
              <a:t>Genteknologi</a:t>
            </a:r>
            <a:endParaRPr lang="en-GB" sz="900" dirty="0">
              <a:solidFill>
                <a:schemeClr val="tx1"/>
              </a:solidFill>
            </a:endParaRPr>
          </a:p>
          <a:p>
            <a:pPr>
              <a:spcBef>
                <a:spcPts val="600"/>
              </a:spcBef>
            </a:pPr>
            <a:r>
              <a:rPr lang="en-GB" sz="900" dirty="0" err="1">
                <a:solidFill>
                  <a:schemeClr val="tx1"/>
                </a:solidFill>
              </a:rPr>
              <a:t>Industriell</a:t>
            </a:r>
            <a:r>
              <a:rPr lang="en-GB" sz="900" dirty="0">
                <a:solidFill>
                  <a:schemeClr val="tx1"/>
                </a:solidFill>
              </a:rPr>
              <a:t> </a:t>
            </a:r>
            <a:r>
              <a:rPr lang="en-GB" sz="900" noProof="1">
                <a:solidFill>
                  <a:schemeClr val="tx1"/>
                </a:solidFill>
              </a:rPr>
              <a:t>bioteknologi</a:t>
            </a:r>
          </a:p>
          <a:p>
            <a:pPr>
              <a:spcBef>
                <a:spcPts val="600"/>
              </a:spcBef>
            </a:pPr>
            <a:r>
              <a:rPr lang="en-GB" sz="900" dirty="0" err="1">
                <a:solidFill>
                  <a:schemeClr val="tx1"/>
                </a:solidFill>
              </a:rPr>
              <a:t>Ingenjörspedagogik</a:t>
            </a:r>
            <a:endParaRPr lang="en-GB" sz="900" dirty="0">
              <a:solidFill>
                <a:schemeClr val="tx1"/>
              </a:solidFill>
            </a:endParaRPr>
          </a:p>
          <a:p>
            <a:pPr>
              <a:spcBef>
                <a:spcPts val="600"/>
              </a:spcBef>
            </a:pPr>
            <a:r>
              <a:rPr lang="en-GB" sz="900" dirty="0">
                <a:solidFill>
                  <a:schemeClr val="tx1"/>
                </a:solidFill>
              </a:rPr>
              <a:t>Kemi</a:t>
            </a:r>
          </a:p>
          <a:p>
            <a:pPr>
              <a:spcBef>
                <a:spcPts val="600"/>
              </a:spcBef>
            </a:pPr>
            <a:r>
              <a:rPr lang="en-GB" sz="900" dirty="0" err="1">
                <a:solidFill>
                  <a:schemeClr val="tx1"/>
                </a:solidFill>
              </a:rPr>
              <a:t>Kemiteknik</a:t>
            </a:r>
            <a:endParaRPr lang="en-GB" sz="900" dirty="0">
              <a:solidFill>
                <a:schemeClr val="tx1"/>
              </a:solidFill>
            </a:endParaRPr>
          </a:p>
          <a:p>
            <a:pPr>
              <a:spcBef>
                <a:spcPts val="600"/>
              </a:spcBef>
            </a:pPr>
            <a:r>
              <a:rPr lang="en-GB" sz="900" dirty="0" err="1">
                <a:solidFill>
                  <a:schemeClr val="tx1"/>
                </a:solidFill>
              </a:rPr>
              <a:t>Medicinsk</a:t>
            </a:r>
            <a:r>
              <a:rPr lang="en-GB" sz="900" dirty="0">
                <a:solidFill>
                  <a:schemeClr val="tx1"/>
                </a:solidFill>
              </a:rPr>
              <a:t> </a:t>
            </a:r>
            <a:r>
              <a:rPr lang="en-GB" sz="900" dirty="0" err="1">
                <a:solidFill>
                  <a:schemeClr val="tx1"/>
                </a:solidFill>
              </a:rPr>
              <a:t>teknik</a:t>
            </a:r>
            <a:r>
              <a:rPr lang="en-GB" sz="900" dirty="0">
                <a:solidFill>
                  <a:schemeClr val="tx1"/>
                </a:solidFill>
              </a:rPr>
              <a:t> och </a:t>
            </a:r>
            <a:r>
              <a:rPr lang="en-GB" sz="900" dirty="0" err="1">
                <a:solidFill>
                  <a:schemeClr val="tx1"/>
                </a:solidFill>
              </a:rPr>
              <a:t>hälsosystem</a:t>
            </a:r>
            <a:endParaRPr lang="en-GB" sz="900" dirty="0">
              <a:solidFill>
                <a:schemeClr val="tx1"/>
              </a:solidFill>
            </a:endParaRPr>
          </a:p>
          <a:p>
            <a:pPr>
              <a:spcBef>
                <a:spcPts val="600"/>
              </a:spcBef>
            </a:pPr>
            <a:r>
              <a:rPr lang="en-GB" sz="900" dirty="0" err="1">
                <a:solidFill>
                  <a:schemeClr val="tx1"/>
                </a:solidFill>
              </a:rPr>
              <a:t>Proteinvetenskap</a:t>
            </a:r>
            <a:endParaRPr lang="en-GB" sz="900" dirty="0">
              <a:solidFill>
                <a:schemeClr val="tx1"/>
              </a:solidFill>
            </a:endParaRPr>
          </a:p>
          <a:p>
            <a:pPr>
              <a:spcBef>
                <a:spcPts val="600"/>
              </a:spcBef>
            </a:pPr>
            <a:endParaRPr lang="en-GB" sz="900" dirty="0">
              <a:solidFill>
                <a:schemeClr val="tx1"/>
              </a:solidFill>
            </a:endParaRPr>
          </a:p>
          <a:p>
            <a:pPr algn="ctr"/>
            <a:endParaRPr lang="en-SE" sz="900" dirty="0">
              <a:solidFill>
                <a:schemeClr val="tx1"/>
              </a:solidFill>
            </a:endParaRPr>
          </a:p>
        </p:txBody>
      </p:sp>
      <p:sp>
        <p:nvSpPr>
          <p:cNvPr id="14" name="Rectangle 13">
            <a:extLst>
              <a:ext uri="{FF2B5EF4-FFF2-40B4-BE49-F238E27FC236}">
                <a16:creationId xmlns:a16="http://schemas.microsoft.com/office/drawing/2014/main" id="{5C72B1DC-96CA-404C-B22B-D202F1393B5C}"/>
              </a:ext>
            </a:extLst>
          </p:cNvPr>
          <p:cNvSpPr/>
          <p:nvPr/>
        </p:nvSpPr>
        <p:spPr>
          <a:xfrm>
            <a:off x="7258384" y="2419915"/>
            <a:ext cx="1634791" cy="230448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a:spcBef>
                <a:spcPts val="600"/>
              </a:spcBef>
            </a:pPr>
            <a:r>
              <a:rPr lang="en-GB" sz="900" dirty="0" err="1">
                <a:solidFill>
                  <a:schemeClr val="tx1"/>
                </a:solidFill>
              </a:rPr>
              <a:t>Fysik</a:t>
            </a:r>
            <a:endParaRPr lang="en-GB" sz="900" dirty="0">
              <a:solidFill>
                <a:schemeClr val="tx1"/>
              </a:solidFill>
            </a:endParaRPr>
          </a:p>
          <a:p>
            <a:pPr>
              <a:spcBef>
                <a:spcPts val="600"/>
              </a:spcBef>
            </a:pPr>
            <a:r>
              <a:rPr lang="en-GB" sz="900" dirty="0" err="1">
                <a:solidFill>
                  <a:schemeClr val="tx1"/>
                </a:solidFill>
              </a:rPr>
              <a:t>Matematik</a:t>
            </a:r>
            <a:endParaRPr lang="en-GB" sz="900" dirty="0">
              <a:solidFill>
                <a:schemeClr val="tx1"/>
              </a:solidFill>
            </a:endParaRPr>
          </a:p>
          <a:p>
            <a:pPr>
              <a:spcBef>
                <a:spcPts val="600"/>
              </a:spcBef>
            </a:pPr>
            <a:r>
              <a:rPr lang="en-GB" sz="900" dirty="0" err="1">
                <a:solidFill>
                  <a:schemeClr val="tx1"/>
                </a:solidFill>
              </a:rPr>
              <a:t>Teknisk</a:t>
            </a:r>
            <a:r>
              <a:rPr lang="en-GB" sz="900" dirty="0">
                <a:solidFill>
                  <a:schemeClr val="tx1"/>
                </a:solidFill>
              </a:rPr>
              <a:t> </a:t>
            </a:r>
            <a:r>
              <a:rPr lang="en-GB" sz="900" dirty="0" err="1">
                <a:solidFill>
                  <a:schemeClr val="tx1"/>
                </a:solidFill>
              </a:rPr>
              <a:t>mekanik</a:t>
            </a:r>
            <a:endParaRPr lang="en-GB" sz="900" dirty="0">
              <a:solidFill>
                <a:schemeClr val="tx1"/>
              </a:solidFill>
            </a:endParaRPr>
          </a:p>
          <a:p>
            <a:pPr>
              <a:spcBef>
                <a:spcPts val="600"/>
              </a:spcBef>
            </a:pPr>
            <a:r>
              <a:rPr lang="en-GB" sz="900" dirty="0" err="1">
                <a:solidFill>
                  <a:schemeClr val="tx1"/>
                </a:solidFill>
              </a:rPr>
              <a:t>Tillämpad</a:t>
            </a:r>
            <a:r>
              <a:rPr lang="en-GB" sz="900" dirty="0">
                <a:solidFill>
                  <a:schemeClr val="tx1"/>
                </a:solidFill>
              </a:rPr>
              <a:t> </a:t>
            </a:r>
            <a:r>
              <a:rPr lang="en-GB" sz="900" dirty="0" err="1">
                <a:solidFill>
                  <a:schemeClr val="tx1"/>
                </a:solidFill>
              </a:rPr>
              <a:t>fysik</a:t>
            </a:r>
            <a:endParaRPr lang="en-GB" sz="900" dirty="0">
              <a:solidFill>
                <a:schemeClr val="tx1"/>
              </a:solidFill>
            </a:endParaRPr>
          </a:p>
          <a:p>
            <a:pPr>
              <a:spcBef>
                <a:spcPts val="600"/>
              </a:spcBef>
            </a:pPr>
            <a:endParaRPr lang="en-GB" sz="900" dirty="0">
              <a:solidFill>
                <a:schemeClr val="tx1"/>
              </a:solidFill>
            </a:endParaRPr>
          </a:p>
          <a:p>
            <a:pPr algn="ctr"/>
            <a:endParaRPr lang="en-SE" sz="900" dirty="0">
              <a:solidFill>
                <a:schemeClr val="tx1"/>
              </a:solidFill>
            </a:endParaRPr>
          </a:p>
        </p:txBody>
      </p:sp>
      <p:grpSp>
        <p:nvGrpSpPr>
          <p:cNvPr id="18" name="Group 17">
            <a:extLst>
              <a:ext uri="{FF2B5EF4-FFF2-40B4-BE49-F238E27FC236}">
                <a16:creationId xmlns:a16="http://schemas.microsoft.com/office/drawing/2014/main" id="{C477DC47-F545-B543-A22D-8933119CC8D9}"/>
              </a:ext>
            </a:extLst>
          </p:cNvPr>
          <p:cNvGrpSpPr/>
          <p:nvPr/>
        </p:nvGrpSpPr>
        <p:grpSpPr>
          <a:xfrm>
            <a:off x="1004004" y="1931886"/>
            <a:ext cx="159300" cy="541459"/>
            <a:chOff x="1004004" y="1931886"/>
            <a:chExt cx="159300" cy="541459"/>
          </a:xfrm>
        </p:grpSpPr>
        <p:cxnSp>
          <p:nvCxnSpPr>
            <p:cNvPr id="15" name="Straight Connector 14">
              <a:extLst>
                <a:ext uri="{FF2B5EF4-FFF2-40B4-BE49-F238E27FC236}">
                  <a16:creationId xmlns:a16="http://schemas.microsoft.com/office/drawing/2014/main" id="{4347202E-0A64-A340-AB86-D7719BD4D5AB}"/>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0AF7F84-BBBD-AC4C-A8D6-C78C8080C9AA}"/>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grpSp>
        <p:nvGrpSpPr>
          <p:cNvPr id="21" name="Group 20">
            <a:extLst>
              <a:ext uri="{FF2B5EF4-FFF2-40B4-BE49-F238E27FC236}">
                <a16:creationId xmlns:a16="http://schemas.microsoft.com/office/drawing/2014/main" id="{6E57C321-D5A6-2845-B333-D390A6EBBCA9}"/>
              </a:ext>
            </a:extLst>
          </p:cNvPr>
          <p:cNvGrpSpPr/>
          <p:nvPr/>
        </p:nvGrpSpPr>
        <p:grpSpPr>
          <a:xfrm>
            <a:off x="2740457" y="1931886"/>
            <a:ext cx="159300" cy="541459"/>
            <a:chOff x="1004004" y="1931886"/>
            <a:chExt cx="159300" cy="541459"/>
          </a:xfrm>
        </p:grpSpPr>
        <p:cxnSp>
          <p:nvCxnSpPr>
            <p:cNvPr id="22" name="Straight Connector 21">
              <a:extLst>
                <a:ext uri="{FF2B5EF4-FFF2-40B4-BE49-F238E27FC236}">
                  <a16:creationId xmlns:a16="http://schemas.microsoft.com/office/drawing/2014/main" id="{3042C06B-65FF-C847-8721-E0175B2574F8}"/>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C4B5B0D-BFA2-CC41-8755-ED350067137F}"/>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grpSp>
        <p:nvGrpSpPr>
          <p:cNvPr id="24" name="Group 23">
            <a:extLst>
              <a:ext uri="{FF2B5EF4-FFF2-40B4-BE49-F238E27FC236}">
                <a16:creationId xmlns:a16="http://schemas.microsoft.com/office/drawing/2014/main" id="{77A45716-6081-184A-9F7A-AB24F21BEBC0}"/>
              </a:ext>
            </a:extLst>
          </p:cNvPr>
          <p:cNvGrpSpPr/>
          <p:nvPr/>
        </p:nvGrpSpPr>
        <p:grpSpPr>
          <a:xfrm>
            <a:off x="4512707" y="1948396"/>
            <a:ext cx="159300" cy="541459"/>
            <a:chOff x="1004004" y="1931886"/>
            <a:chExt cx="159300" cy="541459"/>
          </a:xfrm>
        </p:grpSpPr>
        <p:cxnSp>
          <p:nvCxnSpPr>
            <p:cNvPr id="25" name="Straight Connector 24">
              <a:extLst>
                <a:ext uri="{FF2B5EF4-FFF2-40B4-BE49-F238E27FC236}">
                  <a16:creationId xmlns:a16="http://schemas.microsoft.com/office/drawing/2014/main" id="{8162A33D-D415-1E4B-BD8D-788E9A0071C6}"/>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5B3A52A-2C3A-A14B-9FD7-6118DD25B5D6}"/>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grpSp>
        <p:nvGrpSpPr>
          <p:cNvPr id="27" name="Group 26">
            <a:extLst>
              <a:ext uri="{FF2B5EF4-FFF2-40B4-BE49-F238E27FC236}">
                <a16:creationId xmlns:a16="http://schemas.microsoft.com/office/drawing/2014/main" id="{BBB94644-81F2-3141-9E40-6137FA135B8F}"/>
              </a:ext>
            </a:extLst>
          </p:cNvPr>
          <p:cNvGrpSpPr/>
          <p:nvPr/>
        </p:nvGrpSpPr>
        <p:grpSpPr>
          <a:xfrm>
            <a:off x="6264597" y="1948396"/>
            <a:ext cx="159300" cy="541459"/>
            <a:chOff x="1004004" y="1931886"/>
            <a:chExt cx="159300" cy="541459"/>
          </a:xfrm>
        </p:grpSpPr>
        <p:cxnSp>
          <p:nvCxnSpPr>
            <p:cNvPr id="28" name="Straight Connector 27">
              <a:extLst>
                <a:ext uri="{FF2B5EF4-FFF2-40B4-BE49-F238E27FC236}">
                  <a16:creationId xmlns:a16="http://schemas.microsoft.com/office/drawing/2014/main" id="{0F8AF25B-7F09-CC46-B8FE-5489B8CC47BD}"/>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F7DAF64-B116-824E-A3A1-689625B8BBE7}"/>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grpSp>
        <p:nvGrpSpPr>
          <p:cNvPr id="30" name="Group 29">
            <a:extLst>
              <a:ext uri="{FF2B5EF4-FFF2-40B4-BE49-F238E27FC236}">
                <a16:creationId xmlns:a16="http://schemas.microsoft.com/office/drawing/2014/main" id="{D98B868F-A7A9-7A4C-90A3-51CDE5A44C45}"/>
              </a:ext>
            </a:extLst>
          </p:cNvPr>
          <p:cNvGrpSpPr/>
          <p:nvPr/>
        </p:nvGrpSpPr>
        <p:grpSpPr>
          <a:xfrm>
            <a:off x="7996126" y="1948396"/>
            <a:ext cx="159300" cy="541459"/>
            <a:chOff x="1004004" y="1931886"/>
            <a:chExt cx="159300" cy="541459"/>
          </a:xfrm>
        </p:grpSpPr>
        <p:cxnSp>
          <p:nvCxnSpPr>
            <p:cNvPr id="31" name="Straight Connector 30">
              <a:extLst>
                <a:ext uri="{FF2B5EF4-FFF2-40B4-BE49-F238E27FC236}">
                  <a16:creationId xmlns:a16="http://schemas.microsoft.com/office/drawing/2014/main" id="{6BC57284-3893-EA45-9549-E1544DF52A36}"/>
                </a:ext>
              </a:extLst>
            </p:cNvPr>
            <p:cNvCxnSpPr>
              <a:cxnSpLocks/>
            </p:cNvCxnSpPr>
            <p:nvPr/>
          </p:nvCxnSpPr>
          <p:spPr>
            <a:xfrm>
              <a:off x="1083654" y="1931886"/>
              <a:ext cx="0" cy="464364"/>
            </a:xfrm>
            <a:prstGeom prst="line">
              <a:avLst/>
            </a:prstGeom>
            <a:ln w="254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249EF91-E07C-424B-A0E4-5E6859FD8883}"/>
                </a:ext>
              </a:extLst>
            </p:cNvPr>
            <p:cNvSpPr/>
            <p:nvPr/>
          </p:nvSpPr>
          <p:spPr>
            <a:xfrm>
              <a:off x="1004004" y="2314045"/>
              <a:ext cx="159300" cy="159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grpSp>
    </p:spTree>
    <p:extLst>
      <p:ext uri="{BB962C8B-B14F-4D97-AF65-F5344CB8AC3E}">
        <p14:creationId xmlns:p14="http://schemas.microsoft.com/office/powerpoint/2010/main" val="3805956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err="1"/>
              <a:t>Internationell</a:t>
            </a:r>
            <a:r>
              <a:rPr lang="en-GB" dirty="0"/>
              <a:t> ranking </a:t>
            </a:r>
          </a:p>
        </p:txBody>
      </p:sp>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2023-08-29</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7</a:t>
            </a:fld>
            <a:endParaRPr lang="en-GB"/>
          </a:p>
        </p:txBody>
      </p:sp>
      <p:sp>
        <p:nvSpPr>
          <p:cNvPr id="10" name="Platshållare för innehåll 9">
            <a:extLst>
              <a:ext uri="{FF2B5EF4-FFF2-40B4-BE49-F238E27FC236}">
                <a16:creationId xmlns:a16="http://schemas.microsoft.com/office/drawing/2014/main" id="{92E94E58-3F2C-E041-B4EA-A2F4BA2697CB}"/>
              </a:ext>
            </a:extLst>
          </p:cNvPr>
          <p:cNvSpPr>
            <a:spLocks noGrp="1"/>
          </p:cNvSpPr>
          <p:nvPr>
            <p:ph sz="quarter" idx="13"/>
          </p:nvPr>
        </p:nvSpPr>
        <p:spPr>
          <a:xfrm>
            <a:off x="256927" y="2084836"/>
            <a:ext cx="2779413" cy="3034086"/>
          </a:xfrm>
        </p:spPr>
        <p:txBody>
          <a:bodyPr/>
          <a:lstStyle/>
          <a:p>
            <a:pPr marL="0" indent="0" algn="ctr">
              <a:lnSpc>
                <a:spcPct val="97000"/>
              </a:lnSpc>
              <a:spcBef>
                <a:spcPts val="0"/>
              </a:spcBef>
              <a:buNone/>
            </a:pPr>
            <a:r>
              <a:rPr lang="en-US" sz="3200" b="1" dirty="0">
                <a:solidFill>
                  <a:schemeClr val="accent3"/>
                </a:solidFill>
              </a:rPr>
              <a:t>2</a:t>
            </a:r>
            <a:r>
              <a:rPr lang="en-US" sz="3600" b="1" dirty="0" smtClean="0">
                <a:solidFill>
                  <a:schemeClr val="accent1"/>
                </a:solidFill>
              </a:rPr>
              <a:t> </a:t>
            </a:r>
            <a:r>
              <a:rPr lang="en-US" sz="3600" b="1" dirty="0">
                <a:solidFill>
                  <a:schemeClr val="accent1"/>
                </a:solidFill>
              </a:rPr>
              <a:t/>
            </a:r>
            <a:br>
              <a:rPr lang="en-US" sz="3600" b="1" dirty="0">
                <a:solidFill>
                  <a:schemeClr val="accent1"/>
                </a:solidFill>
              </a:rPr>
            </a:br>
            <a:r>
              <a:rPr lang="en-US" sz="1000" dirty="0">
                <a:solidFill>
                  <a:srgbClr val="323232"/>
                </a:solidFill>
              </a:rPr>
              <a:t>I </a:t>
            </a:r>
            <a:r>
              <a:rPr lang="en-US" sz="1000" dirty="0" err="1">
                <a:solidFill>
                  <a:srgbClr val="323232"/>
                </a:solidFill>
              </a:rPr>
              <a:t>Norden</a:t>
            </a:r>
            <a:endParaRPr lang="en-US" sz="1000" dirty="0">
              <a:solidFill>
                <a:srgbClr val="323232"/>
              </a:solidFill>
            </a:endParaRPr>
          </a:p>
          <a:p>
            <a:pPr marL="0" indent="0" algn="ctr">
              <a:lnSpc>
                <a:spcPct val="97000"/>
              </a:lnSpc>
              <a:spcBef>
                <a:spcPts val="0"/>
              </a:spcBef>
              <a:buNone/>
            </a:pPr>
            <a:r>
              <a:rPr lang="en-US" sz="1000" dirty="0">
                <a:solidFill>
                  <a:srgbClr val="323232"/>
                </a:solidFill>
              </a:rPr>
              <a:t> </a:t>
            </a:r>
            <a:r>
              <a:rPr lang="en-US" sz="1200" dirty="0">
                <a:solidFill>
                  <a:srgbClr val="323232"/>
                </a:solidFill>
              </a:rPr>
              <a:t/>
            </a:r>
            <a:br>
              <a:rPr lang="en-US" sz="1200" dirty="0">
                <a:solidFill>
                  <a:srgbClr val="323232"/>
                </a:solidFill>
              </a:rPr>
            </a:br>
            <a:r>
              <a:rPr lang="en-US" sz="3200" b="1" dirty="0" smtClean="0">
                <a:solidFill>
                  <a:schemeClr val="accent3"/>
                </a:solidFill>
              </a:rPr>
              <a:t>29</a:t>
            </a:r>
            <a:r>
              <a:rPr lang="en-US" sz="1200" dirty="0" smtClean="0">
                <a:solidFill>
                  <a:srgbClr val="323232"/>
                </a:solidFill>
              </a:rPr>
              <a:t> </a:t>
            </a:r>
            <a:r>
              <a:rPr lang="en-US" sz="1200" dirty="0">
                <a:solidFill>
                  <a:srgbClr val="323232"/>
                </a:solidFill>
              </a:rPr>
              <a:t/>
            </a:r>
            <a:br>
              <a:rPr lang="en-US" sz="1200" dirty="0">
                <a:solidFill>
                  <a:srgbClr val="323232"/>
                </a:solidFill>
              </a:rPr>
            </a:br>
            <a:r>
              <a:rPr lang="en-US" sz="1000" dirty="0">
                <a:solidFill>
                  <a:srgbClr val="323232"/>
                </a:solidFill>
              </a:rPr>
              <a:t>I Europa</a:t>
            </a:r>
          </a:p>
          <a:p>
            <a:pPr marL="0" indent="0" algn="ctr">
              <a:lnSpc>
                <a:spcPct val="97000"/>
              </a:lnSpc>
              <a:spcBef>
                <a:spcPts val="0"/>
              </a:spcBef>
              <a:buNone/>
            </a:pPr>
            <a:r>
              <a:rPr lang="en-US" sz="1000">
                <a:solidFill>
                  <a:srgbClr val="323232"/>
                </a:solidFill>
              </a:rPr>
              <a:t/>
            </a:r>
            <a:br>
              <a:rPr lang="en-US" sz="1000">
                <a:solidFill>
                  <a:srgbClr val="323232"/>
                </a:solidFill>
              </a:rPr>
            </a:br>
            <a:r>
              <a:rPr lang="en-US" sz="3200" b="1" smtClean="0">
                <a:solidFill>
                  <a:schemeClr val="accent3"/>
                </a:solidFill>
              </a:rPr>
              <a:t>73</a:t>
            </a:r>
            <a:r>
              <a:rPr lang="en-US" sz="1200" smtClean="0">
                <a:solidFill>
                  <a:srgbClr val="323232"/>
                </a:solidFill>
              </a:rPr>
              <a:t> </a:t>
            </a:r>
            <a:r>
              <a:rPr lang="en-US" sz="1200" dirty="0">
                <a:solidFill>
                  <a:srgbClr val="323232"/>
                </a:solidFill>
              </a:rPr>
              <a:t/>
            </a:r>
            <a:br>
              <a:rPr lang="en-US" sz="1200" dirty="0">
                <a:solidFill>
                  <a:srgbClr val="323232"/>
                </a:solidFill>
              </a:rPr>
            </a:br>
            <a:r>
              <a:rPr lang="en-US" sz="1000" dirty="0">
                <a:solidFill>
                  <a:srgbClr val="323232"/>
                </a:solidFill>
              </a:rPr>
              <a:t>I </a:t>
            </a:r>
            <a:r>
              <a:rPr lang="en-US" sz="1000" dirty="0" err="1">
                <a:solidFill>
                  <a:srgbClr val="323232"/>
                </a:solidFill>
              </a:rPr>
              <a:t>världen</a:t>
            </a:r>
            <a:endParaRPr lang="en-US" sz="1000" dirty="0">
              <a:solidFill>
                <a:srgbClr val="323232"/>
              </a:solidFill>
            </a:endParaRPr>
          </a:p>
          <a:p>
            <a:pPr marL="0" indent="0">
              <a:lnSpc>
                <a:spcPct val="97000"/>
              </a:lnSpc>
              <a:spcBef>
                <a:spcPts val="0"/>
              </a:spcBef>
              <a:buNone/>
            </a:pPr>
            <a:endParaRPr lang="en-US" sz="1200" dirty="0">
              <a:solidFill>
                <a:srgbClr val="323232"/>
              </a:solidFill>
            </a:endParaRPr>
          </a:p>
        </p:txBody>
      </p:sp>
      <p:sp>
        <p:nvSpPr>
          <p:cNvPr id="12" name="Rectangle 11"/>
          <p:cNvSpPr/>
          <p:nvPr/>
        </p:nvSpPr>
        <p:spPr>
          <a:xfrm>
            <a:off x="6130674" y="2084836"/>
            <a:ext cx="2762501" cy="2954655"/>
          </a:xfrm>
          <a:prstGeom prst="rect">
            <a:avLst/>
          </a:prstGeom>
        </p:spPr>
        <p:txBody>
          <a:bodyPr wrap="square">
            <a:spAutoFit/>
          </a:bodyPr>
          <a:lstStyle/>
          <a:p>
            <a:pPr marL="0" indent="0" algn="ctr">
              <a:buNone/>
            </a:pPr>
            <a:r>
              <a:rPr lang="en-US" sz="3200" b="1" dirty="0" smtClean="0">
                <a:solidFill>
                  <a:schemeClr val="accent3"/>
                </a:solidFill>
                <a:latin typeface="+mn-lt"/>
              </a:rPr>
              <a:t> </a:t>
            </a:r>
            <a:r>
              <a:rPr lang="sv-SE" sz="3200" b="1" dirty="0" smtClean="0">
                <a:solidFill>
                  <a:schemeClr val="accent3"/>
                </a:solidFill>
                <a:latin typeface="+mn-lt"/>
              </a:rPr>
              <a:t>42</a:t>
            </a:r>
          </a:p>
          <a:p>
            <a:pPr algn="ctr"/>
            <a:r>
              <a:rPr lang="sv-SE" sz="1000" dirty="0" smtClean="0"/>
              <a:t>THE Impact rankings</a:t>
            </a:r>
          </a:p>
          <a:p>
            <a:pPr algn="ctr"/>
            <a:endParaRPr lang="sv-SE" sz="1000" dirty="0" smtClean="0"/>
          </a:p>
          <a:p>
            <a:pPr lvl="0" algn="ctr"/>
            <a:r>
              <a:rPr lang="en-US" sz="3200" b="1" dirty="0" smtClean="0">
                <a:solidFill>
                  <a:schemeClr val="accent3"/>
                </a:solidFill>
              </a:rPr>
              <a:t> </a:t>
            </a:r>
            <a:r>
              <a:rPr lang="sv-SE" sz="3200" b="1" dirty="0" smtClean="0">
                <a:solidFill>
                  <a:schemeClr val="accent3"/>
                </a:solidFill>
              </a:rPr>
              <a:t>53</a:t>
            </a:r>
            <a:br>
              <a:rPr lang="sv-SE" sz="3200" b="1" dirty="0" smtClean="0">
                <a:solidFill>
                  <a:schemeClr val="accent3"/>
                </a:solidFill>
              </a:rPr>
            </a:br>
            <a:r>
              <a:rPr lang="sv-SE" sz="1000" dirty="0">
                <a:solidFill>
                  <a:srgbClr val="000000"/>
                </a:solidFill>
              </a:rPr>
              <a:t>Ingenjörsvetenskap</a:t>
            </a:r>
          </a:p>
          <a:p>
            <a:pPr lvl="0" algn="ctr"/>
            <a:r>
              <a:rPr lang="sv-SE" sz="1000" dirty="0">
                <a:solidFill>
                  <a:srgbClr val="000000"/>
                </a:solidFill>
              </a:rPr>
              <a:t>och teknik</a:t>
            </a:r>
            <a:endParaRPr lang="sv-SE" sz="3200" b="1" dirty="0" smtClean="0">
              <a:solidFill>
                <a:schemeClr val="accent3"/>
              </a:solidFill>
            </a:endParaRPr>
          </a:p>
          <a:p>
            <a:pPr marL="0" indent="0" algn="ctr">
              <a:buNone/>
            </a:pPr>
            <a:endParaRPr lang="sv-SE" sz="1000" dirty="0"/>
          </a:p>
          <a:p>
            <a:pPr marL="0" indent="0" algn="ctr">
              <a:buNone/>
            </a:pPr>
            <a:r>
              <a:rPr lang="sv-SE" sz="3200" b="1" dirty="0" smtClean="0">
                <a:solidFill>
                  <a:schemeClr val="accent3"/>
                </a:solidFill>
              </a:rPr>
              <a:t>155</a:t>
            </a:r>
          </a:p>
          <a:p>
            <a:pPr algn="ctr"/>
            <a:r>
              <a:rPr lang="sv-SE" sz="1000" dirty="0" smtClean="0"/>
              <a:t>I världen</a:t>
            </a:r>
          </a:p>
          <a:p>
            <a:pPr algn="ctr"/>
            <a:endParaRPr lang="sv-SE" sz="1000" dirty="0"/>
          </a:p>
          <a:p>
            <a:pPr marL="0" indent="0" algn="ctr">
              <a:buNone/>
            </a:pPr>
            <a:r>
              <a:rPr lang="en-US" sz="1000" dirty="0">
                <a:solidFill>
                  <a:srgbClr val="323232"/>
                </a:solidFill>
              </a:rPr>
              <a:t/>
            </a:r>
            <a:br>
              <a:rPr lang="en-US" sz="1000" dirty="0">
                <a:solidFill>
                  <a:srgbClr val="323232"/>
                </a:solidFill>
              </a:rPr>
            </a:br>
            <a:endParaRPr lang="en-US" sz="1000" dirty="0">
              <a:solidFill>
                <a:srgbClr val="323232"/>
              </a:solidFill>
            </a:endParaRPr>
          </a:p>
        </p:txBody>
      </p:sp>
      <p:sp>
        <p:nvSpPr>
          <p:cNvPr id="15" name="TextBox 14"/>
          <p:cNvSpPr txBox="1"/>
          <p:nvPr/>
        </p:nvSpPr>
        <p:spPr>
          <a:xfrm>
            <a:off x="5723932" y="3666986"/>
            <a:ext cx="184731" cy="369332"/>
          </a:xfrm>
          <a:prstGeom prst="rect">
            <a:avLst/>
          </a:prstGeom>
          <a:noFill/>
        </p:spPr>
        <p:txBody>
          <a:bodyPr wrap="none" rtlCol="0">
            <a:spAutoFit/>
          </a:bodyPr>
          <a:lstStyle/>
          <a:p>
            <a:endParaRPr lang="sv-SE" dirty="0"/>
          </a:p>
        </p:txBody>
      </p:sp>
      <p:sp>
        <p:nvSpPr>
          <p:cNvPr id="5" name="Rectangle 4"/>
          <p:cNvSpPr/>
          <p:nvPr/>
        </p:nvSpPr>
        <p:spPr>
          <a:xfrm>
            <a:off x="3173116" y="2084836"/>
            <a:ext cx="2785501" cy="2339102"/>
          </a:xfrm>
          <a:prstGeom prst="rect">
            <a:avLst/>
          </a:prstGeom>
        </p:spPr>
        <p:txBody>
          <a:bodyPr wrap="square">
            <a:spAutoFit/>
          </a:bodyPr>
          <a:lstStyle/>
          <a:p>
            <a:pPr algn="ctr"/>
            <a:r>
              <a:rPr lang="en-US" sz="3200" b="1" dirty="0" smtClean="0">
                <a:solidFill>
                  <a:schemeClr val="accent3"/>
                </a:solidFill>
                <a:latin typeface="+mn-lt"/>
              </a:rPr>
              <a:t>23 </a:t>
            </a:r>
            <a:r>
              <a:rPr lang="en-US" sz="1000" dirty="0"/>
              <a:t/>
            </a:r>
            <a:br>
              <a:rPr lang="en-US" sz="1000" dirty="0"/>
            </a:br>
            <a:r>
              <a:rPr lang="en-US" sz="1000" dirty="0"/>
              <a:t> </a:t>
            </a:r>
            <a:r>
              <a:rPr lang="sv-SE" sz="1000" dirty="0"/>
              <a:t>Automatisering och </a:t>
            </a:r>
            <a:r>
              <a:rPr lang="sv-SE" sz="1000" dirty="0" smtClean="0"/>
              <a:t>styrning</a:t>
            </a:r>
          </a:p>
          <a:p>
            <a:pPr algn="ctr"/>
            <a:endParaRPr lang="en-US" sz="1000" dirty="0"/>
          </a:p>
          <a:p>
            <a:pPr algn="ctr"/>
            <a:r>
              <a:rPr lang="en-US" sz="3200" b="1" dirty="0" smtClean="0">
                <a:solidFill>
                  <a:schemeClr val="accent3"/>
                </a:solidFill>
                <a:latin typeface="+mn-lt"/>
              </a:rPr>
              <a:t>32</a:t>
            </a:r>
            <a:r>
              <a:rPr lang="en-US" sz="1000" dirty="0"/>
              <a:t/>
            </a:r>
            <a:br>
              <a:rPr lang="en-US" sz="1000" dirty="0"/>
            </a:br>
            <a:r>
              <a:rPr lang="sv-SE" sz="1000" dirty="0" smtClean="0"/>
              <a:t>Telekommunikationsteknik</a:t>
            </a:r>
          </a:p>
          <a:p>
            <a:pPr algn="ctr"/>
            <a:endParaRPr lang="en-US" sz="1000" dirty="0"/>
          </a:p>
          <a:p>
            <a:pPr algn="ctr"/>
            <a:r>
              <a:rPr lang="en-US" sz="3200" b="1" dirty="0" smtClean="0">
                <a:solidFill>
                  <a:schemeClr val="accent3"/>
                </a:solidFill>
                <a:latin typeface="+mn-lt"/>
              </a:rPr>
              <a:t>32</a:t>
            </a:r>
            <a:r>
              <a:rPr lang="en-US" sz="1000" dirty="0"/>
              <a:t/>
            </a:r>
            <a:br>
              <a:rPr lang="en-US" sz="1000" dirty="0"/>
            </a:br>
            <a:r>
              <a:rPr lang="en-US" sz="1000" dirty="0"/>
              <a:t> </a:t>
            </a:r>
            <a:r>
              <a:rPr lang="en-US" sz="1000" dirty="0" err="1" smtClean="0"/>
              <a:t>Matematik</a:t>
            </a:r>
            <a:endParaRPr lang="en-US" sz="1000" dirty="0"/>
          </a:p>
        </p:txBody>
      </p:sp>
      <p:sp>
        <p:nvSpPr>
          <p:cNvPr id="6" name="Rectangle 5">
            <a:extLst>
              <a:ext uri="{FF2B5EF4-FFF2-40B4-BE49-F238E27FC236}">
                <a16:creationId xmlns:a16="http://schemas.microsoft.com/office/drawing/2014/main" id="{FE7BDDDA-BE3E-104A-9A09-8E532E682C4B}"/>
              </a:ext>
            </a:extLst>
          </p:cNvPr>
          <p:cNvSpPr/>
          <p:nvPr/>
        </p:nvSpPr>
        <p:spPr>
          <a:xfrm>
            <a:off x="250826" y="1177925"/>
            <a:ext cx="2773231"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ctangle 12">
            <a:extLst>
              <a:ext uri="{FF2B5EF4-FFF2-40B4-BE49-F238E27FC236}">
                <a16:creationId xmlns:a16="http://schemas.microsoft.com/office/drawing/2014/main" id="{BBD7FBD9-81F5-E645-B0F6-6EBA70C3519B}"/>
              </a:ext>
            </a:extLst>
          </p:cNvPr>
          <p:cNvSpPr/>
          <p:nvPr/>
        </p:nvSpPr>
        <p:spPr>
          <a:xfrm>
            <a:off x="3186155" y="1177925"/>
            <a:ext cx="2773231"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Rectangle 15">
            <a:extLst>
              <a:ext uri="{FF2B5EF4-FFF2-40B4-BE49-F238E27FC236}">
                <a16:creationId xmlns:a16="http://schemas.microsoft.com/office/drawing/2014/main" id="{261A10D8-20DA-4A4A-B6B2-CC07C5002AF0}"/>
              </a:ext>
            </a:extLst>
          </p:cNvPr>
          <p:cNvSpPr/>
          <p:nvPr/>
        </p:nvSpPr>
        <p:spPr>
          <a:xfrm>
            <a:off x="6119945" y="1177925"/>
            <a:ext cx="2773231" cy="3546474"/>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TextBox 6">
            <a:extLst>
              <a:ext uri="{FF2B5EF4-FFF2-40B4-BE49-F238E27FC236}">
                <a16:creationId xmlns:a16="http://schemas.microsoft.com/office/drawing/2014/main" id="{7E7FE3CC-D820-724E-A022-4168307F979B}"/>
              </a:ext>
            </a:extLst>
          </p:cNvPr>
          <p:cNvSpPr txBox="1"/>
          <p:nvPr/>
        </p:nvSpPr>
        <p:spPr>
          <a:xfrm>
            <a:off x="3190749" y="4538568"/>
            <a:ext cx="2762501" cy="184666"/>
          </a:xfrm>
          <a:prstGeom prst="rect">
            <a:avLst/>
          </a:prstGeom>
          <a:noFill/>
        </p:spPr>
        <p:txBody>
          <a:bodyPr wrap="square" rtlCol="0">
            <a:spAutoFit/>
          </a:bodyPr>
          <a:lstStyle/>
          <a:p>
            <a:pPr algn="ctr"/>
            <a:r>
              <a:rPr lang="en-SE" sz="600" dirty="0"/>
              <a:t>Siffror från </a:t>
            </a:r>
            <a:r>
              <a:rPr lang="en-SE" sz="600" dirty="0" smtClean="0"/>
              <a:t>202</a:t>
            </a:r>
            <a:r>
              <a:rPr lang="sv-SE" sz="600" dirty="0"/>
              <a:t>2</a:t>
            </a:r>
            <a:r>
              <a:rPr lang="en-SE" sz="600" dirty="0" smtClean="0"/>
              <a:t> </a:t>
            </a:r>
            <a:endParaRPr lang="en-SE" sz="600" dirty="0"/>
          </a:p>
        </p:txBody>
      </p:sp>
      <p:sp>
        <p:nvSpPr>
          <p:cNvPr id="17" name="TextBox 16">
            <a:extLst>
              <a:ext uri="{FF2B5EF4-FFF2-40B4-BE49-F238E27FC236}">
                <a16:creationId xmlns:a16="http://schemas.microsoft.com/office/drawing/2014/main" id="{FC9D421B-09A9-1442-BF67-4CB90CB983CB}"/>
              </a:ext>
            </a:extLst>
          </p:cNvPr>
          <p:cNvSpPr txBox="1"/>
          <p:nvPr/>
        </p:nvSpPr>
        <p:spPr>
          <a:xfrm>
            <a:off x="6119945" y="4539734"/>
            <a:ext cx="2762501" cy="184666"/>
          </a:xfrm>
          <a:prstGeom prst="rect">
            <a:avLst/>
          </a:prstGeom>
          <a:noFill/>
        </p:spPr>
        <p:txBody>
          <a:bodyPr wrap="square" rtlCol="0">
            <a:spAutoFit/>
          </a:bodyPr>
          <a:lstStyle/>
          <a:p>
            <a:pPr algn="ctr"/>
            <a:r>
              <a:rPr lang="en-SE" sz="600" dirty="0"/>
              <a:t>Siffror från </a:t>
            </a:r>
            <a:r>
              <a:rPr lang="en-SE" sz="600" dirty="0" smtClean="0"/>
              <a:t>20</a:t>
            </a:r>
            <a:r>
              <a:rPr lang="sv-SE" sz="600" dirty="0" smtClean="0"/>
              <a:t>22</a:t>
            </a:r>
            <a:r>
              <a:rPr lang="en-SE" sz="600" dirty="0" smtClean="0"/>
              <a:t> </a:t>
            </a:r>
            <a:endParaRPr lang="en-SE" sz="600" dirty="0"/>
          </a:p>
        </p:txBody>
      </p:sp>
      <p:sp>
        <p:nvSpPr>
          <p:cNvPr id="18" name="TextBox 17">
            <a:extLst>
              <a:ext uri="{FF2B5EF4-FFF2-40B4-BE49-F238E27FC236}">
                <a16:creationId xmlns:a16="http://schemas.microsoft.com/office/drawing/2014/main" id="{5EC77CD1-E73B-614A-A6A7-A7E1EE4DC72B}"/>
              </a:ext>
            </a:extLst>
          </p:cNvPr>
          <p:cNvSpPr txBox="1"/>
          <p:nvPr/>
        </p:nvSpPr>
        <p:spPr>
          <a:xfrm>
            <a:off x="256190" y="4539734"/>
            <a:ext cx="2762501" cy="184666"/>
          </a:xfrm>
          <a:prstGeom prst="rect">
            <a:avLst/>
          </a:prstGeom>
          <a:noFill/>
        </p:spPr>
        <p:txBody>
          <a:bodyPr wrap="square" rtlCol="0">
            <a:spAutoFit/>
          </a:bodyPr>
          <a:lstStyle/>
          <a:p>
            <a:pPr algn="ctr"/>
            <a:r>
              <a:rPr lang="en-SE" sz="600" dirty="0"/>
              <a:t>Siffror från </a:t>
            </a:r>
            <a:r>
              <a:rPr lang="en-SE" sz="600" dirty="0" smtClean="0"/>
              <a:t>202</a:t>
            </a:r>
            <a:r>
              <a:rPr lang="sv-SE" sz="600" dirty="0"/>
              <a:t>3</a:t>
            </a:r>
            <a:r>
              <a:rPr lang="en-SE" sz="600" dirty="0" smtClean="0"/>
              <a:t> </a:t>
            </a:r>
            <a:endParaRPr lang="en-SE" sz="6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53603" y="1455600"/>
            <a:ext cx="1438333" cy="459010"/>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8696" y="1367602"/>
            <a:ext cx="1895874" cy="616962"/>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19979" y="1367602"/>
            <a:ext cx="1362432" cy="566869"/>
          </a:xfrm>
          <a:prstGeom prst="rect">
            <a:avLst/>
          </a:prstGeom>
        </p:spPr>
      </p:pic>
    </p:spTree>
    <p:extLst>
      <p:ext uri="{BB962C8B-B14F-4D97-AF65-F5344CB8AC3E}">
        <p14:creationId xmlns:p14="http://schemas.microsoft.com/office/powerpoint/2010/main" val="3763568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2023-08-29</a:t>
            </a:fld>
            <a:endParaRPr lang="en-GB" dirty="0"/>
          </a:p>
        </p:txBody>
      </p:sp>
      <p:pic>
        <p:nvPicPr>
          <p:cNvPr id="7" name="Picture 6" descr="A picture containing graphical user interface&#10;&#10;Description automatically generated">
            <a:extLst>
              <a:ext uri="{FF2B5EF4-FFF2-40B4-BE49-F238E27FC236}">
                <a16:creationId xmlns:a16="http://schemas.microsoft.com/office/drawing/2014/main" id="{0F76C053-9FDF-BC48-B2B9-896C332129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530" y="677282"/>
            <a:ext cx="7414464" cy="4330975"/>
          </a:xfrm>
          <a:prstGeom prst="rect">
            <a:avLst/>
          </a:prstGeom>
        </p:spPr>
      </p:pic>
      <p:sp>
        <p:nvSpPr>
          <p:cNvPr id="2" name="Title 1"/>
          <p:cNvSpPr>
            <a:spLocks noGrp="1"/>
          </p:cNvSpPr>
          <p:nvPr>
            <p:ph type="title"/>
          </p:nvPr>
        </p:nvSpPr>
        <p:spPr/>
        <p:txBody>
          <a:bodyPr/>
          <a:lstStyle/>
          <a:p>
            <a:r>
              <a:rPr lang="sv-SE" dirty="0"/>
              <a:t>KTH:s fyra pelare</a:t>
            </a:r>
          </a:p>
        </p:txBody>
      </p:sp>
      <p:sp>
        <p:nvSpPr>
          <p:cNvPr id="4" name="TextBox 3"/>
          <p:cNvSpPr txBox="1"/>
          <p:nvPr/>
        </p:nvSpPr>
        <p:spPr>
          <a:xfrm>
            <a:off x="6492180" y="1043379"/>
            <a:ext cx="1672683" cy="307777"/>
          </a:xfrm>
          <a:prstGeom prst="rect">
            <a:avLst/>
          </a:prstGeom>
          <a:noFill/>
        </p:spPr>
        <p:txBody>
          <a:bodyPr wrap="square" rtlCol="0">
            <a:spAutoFit/>
          </a:bodyPr>
          <a:lstStyle/>
          <a:p>
            <a:r>
              <a:rPr lang="sv-SE" sz="1400" b="1" dirty="0"/>
              <a:t>Jämlikhet</a:t>
            </a:r>
          </a:p>
        </p:txBody>
      </p:sp>
      <p:sp>
        <p:nvSpPr>
          <p:cNvPr id="8" name="TextBox 7"/>
          <p:cNvSpPr txBox="1"/>
          <p:nvPr/>
        </p:nvSpPr>
        <p:spPr>
          <a:xfrm>
            <a:off x="6492180" y="4430926"/>
            <a:ext cx="2167915" cy="307777"/>
          </a:xfrm>
          <a:prstGeom prst="rect">
            <a:avLst/>
          </a:prstGeom>
          <a:noFill/>
        </p:spPr>
        <p:txBody>
          <a:bodyPr wrap="square" rtlCol="0">
            <a:spAutoFit/>
          </a:bodyPr>
          <a:lstStyle/>
          <a:p>
            <a:r>
              <a:rPr lang="sv-SE" sz="1400" b="1" dirty="0"/>
              <a:t>Internationalisering</a:t>
            </a:r>
          </a:p>
        </p:txBody>
      </p:sp>
      <p:sp>
        <p:nvSpPr>
          <p:cNvPr id="10" name="TextBox 9"/>
          <p:cNvSpPr txBox="1"/>
          <p:nvPr/>
        </p:nvSpPr>
        <p:spPr>
          <a:xfrm>
            <a:off x="2240490" y="1047512"/>
            <a:ext cx="1672683" cy="307777"/>
          </a:xfrm>
          <a:prstGeom prst="rect">
            <a:avLst/>
          </a:prstGeom>
          <a:noFill/>
        </p:spPr>
        <p:txBody>
          <a:bodyPr wrap="square" rtlCol="0">
            <a:spAutoFit/>
          </a:bodyPr>
          <a:lstStyle/>
          <a:p>
            <a:r>
              <a:rPr lang="sv-SE" sz="1400" b="1" dirty="0"/>
              <a:t>Hållbarhet</a:t>
            </a:r>
          </a:p>
        </p:txBody>
      </p:sp>
      <p:sp>
        <p:nvSpPr>
          <p:cNvPr id="11" name="TextBox 10"/>
          <p:cNvSpPr txBox="1"/>
          <p:nvPr/>
        </p:nvSpPr>
        <p:spPr>
          <a:xfrm>
            <a:off x="2240490" y="4428978"/>
            <a:ext cx="1672683" cy="307777"/>
          </a:xfrm>
          <a:prstGeom prst="rect">
            <a:avLst/>
          </a:prstGeom>
          <a:noFill/>
        </p:spPr>
        <p:txBody>
          <a:bodyPr wrap="square" rtlCol="0">
            <a:spAutoFit/>
          </a:bodyPr>
          <a:lstStyle/>
          <a:p>
            <a:r>
              <a:rPr lang="sv-SE" sz="1400" b="1" dirty="0"/>
              <a:t>Digitalisering</a:t>
            </a:r>
          </a:p>
        </p:txBody>
      </p:sp>
    </p:spTree>
    <p:extLst>
      <p:ext uri="{BB962C8B-B14F-4D97-AF65-F5344CB8AC3E}">
        <p14:creationId xmlns:p14="http://schemas.microsoft.com/office/powerpoint/2010/main" val="3499547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422A9A3-8636-4A04-BD48-3153280FB086}" type="slidenum">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75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5D3F4D8-4BE6-D743-AE27-D14757A6F270}" type="datetime1">
              <a:rPr kumimoji="0" lang="sv-SE" sz="75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2023-08-29</a:t>
            </a:fld>
            <a:endParaRPr kumimoji="0" lang="sv-SE" sz="75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Title 5"/>
          <p:cNvSpPr>
            <a:spLocks noGrp="1"/>
          </p:cNvSpPr>
          <p:nvPr>
            <p:ph type="title"/>
          </p:nvPr>
        </p:nvSpPr>
        <p:spPr/>
        <p:txBody>
          <a:bodyPr/>
          <a:lstStyle/>
          <a:p>
            <a:r>
              <a:rPr lang="sv-SE" dirty="0"/>
              <a:t/>
            </a:r>
            <a:br>
              <a:rPr lang="sv-SE" dirty="0"/>
            </a:br>
            <a:r>
              <a:rPr lang="sv-SE" dirty="0"/>
              <a:t>Hållbar utveckling och Globala målen</a:t>
            </a:r>
            <a:br>
              <a:rPr lang="sv-SE" dirty="0"/>
            </a:br>
            <a:endParaRPr lang="sv-SE" dirty="0"/>
          </a:p>
        </p:txBody>
      </p:sp>
      <p:sp>
        <p:nvSpPr>
          <p:cNvPr id="10" name="Rectangle 9">
            <a:extLst>
              <a:ext uri="{FF2B5EF4-FFF2-40B4-BE49-F238E27FC236}">
                <a16:creationId xmlns:a16="http://schemas.microsoft.com/office/drawing/2014/main" id="{7CFD9912-607D-F24D-96E8-FCCF2F9C5FBB}"/>
              </a:ext>
            </a:extLst>
          </p:cNvPr>
          <p:cNvSpPr/>
          <p:nvPr/>
        </p:nvSpPr>
        <p:spPr>
          <a:xfrm>
            <a:off x="247507" y="1072529"/>
            <a:ext cx="8632967" cy="3658221"/>
          </a:xfrm>
          <a:prstGeom prst="rect">
            <a:avLst/>
          </a:prstGeom>
          <a:noFill/>
          <a:ln>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 name="Graphic 6" descr="Earth globe: Americas with solid fill">
            <a:extLst>
              <a:ext uri="{FF2B5EF4-FFF2-40B4-BE49-F238E27FC236}">
                <a16:creationId xmlns:a16="http://schemas.microsoft.com/office/drawing/2014/main" id="{09A4B142-011F-E347-B8AD-851774C1B7C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478346" y="1840402"/>
            <a:ext cx="2230569" cy="2230569"/>
          </a:xfrm>
          <a:prstGeom prst="rect">
            <a:avLst/>
          </a:prstGeom>
        </p:spPr>
      </p:pic>
      <p:sp>
        <p:nvSpPr>
          <p:cNvPr id="11" name="Content Placeholder 4">
            <a:extLst>
              <a:ext uri="{FF2B5EF4-FFF2-40B4-BE49-F238E27FC236}">
                <a16:creationId xmlns:a16="http://schemas.microsoft.com/office/drawing/2014/main" id="{A0D819EA-60B6-9540-B2C2-BA002A1CCE13}"/>
              </a:ext>
            </a:extLst>
          </p:cNvPr>
          <p:cNvSpPr txBox="1">
            <a:spLocks/>
          </p:cNvSpPr>
          <p:nvPr/>
        </p:nvSpPr>
        <p:spPr>
          <a:xfrm>
            <a:off x="505208" y="1227061"/>
            <a:ext cx="7764462" cy="38755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gt;"/>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De globala hållbarhetsmålen är integrerade i KTH:s utbildning, forskning,</a:t>
            </a:r>
            <a:r>
              <a:rPr kumimoji="0" lang="sv-SE" sz="1200" b="0" i="0" u="none" strike="noStrike" kern="1200" cap="none" spc="0" normalizeH="0" noProof="0" dirty="0">
                <a:ln>
                  <a:noFill/>
                </a:ln>
                <a:solidFill>
                  <a:srgbClr val="000000"/>
                </a:solidFill>
                <a:effectLst/>
                <a:uLnTx/>
                <a:uFillTx/>
                <a:latin typeface="Arial" panose="020B0604020202020204"/>
                <a:ea typeface="+mn-ea"/>
                <a:cs typeface="+mn-cs"/>
              </a:rPr>
              <a:t> </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samverkan</a:t>
            </a:r>
            <a:r>
              <a:rPr lang="sv-SE" sz="1200" dirty="0">
                <a:solidFill>
                  <a:srgbClr val="000000"/>
                </a:solidFill>
                <a:latin typeface="Arial" panose="020B0604020202020204"/>
              </a:rPr>
              <a:t> och dagliga verksamhet.</a:t>
            </a:r>
            <a:endPar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026" name="Picture 2">
            <a:extLst>
              <a:ext uri="{FF2B5EF4-FFF2-40B4-BE49-F238E27FC236}">
                <a16:creationId xmlns:a16="http://schemas.microsoft.com/office/drawing/2014/main" id="{86C838FE-0F85-2349-A3F2-FEA5671318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698" y="1614613"/>
            <a:ext cx="5802495" cy="285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229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lumMod val="20000"/>
              <a:lumOff val="80000"/>
            </a:schemeClr>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2.xml><?xml version="1.0" encoding="utf-8"?>
<a:theme xmlns:a="http://schemas.openxmlformats.org/drawingml/2006/main" name="Office-tema">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000" dirty="0" err="1"/>
        </a:defPPr>
      </a:lstStyle>
    </a:txDef>
  </a:objectDefaults>
  <a:extraClrSchemeLst/>
  <a:extLst>
    <a:ext uri="{05A4C25C-085E-4340-85A3-A5531E510DB2}">
      <thm15:themeFamily xmlns:thm15="http://schemas.microsoft.com/office/thememl/2012/main" name="Presentation5" id="{3EDEFA27-0683-DB46-8DDA-25A722B02D5D}" vid="{B832E92A-A70C-ED4D-A629-E2E6E0BEB451}"/>
    </a:ext>
  </a:extLst>
</a:theme>
</file>

<file path=ppt/theme/theme3.xml><?xml version="1.0" encoding="utf-8"?>
<a:theme xmlns:a="http://schemas.openxmlformats.org/drawingml/2006/main" name="2_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4.xml><?xml version="1.0" encoding="utf-8"?>
<a:theme xmlns:a="http://schemas.openxmlformats.org/drawingml/2006/main" name="1_Office-tema">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000" dirty="0" err="1"/>
        </a:defPPr>
      </a:lstStyle>
    </a:txDef>
  </a:objectDefaults>
  <a:extraClrSchemeLst/>
  <a:extLst>
    <a:ext uri="{05A4C25C-085E-4340-85A3-A5531E510DB2}">
      <thm15:themeFamily xmlns:thm15="http://schemas.microsoft.com/office/thememl/2012/main" name="KTH_16_9_widescreen_ht20.pptx" id="{D851367E-9036-43B4-9296-8B045BA056D0}" vid="{8EB72D5C-85BD-4063-B14A-88C59FA0F9D6}"/>
    </a:ext>
  </a:extLst>
</a:theme>
</file>

<file path=ppt/theme/theme5.xml><?xml version="1.0" encoding="utf-8"?>
<a:theme xmlns:a="http://schemas.openxmlformats.org/drawingml/2006/main" name="1_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KTH_PPT template 2014 blue_16_9_181002 (002)</Template>
  <TotalTime>29231</TotalTime>
  <Words>5827</Words>
  <Application>Microsoft Office PowerPoint</Application>
  <PresentationFormat>On-screen Show (16:9)</PresentationFormat>
  <Paragraphs>818</Paragraphs>
  <Slides>40</Slides>
  <Notes>36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40</vt:i4>
      </vt:variant>
    </vt:vector>
  </HeadingPairs>
  <TitlesOfParts>
    <vt:vector size="51" baseType="lpstr">
      <vt:lpstr>Arial</vt:lpstr>
      <vt:lpstr>Calibri</vt:lpstr>
      <vt:lpstr>Open Sans</vt:lpstr>
      <vt:lpstr>Systemtypsnitt</vt:lpstr>
      <vt:lpstr>TheSansOsF Bold</vt:lpstr>
      <vt:lpstr>TheSansOsF SemiBold</vt:lpstr>
      <vt:lpstr>KTH_PPT-mall</vt:lpstr>
      <vt:lpstr>Office-tema</vt:lpstr>
      <vt:lpstr>2_KTH_PPT-mall</vt:lpstr>
      <vt:lpstr>1_Office-tema</vt:lpstr>
      <vt:lpstr>1_KTH_PPT-mall</vt:lpstr>
      <vt:lpstr>PowerPoint Presentation</vt:lpstr>
      <vt:lpstr>PowerPoint Presentation</vt:lpstr>
      <vt:lpstr>Sveriges största tekniska universitet</vt:lpstr>
      <vt:lpstr> Var arbetar KTH:s alumner </vt:lpstr>
      <vt:lpstr>PowerPoint Presentation</vt:lpstr>
      <vt:lpstr>KTH:s skolor och institutioner </vt:lpstr>
      <vt:lpstr>Internationell ranking </vt:lpstr>
      <vt:lpstr>KTH:s fyra pelare</vt:lpstr>
      <vt:lpstr> Hållbar utveckling och Globala målen </vt:lpstr>
      <vt:lpstr>Utbildning på KTH</vt:lpstr>
      <vt:lpstr>PowerPoint Presentation</vt:lpstr>
      <vt:lpstr>Utbildning för framtiden</vt:lpstr>
      <vt:lpstr>Utbildningar på grundnivå och avancerad nivå</vt:lpstr>
      <vt:lpstr>Examina</vt:lpstr>
      <vt:lpstr>Studentmobilitet – vanligaste länderna 2020</vt:lpstr>
      <vt:lpstr>Antal nya avgiftsskyldiga studenter 2018-2020 per förutbildningsland</vt:lpstr>
      <vt:lpstr>Antal studenter per förutbildningsland</vt:lpstr>
      <vt:lpstr>Strategiska partnerskap med  internationella universitet</vt:lpstr>
      <vt:lpstr>Forskning på KTH</vt:lpstr>
      <vt:lpstr>Innovativt forsknings- och utbildningsklimat</vt:lpstr>
      <vt:lpstr>Plattformar för tvärvetenskaplig forskning</vt:lpstr>
      <vt:lpstr>Centrumbildningar</vt:lpstr>
      <vt:lpstr>Forskningsinfrastrukturer på KTH</vt:lpstr>
      <vt:lpstr>Horisont 2020 anslag</vt:lpstr>
      <vt:lpstr>Samhällsnytta via forskningssamarbeten</vt:lpstr>
      <vt:lpstr>Innovation på KTH</vt:lpstr>
      <vt:lpstr>Exempel på idéer som blivit innovationer</vt:lpstr>
      <vt:lpstr>Nationell och internationell samverkan på KTH</vt:lpstr>
      <vt:lpstr>Samverkan för en bättre framtid</vt:lpstr>
      <vt:lpstr>Strategiska partnerskap</vt:lpstr>
      <vt:lpstr>Internationella universitetsnätverk</vt:lpstr>
      <vt:lpstr>European Institute of Innovation and Technology - EIT</vt:lpstr>
      <vt:lpstr>Finansiell information</vt:lpstr>
      <vt:lpstr>KTH:s verksamheter 2021 (2020)</vt:lpstr>
      <vt:lpstr>KTH:s finansiering 2021 (2020)</vt:lpstr>
      <vt:lpstr>Kostnader 2021 (2020) </vt:lpstr>
      <vt:lpstr>KTH:s verksamheter 2022 (2021)</vt:lpstr>
      <vt:lpstr>KTH:s finansiering 2022 (2021)</vt:lpstr>
      <vt:lpstr>Forskningens finansiering 2022 (202) </vt:lpstr>
      <vt:lpstr>Costs 2022 (2021) </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 Söderkvist</dc:creator>
  <cp:lastModifiedBy>Tove Guldbrand</cp:lastModifiedBy>
  <cp:revision>522</cp:revision>
  <cp:lastPrinted>2013-05-27T09:10:21Z</cp:lastPrinted>
  <dcterms:created xsi:type="dcterms:W3CDTF">2019-02-11T09:39:15Z</dcterms:created>
  <dcterms:modified xsi:type="dcterms:W3CDTF">2023-08-29T14:06:52Z</dcterms:modified>
</cp:coreProperties>
</file>