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7" r:id="rId15"/>
    <p:sldId id="278" r:id="rId16"/>
    <p:sldId id="276" r:id="rId17"/>
    <p:sldId id="279" r:id="rId18"/>
    <p:sldId id="280" r:id="rId19"/>
    <p:sldId id="281" r:id="rId20"/>
    <p:sldId id="282" r:id="rId21"/>
    <p:sldId id="283" r:id="rId22"/>
    <p:sldId id="284" r:id="rId23"/>
    <p:sldId id="285" r:id="rId24"/>
  </p:sldIdLst>
  <p:sldSz cx="6858000" cy="5143500"/>
  <p:notesSz cx="6858000" cy="9144000"/>
  <p:custDataLst>
    <p:tags r:id="rId2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in Söderkvist" initials="MS" lastIdx="9" clrIdx="0">
    <p:extLst>
      <p:ext uri="{19B8F6BF-5375-455C-9EA6-DF929625EA0E}">
        <p15:presenceInfo xmlns:p15="http://schemas.microsoft.com/office/powerpoint/2012/main" userId="S-1-5-21-1948194976-2510558922-1916008050-1077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489"/>
    <a:srgbClr val="65656C"/>
    <a:srgbClr val="D02F80"/>
    <a:srgbClr val="1954A6"/>
    <a:srgbClr val="5E87C0"/>
    <a:srgbClr val="2191C4"/>
    <a:srgbClr val="D95999"/>
    <a:srgbClr val="62922E"/>
    <a:srgbClr val="AFC92B"/>
    <a:srgbClr val="D85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6327" autoAdjust="0"/>
  </p:normalViewPr>
  <p:slideViewPr>
    <p:cSldViewPr snapToGrid="0">
      <p:cViewPr varScale="1">
        <p:scale>
          <a:sx n="91" d="100"/>
          <a:sy n="91" d="100"/>
        </p:scale>
        <p:origin x="1172" y="5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60A68EE-FC1D-154D-B0B2-8F10538CA11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Platshållare för datum 2">
            <a:extLst>
              <a:ext uri="{FF2B5EF4-FFF2-40B4-BE49-F238E27FC236}">
                <a16:creationId xmlns:a16="http://schemas.microsoft.com/office/drawing/2014/main" id="{24D638D7-DEA4-1247-A9EB-8982C7537D06}"/>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482C1D7-B25D-44E6-A2D0-D10D1D9E6077}" type="datetimeFigureOut">
              <a:rPr lang="en-GB"/>
              <a:pPr>
                <a:defRPr/>
              </a:pPr>
              <a:t>19/05/2021</a:t>
            </a:fld>
            <a:endParaRPr lang="en-GB"/>
          </a:p>
        </p:txBody>
      </p:sp>
      <p:sp>
        <p:nvSpPr>
          <p:cNvPr id="4" name="Platshållare för sidfot 3">
            <a:extLst>
              <a:ext uri="{FF2B5EF4-FFF2-40B4-BE49-F238E27FC236}">
                <a16:creationId xmlns:a16="http://schemas.microsoft.com/office/drawing/2014/main" id="{BD4AEC7E-9E0A-F348-8BEB-360ABEA852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Platshållare för bildnummer 4">
            <a:extLst>
              <a:ext uri="{FF2B5EF4-FFF2-40B4-BE49-F238E27FC236}">
                <a16:creationId xmlns:a16="http://schemas.microsoft.com/office/drawing/2014/main" id="{56838CD8-B67A-DE4B-9D64-CF9FD9C9A62E}"/>
              </a:ext>
            </a:extLst>
          </p:cNvPr>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3538062-B7CA-4502-88E7-928089303C7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53AAA87-6F70-2F43-9A3C-FA3D36237E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sv-SE"/>
          </a:p>
        </p:txBody>
      </p:sp>
      <p:sp>
        <p:nvSpPr>
          <p:cNvPr id="3" name="Platshållare för datum 2">
            <a:extLst>
              <a:ext uri="{FF2B5EF4-FFF2-40B4-BE49-F238E27FC236}">
                <a16:creationId xmlns:a16="http://schemas.microsoft.com/office/drawing/2014/main" id="{65F49FED-13B4-B74A-AF1E-0B5D3706DE1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7D4C97F-02FF-434B-8EAA-0F723077CD05}" type="datetimeFigureOut">
              <a:rPr lang="sv-SE"/>
              <a:pPr>
                <a:defRPr/>
              </a:pPr>
              <a:t>2021-05-19</a:t>
            </a:fld>
            <a:endParaRPr lang="sv-SE"/>
          </a:p>
        </p:txBody>
      </p:sp>
      <p:sp>
        <p:nvSpPr>
          <p:cNvPr id="4" name="Platshållare för bildobjekt 3">
            <a:extLst>
              <a:ext uri="{FF2B5EF4-FFF2-40B4-BE49-F238E27FC236}">
                <a16:creationId xmlns:a16="http://schemas.microsoft.com/office/drawing/2014/main" id="{4730BF3B-6153-7140-AD57-ECE26CA8AB1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5D978D40-EB87-4440-802D-12F96A066E2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EA429AAB-B1EE-6F47-B4D7-E30F7E497A5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sv-SE"/>
          </a:p>
        </p:txBody>
      </p:sp>
      <p:sp>
        <p:nvSpPr>
          <p:cNvPr id="7" name="Platshållare för bildnummer 6">
            <a:extLst>
              <a:ext uri="{FF2B5EF4-FFF2-40B4-BE49-F238E27FC236}">
                <a16:creationId xmlns:a16="http://schemas.microsoft.com/office/drawing/2014/main" id="{CE43AB95-16A5-8F4F-9927-6A8C0839FD8F}"/>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EE811775-299A-4959-BF5A-5DFB3E75F6AC}"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Bedömning. Ställ in filter</a:t>
            </a:r>
            <a:r>
              <a:rPr lang="sv-SE" baseline="0" dirty="0" smtClean="0"/>
              <a:t> (nästa bild). </a:t>
            </a:r>
            <a:br>
              <a:rPr lang="sv-SE" baseline="0" dirty="0" smtClean="0"/>
            </a:br>
            <a:r>
              <a:rPr lang="sv-SE" baseline="0" dirty="0" smtClean="0"/>
              <a:t>”+” öppnar </a:t>
            </a:r>
            <a:r>
              <a:rPr lang="sv-SE" baseline="0" dirty="0" err="1" smtClean="0"/>
              <a:t>personerns</a:t>
            </a:r>
            <a:r>
              <a:rPr lang="sv-SE" baseline="0" dirty="0" smtClean="0"/>
              <a:t> anmälan. </a:t>
            </a:r>
          </a:p>
          <a:p>
            <a:r>
              <a:rPr lang="sv-SE" baseline="0" dirty="0" smtClean="0"/>
              <a:t>Institutionens bedömning: välj obehörig/behörig. Använd inte behörig med villkor om det inte är extremt viktigt – det skapar mycket merarbete för er skola vid registrering om villkor finns. </a:t>
            </a:r>
            <a:br>
              <a:rPr lang="sv-SE" baseline="0" dirty="0" smtClean="0"/>
            </a:br>
            <a:r>
              <a:rPr lang="sv-SE" baseline="0" dirty="0" smtClean="0"/>
              <a:t>Meritvärde 1-75</a:t>
            </a:r>
          </a:p>
          <a:p>
            <a:r>
              <a:rPr lang="sv-SE" baseline="0" dirty="0" smtClean="0"/>
              <a:t>Färdigbedömd: fyll inte i den förrän HELA bedömningen (behörighet + meritvärde) är helt klar. När den kryssats syns bedömningen för sökanden. </a:t>
            </a:r>
            <a:br>
              <a:rPr lang="sv-SE" baseline="0" dirty="0" smtClean="0"/>
            </a:br>
            <a:r>
              <a:rPr lang="sv-SE" baseline="0" dirty="0" smtClean="0"/>
              <a:t>Egen notering: kan bara läsas av personer med behörighet till ert program. Sökanden/UHR ser aldrig detta. Däremot kan KTH:s antagningspersonal logga in och se det.</a:t>
            </a:r>
          </a:p>
          <a:p>
            <a:endParaRPr lang="sv-SE" dirty="0"/>
          </a:p>
        </p:txBody>
      </p:sp>
      <p:sp>
        <p:nvSpPr>
          <p:cNvPr id="4" name="Platshållare för bildnummer 3"/>
          <p:cNvSpPr>
            <a:spLocks noGrp="1"/>
          </p:cNvSpPr>
          <p:nvPr>
            <p:ph type="sldNum" sz="quarter" idx="10"/>
          </p:nvPr>
        </p:nvSpPr>
        <p:spPr/>
        <p:txBody>
          <a:bodyPr/>
          <a:lstStyle/>
          <a:p>
            <a:fld id="{A4E1197F-CC8C-40B6-91FE-681EFD65E2B7}" type="slidenum">
              <a:rPr lang="sv-SE" smtClean="0"/>
              <a:t>17</a:t>
            </a:fld>
            <a:endParaRPr lang="sv-SE"/>
          </a:p>
        </p:txBody>
      </p:sp>
    </p:spTree>
    <p:extLst>
      <p:ext uri="{BB962C8B-B14F-4D97-AF65-F5344CB8AC3E}">
        <p14:creationId xmlns:p14="http://schemas.microsoft.com/office/powerpoint/2010/main" val="12150933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bild">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C2E0D84A-3EC1-DD40-8DA6-147FB563C32E}"/>
              </a:ext>
            </a:extLst>
          </p:cNvPr>
          <p:cNvSpPr>
            <a:spLocks noGrp="1"/>
          </p:cNvSpPr>
          <p:nvPr>
            <p:ph type="ctrTitle" hasCustomPrompt="1"/>
          </p:nvPr>
        </p:nvSpPr>
        <p:spPr>
          <a:xfrm>
            <a:off x="584200" y="1436565"/>
            <a:ext cx="6018875" cy="648000"/>
          </a:xfrm>
        </p:spPr>
        <p:txBody>
          <a:bodyPr lIns="0" rIns="0" anchor="t">
            <a:noAutofit/>
          </a:bodyPr>
          <a:lstStyle>
            <a:lvl1pPr algn="l">
              <a:lnSpc>
                <a:spcPct val="90000"/>
              </a:lnSpc>
              <a:defRPr sz="2700"/>
            </a:lvl1pPr>
          </a:lstStyle>
          <a:p>
            <a:r>
              <a:rPr lang="sv-SE" dirty="0"/>
              <a:t>Klicka för att ändra rubrikformat</a:t>
            </a:r>
            <a:endParaRPr lang="en-GB" dirty="0"/>
          </a:p>
        </p:txBody>
      </p:sp>
      <p:sp>
        <p:nvSpPr>
          <p:cNvPr id="8" name="Underrubrik 2">
            <a:extLst>
              <a:ext uri="{FF2B5EF4-FFF2-40B4-BE49-F238E27FC236}">
                <a16:creationId xmlns:a16="http://schemas.microsoft.com/office/drawing/2014/main" id="{D9708450-9178-2141-98CC-ED5077AF0A7F}"/>
              </a:ext>
            </a:extLst>
          </p:cNvPr>
          <p:cNvSpPr>
            <a:spLocks noGrp="1"/>
          </p:cNvSpPr>
          <p:nvPr>
            <p:ph type="subTitle" idx="1"/>
          </p:nvPr>
        </p:nvSpPr>
        <p:spPr>
          <a:xfrm>
            <a:off x="584189" y="2113366"/>
            <a:ext cx="6018211" cy="458384"/>
          </a:xfrm>
        </p:spPr>
        <p:txBody>
          <a:bodyPr lIns="0" rIns="0">
            <a:noAutofit/>
          </a:bodyPr>
          <a:lstStyle>
            <a:lvl1pPr marL="0" indent="0" algn="l">
              <a:lnSpc>
                <a:spcPct val="90000"/>
              </a:lnSpc>
              <a:buNone/>
              <a:defRPr sz="15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om du vill redigera mall för underrubrikformat</a:t>
            </a:r>
            <a:endParaRPr lang="en-GB" dirty="0"/>
          </a:p>
        </p:txBody>
      </p:sp>
      <p:sp>
        <p:nvSpPr>
          <p:cNvPr id="2" name="Footer Placeholder 1">
            <a:extLst>
              <a:ext uri="{FF2B5EF4-FFF2-40B4-BE49-F238E27FC236}">
                <a16:creationId xmlns:a16="http://schemas.microsoft.com/office/drawing/2014/main" id="{8A813F90-7654-6648-91D1-2FCEDF32CC51}"/>
              </a:ext>
            </a:extLst>
          </p:cNvPr>
          <p:cNvSpPr>
            <a:spLocks noGrp="1"/>
          </p:cNvSpPr>
          <p:nvPr>
            <p:ph type="ftr" sz="quarter" idx="10"/>
          </p:nvPr>
        </p:nvSpPr>
        <p:spPr/>
        <p:txBody>
          <a:bodyPr/>
          <a:lstStyle/>
          <a:p>
            <a:endParaRPr lang="sv-SE" dirty="0"/>
          </a:p>
        </p:txBody>
      </p:sp>
      <p:sp>
        <p:nvSpPr>
          <p:cNvPr id="4" name="Date Placeholder 3">
            <a:extLst>
              <a:ext uri="{FF2B5EF4-FFF2-40B4-BE49-F238E27FC236}">
                <a16:creationId xmlns:a16="http://schemas.microsoft.com/office/drawing/2014/main" id="{AA4BAE7C-21D9-AE42-BA7B-857539329EF1}"/>
              </a:ext>
            </a:extLst>
          </p:cNvPr>
          <p:cNvSpPr>
            <a:spLocks noGrp="1"/>
          </p:cNvSpPr>
          <p:nvPr>
            <p:ph type="dt" sz="half" idx="11"/>
          </p:nvPr>
        </p:nvSpPr>
        <p:spPr/>
        <p:txBody>
          <a:bodyPr/>
          <a:lstStyle/>
          <a:p>
            <a:fld id="{8F50A835-45C7-1144-B52F-6ABD3CC2ECAB}" type="datetime1">
              <a:rPr lang="sv-SE" smtClean="0"/>
              <a:t>2021-05-19</a:t>
            </a:fld>
            <a:endParaRPr lang="sv-SE" dirty="0"/>
          </a:p>
        </p:txBody>
      </p:sp>
      <p:sp>
        <p:nvSpPr>
          <p:cNvPr id="5" name="Slide Number Placeholder 4">
            <a:extLst>
              <a:ext uri="{FF2B5EF4-FFF2-40B4-BE49-F238E27FC236}">
                <a16:creationId xmlns:a16="http://schemas.microsoft.com/office/drawing/2014/main" id="{7669341B-1A2C-DA44-A3A3-D767F2EB35CC}"/>
              </a:ext>
            </a:extLst>
          </p:cNvPr>
          <p:cNvSpPr>
            <a:spLocks noGrp="1"/>
          </p:cNvSpPr>
          <p:nvPr>
            <p:ph type="sldNum" sz="quarter" idx="12"/>
          </p:nvPr>
        </p:nvSpPr>
        <p:spPr/>
        <p:txBody>
          <a:bodyPr/>
          <a:lstStyle/>
          <a:p>
            <a:fld id="{8527FB4B-7893-4946-9C41-FB1EB79145A0}" type="slidenum">
              <a:rPr lang="sv-SE" smtClean="0"/>
              <a:pPr/>
              <a:t>‹#›</a:t>
            </a:fld>
            <a:endParaRPr lang="sv-SE"/>
          </a:p>
        </p:txBody>
      </p:sp>
      <p:pic>
        <p:nvPicPr>
          <p:cNvPr id="10" name="Graphic 9">
            <a:extLst>
              <a:ext uri="{FF2B5EF4-FFF2-40B4-BE49-F238E27FC236}">
                <a16:creationId xmlns:a16="http://schemas.microsoft.com/office/drawing/2014/main" id="{7364DD81-8F2A-4A47-B116-4EC55BFD256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r="2089"/>
          <a:stretch/>
        </p:blipFill>
        <p:spPr>
          <a:xfrm>
            <a:off x="246767" y="3064360"/>
            <a:ext cx="6357233" cy="1851664"/>
          </a:xfrm>
          <a:prstGeom prst="rect">
            <a:avLst/>
          </a:prstGeom>
        </p:spPr>
      </p:pic>
    </p:spTree>
    <p:extLst>
      <p:ext uri="{BB962C8B-B14F-4D97-AF65-F5344CB8AC3E}">
        <p14:creationId xmlns:p14="http://schemas.microsoft.com/office/powerpoint/2010/main" val="29757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eng">
    <p:spTree>
      <p:nvGrpSpPr>
        <p:cNvPr id="1" name=""/>
        <p:cNvGrpSpPr/>
        <p:nvPr/>
      </p:nvGrpSpPr>
      <p:grpSpPr>
        <a:xfrm>
          <a:off x="0" y="0"/>
          <a:ext cx="0" cy="0"/>
          <a:chOff x="0" y="0"/>
          <a:chExt cx="0" cy="0"/>
        </a:xfrm>
      </p:grpSpPr>
      <p:pic>
        <p:nvPicPr>
          <p:cNvPr id="152" name="Bildobjekt 19">
            <a:extLst>
              <a:ext uri="{FF2B5EF4-FFF2-40B4-BE49-F238E27FC236}">
                <a16:creationId xmlns:a16="http://schemas.microsoft.com/office/drawing/2014/main" id="{824DB9BD-A298-6442-B174-7EC707EC3227}"/>
              </a:ext>
            </a:extLst>
          </p:cNvPr>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5135271" y="336161"/>
            <a:ext cx="13811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a:extLst>
              <a:ext uri="{FF2B5EF4-FFF2-40B4-BE49-F238E27FC236}">
                <a16:creationId xmlns:a16="http://schemas.microsoft.com/office/drawing/2014/main" id="{005333CB-1434-CD48-8D6D-0877D03C989B}"/>
              </a:ext>
            </a:extLst>
          </p:cNvPr>
          <p:cNvSpPr>
            <a:spLocks noGrp="1"/>
          </p:cNvSpPr>
          <p:nvPr>
            <p:ph type="dt" sz="half" idx="10"/>
          </p:nvPr>
        </p:nvSpPr>
        <p:spPr/>
        <p:txBody>
          <a:bodyPr/>
          <a:lstStyle/>
          <a:p>
            <a:fld id="{732254F0-E97B-4744-BFAF-7FF54B0017C2}" type="datetime1">
              <a:rPr lang="sv-SE" smtClean="0"/>
              <a:t>2021-05-19</a:t>
            </a:fld>
            <a:endParaRPr lang="sv-SE"/>
          </a:p>
        </p:txBody>
      </p:sp>
      <p:sp>
        <p:nvSpPr>
          <p:cNvPr id="6" name="Footer Placeholder 5">
            <a:extLst>
              <a:ext uri="{FF2B5EF4-FFF2-40B4-BE49-F238E27FC236}">
                <a16:creationId xmlns:a16="http://schemas.microsoft.com/office/drawing/2014/main" id="{302AFE5C-937B-EE40-9A6B-AEB1D44B0D41}"/>
              </a:ext>
            </a:extLst>
          </p:cNvPr>
          <p:cNvSpPr>
            <a:spLocks noGrp="1"/>
          </p:cNvSpPr>
          <p:nvPr>
            <p:ph type="ftr" sz="quarter" idx="11"/>
          </p:nvPr>
        </p:nvSpPr>
        <p:spPr/>
        <p:txBody>
          <a:bodyPr/>
          <a:lstStyle/>
          <a:p>
            <a:endParaRPr lang="sv-SE" dirty="0"/>
          </a:p>
        </p:txBody>
      </p:sp>
      <p:sp>
        <p:nvSpPr>
          <p:cNvPr id="7" name="Slide Number Placeholder 6">
            <a:extLst>
              <a:ext uri="{FF2B5EF4-FFF2-40B4-BE49-F238E27FC236}">
                <a16:creationId xmlns:a16="http://schemas.microsoft.com/office/drawing/2014/main" id="{6090237B-88FE-A740-9275-6347AA1C63B3}"/>
              </a:ext>
            </a:extLst>
          </p:cNvPr>
          <p:cNvSpPr>
            <a:spLocks noGrp="1"/>
          </p:cNvSpPr>
          <p:nvPr>
            <p:ph type="sldNum" sz="quarter" idx="12"/>
          </p:nvPr>
        </p:nvSpPr>
        <p:spPr/>
        <p:txBody>
          <a:bodyPr/>
          <a:lstStyle/>
          <a:p>
            <a:fld id="{8527FB4B-7893-4946-9C41-FB1EB79145A0}" type="slidenum">
              <a:rPr lang="sv-SE" smtClean="0"/>
              <a:t>‹#›</a:t>
            </a:fld>
            <a:endParaRPr lang="sv-SE"/>
          </a:p>
        </p:txBody>
      </p:sp>
      <p:sp>
        <p:nvSpPr>
          <p:cNvPr id="9" name="Rubrik 1">
            <a:extLst>
              <a:ext uri="{FF2B5EF4-FFF2-40B4-BE49-F238E27FC236}">
                <a16:creationId xmlns:a16="http://schemas.microsoft.com/office/drawing/2014/main" id="{7954B8BA-4DAB-4627-8613-2775B12BE06F}"/>
              </a:ext>
            </a:extLst>
          </p:cNvPr>
          <p:cNvSpPr>
            <a:spLocks noGrp="1"/>
          </p:cNvSpPr>
          <p:nvPr>
            <p:ph type="ctrTitle" hasCustomPrompt="1"/>
          </p:nvPr>
        </p:nvSpPr>
        <p:spPr>
          <a:xfrm>
            <a:off x="584200" y="1436565"/>
            <a:ext cx="6018875" cy="648000"/>
          </a:xfrm>
        </p:spPr>
        <p:txBody>
          <a:bodyPr lIns="0" rIns="0" anchor="t">
            <a:noAutofit/>
          </a:bodyPr>
          <a:lstStyle>
            <a:lvl1pPr algn="l">
              <a:lnSpc>
                <a:spcPct val="90000"/>
              </a:lnSpc>
              <a:defRPr sz="2700"/>
            </a:lvl1pPr>
          </a:lstStyle>
          <a:p>
            <a:r>
              <a:rPr lang="sv-SE" dirty="0"/>
              <a:t>Klicka för att ändra rubrikformat</a:t>
            </a:r>
            <a:endParaRPr lang="en-GB" dirty="0"/>
          </a:p>
        </p:txBody>
      </p:sp>
      <p:sp>
        <p:nvSpPr>
          <p:cNvPr id="10" name="Underrubrik 2">
            <a:extLst>
              <a:ext uri="{FF2B5EF4-FFF2-40B4-BE49-F238E27FC236}">
                <a16:creationId xmlns:a16="http://schemas.microsoft.com/office/drawing/2014/main" id="{5376CEF8-4EAE-46E6-8292-1AC0484E8000}"/>
              </a:ext>
            </a:extLst>
          </p:cNvPr>
          <p:cNvSpPr>
            <a:spLocks noGrp="1"/>
          </p:cNvSpPr>
          <p:nvPr>
            <p:ph type="subTitle" idx="1"/>
          </p:nvPr>
        </p:nvSpPr>
        <p:spPr>
          <a:xfrm>
            <a:off x="584189" y="2113366"/>
            <a:ext cx="6018211" cy="458384"/>
          </a:xfrm>
        </p:spPr>
        <p:txBody>
          <a:bodyPr lIns="0" rIns="0">
            <a:noAutofit/>
          </a:bodyPr>
          <a:lstStyle>
            <a:lvl1pPr marL="0" indent="0" algn="l">
              <a:lnSpc>
                <a:spcPct val="90000"/>
              </a:lnSpc>
              <a:buNone/>
              <a:defRPr sz="15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om du vill redigera mall för underrubrikformat</a:t>
            </a:r>
            <a:endParaRPr lang="en-GB" dirty="0"/>
          </a:p>
        </p:txBody>
      </p:sp>
      <p:pic>
        <p:nvPicPr>
          <p:cNvPr id="14" name="Graphic 13">
            <a:extLst>
              <a:ext uri="{FF2B5EF4-FFF2-40B4-BE49-F238E27FC236}">
                <a16:creationId xmlns:a16="http://schemas.microsoft.com/office/drawing/2014/main" id="{3DB5E93F-E018-934D-B125-CFB6D3B25908}"/>
              </a:ext>
            </a:extLst>
          </p:cNvPr>
          <p:cNvPicPr>
            <a:picLocks noChangeAspect="1"/>
          </p:cNvPicPr>
          <p:nvPr userDrawn="1"/>
        </p:nvPicPr>
        <p:blipFill rotWithShape="1">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r="2089"/>
          <a:stretch/>
        </p:blipFill>
        <p:spPr>
          <a:xfrm>
            <a:off x="246767" y="3064360"/>
            <a:ext cx="6357233" cy="1851664"/>
          </a:xfrm>
          <a:prstGeom prst="rect">
            <a:avLst/>
          </a:prstGeom>
        </p:spPr>
      </p:pic>
    </p:spTree>
    <p:extLst>
      <p:ext uri="{BB962C8B-B14F-4D97-AF65-F5344CB8AC3E}">
        <p14:creationId xmlns:p14="http://schemas.microsoft.com/office/powerpoint/2010/main" val="385685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55E1E5B-E1F9-C645-91AF-7753BF8D8EB5}"/>
              </a:ext>
            </a:extLst>
          </p:cNvPr>
          <p:cNvSpPr>
            <a:spLocks noGrp="1"/>
          </p:cNvSpPr>
          <p:nvPr>
            <p:ph sz="quarter" idx="13"/>
          </p:nvPr>
        </p:nvSpPr>
        <p:spPr>
          <a:xfrm>
            <a:off x="1174750" y="1177924"/>
            <a:ext cx="5434850" cy="3556075"/>
          </a:xfrm>
        </p:spPr>
        <p:txBody>
          <a:bodyPr/>
          <a:lstStyle>
            <a:lvl1pPr>
              <a:defRPr sz="1400"/>
            </a:lvl1pPr>
            <a:lvl2pPr>
              <a:defRPr sz="1200"/>
            </a:lvl2pPr>
            <a:lvl3pPr>
              <a:defRPr sz="1200"/>
            </a:lvl3pPr>
            <a:lvl4pPr>
              <a:defRPr sz="1000"/>
            </a:lvl4pPr>
            <a:lvl5pPr>
              <a:defRPr sz="10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3" name="Rubrik 2">
            <a:extLst>
              <a:ext uri="{FF2B5EF4-FFF2-40B4-BE49-F238E27FC236}">
                <a16:creationId xmlns:a16="http://schemas.microsoft.com/office/drawing/2014/main" id="{D7D5F619-51D2-42FE-AF00-80BF2FDDE4AB}"/>
              </a:ext>
            </a:extLst>
          </p:cNvPr>
          <p:cNvSpPr>
            <a:spLocks noGrp="1"/>
          </p:cNvSpPr>
          <p:nvPr>
            <p:ph type="title"/>
          </p:nvPr>
        </p:nvSpPr>
        <p:spPr/>
        <p:txBody>
          <a:bodyPr/>
          <a:lstStyle/>
          <a:p>
            <a:r>
              <a:rPr lang="sv-SE" smtClean="0"/>
              <a:t>Klicka här för att ändra format</a:t>
            </a:r>
            <a:endParaRPr lang="sv-SE"/>
          </a:p>
        </p:txBody>
      </p:sp>
      <p:sp>
        <p:nvSpPr>
          <p:cNvPr id="6" name="Date Placeholder 5">
            <a:extLst>
              <a:ext uri="{FF2B5EF4-FFF2-40B4-BE49-F238E27FC236}">
                <a16:creationId xmlns:a16="http://schemas.microsoft.com/office/drawing/2014/main" id="{460AAD98-60E6-C741-A55B-250577B7D90E}"/>
              </a:ext>
            </a:extLst>
          </p:cNvPr>
          <p:cNvSpPr>
            <a:spLocks noGrp="1"/>
          </p:cNvSpPr>
          <p:nvPr>
            <p:ph type="dt" sz="half" idx="14"/>
          </p:nvPr>
        </p:nvSpPr>
        <p:spPr/>
        <p:txBody>
          <a:bodyPr/>
          <a:lstStyle/>
          <a:p>
            <a:fld id="{A5C3802A-66F7-914C-9FA1-EAF541BD00EC}" type="datetime1">
              <a:rPr lang="sv-SE" smtClean="0"/>
              <a:t>2021-05-19</a:t>
            </a:fld>
            <a:endParaRPr lang="sv-SE"/>
          </a:p>
        </p:txBody>
      </p:sp>
      <p:sp>
        <p:nvSpPr>
          <p:cNvPr id="7" name="Footer Placeholder 6">
            <a:extLst>
              <a:ext uri="{FF2B5EF4-FFF2-40B4-BE49-F238E27FC236}">
                <a16:creationId xmlns:a16="http://schemas.microsoft.com/office/drawing/2014/main" id="{5DB11DE9-DED4-0140-852D-916C42F20E0D}"/>
              </a:ext>
            </a:extLst>
          </p:cNvPr>
          <p:cNvSpPr>
            <a:spLocks noGrp="1"/>
          </p:cNvSpPr>
          <p:nvPr>
            <p:ph type="ftr" sz="quarter" idx="15"/>
          </p:nvPr>
        </p:nvSpPr>
        <p:spPr/>
        <p:txBody>
          <a:bodyPr/>
          <a:lstStyle/>
          <a:p>
            <a:endParaRPr lang="sv-SE" dirty="0"/>
          </a:p>
        </p:txBody>
      </p:sp>
      <p:sp>
        <p:nvSpPr>
          <p:cNvPr id="8" name="Slide Number Placeholder 7">
            <a:extLst>
              <a:ext uri="{FF2B5EF4-FFF2-40B4-BE49-F238E27FC236}">
                <a16:creationId xmlns:a16="http://schemas.microsoft.com/office/drawing/2014/main" id="{E4867EB2-FC4F-C74D-A230-89D6B972781C}"/>
              </a:ext>
            </a:extLst>
          </p:cNvPr>
          <p:cNvSpPr>
            <a:spLocks noGrp="1"/>
          </p:cNvSpPr>
          <p:nvPr>
            <p:ph type="sldNum" sz="quarter" idx="16"/>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58300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vå innehåll">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049F9A72-D666-409F-89F0-C4DB12D6A369}"/>
              </a:ext>
            </a:extLst>
          </p:cNvPr>
          <p:cNvSpPr>
            <a:spLocks noGrp="1"/>
          </p:cNvSpPr>
          <p:nvPr>
            <p:ph type="title"/>
          </p:nvPr>
        </p:nvSpPr>
        <p:spPr/>
        <p:txBody>
          <a:bodyPr/>
          <a:lstStyle/>
          <a:p>
            <a:r>
              <a:rPr lang="sv-SE" smtClean="0"/>
              <a:t>Klicka här för att ändra format</a:t>
            </a:r>
            <a:endParaRPr lang="sv-SE"/>
          </a:p>
        </p:txBody>
      </p:sp>
      <p:sp>
        <p:nvSpPr>
          <p:cNvPr id="6" name="Platshållare för innehåll 6">
            <a:extLst>
              <a:ext uri="{FF2B5EF4-FFF2-40B4-BE49-F238E27FC236}">
                <a16:creationId xmlns:a16="http://schemas.microsoft.com/office/drawing/2014/main" id="{ABCA6F90-9CEE-4851-B173-D1547B4A39FD}"/>
              </a:ext>
            </a:extLst>
          </p:cNvPr>
          <p:cNvSpPr>
            <a:spLocks noGrp="1"/>
          </p:cNvSpPr>
          <p:nvPr>
            <p:ph sz="quarter" idx="13"/>
          </p:nvPr>
        </p:nvSpPr>
        <p:spPr>
          <a:xfrm>
            <a:off x="1174748" y="1177925"/>
            <a:ext cx="2623251" cy="3546475"/>
          </a:xfrm>
        </p:spPr>
        <p:txBody>
          <a:bodyPr/>
          <a:lstStyle>
            <a:lvl1pPr>
              <a:spcBef>
                <a:spcPts val="450"/>
              </a:spcBef>
              <a:defRPr sz="1200"/>
            </a:lvl1pPr>
            <a:lvl2pPr>
              <a:defRPr sz="1050"/>
            </a:lvl2pPr>
            <a:lvl3pPr>
              <a:defRPr sz="1050"/>
            </a:lvl3pPr>
            <a:lvl4pPr>
              <a:defRPr sz="900"/>
            </a:lvl4pPr>
            <a:lvl5pPr>
              <a:defRPr sz="9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9" name="Platshållare för innehåll 6">
            <a:extLst>
              <a:ext uri="{FF2B5EF4-FFF2-40B4-BE49-F238E27FC236}">
                <a16:creationId xmlns:a16="http://schemas.microsoft.com/office/drawing/2014/main" id="{24B6A1C9-ADE4-4CC4-9F8E-3C523ABB3BA3}"/>
              </a:ext>
            </a:extLst>
          </p:cNvPr>
          <p:cNvSpPr>
            <a:spLocks noGrp="1"/>
          </p:cNvSpPr>
          <p:nvPr>
            <p:ph sz="quarter" idx="14"/>
          </p:nvPr>
        </p:nvSpPr>
        <p:spPr>
          <a:xfrm>
            <a:off x="3985510" y="1177925"/>
            <a:ext cx="2623251" cy="3546475"/>
          </a:xfrm>
        </p:spPr>
        <p:txBody>
          <a:bodyPr/>
          <a:lstStyle>
            <a:lvl1pPr>
              <a:spcBef>
                <a:spcPts val="450"/>
              </a:spcBef>
              <a:defRPr sz="1200"/>
            </a:lvl1pPr>
            <a:lvl2pPr>
              <a:defRPr sz="1050"/>
            </a:lvl2pPr>
            <a:lvl3pPr>
              <a:defRPr sz="1050"/>
            </a:lvl3pPr>
            <a:lvl4pPr>
              <a:defRPr sz="900"/>
            </a:lvl4pPr>
            <a:lvl5pPr>
              <a:defRPr sz="9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2" name="Footer Placeholder 1">
            <a:extLst>
              <a:ext uri="{FF2B5EF4-FFF2-40B4-BE49-F238E27FC236}">
                <a16:creationId xmlns:a16="http://schemas.microsoft.com/office/drawing/2014/main" id="{BAA8391E-3731-2443-9876-D90B9EC17C87}"/>
              </a:ext>
            </a:extLst>
          </p:cNvPr>
          <p:cNvSpPr>
            <a:spLocks noGrp="1"/>
          </p:cNvSpPr>
          <p:nvPr>
            <p:ph type="ftr" sz="quarter" idx="15"/>
          </p:nvPr>
        </p:nvSpPr>
        <p:spPr/>
        <p:txBody>
          <a:bodyPr/>
          <a:lstStyle/>
          <a:p>
            <a:endParaRPr lang="sv-SE" dirty="0"/>
          </a:p>
        </p:txBody>
      </p:sp>
      <p:sp>
        <p:nvSpPr>
          <p:cNvPr id="4" name="Date Placeholder 3">
            <a:extLst>
              <a:ext uri="{FF2B5EF4-FFF2-40B4-BE49-F238E27FC236}">
                <a16:creationId xmlns:a16="http://schemas.microsoft.com/office/drawing/2014/main" id="{13EF3AF1-9E09-AA46-BDC3-10877CB03668}"/>
              </a:ext>
            </a:extLst>
          </p:cNvPr>
          <p:cNvSpPr>
            <a:spLocks noGrp="1"/>
          </p:cNvSpPr>
          <p:nvPr>
            <p:ph type="dt" sz="half" idx="16"/>
          </p:nvPr>
        </p:nvSpPr>
        <p:spPr/>
        <p:txBody>
          <a:bodyPr/>
          <a:lstStyle/>
          <a:p>
            <a:fld id="{377DAB5F-C9FB-0949-AD1C-2B42F0D6D2D4}" type="datetime1">
              <a:rPr lang="sv-SE" smtClean="0"/>
              <a:t>2021-05-19</a:t>
            </a:fld>
            <a:endParaRPr lang="sv-SE"/>
          </a:p>
        </p:txBody>
      </p:sp>
      <p:sp>
        <p:nvSpPr>
          <p:cNvPr id="5" name="Slide Number Placeholder 4">
            <a:extLst>
              <a:ext uri="{FF2B5EF4-FFF2-40B4-BE49-F238E27FC236}">
                <a16:creationId xmlns:a16="http://schemas.microsoft.com/office/drawing/2014/main" id="{624F7F9D-91F2-834F-94B9-2CB3ED2DF86F}"/>
              </a:ext>
            </a:extLst>
          </p:cNvPr>
          <p:cNvSpPr>
            <a:spLocks noGrp="1"/>
          </p:cNvSpPr>
          <p:nvPr>
            <p:ph type="sldNum" sz="quarter" idx="17"/>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159533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underrubriker och två innehåll">
    <p:spTree>
      <p:nvGrpSpPr>
        <p:cNvPr id="1" name=""/>
        <p:cNvGrpSpPr/>
        <p:nvPr/>
      </p:nvGrpSpPr>
      <p:grpSpPr>
        <a:xfrm>
          <a:off x="0" y="0"/>
          <a:ext cx="0" cy="0"/>
          <a:chOff x="0" y="0"/>
          <a:chExt cx="0" cy="0"/>
        </a:xfrm>
      </p:grpSpPr>
      <p:sp>
        <p:nvSpPr>
          <p:cNvPr id="7" name="Platshållare för innehåll 6">
            <a:extLst>
              <a:ext uri="{FF2B5EF4-FFF2-40B4-BE49-F238E27FC236}">
                <a16:creationId xmlns:a16="http://schemas.microsoft.com/office/drawing/2014/main" id="{6AD6011F-45DB-6648-8334-1B4DC6E8EA92}"/>
              </a:ext>
            </a:extLst>
          </p:cNvPr>
          <p:cNvSpPr>
            <a:spLocks noGrp="1"/>
          </p:cNvSpPr>
          <p:nvPr>
            <p:ph sz="quarter" idx="13"/>
          </p:nvPr>
        </p:nvSpPr>
        <p:spPr>
          <a:xfrm>
            <a:off x="1174748" y="1458000"/>
            <a:ext cx="2623251" cy="3266400"/>
          </a:xfrm>
        </p:spPr>
        <p:txBody>
          <a:bodyPr/>
          <a:lstStyle>
            <a:lvl1pPr>
              <a:spcBef>
                <a:spcPts val="450"/>
              </a:spcBef>
              <a:defRPr sz="1200"/>
            </a:lvl1pPr>
            <a:lvl2pPr>
              <a:defRPr sz="1050"/>
            </a:lvl2pPr>
            <a:lvl3pPr>
              <a:defRPr sz="1050"/>
            </a:lvl3pPr>
            <a:lvl4pPr>
              <a:defRPr sz="900"/>
            </a:lvl4pPr>
            <a:lvl5pPr>
              <a:defRPr sz="9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9" name="Platshållare för text 2">
            <a:extLst>
              <a:ext uri="{FF2B5EF4-FFF2-40B4-BE49-F238E27FC236}">
                <a16:creationId xmlns:a16="http://schemas.microsoft.com/office/drawing/2014/main" id="{5036AF80-4CD2-454D-A2BD-8376F1D80549}"/>
              </a:ext>
            </a:extLst>
          </p:cNvPr>
          <p:cNvSpPr>
            <a:spLocks noGrp="1"/>
          </p:cNvSpPr>
          <p:nvPr>
            <p:ph type="body" idx="1"/>
          </p:nvPr>
        </p:nvSpPr>
        <p:spPr>
          <a:xfrm>
            <a:off x="1174750" y="992639"/>
            <a:ext cx="2623250" cy="398348"/>
          </a:xfrm>
        </p:spPr>
        <p:txBody>
          <a:bodyPr anchor="b">
            <a:noAutofit/>
          </a:bodyPr>
          <a:lstStyle>
            <a:lvl1pPr marL="0" indent="0">
              <a:buNone/>
              <a:defRPr sz="14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Redigera format för bakgrundstext</a:t>
            </a:r>
          </a:p>
        </p:txBody>
      </p:sp>
      <p:sp>
        <p:nvSpPr>
          <p:cNvPr id="3" name="Rubrik 2">
            <a:extLst>
              <a:ext uri="{FF2B5EF4-FFF2-40B4-BE49-F238E27FC236}">
                <a16:creationId xmlns:a16="http://schemas.microsoft.com/office/drawing/2014/main" id="{5CB648E2-7BF1-4B29-9F1F-7CF9F9418795}"/>
              </a:ext>
            </a:extLst>
          </p:cNvPr>
          <p:cNvSpPr>
            <a:spLocks noGrp="1"/>
          </p:cNvSpPr>
          <p:nvPr>
            <p:ph type="title"/>
          </p:nvPr>
        </p:nvSpPr>
        <p:spPr/>
        <p:txBody>
          <a:bodyPr/>
          <a:lstStyle/>
          <a:p>
            <a:r>
              <a:rPr lang="sv-SE" smtClean="0"/>
              <a:t>Klicka här för att ändra format</a:t>
            </a:r>
            <a:endParaRPr lang="sv-SE"/>
          </a:p>
        </p:txBody>
      </p:sp>
      <p:sp>
        <p:nvSpPr>
          <p:cNvPr id="11" name="Platshållare för innehåll 6">
            <a:extLst>
              <a:ext uri="{FF2B5EF4-FFF2-40B4-BE49-F238E27FC236}">
                <a16:creationId xmlns:a16="http://schemas.microsoft.com/office/drawing/2014/main" id="{67A1B334-9578-40B0-9E5A-97A57E06FD88}"/>
              </a:ext>
            </a:extLst>
          </p:cNvPr>
          <p:cNvSpPr>
            <a:spLocks noGrp="1"/>
          </p:cNvSpPr>
          <p:nvPr>
            <p:ph sz="quarter" idx="14"/>
          </p:nvPr>
        </p:nvSpPr>
        <p:spPr>
          <a:xfrm>
            <a:off x="3985510" y="1458000"/>
            <a:ext cx="2623251" cy="3266400"/>
          </a:xfrm>
        </p:spPr>
        <p:txBody>
          <a:bodyPr/>
          <a:lstStyle>
            <a:lvl1pPr>
              <a:spcBef>
                <a:spcPts val="450"/>
              </a:spcBef>
              <a:defRPr sz="1200"/>
            </a:lvl1pPr>
            <a:lvl2pPr>
              <a:defRPr sz="1050"/>
            </a:lvl2pPr>
            <a:lvl3pPr>
              <a:defRPr sz="1050"/>
            </a:lvl3pPr>
            <a:lvl4pPr>
              <a:defRPr sz="900"/>
            </a:lvl4pPr>
            <a:lvl5pPr>
              <a:defRPr sz="9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12" name="Platshållare för text 2">
            <a:extLst>
              <a:ext uri="{FF2B5EF4-FFF2-40B4-BE49-F238E27FC236}">
                <a16:creationId xmlns:a16="http://schemas.microsoft.com/office/drawing/2014/main" id="{62DD5381-3325-4D1A-94D6-C5C5021965F4}"/>
              </a:ext>
            </a:extLst>
          </p:cNvPr>
          <p:cNvSpPr>
            <a:spLocks noGrp="1"/>
          </p:cNvSpPr>
          <p:nvPr>
            <p:ph type="body" idx="15"/>
          </p:nvPr>
        </p:nvSpPr>
        <p:spPr>
          <a:xfrm>
            <a:off x="3985512" y="992639"/>
            <a:ext cx="2623250" cy="398348"/>
          </a:xfrm>
        </p:spPr>
        <p:txBody>
          <a:bodyPr anchor="b">
            <a:noAutofit/>
          </a:bodyPr>
          <a:lstStyle>
            <a:lvl1pPr marL="0" indent="0">
              <a:buNone/>
              <a:defRPr sz="14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Redigera format för bakgrundstext</a:t>
            </a:r>
          </a:p>
        </p:txBody>
      </p:sp>
      <p:sp>
        <p:nvSpPr>
          <p:cNvPr id="2" name="Footer Placeholder 1">
            <a:extLst>
              <a:ext uri="{FF2B5EF4-FFF2-40B4-BE49-F238E27FC236}">
                <a16:creationId xmlns:a16="http://schemas.microsoft.com/office/drawing/2014/main" id="{C330F20D-3BD2-0A42-A3AC-0754B6604F64}"/>
              </a:ext>
            </a:extLst>
          </p:cNvPr>
          <p:cNvSpPr>
            <a:spLocks noGrp="1"/>
          </p:cNvSpPr>
          <p:nvPr>
            <p:ph type="ftr" sz="quarter" idx="16"/>
          </p:nvPr>
        </p:nvSpPr>
        <p:spPr/>
        <p:txBody>
          <a:bodyPr/>
          <a:lstStyle/>
          <a:p>
            <a:endParaRPr lang="sv-SE" dirty="0"/>
          </a:p>
        </p:txBody>
      </p:sp>
      <p:sp>
        <p:nvSpPr>
          <p:cNvPr id="4" name="Date Placeholder 3">
            <a:extLst>
              <a:ext uri="{FF2B5EF4-FFF2-40B4-BE49-F238E27FC236}">
                <a16:creationId xmlns:a16="http://schemas.microsoft.com/office/drawing/2014/main" id="{FA52066D-E37A-2B40-9E6B-D11CEB2B2020}"/>
              </a:ext>
            </a:extLst>
          </p:cNvPr>
          <p:cNvSpPr>
            <a:spLocks noGrp="1"/>
          </p:cNvSpPr>
          <p:nvPr>
            <p:ph type="dt" sz="half" idx="17"/>
          </p:nvPr>
        </p:nvSpPr>
        <p:spPr/>
        <p:txBody>
          <a:bodyPr/>
          <a:lstStyle/>
          <a:p>
            <a:fld id="{B0CA5FFD-E5E3-A143-AD0E-630D1A57F389}" type="datetime1">
              <a:rPr lang="sv-SE" smtClean="0"/>
              <a:t>2021-05-19</a:t>
            </a:fld>
            <a:endParaRPr lang="sv-SE"/>
          </a:p>
        </p:txBody>
      </p:sp>
      <p:sp>
        <p:nvSpPr>
          <p:cNvPr id="5" name="Slide Number Placeholder 4">
            <a:extLst>
              <a:ext uri="{FF2B5EF4-FFF2-40B4-BE49-F238E27FC236}">
                <a16:creationId xmlns:a16="http://schemas.microsoft.com/office/drawing/2014/main" id="{13FFEBA3-A33B-D243-8505-9EFC9EFACEAA}"/>
              </a:ext>
            </a:extLst>
          </p:cNvPr>
          <p:cNvSpPr>
            <a:spLocks noGrp="1"/>
          </p:cNvSpPr>
          <p:nvPr>
            <p:ph type="sldNum" sz="quarter" idx="18"/>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255955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50826" y="1182688"/>
            <a:ext cx="6356350" cy="3541712"/>
          </a:xfrm>
        </p:spPr>
        <p:txBody>
          <a:bodyPr/>
          <a:lstStyle>
            <a:lvl1pPr marL="0" indent="0">
              <a:buNone/>
              <a:defRPr/>
            </a:lvl1pPr>
          </a:lstStyle>
          <a:p>
            <a:r>
              <a:rPr lang="sv-SE" smtClean="0"/>
              <a:t>Klicka på ikonen för att lägga till en bild</a:t>
            </a:r>
            <a:endParaRPr lang="en-GB" dirty="0"/>
          </a:p>
        </p:txBody>
      </p:sp>
      <p:sp>
        <p:nvSpPr>
          <p:cNvPr id="3" name="Rubrik 2">
            <a:extLst>
              <a:ext uri="{FF2B5EF4-FFF2-40B4-BE49-F238E27FC236}">
                <a16:creationId xmlns:a16="http://schemas.microsoft.com/office/drawing/2014/main" id="{10EEBAA1-31D0-4043-A408-0FA64774339F}"/>
              </a:ext>
            </a:extLst>
          </p:cNvPr>
          <p:cNvSpPr>
            <a:spLocks noGrp="1"/>
          </p:cNvSpPr>
          <p:nvPr>
            <p:ph type="title"/>
          </p:nvPr>
        </p:nvSpPr>
        <p:spPr/>
        <p:txBody>
          <a:bodyPr/>
          <a:lstStyle/>
          <a:p>
            <a:r>
              <a:rPr lang="sv-SE" smtClean="0"/>
              <a:t>Klicka här för att ändra format</a:t>
            </a:r>
            <a:endParaRPr lang="sv-SE"/>
          </a:p>
        </p:txBody>
      </p:sp>
      <p:sp>
        <p:nvSpPr>
          <p:cNvPr id="2" name="Footer Placeholder 1">
            <a:extLst>
              <a:ext uri="{FF2B5EF4-FFF2-40B4-BE49-F238E27FC236}">
                <a16:creationId xmlns:a16="http://schemas.microsoft.com/office/drawing/2014/main" id="{0910BECD-4EC8-084D-BC12-24B211F24222}"/>
              </a:ext>
            </a:extLst>
          </p:cNvPr>
          <p:cNvSpPr>
            <a:spLocks noGrp="1"/>
          </p:cNvSpPr>
          <p:nvPr>
            <p:ph type="ftr" sz="quarter" idx="14"/>
          </p:nvPr>
        </p:nvSpPr>
        <p:spPr/>
        <p:txBody>
          <a:bodyPr/>
          <a:lstStyle/>
          <a:p>
            <a:endParaRPr lang="sv-SE" dirty="0"/>
          </a:p>
        </p:txBody>
      </p:sp>
      <p:sp>
        <p:nvSpPr>
          <p:cNvPr id="4" name="Date Placeholder 3">
            <a:extLst>
              <a:ext uri="{FF2B5EF4-FFF2-40B4-BE49-F238E27FC236}">
                <a16:creationId xmlns:a16="http://schemas.microsoft.com/office/drawing/2014/main" id="{382578A5-F1AA-9C4E-9E11-3285A47F32CE}"/>
              </a:ext>
            </a:extLst>
          </p:cNvPr>
          <p:cNvSpPr>
            <a:spLocks noGrp="1"/>
          </p:cNvSpPr>
          <p:nvPr>
            <p:ph type="dt" sz="half" idx="15"/>
          </p:nvPr>
        </p:nvSpPr>
        <p:spPr/>
        <p:txBody>
          <a:bodyPr/>
          <a:lstStyle/>
          <a:p>
            <a:fld id="{8EF9B448-5CA3-3346-98EE-81AEA7F20509}" type="datetime1">
              <a:rPr lang="sv-SE" smtClean="0"/>
              <a:t>2021-05-19</a:t>
            </a:fld>
            <a:endParaRPr lang="sv-SE"/>
          </a:p>
        </p:txBody>
      </p:sp>
      <p:sp>
        <p:nvSpPr>
          <p:cNvPr id="5" name="Slide Number Placeholder 4">
            <a:extLst>
              <a:ext uri="{FF2B5EF4-FFF2-40B4-BE49-F238E27FC236}">
                <a16:creationId xmlns:a16="http://schemas.microsoft.com/office/drawing/2014/main" id="{6BDED67F-0B1F-B847-B7F8-33957AC6C44A}"/>
              </a:ext>
            </a:extLst>
          </p:cNvPr>
          <p:cNvSpPr>
            <a:spLocks noGrp="1"/>
          </p:cNvSpPr>
          <p:nvPr>
            <p:ph type="sldNum" sz="quarter" idx="16"/>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351777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vå bilder">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49237" y="1183342"/>
            <a:ext cx="3132000" cy="3541058"/>
          </a:xfrm>
        </p:spPr>
        <p:txBody>
          <a:bodyPr/>
          <a:lstStyle>
            <a:lvl1pPr marL="0" indent="0">
              <a:buNone/>
              <a:defRPr/>
            </a:lvl1pPr>
          </a:lstStyle>
          <a:p>
            <a:r>
              <a:rPr lang="sv-SE" smtClean="0"/>
              <a:t>Klicka på ikonen för att lägga till en bild</a:t>
            </a:r>
            <a:endParaRPr lang="en-GB" dirty="0"/>
          </a:p>
        </p:txBody>
      </p:sp>
      <p:sp>
        <p:nvSpPr>
          <p:cNvPr id="8" name="Platshållare för bild 6">
            <a:extLst>
              <a:ext uri="{FF2B5EF4-FFF2-40B4-BE49-F238E27FC236}">
                <a16:creationId xmlns:a16="http://schemas.microsoft.com/office/drawing/2014/main" id="{F471D766-023C-E042-B60C-5AA70DCA1212}"/>
              </a:ext>
            </a:extLst>
          </p:cNvPr>
          <p:cNvSpPr>
            <a:spLocks noGrp="1"/>
          </p:cNvSpPr>
          <p:nvPr>
            <p:ph type="pic" sz="quarter" idx="14"/>
          </p:nvPr>
        </p:nvSpPr>
        <p:spPr>
          <a:xfrm>
            <a:off x="3476762" y="1183342"/>
            <a:ext cx="3132000" cy="3541058"/>
          </a:xfrm>
        </p:spPr>
        <p:txBody>
          <a:bodyPr/>
          <a:lstStyle>
            <a:lvl1pPr marL="0" indent="0">
              <a:buNone/>
              <a:defRPr/>
            </a:lvl1pPr>
          </a:lstStyle>
          <a:p>
            <a:r>
              <a:rPr lang="sv-SE" smtClean="0"/>
              <a:t>Klicka på ikonen för att lägga till en bild</a:t>
            </a:r>
            <a:endParaRPr lang="en-GB" dirty="0"/>
          </a:p>
        </p:txBody>
      </p:sp>
      <p:sp>
        <p:nvSpPr>
          <p:cNvPr id="3" name="Rubrik 2">
            <a:extLst>
              <a:ext uri="{FF2B5EF4-FFF2-40B4-BE49-F238E27FC236}">
                <a16:creationId xmlns:a16="http://schemas.microsoft.com/office/drawing/2014/main" id="{D7A08FF2-59DE-483A-94F1-31DC64A80675}"/>
              </a:ext>
            </a:extLst>
          </p:cNvPr>
          <p:cNvSpPr>
            <a:spLocks noGrp="1"/>
          </p:cNvSpPr>
          <p:nvPr>
            <p:ph type="title"/>
          </p:nvPr>
        </p:nvSpPr>
        <p:spPr/>
        <p:txBody>
          <a:bodyPr/>
          <a:lstStyle/>
          <a:p>
            <a:r>
              <a:rPr lang="sv-SE" smtClean="0"/>
              <a:t>Klicka här för att ändra format</a:t>
            </a:r>
            <a:endParaRPr lang="sv-SE"/>
          </a:p>
        </p:txBody>
      </p:sp>
      <p:sp>
        <p:nvSpPr>
          <p:cNvPr id="2" name="Footer Placeholder 1">
            <a:extLst>
              <a:ext uri="{FF2B5EF4-FFF2-40B4-BE49-F238E27FC236}">
                <a16:creationId xmlns:a16="http://schemas.microsoft.com/office/drawing/2014/main" id="{5E2728B6-63F5-B244-997D-9D6002AF7F37}"/>
              </a:ext>
            </a:extLst>
          </p:cNvPr>
          <p:cNvSpPr>
            <a:spLocks noGrp="1"/>
          </p:cNvSpPr>
          <p:nvPr>
            <p:ph type="ftr" sz="quarter" idx="15"/>
          </p:nvPr>
        </p:nvSpPr>
        <p:spPr/>
        <p:txBody>
          <a:bodyPr/>
          <a:lstStyle/>
          <a:p>
            <a:endParaRPr lang="sv-SE" dirty="0"/>
          </a:p>
        </p:txBody>
      </p:sp>
      <p:sp>
        <p:nvSpPr>
          <p:cNvPr id="4" name="Date Placeholder 3">
            <a:extLst>
              <a:ext uri="{FF2B5EF4-FFF2-40B4-BE49-F238E27FC236}">
                <a16:creationId xmlns:a16="http://schemas.microsoft.com/office/drawing/2014/main" id="{119F235A-FE35-0E4E-8903-8ACF624E9FDE}"/>
              </a:ext>
            </a:extLst>
          </p:cNvPr>
          <p:cNvSpPr>
            <a:spLocks noGrp="1"/>
          </p:cNvSpPr>
          <p:nvPr>
            <p:ph type="dt" sz="half" idx="16"/>
          </p:nvPr>
        </p:nvSpPr>
        <p:spPr/>
        <p:txBody>
          <a:bodyPr/>
          <a:lstStyle/>
          <a:p>
            <a:fld id="{6AFB0B27-FDB6-CC4E-BF93-C9A0A5E02FAE}" type="datetime1">
              <a:rPr lang="sv-SE" smtClean="0"/>
              <a:t>2021-05-19</a:t>
            </a:fld>
            <a:endParaRPr lang="sv-SE"/>
          </a:p>
        </p:txBody>
      </p:sp>
      <p:sp>
        <p:nvSpPr>
          <p:cNvPr id="5" name="Slide Number Placeholder 4">
            <a:extLst>
              <a:ext uri="{FF2B5EF4-FFF2-40B4-BE49-F238E27FC236}">
                <a16:creationId xmlns:a16="http://schemas.microsoft.com/office/drawing/2014/main" id="{EF7915CA-D248-A549-98B8-494A07C1FEA1}"/>
              </a:ext>
            </a:extLst>
          </p:cNvPr>
          <p:cNvSpPr>
            <a:spLocks noGrp="1"/>
          </p:cNvSpPr>
          <p:nvPr>
            <p:ph type="sldNum" sz="quarter" idx="17"/>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190128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5B464BA0-6700-4DB2-A48A-C2EA92186EBA}"/>
              </a:ext>
            </a:extLst>
          </p:cNvPr>
          <p:cNvSpPr>
            <a:spLocks noGrp="1"/>
          </p:cNvSpPr>
          <p:nvPr>
            <p:ph type="title"/>
          </p:nvPr>
        </p:nvSpPr>
        <p:spPr/>
        <p:txBody>
          <a:bodyPr/>
          <a:lstStyle/>
          <a:p>
            <a:r>
              <a:rPr lang="sv-SE" smtClean="0"/>
              <a:t>Klicka här för att ändra format</a:t>
            </a:r>
            <a:endParaRPr lang="sv-SE"/>
          </a:p>
        </p:txBody>
      </p:sp>
      <p:sp>
        <p:nvSpPr>
          <p:cNvPr id="2" name="Footer Placeholder 1">
            <a:extLst>
              <a:ext uri="{FF2B5EF4-FFF2-40B4-BE49-F238E27FC236}">
                <a16:creationId xmlns:a16="http://schemas.microsoft.com/office/drawing/2014/main" id="{CCF0D6C8-A677-2F45-8BF9-D92EC695EDFF}"/>
              </a:ext>
            </a:extLst>
          </p:cNvPr>
          <p:cNvSpPr>
            <a:spLocks noGrp="1"/>
          </p:cNvSpPr>
          <p:nvPr>
            <p:ph type="ftr" sz="quarter" idx="10"/>
          </p:nvPr>
        </p:nvSpPr>
        <p:spPr/>
        <p:txBody>
          <a:bodyPr/>
          <a:lstStyle/>
          <a:p>
            <a:endParaRPr lang="sv-SE" dirty="0"/>
          </a:p>
        </p:txBody>
      </p:sp>
      <p:sp>
        <p:nvSpPr>
          <p:cNvPr id="4" name="Date Placeholder 3">
            <a:extLst>
              <a:ext uri="{FF2B5EF4-FFF2-40B4-BE49-F238E27FC236}">
                <a16:creationId xmlns:a16="http://schemas.microsoft.com/office/drawing/2014/main" id="{ED634D99-F0CA-E845-AC90-830B52910FC4}"/>
              </a:ext>
            </a:extLst>
          </p:cNvPr>
          <p:cNvSpPr>
            <a:spLocks noGrp="1"/>
          </p:cNvSpPr>
          <p:nvPr>
            <p:ph type="dt" sz="half" idx="11"/>
          </p:nvPr>
        </p:nvSpPr>
        <p:spPr/>
        <p:txBody>
          <a:bodyPr/>
          <a:lstStyle/>
          <a:p>
            <a:fld id="{4E8E64AF-D672-B649-9F0B-455B202AF1CF}" type="datetime1">
              <a:rPr lang="sv-SE" smtClean="0"/>
              <a:t>2021-05-19</a:t>
            </a:fld>
            <a:endParaRPr lang="sv-SE"/>
          </a:p>
        </p:txBody>
      </p:sp>
      <p:sp>
        <p:nvSpPr>
          <p:cNvPr id="5" name="Slide Number Placeholder 4">
            <a:extLst>
              <a:ext uri="{FF2B5EF4-FFF2-40B4-BE49-F238E27FC236}">
                <a16:creationId xmlns:a16="http://schemas.microsoft.com/office/drawing/2014/main" id="{A28C6677-C361-8045-8EDA-75B4AB5B6D99}"/>
              </a:ext>
            </a:extLst>
          </p:cNvPr>
          <p:cNvSpPr>
            <a:spLocks noGrp="1"/>
          </p:cNvSpPr>
          <p:nvPr>
            <p:ph type="sldNum" sz="quarter" idx="12"/>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147711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line and Content">
    <p:spTree>
      <p:nvGrpSpPr>
        <p:cNvPr id="1" name=""/>
        <p:cNvGrpSpPr/>
        <p:nvPr/>
      </p:nvGrpSpPr>
      <p:grpSpPr>
        <a:xfrm>
          <a:off x="0" y="0"/>
          <a:ext cx="0" cy="0"/>
          <a:chOff x="0" y="0"/>
          <a:chExt cx="0" cy="0"/>
        </a:xfrm>
      </p:grpSpPr>
      <p:sp>
        <p:nvSpPr>
          <p:cNvPr id="6" name="Rubrik 1"/>
          <p:cNvSpPr>
            <a:spLocks noGrp="1"/>
          </p:cNvSpPr>
          <p:nvPr>
            <p:ph type="title"/>
          </p:nvPr>
        </p:nvSpPr>
        <p:spPr>
          <a:xfrm>
            <a:off x="1214437" y="303652"/>
            <a:ext cx="5201841" cy="501254"/>
          </a:xfrm>
        </p:spPr>
        <p:txBody>
          <a:bodyPr/>
          <a:lstStyle/>
          <a:p>
            <a:r>
              <a:rPr lang="sv-SE" smtClean="0"/>
              <a:t>Klicka här för att ändra format</a:t>
            </a:r>
            <a:endParaRPr lang="en-GB" dirty="0"/>
          </a:p>
        </p:txBody>
      </p:sp>
      <p:sp>
        <p:nvSpPr>
          <p:cNvPr id="7" name="Platshållare för innehåll 2"/>
          <p:cNvSpPr>
            <a:spLocks noGrp="1"/>
          </p:cNvSpPr>
          <p:nvPr>
            <p:ph idx="1"/>
          </p:nvPr>
        </p:nvSpPr>
        <p:spPr>
          <a:xfrm>
            <a:off x="1214437" y="1187054"/>
            <a:ext cx="5201841" cy="305871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Platshållare för datum 3"/>
          <p:cNvSpPr>
            <a:spLocks noGrp="1"/>
          </p:cNvSpPr>
          <p:nvPr>
            <p:ph type="dt" sz="half" idx="10"/>
          </p:nvPr>
        </p:nvSpPr>
        <p:spPr>
          <a:xfrm>
            <a:off x="4185084" y="4716382"/>
            <a:ext cx="1600200" cy="273844"/>
          </a:xfrm>
        </p:spPr>
        <p:txBody>
          <a:bodyPr/>
          <a:lstStyle>
            <a:lvl1pPr>
              <a:defRPr sz="825"/>
            </a:lvl1pPr>
          </a:lstStyle>
          <a:p>
            <a:fld id="{CFCB38AA-14D0-4B67-BE5B-608C5A8A7489}" type="datetimeFigureOut">
              <a:rPr lang="sv-SE" smtClean="0"/>
              <a:pPr/>
              <a:t>2021-05-19</a:t>
            </a:fld>
            <a:endParaRPr lang="sv-SE"/>
          </a:p>
        </p:txBody>
      </p:sp>
      <p:sp>
        <p:nvSpPr>
          <p:cNvPr id="9" name="Platshållare för bildnummer 5"/>
          <p:cNvSpPr>
            <a:spLocks noGrp="1"/>
          </p:cNvSpPr>
          <p:nvPr>
            <p:ph type="sldNum" sz="quarter" idx="12"/>
          </p:nvPr>
        </p:nvSpPr>
        <p:spPr>
          <a:xfrm>
            <a:off x="6129300" y="4726058"/>
            <a:ext cx="398897" cy="273844"/>
          </a:xfrm>
        </p:spPr>
        <p:txBody>
          <a:bodyPr/>
          <a:lstStyle>
            <a:lvl1pPr>
              <a:defRPr sz="825"/>
            </a:lvl1pPr>
          </a:lstStyle>
          <a:p>
            <a:fld id="{680D72F4-1C41-4187-A4BC-492CF086CF40}" type="slidenum">
              <a:rPr lang="sv-SE" smtClean="0"/>
              <a:pPr/>
              <a:t>‹#›</a:t>
            </a:fld>
            <a:endParaRPr lang="sv-SE"/>
          </a:p>
        </p:txBody>
      </p:sp>
      <p:sp>
        <p:nvSpPr>
          <p:cNvPr id="10" name="Platshållare för sidfot 4"/>
          <p:cNvSpPr>
            <a:spLocks noGrp="1"/>
          </p:cNvSpPr>
          <p:nvPr>
            <p:ph type="ftr" sz="quarter" idx="11"/>
          </p:nvPr>
        </p:nvSpPr>
        <p:spPr>
          <a:xfrm>
            <a:off x="1214438" y="4758975"/>
            <a:ext cx="2171700" cy="273844"/>
          </a:xfrm>
        </p:spPr>
        <p:txBody>
          <a:bodyPr lIns="0" tIns="0" rIns="0" bIns="0" anchor="t"/>
          <a:lstStyle>
            <a:lvl1pPr algn="l">
              <a:lnSpc>
                <a:spcPts val="675"/>
              </a:lnSpc>
              <a:defRPr sz="825" b="1" cap="all" baseline="0">
                <a:solidFill>
                  <a:schemeClr val="bg1"/>
                </a:solidFill>
              </a:defRPr>
            </a:lvl1pPr>
          </a:lstStyle>
          <a:p>
            <a:endParaRPr lang="sv-SE" dirty="0"/>
          </a:p>
        </p:txBody>
      </p:sp>
    </p:spTree>
    <p:extLst>
      <p:ext uri="{BB962C8B-B14F-4D97-AF65-F5344CB8AC3E}">
        <p14:creationId xmlns:p14="http://schemas.microsoft.com/office/powerpoint/2010/main" val="9288532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Rak 8">
            <a:extLst>
              <a:ext uri="{FF2B5EF4-FFF2-40B4-BE49-F238E27FC236}">
                <a16:creationId xmlns:a16="http://schemas.microsoft.com/office/drawing/2014/main" id="{35A3ADBA-25A7-C947-B502-691111D0D9E5}"/>
              </a:ext>
            </a:extLst>
          </p:cNvPr>
          <p:cNvCxnSpPr>
            <a:cxnSpLocks/>
          </p:cNvCxnSpPr>
          <p:nvPr/>
        </p:nvCxnSpPr>
        <p:spPr>
          <a:xfrm>
            <a:off x="250825" y="4891747"/>
            <a:ext cx="63579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Platshållare för rubrik 1">
            <a:extLst>
              <a:ext uri="{FF2B5EF4-FFF2-40B4-BE49-F238E27FC236}">
                <a16:creationId xmlns:a16="http://schemas.microsoft.com/office/drawing/2014/main" id="{785D31C7-D918-594B-BEA4-908A2623180A}"/>
              </a:ext>
            </a:extLst>
          </p:cNvPr>
          <p:cNvSpPr>
            <a:spLocks noGrp="1"/>
          </p:cNvSpPr>
          <p:nvPr>
            <p:ph type="title"/>
          </p:nvPr>
        </p:nvSpPr>
        <p:spPr>
          <a:xfrm>
            <a:off x="1174749" y="251752"/>
            <a:ext cx="5429251" cy="673874"/>
          </a:xfrm>
          <a:prstGeom prst="rect">
            <a:avLst/>
          </a:prstGeom>
        </p:spPr>
        <p:txBody>
          <a:bodyPr vert="horz" lIns="0" tIns="0" rIns="0" bIns="0" rtlCol="0" anchor="ctr">
            <a:noAutofit/>
          </a:bodyPr>
          <a:lstStyle/>
          <a:p>
            <a:r>
              <a:rPr lang="sv-SE" dirty="0"/>
              <a:t>Klicka här för att ändra mall för rubrikformat</a:t>
            </a:r>
            <a:endParaRPr lang="en-GB" dirty="0"/>
          </a:p>
        </p:txBody>
      </p:sp>
      <p:sp>
        <p:nvSpPr>
          <p:cNvPr id="3" name="Platshållare för text 2">
            <a:extLst>
              <a:ext uri="{FF2B5EF4-FFF2-40B4-BE49-F238E27FC236}">
                <a16:creationId xmlns:a16="http://schemas.microsoft.com/office/drawing/2014/main" id="{376CF093-1E8D-FF4F-B3C9-72A2B0815CB3}"/>
              </a:ext>
            </a:extLst>
          </p:cNvPr>
          <p:cNvSpPr>
            <a:spLocks noGrp="1"/>
          </p:cNvSpPr>
          <p:nvPr>
            <p:ph type="body" idx="1"/>
          </p:nvPr>
        </p:nvSpPr>
        <p:spPr>
          <a:xfrm>
            <a:off x="1174750" y="1177925"/>
            <a:ext cx="5429250" cy="3540126"/>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153" name="Picture 2">
            <a:extLst>
              <a:ext uri="{FF2B5EF4-FFF2-40B4-BE49-F238E27FC236}">
                <a16:creationId xmlns:a16="http://schemas.microsoft.com/office/drawing/2014/main" id="{27E88DB3-2B58-724F-94B3-6D5858EC3FB2}"/>
              </a:ext>
            </a:extLst>
          </p:cNvPr>
          <p:cNvPicPr>
            <a:picLocks noChangeArrowheads="1"/>
          </p:cNvPicPr>
          <p:nvPr userDrawn="1"/>
        </p:nvPicPr>
        <p:blipFill>
          <a:blip r:embed="rId11" cstate="print">
            <a:extLst>
              <a:ext uri="{28A0092B-C50C-407E-A947-70E740481C1C}">
                <a14:useLocalDpi xmlns:a14="http://schemas.microsoft.com/office/drawing/2010/main" val="0"/>
              </a:ext>
            </a:extLst>
          </a:blip>
          <a:srcRect/>
          <a:stretch/>
        </p:blipFill>
        <p:spPr bwMode="auto">
          <a:xfrm>
            <a:off x="252576" y="251925"/>
            <a:ext cx="672355" cy="6809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E35D1E46-ACAC-CB45-8347-1E27A81EB7A4}"/>
              </a:ext>
            </a:extLst>
          </p:cNvPr>
          <p:cNvSpPr>
            <a:spLocks noGrp="1"/>
          </p:cNvSpPr>
          <p:nvPr userDrawn="1">
            <p:ph type="ftr" sz="quarter" idx="3"/>
          </p:nvPr>
        </p:nvSpPr>
        <p:spPr>
          <a:xfrm>
            <a:off x="2261483" y="4907461"/>
            <a:ext cx="2314575" cy="226121"/>
          </a:xfrm>
          <a:prstGeom prst="rect">
            <a:avLst/>
          </a:prstGeom>
        </p:spPr>
        <p:txBody>
          <a:bodyPr vert="horz" lIns="0" tIns="0" rIns="0" bIns="0" rtlCol="0" anchor="ctr"/>
          <a:lstStyle>
            <a:lvl1pPr algn="ctr">
              <a:defRPr sz="800">
                <a:solidFill>
                  <a:schemeClr val="tx1">
                    <a:tint val="75000"/>
                  </a:schemeClr>
                </a:solidFill>
              </a:defRPr>
            </a:lvl1pPr>
          </a:lstStyle>
          <a:p>
            <a:endParaRPr lang="sv-SE" dirty="0"/>
          </a:p>
        </p:txBody>
      </p:sp>
      <p:sp>
        <p:nvSpPr>
          <p:cNvPr id="5" name="Slide Number Placeholder 4">
            <a:extLst>
              <a:ext uri="{FF2B5EF4-FFF2-40B4-BE49-F238E27FC236}">
                <a16:creationId xmlns:a16="http://schemas.microsoft.com/office/drawing/2014/main" id="{1563F550-2974-9E4B-B068-842EDA7E176E}"/>
              </a:ext>
            </a:extLst>
          </p:cNvPr>
          <p:cNvSpPr>
            <a:spLocks noGrp="1"/>
          </p:cNvSpPr>
          <p:nvPr userDrawn="1">
            <p:ph type="sldNum" sz="quarter" idx="4"/>
          </p:nvPr>
        </p:nvSpPr>
        <p:spPr>
          <a:xfrm>
            <a:off x="5068183" y="4907461"/>
            <a:ext cx="1543050" cy="226121"/>
          </a:xfrm>
          <a:prstGeom prst="rect">
            <a:avLst/>
          </a:prstGeom>
        </p:spPr>
        <p:txBody>
          <a:bodyPr vert="horz" lIns="0" tIns="0" rIns="0" bIns="0" rtlCol="0" anchor="ctr"/>
          <a:lstStyle>
            <a:lvl1pPr algn="r">
              <a:defRPr sz="800">
                <a:solidFill>
                  <a:schemeClr val="tx1">
                    <a:tint val="75000"/>
                  </a:schemeClr>
                </a:solidFill>
              </a:defRPr>
            </a:lvl1pPr>
          </a:lstStyle>
          <a:p>
            <a:fld id="{8527FB4B-7893-4946-9C41-FB1EB79145A0}" type="slidenum">
              <a:rPr lang="sv-SE" smtClean="0"/>
              <a:pPr/>
              <a:t>‹#›</a:t>
            </a:fld>
            <a:endParaRPr lang="sv-SE"/>
          </a:p>
        </p:txBody>
      </p:sp>
      <p:sp>
        <p:nvSpPr>
          <p:cNvPr id="6" name="Date Placeholder 5">
            <a:extLst>
              <a:ext uri="{FF2B5EF4-FFF2-40B4-BE49-F238E27FC236}">
                <a16:creationId xmlns:a16="http://schemas.microsoft.com/office/drawing/2014/main" id="{A2192B6A-E8D6-E94B-B438-36406C3A1506}"/>
              </a:ext>
            </a:extLst>
          </p:cNvPr>
          <p:cNvSpPr>
            <a:spLocks noGrp="1"/>
          </p:cNvSpPr>
          <p:nvPr userDrawn="1">
            <p:ph type="dt" sz="half" idx="2"/>
          </p:nvPr>
        </p:nvSpPr>
        <p:spPr>
          <a:xfrm>
            <a:off x="261878" y="4907461"/>
            <a:ext cx="1543050" cy="226121"/>
          </a:xfrm>
          <a:prstGeom prst="rect">
            <a:avLst/>
          </a:prstGeom>
        </p:spPr>
        <p:txBody>
          <a:bodyPr vert="horz" lIns="0" tIns="0" rIns="0" bIns="0" rtlCol="0" anchor="ctr"/>
          <a:lstStyle>
            <a:lvl1pPr algn="l">
              <a:defRPr sz="800">
                <a:solidFill>
                  <a:schemeClr val="tx1">
                    <a:tint val="75000"/>
                  </a:schemeClr>
                </a:solidFill>
              </a:defRPr>
            </a:lvl1pPr>
          </a:lstStyle>
          <a:p>
            <a:fld id="{487EE364-22D9-9F45-9FB8-F52F9D983E00}" type="datetime1">
              <a:rPr lang="sv-SE" smtClean="0"/>
              <a:t>2021-05-19</a:t>
            </a:fld>
            <a:endParaRPr lang="sv-SE"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86" r:id="rId3"/>
    <p:sldLayoutId id="2147483800" r:id="rId4"/>
    <p:sldLayoutId id="2147483801" r:id="rId5"/>
    <p:sldLayoutId id="2147483803" r:id="rId6"/>
    <p:sldLayoutId id="2147483802" r:id="rId7"/>
    <p:sldLayoutId id="2147483799" r:id="rId8"/>
    <p:sldLayoutId id="214748380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1" fontAlgn="base" hangingPunct="1">
        <a:lnSpc>
          <a:spcPts val="2250"/>
        </a:lnSpc>
        <a:spcBef>
          <a:spcPct val="0"/>
        </a:spcBef>
        <a:spcAft>
          <a:spcPct val="0"/>
        </a:spcAft>
        <a:defRPr sz="2000" b="1" kern="1200">
          <a:solidFill>
            <a:schemeClr val="tx1"/>
          </a:solidFill>
          <a:latin typeface="+mj-lt"/>
          <a:ea typeface="+mj-ea"/>
          <a:cs typeface="+mj-cs"/>
        </a:defRPr>
      </a:lvl1pPr>
      <a:lvl2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2pPr>
      <a:lvl3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3pPr>
      <a:lvl4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4pPr>
      <a:lvl5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5pPr>
      <a:lvl6pPr marL="342900" algn="l" rtl="0" eaLnBrk="1" fontAlgn="base" hangingPunct="1">
        <a:lnSpc>
          <a:spcPts val="2250"/>
        </a:lnSpc>
        <a:spcBef>
          <a:spcPct val="0"/>
        </a:spcBef>
        <a:spcAft>
          <a:spcPct val="0"/>
        </a:spcAft>
        <a:defRPr sz="1950" b="1">
          <a:solidFill>
            <a:schemeClr val="tx1"/>
          </a:solidFill>
          <a:latin typeface="Arial" panose="020B0604020202020204" pitchFamily="34" charset="0"/>
        </a:defRPr>
      </a:lvl6pPr>
      <a:lvl7pPr marL="685800" algn="l" rtl="0" eaLnBrk="1" fontAlgn="base" hangingPunct="1">
        <a:lnSpc>
          <a:spcPts val="2250"/>
        </a:lnSpc>
        <a:spcBef>
          <a:spcPct val="0"/>
        </a:spcBef>
        <a:spcAft>
          <a:spcPct val="0"/>
        </a:spcAft>
        <a:defRPr sz="1950" b="1">
          <a:solidFill>
            <a:schemeClr val="tx1"/>
          </a:solidFill>
          <a:latin typeface="Arial" panose="020B0604020202020204" pitchFamily="34" charset="0"/>
        </a:defRPr>
      </a:lvl7pPr>
      <a:lvl8pPr marL="1028700" algn="l" rtl="0" eaLnBrk="1" fontAlgn="base" hangingPunct="1">
        <a:lnSpc>
          <a:spcPts val="2250"/>
        </a:lnSpc>
        <a:spcBef>
          <a:spcPct val="0"/>
        </a:spcBef>
        <a:spcAft>
          <a:spcPct val="0"/>
        </a:spcAft>
        <a:defRPr sz="1950" b="1">
          <a:solidFill>
            <a:schemeClr val="tx1"/>
          </a:solidFill>
          <a:latin typeface="Arial" panose="020B0604020202020204" pitchFamily="34" charset="0"/>
        </a:defRPr>
      </a:lvl8pPr>
      <a:lvl9pPr marL="1371600" algn="l" rtl="0" eaLnBrk="1" fontAlgn="base" hangingPunct="1">
        <a:lnSpc>
          <a:spcPts val="2250"/>
        </a:lnSpc>
        <a:spcBef>
          <a:spcPct val="0"/>
        </a:spcBef>
        <a:spcAft>
          <a:spcPct val="0"/>
        </a:spcAft>
        <a:defRPr sz="1950" b="1">
          <a:solidFill>
            <a:schemeClr val="tx1"/>
          </a:solidFill>
          <a:latin typeface="Arial" panose="020B0604020202020204" pitchFamily="34" charset="0"/>
        </a:defRPr>
      </a:lvl9pPr>
    </p:titleStyle>
    <p:bodyStyle>
      <a:lvl1pPr marL="166688" indent="-166688" algn="l" rtl="0" eaLnBrk="1" fontAlgn="base" hangingPunct="1">
        <a:lnSpc>
          <a:spcPct val="90000"/>
        </a:lnSpc>
        <a:spcBef>
          <a:spcPts val="750"/>
        </a:spcBef>
        <a:spcAft>
          <a:spcPts val="150"/>
        </a:spcAft>
        <a:buClr>
          <a:schemeClr val="tx1"/>
        </a:buClr>
        <a:buFont typeface="Arial" panose="020B0604020202020204" pitchFamily="34" charset="0"/>
        <a:buChar char="•"/>
        <a:tabLst/>
        <a:defRPr sz="1400" kern="1200">
          <a:solidFill>
            <a:schemeClr val="tx1"/>
          </a:solidFill>
          <a:latin typeface="+mn-lt"/>
          <a:ea typeface="+mn-ea"/>
          <a:cs typeface="+mn-cs"/>
        </a:defRPr>
      </a:lvl1pPr>
      <a:lvl2pPr marL="334566" indent="-167879" algn="l" rtl="0" eaLnBrk="1" fontAlgn="base" hangingPunct="1">
        <a:lnSpc>
          <a:spcPct val="90000"/>
        </a:lnSpc>
        <a:spcBef>
          <a:spcPts val="450"/>
        </a:spcBef>
        <a:spcAft>
          <a:spcPct val="0"/>
        </a:spcAft>
        <a:buFont typeface="Systemtypsnitt"/>
        <a:buChar char="–"/>
        <a:tabLst/>
        <a:defRPr sz="1200" kern="1200">
          <a:solidFill>
            <a:schemeClr val="tx1"/>
          </a:solidFill>
          <a:latin typeface="+mn-lt"/>
          <a:ea typeface="+mn-ea"/>
          <a:cs typeface="+mn-cs"/>
        </a:defRPr>
      </a:lvl2pPr>
      <a:lvl3pPr marL="502444" indent="-167879" algn="l" rtl="0" eaLnBrk="1" fontAlgn="base" hangingPunct="1">
        <a:lnSpc>
          <a:spcPct val="90000"/>
        </a:lnSpc>
        <a:spcBef>
          <a:spcPts val="450"/>
        </a:spcBef>
        <a:spcAft>
          <a:spcPct val="0"/>
        </a:spcAft>
        <a:buFont typeface="Systemtypsnitt"/>
        <a:buChar char="&gt;"/>
        <a:tabLst/>
        <a:defRPr sz="1200" i="1" kern="1200">
          <a:solidFill>
            <a:schemeClr val="tx1"/>
          </a:solidFill>
          <a:latin typeface="+mn-lt"/>
          <a:ea typeface="+mn-ea"/>
          <a:cs typeface="+mn-cs"/>
        </a:defRPr>
      </a:lvl3pPr>
      <a:lvl4pPr marL="634604" indent="-132160" algn="l" rtl="0" eaLnBrk="1" fontAlgn="base" hangingPunct="1">
        <a:lnSpc>
          <a:spcPct val="90000"/>
        </a:lnSpc>
        <a:spcBef>
          <a:spcPts val="450"/>
        </a:spcBef>
        <a:spcAft>
          <a:spcPct val="0"/>
        </a:spcAft>
        <a:buFont typeface="Arial" panose="020B0604020202020204" pitchFamily="34" charset="0"/>
        <a:buChar char="•"/>
        <a:tabLst/>
        <a:defRPr sz="1000" kern="1200">
          <a:solidFill>
            <a:schemeClr val="tx1"/>
          </a:solidFill>
          <a:latin typeface="+mn-lt"/>
          <a:ea typeface="+mn-ea"/>
          <a:cs typeface="+mn-cs"/>
        </a:defRPr>
      </a:lvl4pPr>
      <a:lvl5pPr marL="834629" indent="-200025" algn="l" rtl="0" eaLnBrk="1" fontAlgn="base" hangingPunct="1">
        <a:lnSpc>
          <a:spcPct val="90000"/>
        </a:lnSpc>
        <a:spcBef>
          <a:spcPts val="450"/>
        </a:spcBef>
        <a:spcAft>
          <a:spcPct val="0"/>
        </a:spcAft>
        <a:buFont typeface="Arial" panose="020B0604020202020204" pitchFamily="34" charset="0"/>
        <a:buChar char="–"/>
        <a:tabLst/>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160" userDrawn="1">
          <p15:clr>
            <a:srgbClr val="F26B43"/>
          </p15:clr>
        </p15:guide>
        <p15:guide id="3" pos="740" userDrawn="1">
          <p15:clr>
            <a:srgbClr val="F26B43"/>
          </p15:clr>
        </p15:guide>
        <p15:guide id="4" pos="3952" userDrawn="1">
          <p15:clr>
            <a:srgbClr val="F26B43"/>
          </p15:clr>
        </p15:guide>
        <p15:guide id="5" orient="horz" pos="742" userDrawn="1">
          <p15:clr>
            <a:srgbClr val="F26B43"/>
          </p15:clr>
        </p15:guide>
        <p15:guide id="7" pos="158" userDrawn="1">
          <p15:clr>
            <a:srgbClr val="F26B43"/>
          </p15:clr>
        </p15:guide>
        <p15:guide id="9" orient="horz" pos="587" userDrawn="1">
          <p15:clr>
            <a:srgbClr val="F26B43"/>
          </p15:clr>
        </p15:guide>
        <p15:guide id="10" orient="horz" pos="159" userDrawn="1">
          <p15:clr>
            <a:srgbClr val="F26B43"/>
          </p15:clr>
        </p15:guide>
        <p15:guide id="11" pos="4160" userDrawn="1">
          <p15:clr>
            <a:srgbClr val="F26B43"/>
          </p15:clr>
        </p15:guide>
        <p15:guide id="12" pos="581" userDrawn="1">
          <p15:clr>
            <a:srgbClr val="F26B43"/>
          </p15:clr>
        </p15:guide>
        <p15:guide id="15" orient="horz" pos="3078" userDrawn="1">
          <p15:clr>
            <a:srgbClr val="F26B43"/>
          </p15:clr>
        </p15:guide>
        <p15:guide id="16" orient="horz" pos="2972" userDrawn="1">
          <p15:clr>
            <a:srgbClr val="F26B43"/>
          </p15:clr>
        </p15:guide>
        <p15:guide id="17" pos="368" userDrawn="1">
          <p15:clr>
            <a:srgbClr val="F26B43"/>
          </p15:clr>
        </p15:guide>
        <p15:guide id="18" orient="horz" pos="19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mailto:info@kth.s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3976" y="749147"/>
            <a:ext cx="5639099" cy="1335418"/>
          </a:xfrm>
        </p:spPr>
        <p:txBody>
          <a:bodyPr/>
          <a:lstStyle/>
          <a:p>
            <a:r>
              <a:rPr lang="sv-SE" sz="2800" dirty="0"/>
              <a:t>Utbildning</a:t>
            </a:r>
            <a:br>
              <a:rPr lang="sv-SE" sz="2800" dirty="0"/>
            </a:br>
            <a:r>
              <a:rPr lang="sv-SE" sz="2800" dirty="0"/>
              <a:t>Antagning till senare del av program i NyA-webben</a:t>
            </a:r>
          </a:p>
        </p:txBody>
      </p:sp>
      <p:sp>
        <p:nvSpPr>
          <p:cNvPr id="3" name="Subtitle 2"/>
          <p:cNvSpPr>
            <a:spLocks noGrp="1"/>
          </p:cNvSpPr>
          <p:nvPr>
            <p:ph type="subTitle" idx="1"/>
          </p:nvPr>
        </p:nvSpPr>
        <p:spPr>
          <a:xfrm>
            <a:off x="584189" y="2113365"/>
            <a:ext cx="6018211" cy="690428"/>
          </a:xfrm>
        </p:spPr>
        <p:txBody>
          <a:bodyPr/>
          <a:lstStyle/>
          <a:p>
            <a:r>
              <a:rPr lang="sv-SE" dirty="0"/>
              <a:t>Kursledare: </a:t>
            </a:r>
          </a:p>
          <a:p>
            <a:r>
              <a:rPr lang="sv-SE" dirty="0" smtClean="0"/>
              <a:t>Johan Karlsfeldt &amp; Anita Kemi, </a:t>
            </a:r>
            <a:r>
              <a:rPr lang="sv-SE" dirty="0"/>
              <a:t>Antagningsgruppen </a:t>
            </a:r>
          </a:p>
          <a:p>
            <a:endParaRPr lang="sv-SE" dirty="0"/>
          </a:p>
        </p:txBody>
      </p:sp>
      <p:sp>
        <p:nvSpPr>
          <p:cNvPr id="4" name="Footer Placeholder 3"/>
          <p:cNvSpPr>
            <a:spLocks noGrp="1"/>
          </p:cNvSpPr>
          <p:nvPr>
            <p:ph type="ftr" sz="quarter" idx="10"/>
          </p:nvPr>
        </p:nvSpPr>
        <p:spPr/>
        <p:txBody>
          <a:bodyPr/>
          <a:lstStyle/>
          <a:p>
            <a:endParaRPr lang="sv-SE" dirty="0"/>
          </a:p>
        </p:txBody>
      </p:sp>
      <p:sp>
        <p:nvSpPr>
          <p:cNvPr id="5" name="Date Placeholder 4"/>
          <p:cNvSpPr>
            <a:spLocks noGrp="1"/>
          </p:cNvSpPr>
          <p:nvPr>
            <p:ph type="dt" sz="half" idx="11"/>
          </p:nvPr>
        </p:nvSpPr>
        <p:spPr/>
        <p:txBody>
          <a:bodyPr/>
          <a:lstStyle/>
          <a:p>
            <a:fld id="{8F50A835-45C7-1144-B52F-6ABD3CC2ECAB}" type="datetime1">
              <a:rPr lang="sv-SE" smtClean="0"/>
              <a:t>2021-05-19</a:t>
            </a:fld>
            <a:endParaRPr lang="sv-SE" dirty="0"/>
          </a:p>
        </p:txBody>
      </p:sp>
      <p:sp>
        <p:nvSpPr>
          <p:cNvPr id="6" name="Slide Number Placeholder 5"/>
          <p:cNvSpPr>
            <a:spLocks noGrp="1"/>
          </p:cNvSpPr>
          <p:nvPr>
            <p:ph type="sldNum" sz="quarter" idx="12"/>
          </p:nvPr>
        </p:nvSpPr>
        <p:spPr/>
        <p:txBody>
          <a:bodyPr/>
          <a:lstStyle/>
          <a:p>
            <a:fld id="{8527FB4B-7893-4946-9C41-FB1EB79145A0}" type="slidenum">
              <a:rPr lang="sv-SE" smtClean="0"/>
              <a:pPr/>
              <a:t>1</a:t>
            </a:fld>
            <a:endParaRPr lang="sv-SE"/>
          </a:p>
        </p:txBody>
      </p:sp>
    </p:spTree>
    <p:extLst>
      <p:ext uri="{BB962C8B-B14F-4D97-AF65-F5344CB8AC3E}">
        <p14:creationId xmlns:p14="http://schemas.microsoft.com/office/powerpoint/2010/main" val="345476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514350" indent="-514350">
              <a:buClr>
                <a:srgbClr val="0070C0"/>
              </a:buClr>
              <a:buFont typeface="+mj-lt"/>
              <a:buAutoNum type="arabicPeriod"/>
            </a:pPr>
            <a:r>
              <a:rPr lang="sv-SE" dirty="0">
                <a:latin typeface="Arial" panose="020B0604020202020204" pitchFamily="34" charset="0"/>
                <a:cs typeface="Arial" panose="020B0604020202020204" pitchFamily="34" charset="0"/>
              </a:rPr>
              <a:t>Inloggning</a:t>
            </a:r>
          </a:p>
          <a:p>
            <a:pPr marL="514350" indent="-514350">
              <a:buClr>
                <a:srgbClr val="0070C0"/>
              </a:buClr>
              <a:buFont typeface="+mj-lt"/>
              <a:buAutoNum type="arabicPeriod"/>
            </a:pPr>
            <a:r>
              <a:rPr lang="sv-SE" dirty="0" smtClean="0">
                <a:latin typeface="Arial" panose="020B0604020202020204" pitchFamily="34" charset="0"/>
                <a:cs typeface="Arial" panose="020B0604020202020204" pitchFamily="34" charset="0"/>
              </a:rPr>
              <a:t>Rullistan </a:t>
            </a:r>
            <a:endParaRPr lang="sv-SE" dirty="0">
              <a:latin typeface="Arial" panose="020B0604020202020204" pitchFamily="34" charset="0"/>
              <a:cs typeface="Arial" panose="020B0604020202020204" pitchFamily="34" charset="0"/>
            </a:endParaRPr>
          </a:p>
          <a:p>
            <a:pPr marL="514350" indent="-514350">
              <a:buClr>
                <a:srgbClr val="0070C0"/>
              </a:buClr>
              <a:buFont typeface="+mj-lt"/>
              <a:buAutoNum type="arabicPeriod"/>
            </a:pPr>
            <a:r>
              <a:rPr lang="sv-SE" dirty="0">
                <a:latin typeface="Arial" panose="020B0604020202020204" pitchFamily="34" charset="0"/>
                <a:cs typeface="Arial" panose="020B0604020202020204" pitchFamily="34" charset="0"/>
              </a:rPr>
              <a:t>Statistik och listor</a:t>
            </a:r>
          </a:p>
          <a:p>
            <a:pPr marL="514350" indent="-514350">
              <a:buClr>
                <a:srgbClr val="0070C0"/>
              </a:buClr>
              <a:buFont typeface="+mj-lt"/>
              <a:buAutoNum type="arabicPeriod"/>
            </a:pPr>
            <a:r>
              <a:rPr lang="sv-SE" dirty="0">
                <a:latin typeface="Arial" panose="020B0604020202020204" pitchFamily="34" charset="0"/>
                <a:cs typeface="Arial" panose="020B0604020202020204" pitchFamily="34" charset="0"/>
              </a:rPr>
              <a:t>Hur hittar jag min grupp att bedöma?</a:t>
            </a:r>
          </a:p>
          <a:p>
            <a:pPr marL="514350" indent="-514350">
              <a:buClr>
                <a:srgbClr val="0070C0"/>
              </a:buClr>
              <a:buFont typeface="+mj-lt"/>
              <a:buAutoNum type="arabicPeriod"/>
            </a:pPr>
            <a:r>
              <a:rPr lang="sv-SE" dirty="0">
                <a:latin typeface="Arial" panose="020B0604020202020204" pitchFamily="34" charset="0"/>
                <a:cs typeface="Arial" panose="020B0604020202020204" pitchFamily="34" charset="0"/>
              </a:rPr>
              <a:t>Bedöma och meritvärdera </a:t>
            </a:r>
          </a:p>
          <a:p>
            <a:pPr marL="514350" indent="-514350">
              <a:buClr>
                <a:srgbClr val="0070C0"/>
              </a:buClr>
              <a:buFont typeface="+mj-lt"/>
              <a:buAutoNum type="arabicPeriod"/>
            </a:pPr>
            <a:r>
              <a:rPr lang="sv-SE" dirty="0">
                <a:latin typeface="Arial" panose="020B0604020202020204" pitchFamily="34" charset="0"/>
                <a:cs typeface="Arial" panose="020B0604020202020204" pitchFamily="34" charset="0"/>
              </a:rPr>
              <a:t>Vad den sökande ser</a:t>
            </a:r>
          </a:p>
          <a:p>
            <a:pPr marL="514350" indent="-514350">
              <a:buClr>
                <a:srgbClr val="0070C0"/>
              </a:buClr>
              <a:buFont typeface="+mj-lt"/>
              <a:buAutoNum type="arabicPeriod"/>
            </a:pPr>
            <a:r>
              <a:rPr lang="sv-SE" dirty="0">
                <a:latin typeface="Arial" panose="020B0604020202020204" pitchFamily="34" charset="0"/>
                <a:cs typeface="Arial" panose="020B0604020202020204" pitchFamily="34" charset="0"/>
              </a:rPr>
              <a:t>Antagna/reserver</a:t>
            </a:r>
          </a:p>
          <a:p>
            <a:endParaRPr lang="sv-SE" dirty="0"/>
          </a:p>
        </p:txBody>
      </p:sp>
      <p:sp>
        <p:nvSpPr>
          <p:cNvPr id="3" name="Rubrik 2"/>
          <p:cNvSpPr>
            <a:spLocks noGrp="1"/>
          </p:cNvSpPr>
          <p:nvPr>
            <p:ph type="title"/>
          </p:nvPr>
        </p:nvSpPr>
        <p:spPr/>
        <p:txBody>
          <a:bodyPr/>
          <a:lstStyle/>
          <a:p>
            <a:pPr algn="ctr"/>
            <a:r>
              <a:rPr lang="sv-SE" dirty="0">
                <a:latin typeface="Arial" panose="020B0604020202020204" pitchFamily="34" charset="0"/>
                <a:cs typeface="Arial" panose="020B0604020202020204" pitchFamily="34" charset="0"/>
              </a:rPr>
              <a:t>Steg för steg i </a:t>
            </a:r>
            <a:r>
              <a:rPr lang="sv-SE" dirty="0" err="1">
                <a:latin typeface="Arial" panose="020B0604020202020204" pitchFamily="34" charset="0"/>
                <a:cs typeface="Arial" panose="020B0604020202020204" pitchFamily="34" charset="0"/>
              </a:rPr>
              <a:t>NyA</a:t>
            </a:r>
            <a:r>
              <a:rPr lang="sv-SE" dirty="0">
                <a:latin typeface="Arial" panose="020B0604020202020204" pitchFamily="34" charset="0"/>
                <a:cs typeface="Arial" panose="020B0604020202020204" pitchFamily="34" charset="0"/>
              </a:rPr>
              <a:t>-webben</a:t>
            </a:r>
            <a:endParaRPr lang="sv-SE" dirty="0"/>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10</a:t>
            </a:fld>
            <a:endParaRPr lang="sv-SE"/>
          </a:p>
        </p:txBody>
      </p:sp>
    </p:spTree>
    <p:extLst>
      <p:ext uri="{BB962C8B-B14F-4D97-AF65-F5344CB8AC3E}">
        <p14:creationId xmlns:p14="http://schemas.microsoft.com/office/powerpoint/2010/main" val="50848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lvl="1">
              <a:spcBef>
                <a:spcPts val="0"/>
              </a:spcBef>
              <a:buClr>
                <a:srgbClr val="0070C0"/>
              </a:buClr>
              <a:buFont typeface="+mj-lt"/>
              <a:buAutoNum type="arabicPeriod"/>
            </a:pPr>
            <a:r>
              <a:rPr lang="sv-SE" sz="1800" dirty="0">
                <a:latin typeface="Arial" panose="020B0604020202020204" pitchFamily="34" charset="0"/>
                <a:cs typeface="Arial" panose="020B0604020202020204" pitchFamily="34" charset="0"/>
              </a:rPr>
              <a:t>Logga in på kth.se med ditt </a:t>
            </a:r>
            <a:r>
              <a:rPr lang="sv-SE" sz="1800" dirty="0" smtClean="0">
                <a:latin typeface="Arial" panose="020B0604020202020204" pitchFamily="34" charset="0"/>
                <a:cs typeface="Arial" panose="020B0604020202020204" pitchFamily="34" charset="0"/>
              </a:rPr>
              <a:t>KTH-id</a:t>
            </a:r>
          </a:p>
          <a:p>
            <a:pPr marL="166687" lvl="1" indent="0">
              <a:spcBef>
                <a:spcPts val="0"/>
              </a:spcBef>
              <a:buClr>
                <a:srgbClr val="0070C0"/>
              </a:buClr>
              <a:buNone/>
            </a:pPr>
            <a:endParaRPr lang="sv-SE" sz="1800" dirty="0">
              <a:latin typeface="Arial" panose="020B0604020202020204" pitchFamily="34" charset="0"/>
              <a:cs typeface="Arial" panose="020B0604020202020204" pitchFamily="34" charset="0"/>
            </a:endParaRPr>
          </a:p>
          <a:p>
            <a:pPr lvl="1">
              <a:spcBef>
                <a:spcPts val="0"/>
              </a:spcBef>
              <a:buClr>
                <a:srgbClr val="0070C0"/>
              </a:buClr>
              <a:buFont typeface="+mj-lt"/>
              <a:buAutoNum type="arabicPeriod"/>
            </a:pPr>
            <a:r>
              <a:rPr lang="sv-SE" sz="1800" dirty="0">
                <a:latin typeface="Arial" panose="020B0604020202020204" pitchFamily="34" charset="0"/>
                <a:cs typeface="Arial" panose="020B0604020202020204" pitchFamily="34" charset="0"/>
              </a:rPr>
              <a:t>Välj tjänster ”Antagningsdata (NyA webben</a:t>
            </a:r>
            <a:r>
              <a:rPr lang="sv-SE" sz="1800" dirty="0" smtClean="0">
                <a:latin typeface="Arial" panose="020B0604020202020204" pitchFamily="34" charset="0"/>
                <a:cs typeface="Arial" panose="020B0604020202020204" pitchFamily="34" charset="0"/>
              </a:rPr>
              <a:t>)”</a:t>
            </a:r>
          </a:p>
          <a:p>
            <a:pPr marL="166687" lvl="1" indent="0">
              <a:spcBef>
                <a:spcPts val="0"/>
              </a:spcBef>
              <a:buClr>
                <a:srgbClr val="0070C0"/>
              </a:buClr>
              <a:buNone/>
            </a:pPr>
            <a:endParaRPr lang="sv-SE" sz="1800" dirty="0">
              <a:latin typeface="Arial" panose="020B0604020202020204" pitchFamily="34" charset="0"/>
              <a:cs typeface="Arial" panose="020B0604020202020204" pitchFamily="34" charset="0"/>
            </a:endParaRPr>
          </a:p>
          <a:p>
            <a:pPr lvl="1">
              <a:spcBef>
                <a:spcPts val="0"/>
              </a:spcBef>
              <a:buClr>
                <a:srgbClr val="0070C0"/>
              </a:buClr>
              <a:buFont typeface="+mj-lt"/>
              <a:buAutoNum type="arabicPeriod"/>
            </a:pPr>
            <a:r>
              <a:rPr lang="sv-SE" sz="1800" dirty="0">
                <a:latin typeface="Arial" panose="020B0604020202020204" pitchFamily="34" charset="0"/>
                <a:cs typeface="Arial" panose="020B0604020202020204" pitchFamily="34" charset="0"/>
              </a:rPr>
              <a:t>Välj Kungliga Tekniska högskolan i rullgardinsmenyn</a:t>
            </a:r>
          </a:p>
          <a:p>
            <a:endParaRPr lang="sv-SE" dirty="0"/>
          </a:p>
        </p:txBody>
      </p:sp>
      <p:sp>
        <p:nvSpPr>
          <p:cNvPr id="3" name="Rubrik 2"/>
          <p:cNvSpPr>
            <a:spLocks noGrp="1"/>
          </p:cNvSpPr>
          <p:nvPr>
            <p:ph type="title"/>
          </p:nvPr>
        </p:nvSpPr>
        <p:spPr/>
        <p:txBody>
          <a:bodyPr/>
          <a:lstStyle/>
          <a:p>
            <a:r>
              <a:rPr lang="sv-SE" dirty="0">
                <a:latin typeface="Arial" panose="020B0604020202020204" pitchFamily="34" charset="0"/>
                <a:cs typeface="Arial" panose="020B0604020202020204" pitchFamily="34" charset="0"/>
              </a:rPr>
              <a:t>Inloggning</a:t>
            </a:r>
            <a:endParaRPr lang="sv-SE" dirty="0"/>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11</a:t>
            </a:fld>
            <a:endParaRPr lang="sv-SE"/>
          </a:p>
        </p:txBody>
      </p:sp>
    </p:spTree>
    <p:extLst>
      <p:ext uri="{BB962C8B-B14F-4D97-AF65-F5344CB8AC3E}">
        <p14:creationId xmlns:p14="http://schemas.microsoft.com/office/powerpoint/2010/main" val="144008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endParaRPr lang="sv-SE"/>
          </a:p>
        </p:txBody>
      </p:sp>
      <p:sp>
        <p:nvSpPr>
          <p:cNvPr id="3" name="Rubrik 2"/>
          <p:cNvSpPr>
            <a:spLocks noGrp="1"/>
          </p:cNvSpPr>
          <p:nvPr>
            <p:ph type="title"/>
          </p:nvPr>
        </p:nvSpPr>
        <p:spPr/>
        <p:txBody>
          <a:bodyPr/>
          <a:lstStyle/>
          <a:p>
            <a:r>
              <a:rPr lang="sv-SE" sz="2400" dirty="0"/>
              <a:t>Vy </a:t>
            </a:r>
            <a:r>
              <a:rPr lang="sv-SE" dirty="0"/>
              <a:t>inloggning</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12</a:t>
            </a:fld>
            <a:endParaRPr lang="sv-SE"/>
          </a:p>
        </p:txBody>
      </p:sp>
      <p:pic>
        <p:nvPicPr>
          <p:cNvPr id="7"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748" y="1421094"/>
            <a:ext cx="5436485" cy="3128872"/>
          </a:xfrm>
          <a:prstGeom prst="rect">
            <a:avLst/>
          </a:prstGeom>
        </p:spPr>
      </p:pic>
    </p:spTree>
    <p:extLst>
      <p:ext uri="{BB962C8B-B14F-4D97-AF65-F5344CB8AC3E}">
        <p14:creationId xmlns:p14="http://schemas.microsoft.com/office/powerpoint/2010/main" val="163136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endParaRPr lang="sv-SE" dirty="0"/>
          </a:p>
        </p:txBody>
      </p:sp>
      <p:sp>
        <p:nvSpPr>
          <p:cNvPr id="3" name="Rubrik 2"/>
          <p:cNvSpPr>
            <a:spLocks noGrp="1"/>
          </p:cNvSpPr>
          <p:nvPr>
            <p:ph type="title"/>
          </p:nvPr>
        </p:nvSpPr>
        <p:spPr/>
        <p:txBody>
          <a:bodyPr/>
          <a:lstStyle/>
          <a:p>
            <a:r>
              <a:rPr lang="sv-SE" dirty="0"/>
              <a:t>Välj språk</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13</a:t>
            </a:fld>
            <a:endParaRPr lang="sv-SE"/>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413" y="1702439"/>
            <a:ext cx="5382820" cy="1568883"/>
          </a:xfrm>
          <a:prstGeom prst="rect">
            <a:avLst/>
          </a:prstGeom>
        </p:spPr>
      </p:pic>
    </p:spTree>
    <p:extLst>
      <p:ext uri="{BB962C8B-B14F-4D97-AF65-F5344CB8AC3E}">
        <p14:creationId xmlns:p14="http://schemas.microsoft.com/office/powerpoint/2010/main" val="2921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15270" y="1304925"/>
            <a:ext cx="5207000" cy="1743076"/>
          </a:xfrm>
        </p:spPr>
        <p:txBody>
          <a:bodyPr/>
          <a:lstStyle/>
          <a:p>
            <a:pPr marL="342900" indent="-342900"/>
            <a:r>
              <a:rPr lang="sv-SE" dirty="0"/>
              <a:t>Statistik</a:t>
            </a:r>
          </a:p>
          <a:p>
            <a:pPr marL="342900" indent="-342900"/>
            <a:r>
              <a:rPr lang="sv-SE" dirty="0"/>
              <a:t>Listor</a:t>
            </a:r>
          </a:p>
          <a:p>
            <a:pPr marL="342900" indent="-342900"/>
            <a:r>
              <a:rPr lang="sv-SE" dirty="0"/>
              <a:t>Bedömningar</a:t>
            </a:r>
          </a:p>
          <a:p>
            <a:pPr marL="342900" indent="-342900"/>
            <a:r>
              <a:rPr lang="sv-SE" dirty="0"/>
              <a:t>Administrera uppgifter om utbildningar</a:t>
            </a:r>
          </a:p>
          <a:p>
            <a:pPr marL="342900" indent="-342900"/>
            <a:r>
              <a:rPr lang="sv-SE" dirty="0"/>
              <a:t>Antagna/Reserver</a:t>
            </a:r>
          </a:p>
          <a:p>
            <a:endParaRPr lang="sv-SE" dirty="0"/>
          </a:p>
        </p:txBody>
      </p:sp>
      <p:sp>
        <p:nvSpPr>
          <p:cNvPr id="3" name="Rubrik 2"/>
          <p:cNvSpPr>
            <a:spLocks noGrp="1"/>
          </p:cNvSpPr>
          <p:nvPr>
            <p:ph type="title"/>
          </p:nvPr>
        </p:nvSpPr>
        <p:spPr/>
        <p:txBody>
          <a:bodyPr/>
          <a:lstStyle/>
          <a:p>
            <a:r>
              <a:rPr lang="sv-SE" sz="1600" dirty="0"/>
              <a:t>Start meny</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14</a:t>
            </a:fld>
            <a:endParaRPr lang="sv-SE"/>
          </a:p>
        </p:txBody>
      </p:sp>
    </p:spTree>
    <p:extLst>
      <p:ext uri="{BB962C8B-B14F-4D97-AF65-F5344CB8AC3E}">
        <p14:creationId xmlns:p14="http://schemas.microsoft.com/office/powerpoint/2010/main" val="320510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z="1600" dirty="0"/>
              <a:t>Hitta ditt program</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15</a:t>
            </a:fld>
            <a:endParaRPr lang="sv-SE"/>
          </a:p>
        </p:txBody>
      </p:sp>
      <p:sp>
        <p:nvSpPr>
          <p:cNvPr id="7" name="Ned 11"/>
          <p:cNvSpPr/>
          <p:nvPr/>
        </p:nvSpPr>
        <p:spPr>
          <a:xfrm>
            <a:off x="723900" y="1403394"/>
            <a:ext cx="470999" cy="572909"/>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chemeClr val="tx1"/>
              </a:solidFill>
            </a:endParaRPr>
          </a:p>
        </p:txBody>
      </p:sp>
      <p:cxnSp>
        <p:nvCxnSpPr>
          <p:cNvPr id="9" name="Rak pil 5"/>
          <p:cNvCxnSpPr/>
          <p:nvPr/>
        </p:nvCxnSpPr>
        <p:spPr>
          <a:xfrm flipH="1">
            <a:off x="2337766" y="1403394"/>
            <a:ext cx="1017" cy="641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Rak pil 5"/>
          <p:cNvCxnSpPr/>
          <p:nvPr/>
        </p:nvCxnSpPr>
        <p:spPr>
          <a:xfrm flipH="1">
            <a:off x="4069965" y="1403394"/>
            <a:ext cx="1017" cy="641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Rak pil 5"/>
          <p:cNvCxnSpPr/>
          <p:nvPr/>
        </p:nvCxnSpPr>
        <p:spPr>
          <a:xfrm flipH="1">
            <a:off x="5871880" y="1403394"/>
            <a:ext cx="1017" cy="641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ruta 16"/>
          <p:cNvSpPr txBox="1"/>
          <p:nvPr/>
        </p:nvSpPr>
        <p:spPr>
          <a:xfrm>
            <a:off x="492859" y="2820010"/>
            <a:ext cx="5683249" cy="400110"/>
          </a:xfrm>
          <a:prstGeom prst="rect">
            <a:avLst/>
          </a:prstGeom>
          <a:noFill/>
        </p:spPr>
        <p:txBody>
          <a:bodyPr wrap="square" rtlCol="0">
            <a:spAutoFit/>
          </a:bodyPr>
          <a:lstStyle/>
          <a:p>
            <a:r>
              <a:rPr lang="sv-SE" sz="1000" dirty="0" smtClean="0"/>
              <a:t>Välj </a:t>
            </a:r>
            <a:r>
              <a:rPr lang="sv-SE" sz="1000" b="1" dirty="0" smtClean="0"/>
              <a:t>Bedömningar</a:t>
            </a:r>
            <a:r>
              <a:rPr lang="sv-SE" sz="1000" dirty="0" smtClean="0"/>
              <a:t> under Start-menyn, sedan väljer du </a:t>
            </a:r>
            <a:r>
              <a:rPr lang="sv-SE" sz="1000" b="1" dirty="0" smtClean="0"/>
              <a:t>din skola </a:t>
            </a:r>
            <a:r>
              <a:rPr lang="sv-SE" sz="1000" dirty="0" smtClean="0"/>
              <a:t>(</a:t>
            </a:r>
            <a:r>
              <a:rPr lang="sv-SE" sz="1000" dirty="0" err="1" smtClean="0"/>
              <a:t>t.ex</a:t>
            </a:r>
            <a:r>
              <a:rPr lang="sv-SE" sz="1000" dirty="0" smtClean="0"/>
              <a:t> ABE-</a:t>
            </a:r>
            <a:r>
              <a:rPr lang="sv-SE" sz="1000" dirty="0" err="1" smtClean="0"/>
              <a:t>Prog</a:t>
            </a:r>
            <a:r>
              <a:rPr lang="sv-SE" sz="1000" dirty="0" smtClean="0"/>
              <a:t>, ITM-</a:t>
            </a:r>
            <a:r>
              <a:rPr lang="sv-SE" sz="1000" dirty="0" err="1" smtClean="0"/>
              <a:t>Prog</a:t>
            </a:r>
            <a:r>
              <a:rPr lang="sv-SE" sz="1000" dirty="0" smtClean="0"/>
              <a:t> osv.), Antagningsomgång höstterminen 2020, </a:t>
            </a:r>
            <a:r>
              <a:rPr lang="sv-SE" sz="1000" b="1" dirty="0" smtClean="0"/>
              <a:t>HT2020</a:t>
            </a:r>
            <a:r>
              <a:rPr lang="sv-SE" sz="1000" dirty="0" smtClean="0"/>
              <a:t> och slutligen </a:t>
            </a:r>
            <a:r>
              <a:rPr lang="sv-SE" sz="1000" b="1" dirty="0" smtClean="0"/>
              <a:t>ditt program</a:t>
            </a:r>
            <a:r>
              <a:rPr lang="sv-SE" sz="1000" dirty="0" smtClean="0"/>
              <a:t>. </a:t>
            </a:r>
          </a:p>
        </p:txBody>
      </p:sp>
      <p:pic>
        <p:nvPicPr>
          <p:cNvPr id="12" name="Bildobjekt 11"/>
          <p:cNvPicPr>
            <a:picLocks noChangeAspect="1"/>
          </p:cNvPicPr>
          <p:nvPr/>
        </p:nvPicPr>
        <p:blipFill>
          <a:blip r:embed="rId2"/>
          <a:stretch>
            <a:fillRect/>
          </a:stretch>
        </p:blipFill>
        <p:spPr>
          <a:xfrm>
            <a:off x="425740" y="2075146"/>
            <a:ext cx="5986059" cy="378925"/>
          </a:xfrm>
          <a:prstGeom prst="rect">
            <a:avLst/>
          </a:prstGeom>
        </p:spPr>
      </p:pic>
    </p:spTree>
    <p:extLst>
      <p:ext uri="{BB962C8B-B14F-4D97-AF65-F5344CB8AC3E}">
        <p14:creationId xmlns:p14="http://schemas.microsoft.com/office/powerpoint/2010/main" val="343203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z="1600" dirty="0"/>
              <a:t>Bedömning – Använd dessa inställningar!</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16</a:t>
            </a:fld>
            <a:endParaRPr lang="sv-SE"/>
          </a:p>
        </p:txBody>
      </p:sp>
      <p:sp>
        <p:nvSpPr>
          <p:cNvPr id="7" name="Rektangel 6"/>
          <p:cNvSpPr/>
          <p:nvPr/>
        </p:nvSpPr>
        <p:spPr>
          <a:xfrm>
            <a:off x="4775200" y="1157658"/>
            <a:ext cx="1750280" cy="1277273"/>
          </a:xfrm>
          <a:prstGeom prst="rect">
            <a:avLst/>
          </a:prstGeom>
        </p:spPr>
        <p:txBody>
          <a:bodyPr wrap="square">
            <a:spAutoFit/>
          </a:bodyPr>
          <a:lstStyle/>
          <a:p>
            <a:pPr lvl="0"/>
            <a:r>
              <a:rPr lang="sv-SE" sz="1100" dirty="0" smtClean="0">
                <a:solidFill>
                  <a:prstClr val="black"/>
                </a:solidFill>
              </a:rPr>
              <a:t>Du kan välja att bocka ur studenter med status ”Behörig” under Institutionens bedömning för att endast se de studenter som ni inte granskat för SB</a:t>
            </a:r>
            <a:endParaRPr lang="sv-SE" sz="1100" dirty="0">
              <a:solidFill>
                <a:prstClr val="black"/>
              </a:solidFill>
            </a:endParaRPr>
          </a:p>
        </p:txBody>
      </p:sp>
      <p:pic>
        <p:nvPicPr>
          <p:cNvPr id="8" name="Bildobjekt 7"/>
          <p:cNvPicPr>
            <a:picLocks noChangeAspect="1"/>
          </p:cNvPicPr>
          <p:nvPr/>
        </p:nvPicPr>
        <p:blipFill>
          <a:blip r:embed="rId2"/>
          <a:stretch>
            <a:fillRect/>
          </a:stretch>
        </p:blipFill>
        <p:spPr>
          <a:xfrm>
            <a:off x="383470" y="2674790"/>
            <a:ext cx="6070599" cy="1389431"/>
          </a:xfrm>
          <a:prstGeom prst="rect">
            <a:avLst/>
          </a:prstGeom>
        </p:spPr>
      </p:pic>
      <p:cxnSp>
        <p:nvCxnSpPr>
          <p:cNvPr id="9" name="Rak pil 19"/>
          <p:cNvCxnSpPr/>
          <p:nvPr/>
        </p:nvCxnSpPr>
        <p:spPr>
          <a:xfrm flipH="1">
            <a:off x="4034085" y="2098271"/>
            <a:ext cx="741115" cy="818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6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1600" dirty="0" smtClean="0"/>
              <a:t>Bedömning</a:t>
            </a:r>
            <a:endParaRPr lang="sv-SE" sz="1600" dirty="0"/>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30177" y="1444337"/>
            <a:ext cx="5431850" cy="2712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a:off x="862877" y="1436799"/>
            <a:ext cx="267300" cy="656682"/>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5" name="Ned 4"/>
          <p:cNvSpPr/>
          <p:nvPr/>
        </p:nvSpPr>
        <p:spPr>
          <a:xfrm>
            <a:off x="3690939" y="2253883"/>
            <a:ext cx="235744" cy="478631"/>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rgbClr val="FF0000"/>
              </a:solidFill>
            </a:endParaRPr>
          </a:p>
        </p:txBody>
      </p:sp>
      <p:sp>
        <p:nvSpPr>
          <p:cNvPr id="9" name="Ned 8"/>
          <p:cNvSpPr/>
          <p:nvPr/>
        </p:nvSpPr>
        <p:spPr>
          <a:xfrm>
            <a:off x="4343163" y="2251531"/>
            <a:ext cx="235744" cy="478631"/>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rgbClr val="FF0000"/>
              </a:solidFill>
            </a:endParaRPr>
          </a:p>
        </p:txBody>
      </p:sp>
      <p:sp>
        <p:nvSpPr>
          <p:cNvPr id="10" name="Ned 9"/>
          <p:cNvSpPr/>
          <p:nvPr/>
        </p:nvSpPr>
        <p:spPr>
          <a:xfrm>
            <a:off x="4877515" y="2256931"/>
            <a:ext cx="235744" cy="478631"/>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rgbClr val="FF0000"/>
              </a:solidFill>
            </a:endParaRPr>
          </a:p>
        </p:txBody>
      </p:sp>
      <p:sp>
        <p:nvSpPr>
          <p:cNvPr id="11" name="Ned 10"/>
          <p:cNvSpPr/>
          <p:nvPr/>
        </p:nvSpPr>
        <p:spPr>
          <a:xfrm>
            <a:off x="5768975" y="2261837"/>
            <a:ext cx="235744" cy="478631"/>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smtClean="0">
              <a:solidFill>
                <a:srgbClr val="FF0000"/>
              </a:solidFill>
            </a:endParaRPr>
          </a:p>
        </p:txBody>
      </p:sp>
      <p:cxnSp>
        <p:nvCxnSpPr>
          <p:cNvPr id="12" name="Rak pil 11"/>
          <p:cNvCxnSpPr/>
          <p:nvPr/>
        </p:nvCxnSpPr>
        <p:spPr>
          <a:xfrm>
            <a:off x="860277" y="2796518"/>
            <a:ext cx="267300" cy="1750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textruta 2"/>
          <p:cNvSpPr txBox="1"/>
          <p:nvPr/>
        </p:nvSpPr>
        <p:spPr>
          <a:xfrm>
            <a:off x="354807" y="1122364"/>
            <a:ext cx="2712243" cy="246221"/>
          </a:xfrm>
          <a:prstGeom prst="rect">
            <a:avLst/>
          </a:prstGeom>
          <a:noFill/>
        </p:spPr>
        <p:txBody>
          <a:bodyPr wrap="square" rtlCol="0">
            <a:spAutoFit/>
          </a:bodyPr>
          <a:lstStyle/>
          <a:p>
            <a:r>
              <a:rPr lang="sv-SE" sz="1000" dirty="0"/>
              <a:t>Välj dessa inställningar (se föregående sida)</a:t>
            </a:r>
          </a:p>
        </p:txBody>
      </p:sp>
      <p:sp>
        <p:nvSpPr>
          <p:cNvPr id="4" name="textruta 3"/>
          <p:cNvSpPr txBox="1"/>
          <p:nvPr/>
        </p:nvSpPr>
        <p:spPr>
          <a:xfrm>
            <a:off x="207161" y="2193117"/>
            <a:ext cx="882439" cy="707886"/>
          </a:xfrm>
          <a:prstGeom prst="rect">
            <a:avLst/>
          </a:prstGeom>
          <a:noFill/>
        </p:spPr>
        <p:txBody>
          <a:bodyPr wrap="square" rtlCol="0">
            <a:spAutoFit/>
          </a:bodyPr>
          <a:lstStyle/>
          <a:p>
            <a:r>
              <a:rPr lang="sv-SE" sz="1000" dirty="0"/>
              <a:t>Klicka på + för att granska anmälan</a:t>
            </a:r>
          </a:p>
        </p:txBody>
      </p:sp>
      <p:sp>
        <p:nvSpPr>
          <p:cNvPr id="15" name="textruta 14"/>
          <p:cNvSpPr txBox="1"/>
          <p:nvPr/>
        </p:nvSpPr>
        <p:spPr>
          <a:xfrm flipH="1">
            <a:off x="3926683" y="4043561"/>
            <a:ext cx="2525316" cy="346249"/>
          </a:xfrm>
          <a:prstGeom prst="rect">
            <a:avLst/>
          </a:prstGeom>
          <a:noFill/>
        </p:spPr>
        <p:txBody>
          <a:bodyPr wrap="square" rtlCol="0">
            <a:spAutoFit/>
          </a:bodyPr>
          <a:lstStyle/>
          <a:p>
            <a:r>
              <a:rPr lang="sv-SE" sz="825" dirty="0"/>
              <a:t>De röda pilarna markerar de fält som ska fyllas </a:t>
            </a:r>
            <a:r>
              <a:rPr lang="sv-SE" sz="825" dirty="0" smtClean="0"/>
              <a:t>i –</a:t>
            </a:r>
          </a:p>
          <a:p>
            <a:r>
              <a:rPr lang="sv-SE" sz="825" dirty="0" smtClean="0"/>
              <a:t>Se nästa sida</a:t>
            </a:r>
          </a:p>
        </p:txBody>
      </p:sp>
    </p:spTree>
    <p:extLst>
      <p:ext uri="{BB962C8B-B14F-4D97-AF65-F5344CB8AC3E}">
        <p14:creationId xmlns:p14="http://schemas.microsoft.com/office/powerpoint/2010/main" val="2407955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701345" y="1235075"/>
            <a:ext cx="5434850" cy="2955926"/>
          </a:xfrm>
        </p:spPr>
        <p:txBody>
          <a:bodyPr/>
          <a:lstStyle/>
          <a:p>
            <a:pPr marL="0" indent="0">
              <a:buNone/>
            </a:pPr>
            <a:r>
              <a:rPr lang="sv-SE" sz="1200" dirty="0" smtClean="0"/>
              <a:t>Bedömning av särskild behörighet anges i fältet ”Institutionens bedömning”</a:t>
            </a:r>
          </a:p>
          <a:p>
            <a:pPr marL="342900" indent="-342900"/>
            <a:r>
              <a:rPr lang="sv-SE" sz="1200" dirty="0" smtClean="0"/>
              <a:t>Behörig</a:t>
            </a:r>
            <a:endParaRPr lang="sv-SE" sz="1200" dirty="0"/>
          </a:p>
          <a:p>
            <a:pPr marL="342900" indent="-342900"/>
            <a:r>
              <a:rPr lang="sv-SE" sz="1200" dirty="0"/>
              <a:t>Obehörig – motivera beslutet!</a:t>
            </a:r>
          </a:p>
          <a:p>
            <a:pPr marL="342900" indent="-342900"/>
            <a:r>
              <a:rPr lang="sv-SE" sz="1200" dirty="0"/>
              <a:t>När du sparar denna status blir den synlig för den sökande!</a:t>
            </a:r>
          </a:p>
          <a:p>
            <a:pPr marL="342900" indent="-342900"/>
            <a:r>
              <a:rPr lang="sv-SE" sz="1200" dirty="0"/>
              <a:t>Om du endast vill göra en förhandsbedömning – använd fältet ”Egen notering” och när bedömningen är helt klar – klicka på spara.</a:t>
            </a:r>
          </a:p>
          <a:p>
            <a:pPr marL="342900" indent="-342900"/>
            <a:r>
              <a:rPr lang="sv-SE" sz="1200" b="1" dirty="0"/>
              <a:t>Färdigbedömd</a:t>
            </a:r>
            <a:r>
              <a:rPr lang="sv-SE" sz="1200" dirty="0"/>
              <a:t> – Denna ruta </a:t>
            </a:r>
            <a:r>
              <a:rPr lang="sv-SE" sz="1200" u="sng" dirty="0"/>
              <a:t>måste</a:t>
            </a:r>
            <a:r>
              <a:rPr lang="sv-SE" sz="1200" dirty="0"/>
              <a:t> vara ikryssad när hela bedömningen är helt klar, med en status under ”Institutionens bedömning” samt ett komplett meritvärde. När rutan är ikryssad kan den sökande även se sitt meritvärde och den sökandes anmälan är klar inför urval. </a:t>
            </a:r>
          </a:p>
          <a:p>
            <a:pPr marL="342900" indent="-342900"/>
            <a:r>
              <a:rPr lang="sv-SE" sz="1200" dirty="0"/>
              <a:t>Statusen ”Behörig med villkor” används </a:t>
            </a:r>
            <a:r>
              <a:rPr lang="sv-SE" sz="1200" dirty="0" smtClean="0"/>
              <a:t>inte!</a:t>
            </a:r>
            <a:endParaRPr lang="sv-SE" sz="1200" dirty="0"/>
          </a:p>
          <a:p>
            <a:endParaRPr lang="sv-SE" sz="1200" dirty="0"/>
          </a:p>
        </p:txBody>
      </p:sp>
      <p:sp>
        <p:nvSpPr>
          <p:cNvPr id="3" name="Rubrik 2"/>
          <p:cNvSpPr>
            <a:spLocks noGrp="1"/>
          </p:cNvSpPr>
          <p:nvPr>
            <p:ph type="title"/>
          </p:nvPr>
        </p:nvSpPr>
        <p:spPr/>
        <p:txBody>
          <a:bodyPr/>
          <a:lstStyle/>
          <a:p>
            <a:r>
              <a:rPr lang="sv-SE" sz="1600" dirty="0"/>
              <a:t>Fatta beslut för bedömning av SB</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18</a:t>
            </a:fld>
            <a:endParaRPr lang="sv-SE"/>
          </a:p>
        </p:txBody>
      </p:sp>
    </p:spTree>
    <p:extLst>
      <p:ext uri="{BB962C8B-B14F-4D97-AF65-F5344CB8AC3E}">
        <p14:creationId xmlns:p14="http://schemas.microsoft.com/office/powerpoint/2010/main" val="214433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z="1600" dirty="0"/>
              <a:t>Dokument och inskickade meriter</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19</a:t>
            </a:fld>
            <a:endParaRPr lang="sv-SE"/>
          </a:p>
        </p:txBody>
      </p:sp>
      <p:pic>
        <p:nvPicPr>
          <p:cNvPr id="7" name="Bildobjekt 6"/>
          <p:cNvPicPr>
            <a:picLocks noChangeAspect="1"/>
          </p:cNvPicPr>
          <p:nvPr/>
        </p:nvPicPr>
        <p:blipFill>
          <a:blip r:embed="rId2"/>
          <a:stretch>
            <a:fillRect/>
          </a:stretch>
        </p:blipFill>
        <p:spPr>
          <a:xfrm>
            <a:off x="262872" y="1466850"/>
            <a:ext cx="6348361" cy="1892300"/>
          </a:xfrm>
          <a:prstGeom prst="rect">
            <a:avLst/>
          </a:prstGeom>
        </p:spPr>
      </p:pic>
      <p:sp>
        <p:nvSpPr>
          <p:cNvPr id="8" name="textruta 7"/>
          <p:cNvSpPr txBox="1"/>
          <p:nvPr/>
        </p:nvSpPr>
        <p:spPr>
          <a:xfrm>
            <a:off x="39628" y="1755120"/>
            <a:ext cx="323850" cy="255910"/>
          </a:xfrm>
          <a:prstGeom prst="rect">
            <a:avLst/>
          </a:prstGeom>
          <a:noFill/>
        </p:spPr>
        <p:txBody>
          <a:bodyPr wrap="square" rtlCol="0">
            <a:spAutoFit/>
          </a:bodyPr>
          <a:lstStyle/>
          <a:p>
            <a:r>
              <a:rPr lang="sv-SE" sz="1050" dirty="0" smtClean="0"/>
              <a:t>1.</a:t>
            </a:r>
            <a:endParaRPr lang="sv-SE" sz="1050" dirty="0"/>
          </a:p>
        </p:txBody>
      </p:sp>
      <p:sp>
        <p:nvSpPr>
          <p:cNvPr id="9" name="textruta 8"/>
          <p:cNvSpPr txBox="1"/>
          <p:nvPr/>
        </p:nvSpPr>
        <p:spPr>
          <a:xfrm>
            <a:off x="530464" y="1963705"/>
            <a:ext cx="318130" cy="261610"/>
          </a:xfrm>
          <a:prstGeom prst="rect">
            <a:avLst/>
          </a:prstGeom>
          <a:noFill/>
        </p:spPr>
        <p:txBody>
          <a:bodyPr wrap="square" rtlCol="0">
            <a:spAutoFit/>
          </a:bodyPr>
          <a:lstStyle/>
          <a:p>
            <a:r>
              <a:rPr lang="sv-SE" sz="1100" dirty="0"/>
              <a:t>2</a:t>
            </a:r>
            <a:r>
              <a:rPr lang="sv-SE" sz="1100" dirty="0" smtClean="0"/>
              <a:t>.</a:t>
            </a:r>
            <a:endParaRPr lang="sv-SE" sz="1100" dirty="0"/>
          </a:p>
        </p:txBody>
      </p:sp>
      <p:sp>
        <p:nvSpPr>
          <p:cNvPr id="10" name="textruta 9"/>
          <p:cNvSpPr txBox="1"/>
          <p:nvPr/>
        </p:nvSpPr>
        <p:spPr>
          <a:xfrm>
            <a:off x="4461646" y="2343132"/>
            <a:ext cx="383403" cy="261610"/>
          </a:xfrm>
          <a:prstGeom prst="rect">
            <a:avLst/>
          </a:prstGeom>
          <a:noFill/>
        </p:spPr>
        <p:txBody>
          <a:bodyPr wrap="square" rtlCol="0">
            <a:spAutoFit/>
          </a:bodyPr>
          <a:lstStyle/>
          <a:p>
            <a:r>
              <a:rPr lang="sv-SE" sz="1100" dirty="0"/>
              <a:t>3</a:t>
            </a:r>
            <a:r>
              <a:rPr lang="sv-SE" sz="1100" dirty="0" smtClean="0"/>
              <a:t>.</a:t>
            </a:r>
            <a:endParaRPr lang="sv-SE" sz="1100" dirty="0"/>
          </a:p>
        </p:txBody>
      </p:sp>
    </p:spTree>
    <p:extLst>
      <p:ext uri="{BB962C8B-B14F-4D97-AF65-F5344CB8AC3E}">
        <p14:creationId xmlns:p14="http://schemas.microsoft.com/office/powerpoint/2010/main" val="160762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sv-SE" dirty="0" smtClean="0">
              <a:solidFill>
                <a:srgbClr val="0070C0"/>
              </a:solidFill>
            </a:endParaRPr>
          </a:p>
          <a:p>
            <a:r>
              <a:rPr lang="sv-SE" dirty="0" smtClean="0">
                <a:solidFill>
                  <a:srgbClr val="0070C0"/>
                </a:solidFill>
              </a:rPr>
              <a:t>Introduktion </a:t>
            </a:r>
            <a:r>
              <a:rPr lang="sv-SE" dirty="0">
                <a:solidFill>
                  <a:srgbClr val="0070C0"/>
                </a:solidFill>
              </a:rPr>
              <a:t>			</a:t>
            </a:r>
            <a:r>
              <a:rPr lang="sv-SE" dirty="0" smtClean="0">
                <a:solidFill>
                  <a:srgbClr val="0070C0"/>
                </a:solidFill>
              </a:rPr>
              <a:t>13:00-13:10</a:t>
            </a:r>
            <a:endParaRPr lang="sv-SE" dirty="0">
              <a:solidFill>
                <a:srgbClr val="0070C0"/>
              </a:solidFill>
            </a:endParaRPr>
          </a:p>
          <a:p>
            <a:r>
              <a:rPr lang="sv-SE" dirty="0">
                <a:solidFill>
                  <a:srgbClr val="0070C0"/>
                </a:solidFill>
              </a:rPr>
              <a:t>Regelverk			</a:t>
            </a:r>
            <a:r>
              <a:rPr lang="sv-SE" dirty="0" smtClean="0">
                <a:solidFill>
                  <a:srgbClr val="0070C0"/>
                </a:solidFill>
              </a:rPr>
              <a:t>13:10-13:20</a:t>
            </a:r>
            <a:endParaRPr lang="sv-SE" dirty="0">
              <a:solidFill>
                <a:srgbClr val="0070C0"/>
              </a:solidFill>
            </a:endParaRPr>
          </a:p>
          <a:p>
            <a:r>
              <a:rPr lang="sv-SE" dirty="0">
                <a:solidFill>
                  <a:srgbClr val="0070C0"/>
                </a:solidFill>
              </a:rPr>
              <a:t>Tidplan				</a:t>
            </a:r>
            <a:r>
              <a:rPr lang="sv-SE" dirty="0" smtClean="0">
                <a:solidFill>
                  <a:srgbClr val="0070C0"/>
                </a:solidFill>
              </a:rPr>
              <a:t>13:20-13:25</a:t>
            </a:r>
            <a:r>
              <a:rPr lang="sv-SE" dirty="0">
                <a:solidFill>
                  <a:srgbClr val="0070C0"/>
                </a:solidFill>
              </a:rPr>
              <a:t>	</a:t>
            </a:r>
            <a:endParaRPr lang="sv-SE" dirty="0" smtClean="0">
              <a:solidFill>
                <a:srgbClr val="0070C0"/>
              </a:solidFill>
            </a:endParaRPr>
          </a:p>
          <a:p>
            <a:r>
              <a:rPr lang="sv-SE" dirty="0" smtClean="0">
                <a:solidFill>
                  <a:srgbClr val="0070C0"/>
                </a:solidFill>
              </a:rPr>
              <a:t>Antagning </a:t>
            </a:r>
            <a:r>
              <a:rPr lang="sv-SE" dirty="0">
                <a:solidFill>
                  <a:srgbClr val="0070C0"/>
                </a:solidFill>
              </a:rPr>
              <a:t>till senare del av program 	13:25-13.45</a:t>
            </a:r>
          </a:p>
          <a:p>
            <a:r>
              <a:rPr lang="sv-SE" dirty="0">
                <a:solidFill>
                  <a:srgbClr val="0070C0"/>
                </a:solidFill>
              </a:rPr>
              <a:t>Fikapaus				13:45-14:00</a:t>
            </a:r>
          </a:p>
          <a:p>
            <a:r>
              <a:rPr lang="sv-SE" dirty="0">
                <a:solidFill>
                  <a:srgbClr val="0070C0"/>
                </a:solidFill>
              </a:rPr>
              <a:t>Handläggning (steg för steg)		14:00-14:45</a:t>
            </a:r>
          </a:p>
          <a:p>
            <a:r>
              <a:rPr lang="sv-SE" dirty="0">
                <a:solidFill>
                  <a:srgbClr val="0070C0"/>
                </a:solidFill>
              </a:rPr>
              <a:t>Summering 			</a:t>
            </a:r>
            <a:r>
              <a:rPr lang="sv-SE" dirty="0" smtClean="0">
                <a:solidFill>
                  <a:srgbClr val="0070C0"/>
                </a:solidFill>
              </a:rPr>
              <a:t>14:45-15:00</a:t>
            </a:r>
            <a:endParaRPr lang="sv-SE" dirty="0"/>
          </a:p>
        </p:txBody>
      </p:sp>
      <p:sp>
        <p:nvSpPr>
          <p:cNvPr id="3" name="Title 2"/>
          <p:cNvSpPr>
            <a:spLocks noGrp="1"/>
          </p:cNvSpPr>
          <p:nvPr>
            <p:ph type="title"/>
          </p:nvPr>
        </p:nvSpPr>
        <p:spPr/>
        <p:txBody>
          <a:bodyPr/>
          <a:lstStyle/>
          <a:p>
            <a:pPr algn="ctr"/>
            <a:r>
              <a:rPr lang="sv-SE" sz="2400" dirty="0" smtClean="0"/>
              <a:t>Agenda</a:t>
            </a:r>
            <a:endParaRPr lang="sv-SE" sz="2400" dirty="0"/>
          </a:p>
        </p:txBody>
      </p:sp>
      <p:sp>
        <p:nvSpPr>
          <p:cNvPr id="4" name="Date Placeholder 3"/>
          <p:cNvSpPr>
            <a:spLocks noGrp="1"/>
          </p:cNvSpPr>
          <p:nvPr>
            <p:ph type="dt" sz="half" idx="14"/>
          </p:nvPr>
        </p:nvSpPr>
        <p:spPr/>
        <p:txBody>
          <a:bodyPr/>
          <a:lstStyle/>
          <a:p>
            <a:fld id="{A5C3802A-66F7-914C-9FA1-EAF541BD00EC}" type="datetime1">
              <a:rPr lang="sv-SE" smtClean="0"/>
              <a:t>2021-05-19</a:t>
            </a:fld>
            <a:endParaRPr lang="sv-SE"/>
          </a:p>
        </p:txBody>
      </p:sp>
      <p:sp>
        <p:nvSpPr>
          <p:cNvPr id="5" name="Footer Placeholder 4"/>
          <p:cNvSpPr>
            <a:spLocks noGrp="1"/>
          </p:cNvSpPr>
          <p:nvPr>
            <p:ph type="ftr" sz="quarter" idx="15"/>
          </p:nvPr>
        </p:nvSpPr>
        <p:spPr/>
        <p:txBody>
          <a:bodyPr/>
          <a:lstStyle/>
          <a:p>
            <a:endParaRPr lang="sv-SE" dirty="0"/>
          </a:p>
        </p:txBody>
      </p:sp>
      <p:sp>
        <p:nvSpPr>
          <p:cNvPr id="6" name="Slide Number Placeholder 5"/>
          <p:cNvSpPr>
            <a:spLocks noGrp="1"/>
          </p:cNvSpPr>
          <p:nvPr>
            <p:ph type="sldNum" sz="quarter" idx="16"/>
          </p:nvPr>
        </p:nvSpPr>
        <p:spPr/>
        <p:txBody>
          <a:bodyPr/>
          <a:lstStyle/>
          <a:p>
            <a:fld id="{8527FB4B-7893-4946-9C41-FB1EB79145A0}" type="slidenum">
              <a:rPr lang="sv-SE" smtClean="0"/>
              <a:t>2</a:t>
            </a:fld>
            <a:endParaRPr lang="sv-SE"/>
          </a:p>
        </p:txBody>
      </p:sp>
    </p:spTree>
    <p:extLst>
      <p:ext uri="{BB962C8B-B14F-4D97-AF65-F5344CB8AC3E}">
        <p14:creationId xmlns:p14="http://schemas.microsoft.com/office/powerpoint/2010/main" val="577769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z="1600" dirty="0" err="1" smtClean="0"/>
              <a:t>Ladokmeriter</a:t>
            </a:r>
            <a:r>
              <a:rPr lang="sv-SE" sz="1600" dirty="0" smtClean="0"/>
              <a:t> och registrerade akademiska meriter</a:t>
            </a:r>
            <a:endParaRPr lang="sv-SE" sz="1600" dirty="0"/>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20</a:t>
            </a:fld>
            <a:endParaRPr lang="sv-SE"/>
          </a:p>
        </p:txBody>
      </p:sp>
      <p:pic>
        <p:nvPicPr>
          <p:cNvPr id="9" name="Bildobjekt 8"/>
          <p:cNvPicPr>
            <a:picLocks noChangeAspect="1"/>
          </p:cNvPicPr>
          <p:nvPr/>
        </p:nvPicPr>
        <p:blipFill>
          <a:blip r:embed="rId2"/>
          <a:stretch>
            <a:fillRect/>
          </a:stretch>
        </p:blipFill>
        <p:spPr>
          <a:xfrm>
            <a:off x="679450" y="1129580"/>
            <a:ext cx="5080000" cy="3270970"/>
          </a:xfrm>
          <a:prstGeom prst="rect">
            <a:avLst/>
          </a:prstGeom>
        </p:spPr>
      </p:pic>
    </p:spTree>
    <p:extLst>
      <p:ext uri="{BB962C8B-B14F-4D97-AF65-F5344CB8AC3E}">
        <p14:creationId xmlns:p14="http://schemas.microsoft.com/office/powerpoint/2010/main" val="1518091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z="1600" dirty="0">
                <a:latin typeface="Arial" panose="020B0604020202020204" pitchFamily="34" charset="0"/>
                <a:cs typeface="Arial" panose="020B0604020202020204" pitchFamily="34" charset="0"/>
              </a:rPr>
              <a:t>Anteckningar och motivering av bedömning</a:t>
            </a:r>
            <a:endParaRPr lang="sv-SE" sz="1600" dirty="0"/>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21</a:t>
            </a:fld>
            <a:endParaRPr lang="sv-SE"/>
          </a:p>
        </p:txBody>
      </p:sp>
      <p:pic>
        <p:nvPicPr>
          <p:cNvPr id="10" name="Bildobjekt 9"/>
          <p:cNvPicPr>
            <a:picLocks noChangeAspect="1"/>
          </p:cNvPicPr>
          <p:nvPr/>
        </p:nvPicPr>
        <p:blipFill>
          <a:blip r:embed="rId2"/>
          <a:stretch>
            <a:fillRect/>
          </a:stretch>
        </p:blipFill>
        <p:spPr>
          <a:xfrm>
            <a:off x="186713" y="1346082"/>
            <a:ext cx="6663394" cy="1254244"/>
          </a:xfrm>
          <a:prstGeom prst="rect">
            <a:avLst/>
          </a:prstGeom>
        </p:spPr>
      </p:pic>
      <p:sp>
        <p:nvSpPr>
          <p:cNvPr id="8" name="Down Arrow 5"/>
          <p:cNvSpPr/>
          <p:nvPr/>
        </p:nvSpPr>
        <p:spPr bwMode="auto">
          <a:xfrm rot="10800000">
            <a:off x="2342194" y="2168759"/>
            <a:ext cx="764417" cy="595764"/>
          </a:xfrm>
          <a:prstGeom prst="downArrow">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Times"/>
            </a:endParaRPr>
          </a:p>
        </p:txBody>
      </p:sp>
      <p:sp>
        <p:nvSpPr>
          <p:cNvPr id="9" name="Down Arrow 5"/>
          <p:cNvSpPr/>
          <p:nvPr/>
        </p:nvSpPr>
        <p:spPr bwMode="auto">
          <a:xfrm>
            <a:off x="5728929" y="995665"/>
            <a:ext cx="764417" cy="59576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Times"/>
            </a:endParaRPr>
          </a:p>
        </p:txBody>
      </p:sp>
      <p:sp>
        <p:nvSpPr>
          <p:cNvPr id="13" name="textruta 12"/>
          <p:cNvSpPr txBox="1"/>
          <p:nvPr/>
        </p:nvSpPr>
        <p:spPr>
          <a:xfrm>
            <a:off x="501650" y="3042878"/>
            <a:ext cx="5609488" cy="1292662"/>
          </a:xfrm>
          <a:prstGeom prst="rect">
            <a:avLst/>
          </a:prstGeom>
          <a:noFill/>
        </p:spPr>
        <p:txBody>
          <a:bodyPr wrap="square" rtlCol="0">
            <a:spAutoFit/>
          </a:bodyPr>
          <a:lstStyle/>
          <a:p>
            <a:pPr marL="285750" indent="-285750">
              <a:buFont typeface="Arial" panose="020B0604020202020204" pitchFamily="34" charset="0"/>
              <a:buChar char="•"/>
            </a:pPr>
            <a:r>
              <a:rPr lang="sv-SE" sz="1100" dirty="0" smtClean="0"/>
              <a:t>Fältet ”Egen notering” (blå pil) – anteckningar ej synliga för de sökande men för andra handläggare i NyA-webben. Används som ett hjälpmedel för egna noteringar under bedömningen.</a:t>
            </a:r>
          </a:p>
          <a:p>
            <a:endParaRPr lang="sv-SE" sz="1100" dirty="0"/>
          </a:p>
          <a:p>
            <a:pPr marL="285750" indent="-285750">
              <a:buFont typeface="Arial" panose="020B0604020202020204" pitchFamily="34" charset="0"/>
              <a:buChar char="•"/>
            </a:pPr>
            <a:r>
              <a:rPr lang="sv-SE" sz="1100" dirty="0" smtClean="0"/>
              <a:t>Knappen ”Tjänsteanteckning” (grön pil) – synligt för alla (även nationella) handläggare i NyA. Bör främst användas för att motivera obehörighet och vilka meriter som saknas för behörighet.</a:t>
            </a:r>
            <a:endParaRPr lang="sv-SE" sz="1200" dirty="0"/>
          </a:p>
        </p:txBody>
      </p:sp>
    </p:spTree>
    <p:extLst>
      <p:ext uri="{BB962C8B-B14F-4D97-AF65-F5344CB8AC3E}">
        <p14:creationId xmlns:p14="http://schemas.microsoft.com/office/powerpoint/2010/main" val="2220984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793750" y="1138506"/>
            <a:ext cx="5434850" cy="3556075"/>
          </a:xfrm>
        </p:spPr>
        <p:txBody>
          <a:bodyPr/>
          <a:lstStyle/>
          <a:p>
            <a:r>
              <a:rPr lang="sv-SE" sz="1050" b="1" dirty="0"/>
              <a:t>Institutionens bedömning: </a:t>
            </a:r>
            <a:r>
              <a:rPr lang="sv-SE" sz="1050" dirty="0"/>
              <a:t>Statusen “Behörig med villkor” ska inte </a:t>
            </a:r>
            <a:r>
              <a:rPr lang="sv-SE" sz="1050" dirty="0" smtClean="0"/>
              <a:t>användas. </a:t>
            </a:r>
            <a:r>
              <a:rPr lang="sv-SE" sz="1050" dirty="0"/>
              <a:t>Om ett villkor sätts, måste detta villkor kontrolleras och lyftas av skolan/studievägledaren på programmet innan studenten kan registrera sig i augusti, och det blir även problem om villkoret inte är uppfyllt.</a:t>
            </a:r>
          </a:p>
          <a:p>
            <a:r>
              <a:rPr lang="sv-SE" sz="1050" dirty="0"/>
              <a:t>Notera även att studenten kan se när man sparar en status under “Institutionens bedömning” -så spara denna status endast när bedömningen är helt klar. Tänk därför också på att vara försiktig med att spara statusen ”behörig” eftersom studenterna kommer höra av sig om denna status sedan ändras till ”obehörig”.</a:t>
            </a:r>
          </a:p>
          <a:p>
            <a:r>
              <a:rPr lang="sv-SE" sz="1050" b="1" dirty="0" smtClean="0"/>
              <a:t>Meritvärde</a:t>
            </a:r>
            <a:r>
              <a:rPr lang="sv-SE" sz="1050" b="1" dirty="0"/>
              <a:t>: </a:t>
            </a:r>
            <a:r>
              <a:rPr lang="sv-SE" sz="1050" dirty="0"/>
              <a:t>Ett meritvärde om 0 är inte giltigt. KTH:s meritvärderingsskala är 1-75.</a:t>
            </a:r>
          </a:p>
          <a:p>
            <a:r>
              <a:rPr lang="sv-SE" sz="1050" b="1" dirty="0" smtClean="0"/>
              <a:t>Färdigbedömd</a:t>
            </a:r>
            <a:r>
              <a:rPr lang="sv-SE" sz="1050" b="1" dirty="0"/>
              <a:t>: </a:t>
            </a:r>
            <a:r>
              <a:rPr lang="sv-SE" sz="1050" dirty="0"/>
              <a:t>Genom att kryssa i denna ruta blir meritvärdet synlig för den sökande och bedömningen blir klar för urval, så kryssa endast i denna ruta när du är säker på att meritvärdet inte kommer att ändras. Rutan måste vara ikryssad vid deadline för bedömningarna.</a:t>
            </a:r>
          </a:p>
          <a:p>
            <a:r>
              <a:rPr lang="sv-SE" sz="1050" b="1" dirty="0" smtClean="0"/>
              <a:t>Egen </a:t>
            </a:r>
            <a:r>
              <a:rPr lang="sv-SE" sz="1050" b="1" dirty="0"/>
              <a:t>notering: </a:t>
            </a:r>
            <a:r>
              <a:rPr lang="sv-SE" sz="1050" dirty="0"/>
              <a:t>Informationen i detta fält är endast synligt för dig och andra handläggare i NyA-webben. Använd den som ett hjälpmedel vid bedömningen.</a:t>
            </a:r>
          </a:p>
          <a:p>
            <a:r>
              <a:rPr lang="sv-SE" sz="1050" b="1" dirty="0"/>
              <a:t>Tjänsteanteckning: </a:t>
            </a:r>
            <a:r>
              <a:rPr lang="sv-SE" sz="1050" dirty="0"/>
              <a:t>Använd denna funktion för att motivera varför en student är obehörig. Informationen är synlig för alla (även nationella) handläggare i NyA och kan minska antalet frågor från obehöriga studenter som måste skickas vidare till er som bedömt sökande i NyA-webben.</a:t>
            </a:r>
            <a:endParaRPr lang="sv-SE" sz="1050" b="1" dirty="0"/>
          </a:p>
          <a:p>
            <a:endParaRPr lang="sv-SE" sz="1050" dirty="0"/>
          </a:p>
        </p:txBody>
      </p:sp>
      <p:sp>
        <p:nvSpPr>
          <p:cNvPr id="3" name="Rubrik 2"/>
          <p:cNvSpPr>
            <a:spLocks noGrp="1"/>
          </p:cNvSpPr>
          <p:nvPr>
            <p:ph type="title"/>
          </p:nvPr>
        </p:nvSpPr>
        <p:spPr/>
        <p:txBody>
          <a:bodyPr/>
          <a:lstStyle/>
          <a:p>
            <a:r>
              <a:rPr lang="en-US" sz="1600" dirty="0" err="1"/>
              <a:t>Kommentarer</a:t>
            </a:r>
            <a:r>
              <a:rPr lang="en-US" sz="1600" dirty="0"/>
              <a:t> </a:t>
            </a:r>
            <a:r>
              <a:rPr lang="en-US" sz="1600" dirty="0" err="1"/>
              <a:t>kring</a:t>
            </a:r>
            <a:r>
              <a:rPr lang="en-US" sz="1600" dirty="0"/>
              <a:t> </a:t>
            </a:r>
            <a:r>
              <a:rPr lang="en-US" sz="1600" dirty="0" err="1"/>
              <a:t>bedömningar</a:t>
            </a:r>
            <a:r>
              <a:rPr lang="en-US" sz="1600" dirty="0"/>
              <a:t> </a:t>
            </a:r>
            <a:r>
              <a:rPr lang="en-US" sz="1600" dirty="0" err="1"/>
              <a:t>på</a:t>
            </a:r>
            <a:r>
              <a:rPr lang="en-US" sz="1600" dirty="0"/>
              <a:t> NyA-</a:t>
            </a:r>
            <a:r>
              <a:rPr lang="en-US" sz="1600" dirty="0" err="1"/>
              <a:t>webben</a:t>
            </a:r>
            <a:r>
              <a:rPr lang="en-US" sz="1600" dirty="0"/>
              <a:t> </a:t>
            </a:r>
            <a:endParaRPr lang="sv-SE" sz="1600" dirty="0"/>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22</a:t>
            </a:fld>
            <a:endParaRPr lang="sv-SE"/>
          </a:p>
        </p:txBody>
      </p:sp>
    </p:spTree>
    <p:extLst>
      <p:ext uri="{BB962C8B-B14F-4D97-AF65-F5344CB8AC3E}">
        <p14:creationId xmlns:p14="http://schemas.microsoft.com/office/powerpoint/2010/main" val="123412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724693" y="1342232"/>
            <a:ext cx="5711825" cy="1729582"/>
          </a:xfrm>
        </p:spPr>
        <p:txBody>
          <a:bodyPr/>
          <a:lstStyle/>
          <a:p>
            <a:pPr marL="0" indent="0">
              <a:buNone/>
            </a:pPr>
            <a:r>
              <a:rPr lang="sv-SE" sz="1800" dirty="0"/>
              <a:t>Har du generella frågor angående antagningsprocessen eller tekniska/brådskande frågor om NyA-webben, vänligen kontakta Antagningsgruppen via </a:t>
            </a:r>
            <a:r>
              <a:rPr lang="sv-SE" sz="1800" dirty="0" smtClean="0">
                <a:solidFill>
                  <a:schemeClr val="accent2"/>
                </a:solidFill>
                <a:hlinkClick r:id="rId2"/>
              </a:rPr>
              <a:t>info@kth.se</a:t>
            </a:r>
            <a:r>
              <a:rPr lang="sv-SE" sz="1800" dirty="0" smtClean="0">
                <a:solidFill>
                  <a:schemeClr val="accent2"/>
                </a:solidFill>
              </a:rPr>
              <a:t> </a:t>
            </a:r>
            <a:endParaRPr lang="sv-SE" sz="1800" dirty="0"/>
          </a:p>
          <a:p>
            <a:endParaRPr lang="sv-SE" dirty="0"/>
          </a:p>
        </p:txBody>
      </p:sp>
      <p:sp>
        <p:nvSpPr>
          <p:cNvPr id="3" name="Rubrik 2"/>
          <p:cNvSpPr>
            <a:spLocks noGrp="1"/>
          </p:cNvSpPr>
          <p:nvPr>
            <p:ph type="title"/>
          </p:nvPr>
        </p:nvSpPr>
        <p:spPr/>
        <p:txBody>
          <a:bodyPr/>
          <a:lstStyle/>
          <a:p>
            <a:r>
              <a:rPr lang="sv-SE" sz="1600" dirty="0"/>
              <a:t>Kontaktinformation– KTH Antagningsgruppen</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23</a:t>
            </a:fld>
            <a:endParaRPr lang="sv-SE"/>
          </a:p>
        </p:txBody>
      </p:sp>
    </p:spTree>
    <p:extLst>
      <p:ext uri="{BB962C8B-B14F-4D97-AF65-F5344CB8AC3E}">
        <p14:creationId xmlns:p14="http://schemas.microsoft.com/office/powerpoint/2010/main" val="10898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701345" y="1138506"/>
            <a:ext cx="5434850" cy="3556075"/>
          </a:xfrm>
        </p:spPr>
        <p:txBody>
          <a:bodyPr/>
          <a:lstStyle/>
          <a:p>
            <a:pPr marL="342900" indent="-342900">
              <a:buClr>
                <a:srgbClr val="1954A6"/>
              </a:buClr>
            </a:pPr>
            <a:r>
              <a:rPr lang="sv-SE" dirty="0"/>
              <a:t>Högskolelag (HL)</a:t>
            </a:r>
          </a:p>
          <a:p>
            <a:pPr marL="342900" indent="-342900">
              <a:buClr>
                <a:srgbClr val="1954A6"/>
              </a:buClr>
            </a:pPr>
            <a:r>
              <a:rPr lang="sv-SE" dirty="0"/>
              <a:t>Högskoleförordning (HF)</a:t>
            </a:r>
          </a:p>
          <a:p>
            <a:pPr marL="342900" indent="-342900">
              <a:buClr>
                <a:srgbClr val="1954A6"/>
              </a:buClr>
            </a:pPr>
            <a:r>
              <a:rPr lang="sv-SE" dirty="0"/>
              <a:t>Förvaltningslagen (FL</a:t>
            </a:r>
            <a:r>
              <a:rPr lang="sv-SE" dirty="0" smtClean="0"/>
              <a:t>)</a:t>
            </a:r>
          </a:p>
          <a:p>
            <a:pPr marL="342900" indent="-342900">
              <a:buClr>
                <a:srgbClr val="1954A6"/>
              </a:buClr>
            </a:pPr>
            <a:r>
              <a:rPr lang="sv-SE" dirty="0" err="1" smtClean="0"/>
              <a:t>UHR:s</a:t>
            </a:r>
            <a:r>
              <a:rPr lang="sv-SE" dirty="0" smtClean="0"/>
              <a:t> föreskrifter</a:t>
            </a:r>
            <a:endParaRPr lang="sv-SE" dirty="0"/>
          </a:p>
          <a:p>
            <a:pPr marL="342900" indent="-342900">
              <a:buClr>
                <a:srgbClr val="1954A6"/>
              </a:buClr>
            </a:pPr>
            <a:r>
              <a:rPr lang="sv-SE" dirty="0"/>
              <a:t>SUHF:s rekommendationer, Bedömningshandböcker</a:t>
            </a:r>
          </a:p>
          <a:p>
            <a:pPr marL="342900" indent="-342900">
              <a:buClr>
                <a:srgbClr val="1954A6"/>
              </a:buClr>
            </a:pPr>
            <a:r>
              <a:rPr lang="sv-SE" dirty="0"/>
              <a:t>Antagningsordningen på </a:t>
            </a:r>
            <a:r>
              <a:rPr lang="sv-SE" dirty="0" smtClean="0"/>
              <a:t>KTH</a:t>
            </a:r>
          </a:p>
          <a:p>
            <a:pPr marL="0" indent="0">
              <a:buClr>
                <a:srgbClr val="1954A6"/>
              </a:buClr>
              <a:buNone/>
            </a:pPr>
            <a:r>
              <a:rPr lang="sv-SE" dirty="0"/>
              <a:t/>
            </a:r>
            <a:br>
              <a:rPr lang="sv-SE" dirty="0"/>
            </a:br>
            <a:r>
              <a:rPr lang="sv-SE" dirty="0"/>
              <a:t/>
            </a:r>
            <a:br>
              <a:rPr lang="sv-SE" dirty="0"/>
            </a:br>
            <a:r>
              <a:rPr lang="sv-SE" dirty="0"/>
              <a:t>Viktigt: </a:t>
            </a:r>
            <a:r>
              <a:rPr lang="sv-SE" dirty="0" smtClean="0"/>
              <a:t>Vi </a:t>
            </a:r>
            <a:r>
              <a:rPr lang="sv-SE" dirty="0"/>
              <a:t>bedömer förutsättningar att klara av utbildningen. Inte om en person har exakt rätt kurser och antal poäng. Samtidigt så ska vi likabehandla sökande.</a:t>
            </a:r>
          </a:p>
          <a:p>
            <a:endParaRPr lang="sv-SE" dirty="0"/>
          </a:p>
        </p:txBody>
      </p:sp>
      <p:sp>
        <p:nvSpPr>
          <p:cNvPr id="3" name="Rubrik 2"/>
          <p:cNvSpPr>
            <a:spLocks noGrp="1"/>
          </p:cNvSpPr>
          <p:nvPr>
            <p:ph type="title"/>
          </p:nvPr>
        </p:nvSpPr>
        <p:spPr/>
        <p:txBody>
          <a:bodyPr/>
          <a:lstStyle/>
          <a:p>
            <a:pPr algn="ctr"/>
            <a:r>
              <a:rPr lang="sv-SE" dirty="0"/>
              <a:t>Lagar, förordningar &amp; regelverk</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3</a:t>
            </a:fld>
            <a:endParaRPr lang="sv-SE"/>
          </a:p>
        </p:txBody>
      </p:sp>
    </p:spTree>
    <p:extLst>
      <p:ext uri="{BB962C8B-B14F-4D97-AF65-F5344CB8AC3E}">
        <p14:creationId xmlns:p14="http://schemas.microsoft.com/office/powerpoint/2010/main" val="60357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457200" indent="-457200">
              <a:buClr>
                <a:srgbClr val="1954A6"/>
              </a:buClr>
              <a:buFont typeface="+mj-lt"/>
              <a:buAutoNum type="arabicPeriod"/>
            </a:pPr>
            <a:r>
              <a:rPr lang="sv-SE" dirty="0"/>
              <a:t>Sökande anmäler sig online via antagning.se eller universityadmissions.se</a:t>
            </a:r>
          </a:p>
          <a:p>
            <a:pPr marL="457200" indent="-457200">
              <a:buClr>
                <a:srgbClr val="1954A6"/>
              </a:buClr>
              <a:buFont typeface="+mj-lt"/>
              <a:buAutoNum type="arabicPeriod"/>
            </a:pPr>
            <a:r>
              <a:rPr lang="sv-SE" dirty="0"/>
              <a:t>Betalar </a:t>
            </a:r>
            <a:r>
              <a:rPr lang="sv-SE" dirty="0" smtClean="0"/>
              <a:t>anmälningsavgift  </a:t>
            </a:r>
            <a:r>
              <a:rPr lang="sv-SE" dirty="0"/>
              <a:t>(ett fåtal till utbildningar som ges på </a:t>
            </a:r>
            <a:r>
              <a:rPr lang="sv-SE" dirty="0" smtClean="0"/>
              <a:t>engelska </a:t>
            </a:r>
            <a:r>
              <a:rPr lang="sv-SE" dirty="0"/>
              <a:t>men det kan förekomma)</a:t>
            </a:r>
          </a:p>
          <a:p>
            <a:pPr marL="457200" indent="-457200">
              <a:buClr>
                <a:srgbClr val="1954A6"/>
              </a:buClr>
              <a:buFont typeface="+mj-lt"/>
              <a:buAutoNum type="arabicPeriod"/>
            </a:pPr>
            <a:r>
              <a:rPr lang="sv-SE" dirty="0"/>
              <a:t>Laddar upp alla sina meriter (exempelvis gymnasieexamen, akademiska meriter, kursplaner)</a:t>
            </a:r>
          </a:p>
          <a:p>
            <a:endParaRPr lang="sv-SE" dirty="0"/>
          </a:p>
        </p:txBody>
      </p:sp>
      <p:sp>
        <p:nvSpPr>
          <p:cNvPr id="3" name="Rubrik 2"/>
          <p:cNvSpPr>
            <a:spLocks noGrp="1"/>
          </p:cNvSpPr>
          <p:nvPr>
            <p:ph type="title"/>
          </p:nvPr>
        </p:nvSpPr>
        <p:spPr/>
        <p:txBody>
          <a:bodyPr/>
          <a:lstStyle/>
          <a:p>
            <a:pPr algn="ctr"/>
            <a:r>
              <a:rPr lang="sv-SE" dirty="0"/>
              <a:t>Anmälan till senare del av program</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4</a:t>
            </a:fld>
            <a:endParaRPr lang="sv-SE"/>
          </a:p>
        </p:txBody>
      </p:sp>
    </p:spTree>
    <p:extLst>
      <p:ext uri="{BB962C8B-B14F-4D97-AF65-F5344CB8AC3E}">
        <p14:creationId xmlns:p14="http://schemas.microsoft.com/office/powerpoint/2010/main" val="191438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457200" indent="-457200">
              <a:buClr>
                <a:srgbClr val="1954A6"/>
              </a:buClr>
              <a:buFont typeface="+mj-lt"/>
              <a:buAutoNum type="arabicPeriod"/>
            </a:pPr>
            <a:r>
              <a:rPr lang="sv-SE" dirty="0"/>
              <a:t>Akademiska meriter, gymnasiala meriter och andra meriter, t. ex. engelskatest.</a:t>
            </a:r>
          </a:p>
          <a:p>
            <a:pPr marL="457200" indent="-457200">
              <a:buClr>
                <a:srgbClr val="1954A6"/>
              </a:buClr>
              <a:buFont typeface="+mj-lt"/>
              <a:buAutoNum type="arabicPeriod"/>
            </a:pPr>
            <a:r>
              <a:rPr lang="sv-SE" dirty="0"/>
              <a:t>UHR bedömer utländska meriter och registrerar i NyA. Även svenska </a:t>
            </a:r>
            <a:r>
              <a:rPr lang="sv-SE" dirty="0" smtClean="0"/>
              <a:t>meriter </a:t>
            </a:r>
            <a:r>
              <a:rPr lang="sv-SE" dirty="0"/>
              <a:t>registreras.</a:t>
            </a:r>
          </a:p>
          <a:p>
            <a:pPr marL="457200" indent="-457200">
              <a:buClr>
                <a:srgbClr val="1954A6"/>
              </a:buClr>
              <a:buFont typeface="+mj-lt"/>
              <a:buAutoNum type="arabicPeriod"/>
            </a:pPr>
            <a:r>
              <a:rPr lang="sv-SE" dirty="0"/>
              <a:t>KTH: Antagningsgruppen bedömer grundläggande behörighet till grundnivå och särskild behörighet till åk 1 i NyA.</a:t>
            </a:r>
          </a:p>
          <a:p>
            <a:pPr marL="457200" indent="-457200">
              <a:buClr>
                <a:srgbClr val="1954A6"/>
              </a:buClr>
              <a:buFont typeface="+mj-lt"/>
              <a:buAutoNum type="arabicPeriod"/>
            </a:pPr>
            <a:r>
              <a:rPr lang="sv-SE" dirty="0"/>
              <a:t>Programmen bedömer särskild behörighet till senare del  av program inkl. kursplaner i Nya-webben.</a:t>
            </a:r>
          </a:p>
          <a:p>
            <a:endParaRPr lang="sv-SE" dirty="0"/>
          </a:p>
        </p:txBody>
      </p:sp>
      <p:sp>
        <p:nvSpPr>
          <p:cNvPr id="3" name="Rubrik 2"/>
          <p:cNvSpPr>
            <a:spLocks noGrp="1"/>
          </p:cNvSpPr>
          <p:nvPr>
            <p:ph type="title"/>
          </p:nvPr>
        </p:nvSpPr>
        <p:spPr/>
        <p:txBody>
          <a:bodyPr/>
          <a:lstStyle/>
          <a:p>
            <a:pPr algn="ctr"/>
            <a:r>
              <a:rPr lang="sv-SE" dirty="0"/>
              <a:t>Bedöma meriter</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5</a:t>
            </a:fld>
            <a:endParaRPr lang="sv-SE"/>
          </a:p>
        </p:txBody>
      </p:sp>
    </p:spTree>
    <p:extLst>
      <p:ext uri="{BB962C8B-B14F-4D97-AF65-F5344CB8AC3E}">
        <p14:creationId xmlns:p14="http://schemas.microsoft.com/office/powerpoint/2010/main" val="174042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457200" indent="-457200">
              <a:buClr>
                <a:srgbClr val="1954A6"/>
              </a:buClr>
            </a:pPr>
            <a:r>
              <a:rPr lang="sv-SE" dirty="0"/>
              <a:t>Behöriga sökande till senare del av program meritvärderas av programmen, skala 1-75</a:t>
            </a:r>
          </a:p>
          <a:p>
            <a:pPr marL="457200" indent="-457200">
              <a:buClr>
                <a:srgbClr val="1954A6"/>
              </a:buClr>
            </a:pPr>
            <a:r>
              <a:rPr lang="sv-SE" dirty="0"/>
              <a:t>75 är högsta meritvärde, sökande med högsta meritvärde kommer att erbjudas utbildningsplats först</a:t>
            </a:r>
          </a:p>
          <a:p>
            <a:endParaRPr lang="sv-SE" dirty="0"/>
          </a:p>
        </p:txBody>
      </p:sp>
      <p:sp>
        <p:nvSpPr>
          <p:cNvPr id="3" name="Rubrik 2"/>
          <p:cNvSpPr>
            <a:spLocks noGrp="1"/>
          </p:cNvSpPr>
          <p:nvPr>
            <p:ph type="title"/>
          </p:nvPr>
        </p:nvSpPr>
        <p:spPr/>
        <p:txBody>
          <a:bodyPr/>
          <a:lstStyle/>
          <a:p>
            <a:pPr algn="ctr"/>
            <a:r>
              <a:rPr lang="sv-SE" dirty="0"/>
              <a:t>Tilldela meritvärde</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6</a:t>
            </a:fld>
            <a:endParaRPr lang="sv-SE"/>
          </a:p>
        </p:txBody>
      </p:sp>
    </p:spTree>
    <p:extLst>
      <p:ext uri="{BB962C8B-B14F-4D97-AF65-F5344CB8AC3E}">
        <p14:creationId xmlns:p14="http://schemas.microsoft.com/office/powerpoint/2010/main" val="296114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457200" indent="-457200">
              <a:buClr>
                <a:srgbClr val="1954A6"/>
              </a:buClr>
              <a:buFont typeface="+mj-lt"/>
              <a:buAutoNum type="arabicPeriod"/>
            </a:pPr>
            <a:r>
              <a:rPr lang="sv-SE" dirty="0"/>
              <a:t>Om det finns fler behöriga sökande än utbildningsplatser sker ett urval</a:t>
            </a:r>
          </a:p>
          <a:p>
            <a:pPr marL="457200" indent="-457200">
              <a:buClr>
                <a:srgbClr val="1954A6"/>
              </a:buClr>
              <a:buFont typeface="+mj-lt"/>
              <a:buAutoNum type="arabicPeriod"/>
            </a:pPr>
            <a:r>
              <a:rPr lang="sv-SE" dirty="0"/>
              <a:t>Antagningsbesked publiceras på antagning.se: </a:t>
            </a:r>
            <a:br>
              <a:rPr lang="sv-SE" dirty="0"/>
            </a:br>
            <a:r>
              <a:rPr lang="sv-SE" dirty="0"/>
              <a:t>Antagen, reserv eller struken</a:t>
            </a:r>
          </a:p>
          <a:p>
            <a:pPr marL="457200" indent="-457200">
              <a:buClr>
                <a:srgbClr val="1954A6"/>
              </a:buClr>
              <a:buFont typeface="+mj-lt"/>
              <a:buAutoNum type="arabicPeriod"/>
            </a:pPr>
            <a:r>
              <a:rPr lang="sv-SE" dirty="0"/>
              <a:t>Antagna och reserver tackar ja till utbildningsplats</a:t>
            </a:r>
          </a:p>
          <a:p>
            <a:pPr marL="457200" indent="-457200">
              <a:buClr>
                <a:srgbClr val="1954A6"/>
              </a:buClr>
              <a:buFont typeface="+mj-lt"/>
              <a:buAutoNum type="arabicPeriod"/>
            </a:pPr>
            <a:r>
              <a:rPr lang="sv-SE" dirty="0"/>
              <a:t>Antagna och reserver publiceras under ”Antagna/Reserver” i Nya-webben efter urval 2</a:t>
            </a:r>
          </a:p>
          <a:p>
            <a:pPr marL="0" indent="0">
              <a:buNone/>
            </a:pPr>
            <a:endParaRPr lang="sv-SE" dirty="0"/>
          </a:p>
        </p:txBody>
      </p:sp>
      <p:sp>
        <p:nvSpPr>
          <p:cNvPr id="3" name="Rubrik 2"/>
          <p:cNvSpPr>
            <a:spLocks noGrp="1"/>
          </p:cNvSpPr>
          <p:nvPr>
            <p:ph type="title"/>
          </p:nvPr>
        </p:nvSpPr>
        <p:spPr/>
        <p:txBody>
          <a:bodyPr/>
          <a:lstStyle/>
          <a:p>
            <a:pPr algn="ctr"/>
            <a:r>
              <a:rPr lang="sv-SE" dirty="0"/>
              <a:t>Urval och antagningsbesked</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7</a:t>
            </a:fld>
            <a:endParaRPr lang="sv-SE"/>
          </a:p>
        </p:txBody>
      </p:sp>
    </p:spTree>
    <p:extLst>
      <p:ext uri="{BB962C8B-B14F-4D97-AF65-F5344CB8AC3E}">
        <p14:creationId xmlns:p14="http://schemas.microsoft.com/office/powerpoint/2010/main" val="659091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r>
              <a:rPr lang="sv-SE" dirty="0"/>
              <a:t>Sökande skickar in / laddar upp överklagande</a:t>
            </a:r>
          </a:p>
          <a:p>
            <a:r>
              <a:rPr lang="sv-SE" dirty="0"/>
              <a:t>Skyndsam handläggning</a:t>
            </a:r>
          </a:p>
          <a:p>
            <a:pPr marL="457200" indent="-457200">
              <a:buFont typeface="+mj-lt"/>
              <a:buAutoNum type="arabicPeriod"/>
            </a:pPr>
            <a:r>
              <a:rPr lang="sv-SE" dirty="0"/>
              <a:t>Antagningsgruppen diarieför (får skolan in ett ska det vidaresändas till </a:t>
            </a:r>
            <a:r>
              <a:rPr lang="sv-SE" dirty="0" smtClean="0"/>
              <a:t>info@kth.se)</a:t>
            </a:r>
            <a:endParaRPr lang="sv-SE" dirty="0"/>
          </a:p>
          <a:p>
            <a:pPr marL="457200" indent="-457200">
              <a:buFont typeface="+mj-lt"/>
              <a:buAutoNum type="arabicPeriod"/>
            </a:pPr>
            <a:r>
              <a:rPr lang="sv-SE" dirty="0"/>
              <a:t>ÖK som gäller grundläggande behörighet och särskild behörighet åk 1 handläggs av Antagningsgruppen</a:t>
            </a:r>
          </a:p>
          <a:p>
            <a:pPr marL="457200" indent="-457200">
              <a:buFont typeface="+mj-lt"/>
              <a:buAutoNum type="arabicPeriod"/>
            </a:pPr>
            <a:r>
              <a:rPr lang="sv-SE" dirty="0"/>
              <a:t>ÖK lämnas över till ÖNH, kompletteras med yttrande</a:t>
            </a:r>
          </a:p>
          <a:p>
            <a:pPr marL="457200" indent="-457200">
              <a:buFont typeface="+mj-lt"/>
              <a:buAutoNum type="arabicPeriod"/>
            </a:pPr>
            <a:r>
              <a:rPr lang="sv-SE" dirty="0"/>
              <a:t>ÖK som gäller särskild behörighet till senare del – programmet kontaktas för yttrande</a:t>
            </a:r>
          </a:p>
          <a:p>
            <a:pPr marL="457200" indent="-457200">
              <a:buFont typeface="+mj-lt"/>
              <a:buAutoNum type="arabicPeriod"/>
            </a:pPr>
            <a:r>
              <a:rPr lang="sv-SE" dirty="0"/>
              <a:t>ÖNH är beslutsfattare, bifall, avslag eller avvisning</a:t>
            </a:r>
          </a:p>
          <a:p>
            <a:endParaRPr lang="sv-SE" dirty="0"/>
          </a:p>
          <a:p>
            <a:r>
              <a:rPr lang="sv-SE" dirty="0"/>
              <a:t>KTH kan självklart ompröva sitt </a:t>
            </a:r>
            <a:r>
              <a:rPr lang="sv-SE" dirty="0" smtClean="0"/>
              <a:t>beslut som även det skickas </a:t>
            </a:r>
            <a:r>
              <a:rPr lang="sv-SE"/>
              <a:t>till </a:t>
            </a:r>
            <a:r>
              <a:rPr lang="sv-SE" smtClean="0"/>
              <a:t>ÖNH</a:t>
            </a:r>
            <a:endParaRPr lang="sv-SE" dirty="0"/>
          </a:p>
        </p:txBody>
      </p:sp>
      <p:sp>
        <p:nvSpPr>
          <p:cNvPr id="3" name="Rubrik 2"/>
          <p:cNvSpPr>
            <a:spLocks noGrp="1"/>
          </p:cNvSpPr>
          <p:nvPr>
            <p:ph type="title"/>
          </p:nvPr>
        </p:nvSpPr>
        <p:spPr/>
        <p:txBody>
          <a:bodyPr/>
          <a:lstStyle/>
          <a:p>
            <a:pPr algn="ctr"/>
            <a:r>
              <a:rPr lang="sv-SE" dirty="0"/>
              <a:t>Överklaganden (ÖK)</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8</a:t>
            </a:fld>
            <a:endParaRPr lang="sv-SE"/>
          </a:p>
        </p:txBody>
      </p:sp>
    </p:spTree>
    <p:extLst>
      <p:ext uri="{BB962C8B-B14F-4D97-AF65-F5344CB8AC3E}">
        <p14:creationId xmlns:p14="http://schemas.microsoft.com/office/powerpoint/2010/main" val="118002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457200" indent="-457200">
              <a:buClr>
                <a:srgbClr val="1954A6"/>
              </a:buClr>
              <a:buAutoNum type="arabicPeriod"/>
            </a:pPr>
            <a:r>
              <a:rPr lang="sv-SE" dirty="0"/>
              <a:t>Antagna och reserver kan lämna återbud på antagning.se eller genom kontakt med programmet</a:t>
            </a:r>
          </a:p>
          <a:p>
            <a:pPr marL="457200" indent="-457200">
              <a:buClr>
                <a:srgbClr val="1954A6"/>
              </a:buClr>
              <a:buAutoNum type="arabicPeriod"/>
            </a:pPr>
            <a:r>
              <a:rPr lang="sv-SE" dirty="0"/>
              <a:t>Vid återbud frigörs en utbildningsplats</a:t>
            </a:r>
          </a:p>
          <a:p>
            <a:pPr marL="457200" indent="-457200">
              <a:buClr>
                <a:srgbClr val="1954A6"/>
              </a:buClr>
              <a:buAutoNum type="arabicPeriod"/>
            </a:pPr>
            <a:r>
              <a:rPr lang="sv-SE" dirty="0"/>
              <a:t>Reserver antas av skolan i Nya-webben och läggs till i excel på P:/ så att antagningsgruppen kan anta till rätt programtermin i Ladok.</a:t>
            </a:r>
          </a:p>
          <a:p>
            <a:endParaRPr lang="sv-SE" dirty="0"/>
          </a:p>
        </p:txBody>
      </p:sp>
      <p:sp>
        <p:nvSpPr>
          <p:cNvPr id="3" name="Rubrik 2"/>
          <p:cNvSpPr>
            <a:spLocks noGrp="1"/>
          </p:cNvSpPr>
          <p:nvPr>
            <p:ph type="title"/>
          </p:nvPr>
        </p:nvSpPr>
        <p:spPr/>
        <p:txBody>
          <a:bodyPr/>
          <a:lstStyle/>
          <a:p>
            <a:pPr algn="ctr"/>
            <a:r>
              <a:rPr lang="sv-SE" dirty="0"/>
              <a:t>Återbud och reservantagning</a:t>
            </a:r>
          </a:p>
        </p:txBody>
      </p:sp>
      <p:sp>
        <p:nvSpPr>
          <p:cNvPr id="4" name="Platshållare för datum 3"/>
          <p:cNvSpPr>
            <a:spLocks noGrp="1"/>
          </p:cNvSpPr>
          <p:nvPr>
            <p:ph type="dt" sz="half" idx="14"/>
          </p:nvPr>
        </p:nvSpPr>
        <p:spPr/>
        <p:txBody>
          <a:bodyPr/>
          <a:lstStyle/>
          <a:p>
            <a:fld id="{A5C3802A-66F7-914C-9FA1-EAF541BD00EC}" type="datetime1">
              <a:rPr lang="sv-SE" smtClean="0"/>
              <a:t>2021-05-19</a:t>
            </a:fld>
            <a:endParaRPr lang="sv-SE"/>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8527FB4B-7893-4946-9C41-FB1EB79145A0}" type="slidenum">
              <a:rPr lang="sv-SE" smtClean="0"/>
              <a:t>9</a:t>
            </a:fld>
            <a:endParaRPr lang="sv-SE"/>
          </a:p>
        </p:txBody>
      </p:sp>
    </p:spTree>
    <p:extLst>
      <p:ext uri="{BB962C8B-B14F-4D97-AF65-F5344CB8AC3E}">
        <p14:creationId xmlns:p14="http://schemas.microsoft.com/office/powerpoint/2010/main" val="259912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theme1.xml><?xml version="1.0" encoding="utf-8"?>
<a:theme xmlns:a="http://schemas.openxmlformats.org/drawingml/2006/main" name="KTH_PPT-mall">
  <a:themeElements>
    <a:clrScheme name="KTH">
      <a:dk1>
        <a:srgbClr val="000000"/>
      </a:dk1>
      <a:lt1>
        <a:srgbClr val="FFFFFF"/>
      </a:lt1>
      <a:dk2>
        <a:srgbClr val="65656C"/>
      </a:dk2>
      <a:lt2>
        <a:srgbClr val="838389"/>
      </a:lt2>
      <a:accent1>
        <a:srgbClr val="1954A6"/>
      </a:accent1>
      <a:accent2>
        <a:srgbClr val="5E87C0"/>
      </a:accent2>
      <a:accent3>
        <a:srgbClr val="2091C3"/>
      </a:accent3>
      <a:accent4>
        <a:srgbClr val="D02F80"/>
      </a:accent4>
      <a:accent5>
        <a:srgbClr val="D95999"/>
      </a:accent5>
      <a:accent6>
        <a:srgbClr val="61922E"/>
      </a:accent6>
      <a:hlink>
        <a:srgbClr val="65656C"/>
      </a:hlink>
      <a:folHlink>
        <a:srgbClr val="838389"/>
      </a:folHlink>
    </a:clrScheme>
    <a:fontScheme name="Anpassat 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sz="14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400" dirty="0" err="1"/>
        </a:defPPr>
      </a:lstStyle>
    </a:txDef>
  </a:objectDefaults>
  <a:extraClrSchemeLst/>
  <a:extLst>
    <a:ext uri="{05A4C25C-085E-4340-85A3-A5531E510DB2}">
      <thm15:themeFamily xmlns:thm15="http://schemas.microsoft.com/office/thememl/2012/main" name="KTH PPT template 2019 - 4x3 general.potx" id="{322AB47E-E08C-4D6C-A861-2795EE92E96B}" vid="{A7069D41-769B-4B63-AB20-B0418D2089A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KTH_PPT template 2019 general_4_3</Template>
  <TotalTime>985</TotalTime>
  <Words>1205</Words>
  <Application>Microsoft Office PowerPoint</Application>
  <PresentationFormat>Anpassad</PresentationFormat>
  <Paragraphs>156</Paragraphs>
  <Slides>23</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23</vt:i4>
      </vt:variant>
    </vt:vector>
  </HeadingPairs>
  <TitlesOfParts>
    <vt:vector size="28" baseType="lpstr">
      <vt:lpstr>Arial</vt:lpstr>
      <vt:lpstr>Calibri</vt:lpstr>
      <vt:lpstr>Systemtypsnitt</vt:lpstr>
      <vt:lpstr>Times</vt:lpstr>
      <vt:lpstr>KTH_PPT-mall</vt:lpstr>
      <vt:lpstr>Utbildning Antagning till senare del av program i NyA-webben</vt:lpstr>
      <vt:lpstr>Agenda</vt:lpstr>
      <vt:lpstr>Lagar, förordningar &amp; regelverk</vt:lpstr>
      <vt:lpstr>Anmälan till senare del av program</vt:lpstr>
      <vt:lpstr>Bedöma meriter</vt:lpstr>
      <vt:lpstr>Tilldela meritvärde</vt:lpstr>
      <vt:lpstr>Urval och antagningsbesked</vt:lpstr>
      <vt:lpstr>Överklaganden (ÖK)</vt:lpstr>
      <vt:lpstr>Återbud och reservantagning</vt:lpstr>
      <vt:lpstr>Steg för steg i NyA-webben</vt:lpstr>
      <vt:lpstr>Inloggning</vt:lpstr>
      <vt:lpstr>Vy inloggning</vt:lpstr>
      <vt:lpstr>Välj språk</vt:lpstr>
      <vt:lpstr>Start meny</vt:lpstr>
      <vt:lpstr>Hitta ditt program</vt:lpstr>
      <vt:lpstr>Bedömning – Använd dessa inställningar!</vt:lpstr>
      <vt:lpstr>Bedömning</vt:lpstr>
      <vt:lpstr>Fatta beslut för bedömning av SB</vt:lpstr>
      <vt:lpstr>Dokument och inskickade meriter</vt:lpstr>
      <vt:lpstr>Ladokmeriter och registrerade akademiska meriter</vt:lpstr>
      <vt:lpstr>Anteckningar och motivering av bedömning</vt:lpstr>
      <vt:lpstr>Kommentarer kring bedömningar på NyA-webben </vt:lpstr>
      <vt:lpstr>Kontaktinformation– KTH Antagningsgruppen</vt:lpstr>
    </vt:vector>
  </TitlesOfParts>
  <Company>KTH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Utbildning Antagning till senare del av program i NyA-webben</dc:title>
  <dc:creator>Anita Kemi</dc:creator>
  <cp:lastModifiedBy>Anita Kemi</cp:lastModifiedBy>
  <cp:revision>27</cp:revision>
  <cp:lastPrinted>2013-05-27T09:10:21Z</cp:lastPrinted>
  <dcterms:created xsi:type="dcterms:W3CDTF">2020-02-12T11:58:38Z</dcterms:created>
  <dcterms:modified xsi:type="dcterms:W3CDTF">2021-05-19T09:13:51Z</dcterms:modified>
</cp:coreProperties>
</file>