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7" r:id="rId2"/>
    <p:sldId id="278" r:id="rId3"/>
    <p:sldId id="275" r:id="rId4"/>
    <p:sldId id="276" r:id="rId5"/>
    <p:sldId id="277" r:id="rId6"/>
  </p:sldIdLst>
  <p:sldSz cx="6858000" cy="5143500"/>
  <p:notesSz cx="6858000" cy="9144000"/>
  <p:custDataLst>
    <p:tags r:id="rId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4A6"/>
    <a:srgbClr val="848489"/>
    <a:srgbClr val="65656C"/>
    <a:srgbClr val="D02F80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 snapToGrid="0">
      <p:cViewPr varScale="1">
        <p:scale>
          <a:sx n="104" d="100"/>
          <a:sy n="104" d="100"/>
        </p:scale>
        <p:origin x="1550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DA80DE-4E61-4222-B8A1-40B9C5A2CE86}" type="datetime1">
              <a:rPr lang="sv-SE" smtClean="0"/>
              <a:t>2020-12-10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2BE67F1-57DD-4FC9-A37A-F611488FE141}" type="datetime1">
              <a:rPr lang="sv-SE" smtClean="0"/>
              <a:t>2020-12-10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9341B-1A2C-DA44-A3A3-D767F2EB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813F90-7654-6648-91D1-2FCEDF32CC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BAE7C-21D9-AE42-BA7B-857539329EF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F661A77-9BDA-439B-8E05-14E876FA37DF}" type="datetime1">
              <a:rPr lang="sv-SE" smtClean="0"/>
              <a:t>2020-12-10</a:t>
            </a:fld>
            <a:endParaRPr lang="sv-S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364DD81-8F2A-4A47-B116-4EC55BFD25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089"/>
          <a:stretch/>
        </p:blipFill>
        <p:spPr>
          <a:xfrm>
            <a:off x="246767" y="3064360"/>
            <a:ext cx="6357233" cy="1851664"/>
          </a:xfrm>
          <a:prstGeom prst="rect">
            <a:avLst/>
          </a:prstGeom>
        </p:spPr>
      </p:pic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189" y="2113366"/>
            <a:ext cx="6018211" cy="458384"/>
          </a:xfrm>
        </p:spPr>
        <p:txBody>
          <a:bodyPr lIns="0" rIns="0">
            <a:noAutofit/>
          </a:bodyPr>
          <a:lstStyle>
            <a:lvl1pPr marL="0" indent="0" algn="l">
              <a:lnSpc>
                <a:spcPct val="90000"/>
              </a:lnSpc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en-GB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4200" y="1436565"/>
            <a:ext cx="6018875" cy="648000"/>
          </a:xfrm>
        </p:spPr>
        <p:txBody>
          <a:bodyPr lIns="0" rIns="0" anchor="t">
            <a:noAutofit/>
          </a:bodyPr>
          <a:lstStyle>
            <a:lvl1pPr algn="l">
              <a:lnSpc>
                <a:spcPct val="90000"/>
              </a:lnSpc>
              <a:defRPr sz="27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0237B-88FE-A740-9275-6347AA1C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AFE5C-937B-EE40-9A6B-AEB1D44B0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33CB-1434-CD48-8D6D-0877D03C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46D0D-7B1F-44C5-9284-771AACC62756}" type="datetime1">
              <a:rPr lang="sv-SE" smtClean="0"/>
              <a:t>2020-12-10</a:t>
            </a:fld>
            <a:endParaRPr lang="sv-SE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DB5E93F-E018-934D-B125-CFB6D3B259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089"/>
          <a:stretch/>
        </p:blipFill>
        <p:spPr>
          <a:xfrm>
            <a:off x="246767" y="3064360"/>
            <a:ext cx="6357233" cy="1851664"/>
          </a:xfrm>
          <a:prstGeom prst="rect">
            <a:avLst/>
          </a:prstGeom>
        </p:spPr>
      </p:pic>
      <p:sp>
        <p:nvSpPr>
          <p:cNvPr id="10" name="Underrubrik 2">
            <a:extLst>
              <a:ext uri="{FF2B5EF4-FFF2-40B4-BE49-F238E27FC236}">
                <a16:creationId xmlns:a16="http://schemas.microsoft.com/office/drawing/2014/main" id="{5376CEF8-4EAE-46E6-8292-1AC0484E8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189" y="2113366"/>
            <a:ext cx="6018211" cy="458384"/>
          </a:xfrm>
        </p:spPr>
        <p:txBody>
          <a:bodyPr lIns="0" rIns="0">
            <a:noAutofit/>
          </a:bodyPr>
          <a:lstStyle>
            <a:lvl1pPr marL="0" indent="0" algn="l">
              <a:lnSpc>
                <a:spcPct val="90000"/>
              </a:lnSpc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en-GB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954B8BA-4DAB-4627-8613-2775B12BE0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4200" y="1436565"/>
            <a:ext cx="6018875" cy="648000"/>
          </a:xfrm>
        </p:spPr>
        <p:txBody>
          <a:bodyPr lIns="0" rIns="0" anchor="t">
            <a:noAutofit/>
          </a:bodyPr>
          <a:lstStyle>
            <a:lvl1pPr algn="l">
              <a:lnSpc>
                <a:spcPct val="90000"/>
              </a:lnSpc>
              <a:defRPr sz="27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pic>
        <p:nvPicPr>
          <p:cNvPr id="152" name="Bildobjekt 19" descr="KTH Royal Institute of Technology">
            <a:extLst>
              <a:ext uri="{FF2B5EF4-FFF2-40B4-BE49-F238E27FC236}">
                <a16:creationId xmlns:a16="http://schemas.microsoft.com/office/drawing/2014/main" id="{824DB9BD-A298-6442-B174-7EC707EC32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5271" y="336161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867EB2-FC4F-C74D-A230-89D6B97278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DB11DE9-DED4-0140-852D-916C42F20E0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0AAD98-60E6-C741-A55B-250577B7D90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612C29-4FF1-4A4F-A907-03CBB0EDED27}" type="datetime1">
              <a:rPr lang="sv-SE" smtClean="0"/>
              <a:t>2020-12-10</a:t>
            </a:fld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4750" y="1177924"/>
            <a:ext cx="5434850" cy="3556075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7D5F619-51D2-42FE-AF00-80BF2FDDE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4F7F9D-91F2-834F-94B9-2CB3ED2DF8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A8391E-3731-2443-9876-D90B9EC17C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F3AF1-9E09-AA46-BDC3-10877CB0366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C550A4D-E48B-4261-8B84-B2F0FB45D65C}" type="datetime1">
              <a:rPr lang="sv-SE" smtClean="0"/>
              <a:t>2020-12-10</a:t>
            </a:fld>
            <a:endParaRPr lang="sv-SE"/>
          </a:p>
        </p:txBody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24B6A1C9-ADE4-4CC4-9F8E-3C523ABB3B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85510" y="1177925"/>
            <a:ext cx="2623251" cy="3546475"/>
          </a:xfrm>
        </p:spPr>
        <p:txBody>
          <a:bodyPr/>
          <a:lstStyle>
            <a:lvl1pPr>
              <a:spcBef>
                <a:spcPts val="450"/>
              </a:spcBef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6" name="Platshållare för innehåll 6">
            <a:extLst>
              <a:ext uri="{FF2B5EF4-FFF2-40B4-BE49-F238E27FC236}">
                <a16:creationId xmlns:a16="http://schemas.microsoft.com/office/drawing/2014/main" id="{ABCA6F90-9CEE-4851-B173-D1547B4A39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4748" y="1177925"/>
            <a:ext cx="2623251" cy="3546475"/>
          </a:xfrm>
        </p:spPr>
        <p:txBody>
          <a:bodyPr/>
          <a:lstStyle>
            <a:lvl1pPr>
              <a:spcBef>
                <a:spcPts val="450"/>
              </a:spcBef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49F9A72-D666-409F-89F0-C4DB12D6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FFEBA3-A33B-D243-8505-9EFC9EFACEA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30F20D-3BD2-0A42-A3AC-0754B6604F6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2066D-E37A-2B40-9E6B-D11CEB2B202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E6E8002-4341-4529-9F24-71E7097D93BC}" type="datetime1">
              <a:rPr lang="sv-SE" smtClean="0"/>
              <a:t>2020-12-10</a:t>
            </a:fld>
            <a:endParaRPr lang="sv-SE"/>
          </a:p>
        </p:txBody>
      </p:sp>
      <p:sp>
        <p:nvSpPr>
          <p:cNvPr id="11" name="Platshållare för innehåll 6">
            <a:extLst>
              <a:ext uri="{FF2B5EF4-FFF2-40B4-BE49-F238E27FC236}">
                <a16:creationId xmlns:a16="http://schemas.microsoft.com/office/drawing/2014/main" id="{67A1B334-9578-40B0-9E5A-97A57E06FD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85510" y="1458000"/>
            <a:ext cx="2623251" cy="3266400"/>
          </a:xfrm>
        </p:spPr>
        <p:txBody>
          <a:bodyPr/>
          <a:lstStyle>
            <a:lvl1pPr>
              <a:spcBef>
                <a:spcPts val="450"/>
              </a:spcBef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62DD5381-3325-4D1A-94D6-C5C5021965F4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985512" y="992639"/>
            <a:ext cx="2623250" cy="398348"/>
          </a:xfrm>
        </p:spPr>
        <p:txBody>
          <a:bodyPr anchor="b"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4748" y="1458000"/>
            <a:ext cx="2623251" cy="3266400"/>
          </a:xfrm>
        </p:spPr>
        <p:txBody>
          <a:bodyPr/>
          <a:lstStyle>
            <a:lvl1pPr>
              <a:spcBef>
                <a:spcPts val="450"/>
              </a:spcBef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4750" y="992639"/>
            <a:ext cx="2623250" cy="398348"/>
          </a:xfrm>
        </p:spPr>
        <p:txBody>
          <a:bodyPr anchor="b"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CB648E2-7BF1-4B29-9F1F-7CF9F9418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ED67F-0B1F-B847-B7F8-33957AC6C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10BECD-4EC8-084D-BC12-24B211F2422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578A5-F1AA-9C4E-9E11-3285A47F32C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6C339AD-5F10-4FC4-A1CF-89D63D2D8E48}" type="datetime1">
              <a:rPr lang="sv-SE" smtClean="0"/>
              <a:t>2020-12-10</a:t>
            </a:fld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6" y="1182688"/>
            <a:ext cx="6356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10EEBAA1-31D0-4043-A408-0FA64774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915CA-D248-A549-98B8-494A07C1FEA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2728B6-63F5-B244-997D-9D6002AF7F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F235A-FE35-0E4E-8903-8ACF624E9FD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F8288DE-3004-46EE-8D5B-59CB8C863272}" type="datetime1">
              <a:rPr lang="sv-SE" smtClean="0"/>
              <a:t>2020-12-10</a:t>
            </a:fld>
            <a:endParaRPr lang="sv-SE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76762" y="1183342"/>
            <a:ext cx="3132000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9237" y="1183342"/>
            <a:ext cx="3132000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7A08FF2-59DE-483A-94F1-31DC64A8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C6677-C361-8045-8EDA-75B4AB5B6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‹#›</a:t>
            </a:fld>
            <a:endParaRPr lang="sv-S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F0D6C8-A677-2F45-8BF9-D92EC695E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34D99-F0CA-E845-AC90-830B52910FC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9088BFC-FBB7-489C-B84A-21F857CBAD3E}" type="datetime1">
              <a:rPr lang="sv-SE" smtClean="0"/>
              <a:t>2020-12-10</a:t>
            </a:fld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B464BA0-6700-4DB2-A48A-C2EA9218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579ABBA-285A-4BDD-A8DE-D7E23266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C0D5306-1C16-4D96-8016-0B45E724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966D54-57EE-458D-979F-B857F348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0C95C-19C8-4E1A-939E-B9F9053E29A4}" type="datetime1">
              <a:rPr lang="sv-SE" smtClean="0"/>
              <a:t>2020-12-10</a:t>
            </a:fld>
            <a:endParaRPr lang="sv-SE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6304BE55-467D-4CE2-9B8D-EC038C989A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27433" y="1664494"/>
            <a:ext cx="2845723" cy="3070622"/>
          </a:xfrm>
        </p:spPr>
        <p:txBody>
          <a:bodyPr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4D066E04-C797-4C85-AD05-F6EFD42AED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7433" y="1194197"/>
            <a:ext cx="2845723" cy="398859"/>
          </a:xfrm>
        </p:spPr>
        <p:txBody>
          <a:bodyPr>
            <a:noAutofit/>
          </a:bodyPr>
          <a:lstStyle>
            <a:lvl1pPr marL="0" indent="0">
              <a:buNone/>
              <a:defRPr sz="1125"/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13" name="Platshållare för innehåll 6">
            <a:extLst>
              <a:ext uri="{FF2B5EF4-FFF2-40B4-BE49-F238E27FC236}">
                <a16:creationId xmlns:a16="http://schemas.microsoft.com/office/drawing/2014/main" id="{20A69851-5F12-40D3-A417-2DCD7530A5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2165" y="1664494"/>
            <a:ext cx="2844115" cy="3070622"/>
          </a:xfrm>
        </p:spPr>
        <p:txBody>
          <a:bodyPr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4" name="Platshållare för text 10">
            <a:extLst>
              <a:ext uri="{FF2B5EF4-FFF2-40B4-BE49-F238E27FC236}">
                <a16:creationId xmlns:a16="http://schemas.microsoft.com/office/drawing/2014/main" id="{9472B11D-1B06-4AB9-A788-CEFECBDC8E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2165" y="1194197"/>
            <a:ext cx="2844115" cy="398859"/>
          </a:xfrm>
        </p:spPr>
        <p:txBody>
          <a:bodyPr>
            <a:noAutofit/>
          </a:bodyPr>
          <a:lstStyle>
            <a:lvl1pPr marL="0" indent="0">
              <a:buNone/>
              <a:defRPr sz="1125"/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945529D-785A-43B8-8CB0-BF49CF7D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460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3F550-2974-9E4B-B068-842EDA7E176E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5068183" y="4907461"/>
            <a:ext cx="1543050" cy="2261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7FB4B-7893-4946-9C41-FB1EB79145A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D1E46-ACAC-CB45-8347-1E27A81EB7A4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261483" y="4907461"/>
            <a:ext cx="2314575" cy="2261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192B6A-E8D6-E94B-B438-36406C3A150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61878" y="4907461"/>
            <a:ext cx="1543050" cy="2261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3A022-9235-478F-A02A-A07C52B913DC}" type="datetime1">
              <a:rPr lang="sv-SE" smtClean="0"/>
              <a:t>2020-12-10</a:t>
            </a:fld>
            <a:endParaRPr lang="sv-SE"/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0825" y="4891747"/>
            <a:ext cx="63579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4750" y="1177925"/>
            <a:ext cx="5429250" cy="3540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49" y="251752"/>
            <a:ext cx="5429251" cy="6738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pic>
        <p:nvPicPr>
          <p:cNvPr id="153" name="Picture 2">
            <a:extLst>
              <a:ext uri="{FF2B5EF4-FFF2-40B4-BE49-F238E27FC236}">
                <a16:creationId xmlns:a16="http://schemas.microsoft.com/office/drawing/2014/main" id="{27E88DB3-2B58-724F-94B3-6D5858EC3F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2576" y="251925"/>
            <a:ext cx="672355" cy="68096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5pPr>
      <a:lvl6pPr marL="342900"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6pPr>
      <a:lvl7pPr marL="685800"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7pPr>
      <a:lvl8pPr marL="1028700"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8pPr>
      <a:lvl9pPr marL="1371600" algn="l" rtl="0" eaLnBrk="1" fontAlgn="base" hangingPunct="1">
        <a:lnSpc>
          <a:spcPts val="2250"/>
        </a:lnSpc>
        <a:spcBef>
          <a:spcPct val="0"/>
        </a:spcBef>
        <a:spcAft>
          <a:spcPct val="0"/>
        </a:spcAft>
        <a:defRPr sz="195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66688" indent="-166688" algn="l" rtl="0" eaLnBrk="1" fontAlgn="base" hangingPunct="1">
        <a:lnSpc>
          <a:spcPct val="90000"/>
        </a:lnSpc>
        <a:spcBef>
          <a:spcPts val="750"/>
        </a:spcBef>
        <a:spcAft>
          <a:spcPts val="150"/>
        </a:spcAft>
        <a:buClr>
          <a:schemeClr val="tx1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566" indent="-167879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Systemtypsnitt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02444" indent="-167879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Systemtypsnitt"/>
        <a:buChar char="&gt;"/>
        <a:tabLst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634604" indent="-132160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834629" indent="-200025" algn="l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–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740" userDrawn="1">
          <p15:clr>
            <a:srgbClr val="F26B43"/>
          </p15:clr>
        </p15:guide>
        <p15:guide id="4" pos="3952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7" userDrawn="1">
          <p15:clr>
            <a:srgbClr val="F26B43"/>
          </p15:clr>
        </p15:guide>
        <p15:guide id="10" orient="horz" pos="159" userDrawn="1">
          <p15:clr>
            <a:srgbClr val="F26B43"/>
          </p15:clr>
        </p15:guide>
        <p15:guide id="11" pos="4160" userDrawn="1">
          <p15:clr>
            <a:srgbClr val="F26B43"/>
          </p15:clr>
        </p15:guide>
        <p15:guide id="12" pos="581" userDrawn="1">
          <p15:clr>
            <a:srgbClr val="F26B43"/>
          </p15:clr>
        </p15:guide>
        <p15:guide id="15" orient="horz" pos="3078" userDrawn="1">
          <p15:clr>
            <a:srgbClr val="F26B43"/>
          </p15:clr>
        </p15:guide>
        <p15:guide id="16" orient="horz" pos="2972" userDrawn="1">
          <p15:clr>
            <a:srgbClr val="F26B43"/>
          </p15:clr>
        </p15:guide>
        <p15:guide id="17" pos="368" userDrawn="1">
          <p15:clr>
            <a:srgbClr val="F26B43"/>
          </p15:clr>
        </p15:guide>
        <p15:guide id="18" orient="horz" pos="1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B6CC9-3FEF-FB46-9337-9012AEB65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1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2EEE17-AFAB-724E-9DF0-4C48FC08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261A77-36CD-DE4F-8CA6-569DA6FD0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C89B-F9D3-4DC5-9465-9C9F68600DFE}" type="datetime1">
              <a:rPr lang="sv-SE" smtClean="0"/>
              <a:t>2020-12-10</a:t>
            </a:fld>
            <a:endParaRPr lang="sv-SE"/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28FA5421-739C-5F46-93B6-2717C9CD01F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27433" y="1828836"/>
            <a:ext cx="2845723" cy="276372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Mallarnas förinlagda fält har en uppsatt läsordning men adderar du ytterligare/egna textrutor, bilder, smart art eller annat innehåll som inte finns i mallen bör du kontrollera att läsordningen blir logisk, annars läses objekten in i ordningen de lagts till på sidan.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Läsordningen styr du genom:</a:t>
            </a:r>
          </a:p>
          <a:p>
            <a:pPr marL="171450" indent="-171450">
              <a:lnSpc>
                <a:spcPct val="110000"/>
              </a:lnSpc>
              <a:buFont typeface="+mj-lt"/>
              <a:buAutoNum type="arabicPeriod"/>
            </a:pPr>
            <a:r>
              <a:rPr lang="sv-SE" sz="1000" dirty="0" smtClean="0"/>
              <a:t>Markera </a:t>
            </a:r>
            <a:r>
              <a:rPr lang="sv-SE" sz="1000" dirty="0"/>
              <a:t>ett objekt i filen. </a:t>
            </a:r>
            <a:r>
              <a:rPr lang="sv-SE" sz="1000" dirty="0" smtClean="0"/>
              <a:t>Välj fliken </a:t>
            </a:r>
            <a:r>
              <a:rPr lang="sv-SE" sz="1000" i="1" dirty="0" smtClean="0"/>
              <a:t>format</a:t>
            </a:r>
            <a:r>
              <a:rPr lang="sv-SE" sz="1000" dirty="0" smtClean="0"/>
              <a:t> </a:t>
            </a:r>
            <a:r>
              <a:rPr lang="sv-SE" sz="1000" dirty="0"/>
              <a:t>som visas till höger i menyfliksområdet och välj sedan </a:t>
            </a:r>
            <a:r>
              <a:rPr lang="sv-SE" sz="1000" i="1" dirty="0" smtClean="0"/>
              <a:t>markeringsfönster</a:t>
            </a:r>
            <a:r>
              <a:rPr lang="sv-SE" sz="1000" dirty="0" smtClean="0"/>
              <a:t> i </a:t>
            </a:r>
            <a:r>
              <a:rPr lang="sv-SE" sz="1000" dirty="0"/>
              <a:t>gruppen </a:t>
            </a:r>
            <a:r>
              <a:rPr lang="sv-SE" sz="1000" i="1" dirty="0" smtClean="0"/>
              <a:t>ordna</a:t>
            </a:r>
            <a:r>
              <a:rPr lang="sv-SE" sz="1000" dirty="0" smtClean="0"/>
              <a:t>. </a:t>
            </a:r>
          </a:p>
          <a:p>
            <a:pPr marL="171450" indent="-171450">
              <a:lnSpc>
                <a:spcPct val="110000"/>
              </a:lnSpc>
              <a:buFont typeface="+mj-lt"/>
              <a:buAutoNum type="arabicPeriod"/>
            </a:pPr>
            <a:r>
              <a:rPr lang="sv-SE" sz="1000" dirty="0" smtClean="0"/>
              <a:t>Markera </a:t>
            </a:r>
            <a:r>
              <a:rPr lang="sv-SE" sz="1000" dirty="0"/>
              <a:t>ett eller flera objekt i listan. Dra markeringen uppåt eller nedåt, eller klicka på knappen </a:t>
            </a:r>
            <a:r>
              <a:rPr lang="sv-SE" sz="1000" dirty="0" smtClean="0"/>
              <a:t>uppåt.</a:t>
            </a:r>
            <a:endParaRPr lang="sv-SE" sz="1000" dirty="0"/>
          </a:p>
          <a:p>
            <a:pPr marL="0" indent="0">
              <a:lnSpc>
                <a:spcPct val="110000"/>
              </a:lnSpc>
              <a:buNone/>
            </a:pPr>
            <a:r>
              <a:rPr lang="sv-SE" sz="1000" dirty="0" smtClean="0"/>
              <a:t>Dra </a:t>
            </a:r>
            <a:r>
              <a:rPr lang="sv-SE" sz="1000" dirty="0"/>
              <a:t>objekten till de har den ordning du </a:t>
            </a:r>
            <a:r>
              <a:rPr lang="sv-SE" sz="1000" dirty="0" smtClean="0"/>
              <a:t>vill. </a:t>
            </a:r>
            <a:r>
              <a:rPr lang="sv-SE" sz="1000" dirty="0"/>
              <a:t>Detta påverkar inte layouten på sidan utan bara vilken ordning de läses in maskinellt. 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6252BBB-1B1D-C24B-A129-60DA42E8B2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7433" y="1592867"/>
            <a:ext cx="2845723" cy="182390"/>
          </a:xfrm>
        </p:spPr>
        <p:txBody>
          <a:bodyPr/>
          <a:lstStyle/>
          <a:p>
            <a:r>
              <a:rPr lang="sv-SE" b="1" dirty="0"/>
              <a:t>Dubbelkolla läsordningen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D87D12F-74B0-D14F-BBF8-FCA4F4CA27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2165" y="1828836"/>
            <a:ext cx="2844115" cy="27637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Högerklicka på en bild/figur och välj alternativet </a:t>
            </a:r>
            <a:r>
              <a:rPr lang="sv-SE" sz="1000" i="1" dirty="0" smtClean="0"/>
              <a:t>Formatera bild</a:t>
            </a:r>
            <a:r>
              <a:rPr lang="sv-SE" sz="1000" dirty="0" smtClean="0"/>
              <a:t>. </a:t>
            </a:r>
            <a:r>
              <a:rPr lang="sv-SE" sz="1000" dirty="0"/>
              <a:t>Då öppnas en flik till höger i fönstret. </a:t>
            </a:r>
            <a:r>
              <a:rPr lang="sv-SE" sz="1000" dirty="0" smtClean="0"/>
              <a:t>Välj figuren </a:t>
            </a:r>
            <a:r>
              <a:rPr lang="sv-SE" sz="1000" i="1" dirty="0" smtClean="0"/>
              <a:t>Storlek och egenskaper…välj </a:t>
            </a:r>
            <a:r>
              <a:rPr lang="sv-SE" sz="1000" dirty="0" smtClean="0"/>
              <a:t>sedan </a:t>
            </a:r>
            <a:r>
              <a:rPr lang="sv-SE" sz="1000" i="1" dirty="0" smtClean="0"/>
              <a:t>alternativ text</a:t>
            </a:r>
            <a:r>
              <a:rPr lang="sv-SE" sz="1000" dirty="0" smtClean="0"/>
              <a:t>. Beskriv </a:t>
            </a:r>
            <a:r>
              <a:rPr lang="sv-SE" sz="1000" dirty="0"/>
              <a:t>din bild/figur med 1-2 meningar som läses upp av uppläsningsprogram för de som har nedsatt syn.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00" dirty="0" smtClean="0"/>
              <a:t>Har </a:t>
            </a:r>
            <a:r>
              <a:rPr lang="sv-SE" sz="1000" dirty="0"/>
              <a:t>bilden/figuren inget informativt syfte och du vill exkludera den kan du bara lämna rubrik och beskrivning tom.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7130505-CA55-5141-B426-19D2274EC3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2165" y="1592867"/>
            <a:ext cx="2844115" cy="182390"/>
          </a:xfrm>
        </p:spPr>
        <p:txBody>
          <a:bodyPr/>
          <a:lstStyle/>
          <a:p>
            <a:r>
              <a:rPr lang="sv-SE" b="1" dirty="0"/>
              <a:t>Lägg in alternativ text för bilder/figurer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D402962F-4BCF-4C48-B489-6DA366CE6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Tillgänglighetsanpassa din presentation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1729D93-E049-594D-8153-E52A8C8F14B2}"/>
              </a:ext>
            </a:extLst>
          </p:cNvPr>
          <p:cNvSpPr/>
          <p:nvPr/>
        </p:nvSpPr>
        <p:spPr>
          <a:xfrm>
            <a:off x="1174748" y="871190"/>
            <a:ext cx="549461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sv-SE" sz="1200" dirty="0"/>
              <a:t>Mallen är inställd för att vara så tillgänglighetsanpassad som möjligt men det är två saker du behöver göra själv allt eftersom du adderar innehåll</a:t>
            </a:r>
            <a:r>
              <a:rPr lang="sv-SE" sz="1200" dirty="0" smtClean="0"/>
              <a:t>. </a:t>
            </a:r>
            <a:r>
              <a:rPr lang="sv-SE" sz="1200" b="1" dirty="0" smtClean="0"/>
              <a:t>Nedan instruktioner </a:t>
            </a:r>
            <a:r>
              <a:rPr lang="sv-SE" sz="1200" b="1" dirty="0"/>
              <a:t>är </a:t>
            </a:r>
            <a:r>
              <a:rPr lang="sv-SE" sz="1200" b="1" dirty="0" smtClean="0"/>
              <a:t>för </a:t>
            </a:r>
            <a:r>
              <a:rPr lang="sv-SE" sz="1200" b="1" dirty="0"/>
              <a:t>Office </a:t>
            </a:r>
            <a:r>
              <a:rPr lang="sv-SE" sz="1200" b="1" dirty="0" smtClean="0"/>
              <a:t>2013/2016.</a:t>
            </a:r>
            <a:endParaRPr lang="sv-SE" sz="1200" b="1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4380AE9-FDD1-D344-8045-1DEDD7ED8131}"/>
              </a:ext>
            </a:extLst>
          </p:cNvPr>
          <p:cNvSpPr/>
          <p:nvPr/>
        </p:nvSpPr>
        <p:spPr>
          <a:xfrm>
            <a:off x="261878" y="1592867"/>
            <a:ext cx="432000" cy="432000"/>
          </a:xfrm>
          <a:prstGeom prst="rect">
            <a:avLst/>
          </a:prstGeom>
          <a:solidFill>
            <a:srgbClr val="1954A6"/>
          </a:solidFill>
          <a:ln>
            <a:solidFill>
              <a:srgbClr val="195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93982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B6CC9-3FEF-FB46-9337-9012AEB65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2A9A3-8636-4A04-BD48-3153280FB086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2EEE17-AFAB-724E-9DF0-4C48FC08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261A77-36CD-DE4F-8CA6-569DA6FD0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C89B-F9D3-4DC5-9465-9C9F68600DFE}" type="datetime1">
              <a:rPr lang="sv-SE" smtClean="0"/>
              <a:t>2020-12-10</a:t>
            </a:fld>
            <a:endParaRPr lang="sv-SE"/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28FA5421-739C-5F46-93B6-2717C9CD01F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27433" y="1828836"/>
            <a:ext cx="2845723" cy="27637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Mallarnas förinlagda fält har en uppsatt läsordning men adderar du ytterligare/egna textrutor, bilder, smart art eller annat innehåll som inte finns i mallen bör du kontrollera att läsordningen blir logisk, annars läses objekten in i ordningen de lagts till på sidan.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Läsordningen styr du genom:</a:t>
            </a:r>
          </a:p>
          <a:p>
            <a:pPr marL="171450" indent="-171450">
              <a:lnSpc>
                <a:spcPct val="110000"/>
              </a:lnSpc>
              <a:buFont typeface="+mj-lt"/>
              <a:buAutoNum type="arabicPeriod"/>
            </a:pPr>
            <a:r>
              <a:rPr lang="sv-SE" sz="1000" dirty="0"/>
              <a:t>På fliken </a:t>
            </a:r>
            <a:r>
              <a:rPr lang="sv-SE" sz="1000" b="1" dirty="0"/>
              <a:t>Start</a:t>
            </a:r>
            <a:r>
              <a:rPr lang="sv-SE" sz="1000" dirty="0"/>
              <a:t> väljer du </a:t>
            </a:r>
            <a:r>
              <a:rPr lang="sv-SE" sz="1000" b="1" dirty="0"/>
              <a:t>Ordna</a:t>
            </a:r>
            <a:r>
              <a:rPr lang="sv-SE" sz="1000" dirty="0"/>
              <a:t>.</a:t>
            </a:r>
          </a:p>
          <a:p>
            <a:pPr marL="171450" indent="-171450">
              <a:lnSpc>
                <a:spcPct val="110000"/>
              </a:lnSpc>
              <a:buFont typeface="+mj-lt"/>
              <a:buAutoNum type="arabicPeriod"/>
            </a:pPr>
            <a:r>
              <a:rPr lang="sv-SE" sz="1000" dirty="0"/>
              <a:t>På menyn </a:t>
            </a:r>
            <a:r>
              <a:rPr lang="sv-SE" sz="1000" b="1" dirty="0"/>
              <a:t>Ordna</a:t>
            </a:r>
            <a:r>
              <a:rPr lang="sv-SE" sz="1000" dirty="0"/>
              <a:t> väljer du </a:t>
            </a:r>
            <a:r>
              <a:rPr lang="sv-SE" sz="1000" b="1" dirty="0"/>
              <a:t>Markeringsfönster</a:t>
            </a:r>
            <a:r>
              <a:rPr lang="sv-SE" sz="1000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Då öppnas en flik till höger i fönstret. Dra objekten till de har den ordning du </a:t>
            </a:r>
            <a:r>
              <a:rPr lang="sv-SE" sz="1000" dirty="0" smtClean="0"/>
              <a:t>vill</a:t>
            </a:r>
            <a:r>
              <a:rPr lang="sv-SE" sz="1000" dirty="0"/>
              <a:t>. Detta påverkar inte layouten på sidan utan bara vilken ordning de läses in maskinellt. 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6252BBB-1B1D-C24B-A129-60DA42E8B2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7433" y="1592867"/>
            <a:ext cx="2845723" cy="182390"/>
          </a:xfrm>
        </p:spPr>
        <p:txBody>
          <a:bodyPr/>
          <a:lstStyle/>
          <a:p>
            <a:r>
              <a:rPr lang="sv-SE" b="1" dirty="0"/>
              <a:t>Dubbelkolla läsordningen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D87D12F-74B0-D14F-BBF8-FCA4F4CA27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2165" y="1828836"/>
            <a:ext cx="2844115" cy="276372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Högerklicka på en bild/figur och välj alternativet </a:t>
            </a:r>
            <a:r>
              <a:rPr lang="sv-SE" sz="1000" i="1" dirty="0"/>
              <a:t>Redigera alternativtext</a:t>
            </a:r>
            <a:r>
              <a:rPr lang="sv-SE" sz="1000" dirty="0"/>
              <a:t>. Då öppnas en flik till höger i fönstret. Beskriv din bild/figur med 1-2 meningar som läses upp av uppläsningsprogram för de som har nedsatt syn.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00" dirty="0"/>
              <a:t>Har bilden/figuren inget informativt syfte och du vill exkludera den kan du istället klicka i checkrutan </a:t>
            </a:r>
            <a:r>
              <a:rPr lang="sv-SE" sz="1000" i="1" dirty="0"/>
              <a:t>Markera som dekorativt </a:t>
            </a:r>
            <a:r>
              <a:rPr lang="sv-SE" sz="1000" dirty="0"/>
              <a:t>under textrutan för alternativ text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7130505-CA55-5141-B426-19D2274EC3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2165" y="1592867"/>
            <a:ext cx="2844115" cy="182390"/>
          </a:xfrm>
        </p:spPr>
        <p:txBody>
          <a:bodyPr/>
          <a:lstStyle/>
          <a:p>
            <a:r>
              <a:rPr lang="sv-SE" b="1" dirty="0"/>
              <a:t>Lägg in alternativ text för bilder/figurer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D402962F-4BCF-4C48-B489-6DA366CE6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Tillgänglighetsanpassa din presentation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1729D93-E049-594D-8153-E52A8C8F14B2}"/>
              </a:ext>
            </a:extLst>
          </p:cNvPr>
          <p:cNvSpPr/>
          <p:nvPr/>
        </p:nvSpPr>
        <p:spPr>
          <a:xfrm>
            <a:off x="1174748" y="871190"/>
            <a:ext cx="549461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sv-SE" sz="1200" dirty="0"/>
              <a:t>Mallen är inställd för att vara så tillgänglighetsanpassad som möjligt men det är två saker du behöver göra själv allt eftersom du adderar innehåll. </a:t>
            </a:r>
            <a:r>
              <a:rPr lang="sv-SE" sz="1200" b="1" dirty="0"/>
              <a:t>Nedan instruktioner är för Office 365 eller Office </a:t>
            </a:r>
            <a:r>
              <a:rPr lang="sv-SE" sz="1200" b="1" dirty="0" smtClean="0"/>
              <a:t>2019.</a:t>
            </a:r>
            <a:endParaRPr lang="sv-SE" sz="1200" b="1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4380AE9-FDD1-D344-8045-1DEDD7ED8131}"/>
              </a:ext>
            </a:extLst>
          </p:cNvPr>
          <p:cNvSpPr/>
          <p:nvPr/>
        </p:nvSpPr>
        <p:spPr>
          <a:xfrm>
            <a:off x="261878" y="1592867"/>
            <a:ext cx="432000" cy="432000"/>
          </a:xfrm>
          <a:prstGeom prst="rect">
            <a:avLst/>
          </a:prstGeom>
          <a:solidFill>
            <a:srgbClr val="1954A6"/>
          </a:solidFill>
          <a:ln>
            <a:solidFill>
              <a:srgbClr val="195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43674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1F225D2-C1E4-4AC0-8208-A653814962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EA99E006-49BE-4121-9E54-157F130CEC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722CE5A8-D7AD-3C47-A270-9311D5877F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/>
          <a:p>
            <a:endParaRPr lang="sv-SE" dirty="0"/>
          </a:p>
        </p:txBody>
      </p:sp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6DCBDEB1-B109-7744-AF04-D18B4A4206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/>
          <a:p>
            <a:fld id="{02C3CDE6-5CDD-4BEA-A260-8A3C8F7D26E0}" type="datetime1">
              <a:rPr lang="sv-SE" smtClean="0"/>
              <a:t>2020-12-10</a:t>
            </a:fld>
            <a:endParaRPr lang="sv-SE" dirty="0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8412BAD1-6D25-674E-90CE-C9529E706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8527FB4B-7893-4946-9C41-FB1EB79145A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022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3506FAF-F31C-4760-BBC5-CED563E8B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BFC4-9635-4480-8FB8-F051DD3DB273}" type="datetime1">
              <a:rPr lang="sv-SE" smtClean="0"/>
              <a:t>2020-12-10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8B91870-A855-493A-9963-1CA15C6D4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8E83DA-66DD-4B4D-A715-8A0E6D71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4</a:t>
            </a:fld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222AE97F-5706-4502-AE06-C794074DD3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EDCDA219-9623-4E8A-9544-5121F661C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81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B082DEB-9899-E842-9093-FC8A4497BE8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AE940D8-9803-3246-A44C-D579CCD9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87264B-51AB-E946-BFA6-10E97039F9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8D35E4-1F4E-4B75-BE20-E3AC25ACABA4}" type="datetime1">
              <a:rPr lang="sv-SE" smtClean="0"/>
              <a:t>2020-12-10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D793B-D55C-E541-B769-29E199B5D0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B0534-76FC-8842-A5E7-C1F9809199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527FB4B-7893-4946-9C41-FB1EB79145A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14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 sz="1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KTH_4x3_ht20.pptx" id="{3D46C955-E069-4872-B16E-749CFF63007B}" vid="{D9365CCA-934D-4E00-9B4B-8D4B15C5D76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447</Words>
  <Application>Microsoft Office PowerPoint</Application>
  <PresentationFormat>Custom</PresentationFormat>
  <Paragraphs>32</Paragraphs>
  <Slides>5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Systemtypsnitt</vt:lpstr>
      <vt:lpstr>KTH_PPT-mall</vt:lpstr>
      <vt:lpstr>Tillgänglighetsanpassa din presentation</vt:lpstr>
      <vt:lpstr>Tillgänglighetsanpassa din presentation</vt:lpstr>
      <vt:lpstr>PowerPoint Presentation</vt:lpstr>
      <vt:lpstr>PowerPoint Presentation</vt:lpstr>
      <vt:lpstr>PowerPoint Presentation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Tillgänglighetsanpassa din presentation</dc:title>
  <dc:creator>Sophie Larsson Arnström</dc:creator>
  <cp:lastModifiedBy>Michael Lantz</cp:lastModifiedBy>
  <cp:revision>5</cp:revision>
  <cp:lastPrinted>2013-05-27T09:10:21Z</cp:lastPrinted>
  <dcterms:created xsi:type="dcterms:W3CDTF">2020-12-09T07:19:46Z</dcterms:created>
  <dcterms:modified xsi:type="dcterms:W3CDTF">2020-12-10T15:45:33Z</dcterms:modified>
</cp:coreProperties>
</file>