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70" r:id="rId3"/>
    <p:sldId id="271" r:id="rId4"/>
    <p:sldId id="275" r:id="rId5"/>
    <p:sldId id="292" r:id="rId6"/>
    <p:sldId id="277" r:id="rId7"/>
    <p:sldId id="272" r:id="rId8"/>
    <p:sldId id="274" r:id="rId9"/>
    <p:sldId id="279" r:id="rId10"/>
    <p:sldId id="280" r:id="rId11"/>
    <p:sldId id="281" r:id="rId12"/>
    <p:sldId id="278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</p:sldIdLst>
  <p:sldSz cx="6858000" cy="51435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5" autoAdjust="0"/>
    <p:restoredTop sz="86598" autoAdjust="0"/>
  </p:normalViewPr>
  <p:slideViewPr>
    <p:cSldViewPr snapToGrid="0">
      <p:cViewPr varScale="1">
        <p:scale>
          <a:sx n="114" d="100"/>
          <a:sy n="114" d="100"/>
        </p:scale>
        <p:origin x="108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2021-02-16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iP_VYaDg0&amp;list=PLck88Xvvwp7ihUYQsRGDEtCVtLdCFsJQL&amp;index=11&amp;t=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swtg4Qnwtb4&amp;list=PLck88Xvvwp7ihUYQsRGDEtCVtLdCFsJQL&amp;index=13&amp;t" TargetMode="External"/><Relationship Id="rId5" Type="http://schemas.openxmlformats.org/officeDocument/2006/relationships/hyperlink" Target="https://www.youtube.com/watch?v=662YYyOo12Q&amp;list=PLck88Xvvwp7ihUYQsRGDEtCVtLdCFsJQL&amp;index=12&amp;t" TargetMode="External"/><Relationship Id="rId4" Type="http://schemas.openxmlformats.org/officeDocument/2006/relationships/hyperlink" Target="https://www.youtube.com/watch?v=BqgfDMrcO0s&amp;list=PLck88Xvvwp7ihUYQsRGDEtCVtLdCFsJQL&amp;index=14&amp;t=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 the PowerPoint to fit your needs and the context in which you are presenting.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your name to the second headline on slide 1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the pages that doesn’t fit the context of your presentation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examples of research to your own research/research area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example pictures of research to your own research/research area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your channels on slide 21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25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/>
              <a:t>Feel</a:t>
            </a:r>
            <a:r>
              <a:rPr lang="sv-SE" baseline="0" dirty="0"/>
              <a:t> </a:t>
            </a:r>
            <a:r>
              <a:rPr lang="sv-SE" baseline="0" dirty="0" err="1"/>
              <a:t>free</a:t>
            </a:r>
            <a:r>
              <a:rPr lang="sv-SE" baseline="0" dirty="0"/>
              <a:t> to </a:t>
            </a:r>
            <a:r>
              <a:rPr lang="sv-SE" baseline="0" dirty="0" err="1"/>
              <a:t>edit</a:t>
            </a:r>
            <a:r>
              <a:rPr lang="sv-SE" baseline="0" dirty="0"/>
              <a:t> by </a:t>
            </a:r>
            <a:r>
              <a:rPr lang="sv-SE" baseline="0" dirty="0" err="1"/>
              <a:t>adding</a:t>
            </a:r>
            <a:r>
              <a:rPr lang="sv-SE" baseline="0" dirty="0"/>
              <a:t> images </a:t>
            </a:r>
            <a:r>
              <a:rPr lang="sv-SE" baseline="0" dirty="0" err="1"/>
              <a:t>that</a:t>
            </a:r>
            <a:r>
              <a:rPr lang="sv-SE" baseline="0" dirty="0"/>
              <a:t> fit </a:t>
            </a:r>
            <a:r>
              <a:rPr lang="sv-SE" baseline="0" dirty="0" err="1"/>
              <a:t>your</a:t>
            </a:r>
            <a:r>
              <a:rPr lang="sv-SE" baseline="0" dirty="0"/>
              <a:t> research/research area.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78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/>
              <a:t>Feel</a:t>
            </a:r>
            <a:r>
              <a:rPr lang="sv-SE" baseline="0" dirty="0"/>
              <a:t> </a:t>
            </a:r>
            <a:r>
              <a:rPr lang="sv-SE" baseline="0" dirty="0" err="1"/>
              <a:t>free</a:t>
            </a:r>
            <a:r>
              <a:rPr lang="sv-SE" baseline="0" dirty="0"/>
              <a:t> to </a:t>
            </a:r>
            <a:r>
              <a:rPr lang="sv-SE" baseline="0" dirty="0" err="1"/>
              <a:t>edit</a:t>
            </a:r>
            <a:r>
              <a:rPr lang="sv-SE" baseline="0" dirty="0"/>
              <a:t> by </a:t>
            </a:r>
            <a:r>
              <a:rPr lang="sv-SE" baseline="0" dirty="0" err="1"/>
              <a:t>adding</a:t>
            </a:r>
            <a:r>
              <a:rPr lang="sv-SE" baseline="0" dirty="0"/>
              <a:t> </a:t>
            </a:r>
            <a:r>
              <a:rPr lang="sv-SE" baseline="0" dirty="0" err="1"/>
              <a:t>examples</a:t>
            </a:r>
            <a:r>
              <a:rPr lang="sv-SE" baseline="0" dirty="0"/>
              <a:t> from </a:t>
            </a:r>
            <a:r>
              <a:rPr lang="sv-SE" baseline="0" dirty="0" err="1"/>
              <a:t>your</a:t>
            </a:r>
            <a:r>
              <a:rPr lang="sv-SE" baseline="0" dirty="0"/>
              <a:t> research/research area.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9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About research centres: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Effective models for collaboration in research and education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Exchanging</a:t>
            </a:r>
            <a:r>
              <a:rPr lang="sv-SE" dirty="0"/>
              <a:t> </a:t>
            </a:r>
            <a:r>
              <a:rPr lang="en-GB" dirty="0"/>
              <a:t>experiences</a:t>
            </a:r>
            <a:r>
              <a:rPr lang="sv-SE" dirty="0"/>
              <a:t> and </a:t>
            </a:r>
            <a:r>
              <a:rPr lang="sv-SE" dirty="0" err="1"/>
              <a:t>knowledge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Meeting </a:t>
            </a:r>
            <a:r>
              <a:rPr lang="sv-SE" dirty="0" err="1"/>
              <a:t>point</a:t>
            </a:r>
            <a:r>
              <a:rPr lang="sv-SE" dirty="0"/>
              <a:t> for students, researchers, </a:t>
            </a:r>
            <a:br>
              <a:rPr lang="sv-SE" dirty="0"/>
            </a:br>
            <a:r>
              <a:rPr lang="sv-SE" dirty="0" err="1"/>
              <a:t>teachers</a:t>
            </a:r>
            <a:r>
              <a:rPr lang="sv-SE" dirty="0"/>
              <a:t> and </a:t>
            </a:r>
            <a:r>
              <a:rPr lang="sv-SE" dirty="0" err="1"/>
              <a:t>external</a:t>
            </a:r>
            <a:r>
              <a:rPr lang="sv-SE" dirty="0"/>
              <a:t> partners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Place for </a:t>
            </a:r>
            <a:r>
              <a:rPr lang="en-GB" dirty="0" err="1"/>
              <a:t>recrutiment</a:t>
            </a:r>
            <a:r>
              <a:rPr lang="sv-SE" dirty="0"/>
              <a:t> and </a:t>
            </a:r>
            <a:r>
              <a:rPr lang="sv-SE" dirty="0" err="1"/>
              <a:t>academic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64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Note! The images led to videos describing each environment.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baseline="0" dirty="0"/>
          </a:p>
          <a:p>
            <a:r>
              <a:rPr lang="sv-SE" dirty="0"/>
              <a:t>At</a:t>
            </a:r>
            <a:r>
              <a:rPr lang="sv-SE" baseline="0" dirty="0"/>
              <a:t> the </a:t>
            </a:r>
            <a:r>
              <a:rPr lang="sv-SE" baseline="0" dirty="0" err="1"/>
              <a:t>school</a:t>
            </a:r>
            <a:r>
              <a:rPr lang="sv-SE" baseline="0" dirty="0"/>
              <a:t>, </a:t>
            </a:r>
            <a:r>
              <a:rPr lang="sv-SE" baseline="0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have</a:t>
            </a:r>
            <a:r>
              <a:rPr lang="sv-SE" baseline="0" dirty="0"/>
              <a:t> access to </a:t>
            </a:r>
            <a:r>
              <a:rPr lang="sv-SE" baseline="0" dirty="0" err="1"/>
              <a:t>several</a:t>
            </a:r>
            <a:r>
              <a:rPr lang="sv-SE" baseline="0" dirty="0"/>
              <a:t> excellent and </a:t>
            </a:r>
            <a:r>
              <a:rPr lang="sv-SE" baseline="0" dirty="0" err="1"/>
              <a:t>unique</a:t>
            </a:r>
            <a:r>
              <a:rPr lang="sv-SE" baseline="0" dirty="0"/>
              <a:t> research and </a:t>
            </a:r>
            <a:r>
              <a:rPr lang="sv-SE" baseline="0" dirty="0" err="1"/>
              <a:t>education</a:t>
            </a:r>
            <a:r>
              <a:rPr lang="sv-SE" baseline="0" dirty="0"/>
              <a:t> </a:t>
            </a:r>
            <a:r>
              <a:rPr lang="sv-SE" baseline="0" dirty="0" err="1"/>
              <a:t>environments</a:t>
            </a:r>
            <a:r>
              <a:rPr lang="sv-SE" baseline="0" dirty="0"/>
              <a:t>, </a:t>
            </a:r>
            <a:r>
              <a:rPr lang="sv-SE" baseline="0" dirty="0" err="1"/>
              <a:t>any</a:t>
            </a:r>
            <a:r>
              <a:rPr lang="sv-SE" baseline="0" dirty="0"/>
              <a:t> </a:t>
            </a:r>
            <a:r>
              <a:rPr lang="sv-SE" baseline="0" dirty="0" err="1"/>
              <a:t>of</a:t>
            </a:r>
            <a:r>
              <a:rPr lang="sv-SE" baseline="0" dirty="0"/>
              <a:t> </a:t>
            </a:r>
            <a:r>
              <a:rPr lang="sv-SE" baseline="0" dirty="0" err="1"/>
              <a:t>which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totally</a:t>
            </a:r>
            <a:r>
              <a:rPr lang="sv-SE" baseline="0" dirty="0"/>
              <a:t> </a:t>
            </a:r>
            <a:r>
              <a:rPr lang="sv-SE" baseline="0" dirty="0" err="1"/>
              <a:t>unique</a:t>
            </a:r>
            <a:r>
              <a:rPr lang="sv-SE" baseline="0" dirty="0"/>
              <a:t>:</a:t>
            </a:r>
          </a:p>
          <a:p>
            <a:r>
              <a:rPr lang="sv-SE" sz="1200" dirty="0"/>
              <a:t>•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Anechoic Chamber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ELAB </a:t>
            </a:r>
            <a:r>
              <a:rPr lang="sv-SE" sz="1200" dirty="0" err="1"/>
              <a:t>clean</a:t>
            </a:r>
            <a:r>
              <a:rPr lang="sv-SE" sz="1200" dirty="0"/>
              <a:t> </a:t>
            </a:r>
            <a:r>
              <a:rPr lang="sv-SE" sz="1200" dirty="0" err="1"/>
              <a:t>room</a:t>
            </a:r>
            <a:r>
              <a:rPr lang="sv-SE" sz="1200" dirty="0"/>
              <a:t> </a:t>
            </a:r>
            <a:r>
              <a:rPr lang="sv-SE" sz="1200" dirty="0" err="1"/>
              <a:t>laboratory</a:t>
            </a:r>
            <a:endParaRPr lang="sv-SE" sz="1200" dirty="0"/>
          </a:p>
          <a:p>
            <a:r>
              <a:rPr lang="sv-SE" sz="1200" dirty="0"/>
              <a:t>•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Electrum clean room laboratory </a:t>
            </a:r>
            <a:r>
              <a:rPr lang="sv-SE" dirty="0">
                <a:hlinkClick r:id="rId3"/>
              </a:rPr>
              <a:t>https://www.youtube.com/watch?v=4liP_VYaDg0&amp;list=PLck88Xvvwp7ihUYQsRGDEtCVtLdCFsJQL&amp;index=11&amp;t=</a:t>
            </a:r>
            <a:endParaRPr lang="sv-SE" sz="1200" dirty="0"/>
          </a:p>
          <a:p>
            <a:r>
              <a:rPr lang="sv-SE" sz="1200" dirty="0"/>
              <a:t>• </a:t>
            </a:r>
            <a:r>
              <a:rPr lang="fr-FR" sz="1200" dirty="0"/>
              <a:t>Fusion plasma </a:t>
            </a:r>
            <a:r>
              <a:rPr lang="fr-FR" sz="1200" dirty="0" err="1"/>
              <a:t>device</a:t>
            </a:r>
            <a:r>
              <a:rPr lang="fr-FR" sz="1200" dirty="0"/>
              <a:t> EXTRAP T2R</a:t>
            </a:r>
            <a:endParaRPr lang="sv-SE" sz="1200" dirty="0"/>
          </a:p>
          <a:p>
            <a:r>
              <a:rPr lang="sv-SE" sz="1200" dirty="0"/>
              <a:t>• </a:t>
            </a:r>
            <a:r>
              <a:rPr lang="sv-SE" sz="1200" dirty="0" err="1"/>
              <a:t>High</a:t>
            </a:r>
            <a:r>
              <a:rPr lang="sv-SE" sz="1200" dirty="0"/>
              <a:t> </a:t>
            </a:r>
            <a:r>
              <a:rPr lang="sv-SE" sz="1200" dirty="0" err="1"/>
              <a:t>voltage</a:t>
            </a:r>
            <a:r>
              <a:rPr lang="sv-SE" sz="1200" dirty="0"/>
              <a:t> lab </a:t>
            </a:r>
            <a:r>
              <a:rPr lang="sv-SE" dirty="0">
                <a:hlinkClick r:id="rId4"/>
              </a:rPr>
              <a:t>https://www.youtube.com/watch?v=BqgfDMrcO0s&amp;list=PLck88Xvvwp7ihUYQsRGDEtCVtLdCFsJQL&amp;index=14&amp;t=</a:t>
            </a:r>
            <a:endParaRPr lang="sv-SE" dirty="0"/>
          </a:p>
          <a:p>
            <a:r>
              <a:rPr lang="sv-SE" sz="1200" dirty="0"/>
              <a:t>• KTH R1 Experimental </a:t>
            </a:r>
            <a:r>
              <a:rPr lang="sv-SE" sz="1200" dirty="0" err="1"/>
              <a:t>Performance</a:t>
            </a:r>
            <a:r>
              <a:rPr lang="sv-SE" sz="1200" dirty="0"/>
              <a:t> Space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Lab for Media and Interaction Technology</a:t>
            </a:r>
          </a:p>
          <a:p>
            <a:r>
              <a:rPr lang="sv-SE" sz="1200" dirty="0"/>
              <a:t>• Maxwell </a:t>
            </a:r>
            <a:r>
              <a:rPr lang="sv-SE" sz="1200" dirty="0" err="1"/>
              <a:t>Laboratory</a:t>
            </a:r>
            <a:endParaRPr lang="sv-SE" sz="120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PDC Center for High Performance Computing </a:t>
            </a:r>
            <a:r>
              <a:rPr lang="sv-SE" dirty="0">
                <a:hlinkClick r:id="rId5"/>
              </a:rPr>
              <a:t>https://www.youtube.com/watch?v=662YYyOo12Q&amp;list=PLck88Xvvwp7ihUYQsRGDEtCVtLdCFsJQL&amp;index=12&amp;t</a:t>
            </a:r>
            <a:r>
              <a:rPr lang="sv-SE" dirty="0"/>
              <a:t> </a:t>
            </a:r>
            <a:endParaRPr lang="sv-SE" sz="1200" dirty="0"/>
          </a:p>
          <a:p>
            <a:r>
              <a:rPr lang="sv-SE" sz="1200" dirty="0"/>
              <a:t>• PMIL Lab</a:t>
            </a:r>
          </a:p>
          <a:p>
            <a:r>
              <a:rPr lang="sv-SE" sz="1200" dirty="0"/>
              <a:t>• </a:t>
            </a:r>
            <a:r>
              <a:rPr lang="sv-SE" sz="1200" dirty="0" err="1"/>
              <a:t>Robotics</a:t>
            </a:r>
            <a:r>
              <a:rPr lang="sv-SE" sz="1200" baseline="0" dirty="0"/>
              <a:t> L</a:t>
            </a:r>
            <a:r>
              <a:rPr lang="sv-SE" sz="1200" dirty="0"/>
              <a:t>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Smart Mobility Lab </a:t>
            </a:r>
            <a:r>
              <a:rPr lang="sv-SE" dirty="0">
                <a:hlinkClick r:id="rId6"/>
              </a:rPr>
              <a:t>https://www.youtube.com/watch?v=swtg4Qnwtb4&amp;list=PLck88Xvvwp7ihUYQsRGDEtCVtLdCFsJQL&amp;index=13&amp;t</a:t>
            </a:r>
            <a:r>
              <a:rPr lang="sv-SE" dirty="0"/>
              <a:t>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Space and Presence Laboratory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Space Electronics Lab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Sustainable Power Lab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Usability, Haptics and Interaction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Visualization Studio VIC</a:t>
            </a: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5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400" y="1090799"/>
            <a:ext cx="6120675" cy="648000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1767600"/>
            <a:ext cx="6120000" cy="702000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pic>
        <p:nvPicPr>
          <p:cNvPr id="61" name="Bildobjekt 18">
            <a:extLst>
              <a:ext uri="{FF2B5EF4-FFF2-40B4-BE49-F238E27FC236}">
                <a16:creationId xmlns:a16="http://schemas.microsoft.com/office/drawing/2014/main" id="{CCC468BF-EC5E-4C4A-AA00-F235F1980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Rak 61">
            <a:extLst>
              <a:ext uri="{FF2B5EF4-FFF2-40B4-BE49-F238E27FC236}">
                <a16:creationId xmlns:a16="http://schemas.microsoft.com/office/drawing/2014/main" id="{79B3FEC4-6431-3F4C-9B2E-02910FEE53B4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E690C1-C50E-054C-894F-07613F892BC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357976C-F915-A342-9EDA-4915D5C1A7F7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2578851C-B821-6341-9567-86FE4C0ED7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7CB09031-6949-9F40-A311-8B6B7481DA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7C3DDCFD-349C-4A4A-A612-B8C03462CE1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9EA16661-9A2C-484C-8C42-B6BF843FC36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329FCC49-683F-5C49-B2C9-C8784BFD778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A998801F-B9A6-0C41-9CD5-AE578183B42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Rektangel 100">
                <a:extLst>
                  <a:ext uri="{FF2B5EF4-FFF2-40B4-BE49-F238E27FC236}">
                    <a16:creationId xmlns:a16="http://schemas.microsoft.com/office/drawing/2014/main" id="{9088368C-F190-F04E-8A1D-701F220A850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16399322-2E6E-144F-86F9-CB000D56B35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E963605-BD63-0B49-BFBB-455D734C85A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3C2C1827-4F42-2444-89C8-79FD7DBFA01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7E12C242-50E5-8E44-854C-F52376497C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894C048-E837-EE4C-A4A1-68437B12AB6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8" name="Rektangel 87">
                <a:extLst>
                  <a:ext uri="{FF2B5EF4-FFF2-40B4-BE49-F238E27FC236}">
                    <a16:creationId xmlns:a16="http://schemas.microsoft.com/office/drawing/2014/main" id="{27436F8C-BCF8-254B-B12C-9F450809CA97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id="{36794080-D70D-A94F-BC0C-B6A624514402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CABE9D47-13AF-6347-94AF-90E92FDA69C8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965E626C-0EB0-184E-8BB8-BECDD64B6FA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2E90AD8B-4F0B-9241-86A8-7CC2429B4E1D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878381B8-2E48-C848-ADBC-C2A5E700364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72CDCAD6-A344-4E43-BF43-4F83BF350C0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822401B8-67BD-2442-B01B-3840F7D661C7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6698FD9F-8615-8243-8BBB-F1152DE284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2746AB2-8B13-D74A-8AB8-1F6EB65A6FF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E15313CB-3335-6643-91AA-1EA059462BD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F890B21E-F49D-E045-AD1A-3C31648C4F7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24405577-E787-924D-AF26-74D26B20227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A7FEE0E5-6FCF-A34E-A774-026AB121110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Rektangel 82">
                <a:extLst>
                  <a:ext uri="{FF2B5EF4-FFF2-40B4-BE49-F238E27FC236}">
                    <a16:creationId xmlns:a16="http://schemas.microsoft.com/office/drawing/2014/main" id="{FAC9E2D0-71BE-4448-B66C-8AB18519CA5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96F5F271-905D-9142-B55D-36CB61D3A9F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DD58B151-ABE7-AB48-97A6-A48C13ECC806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14FE3B21-F12C-AF42-9E87-769D6C08552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BF61A716-9FAF-684A-9E29-35676E5B8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76258F85-3BC3-284A-B5B1-3FD1345CAF8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70837263-DE7E-844A-8E3E-31BFF1FF6F1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5A0FC659-C326-A54B-89DB-BA3694804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30EC5692-5E7B-994D-B8CB-112CFD5980D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BD2541A0-A035-7441-9EEA-E1D5E03E1957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6DDD1C24-637A-D046-AB8E-9B837F1BC2F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81E7607-8746-9B40-9D02-70EDC64DECB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2D09C6A8-77DD-BA46-B98F-EE0DDF82816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10350ADB-8729-3848-92E2-AAC900D6EF4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032272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2687241" y="3049588"/>
            <a:ext cx="1088112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30C176A-2B54-A34F-B018-97AA7C88A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82508" y="1091711"/>
            <a:ext cx="6120000" cy="6465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700" b="1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4296E36D-F6F9-B947-9EC6-BE37B64C2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2371" y="1768394"/>
            <a:ext cx="6120000" cy="702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Rak 108">
            <a:extLst>
              <a:ext uri="{FF2B5EF4-FFF2-40B4-BE49-F238E27FC236}">
                <a16:creationId xmlns:a16="http://schemas.microsoft.com/office/drawing/2014/main" id="{8FA23BAF-9931-E94C-B51F-C319B8DD0BEF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E46977FF-5C22-554C-8EFB-5E543023C5DC}"/>
              </a:ext>
            </a:extLst>
          </p:cNvPr>
          <p:cNvGrpSpPr/>
          <p:nvPr userDrawn="1"/>
        </p:nvGrpSpPr>
        <p:grpSpPr>
          <a:xfrm>
            <a:off x="1970" y="0"/>
            <a:ext cx="1172780" cy="1181100"/>
            <a:chOff x="0" y="0"/>
            <a:chExt cx="1118774" cy="1126711"/>
          </a:xfrm>
          <a:noFill/>
        </p:grpSpPr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89AADFDE-DAF3-6B4A-9C1F-1309FCCFE30C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2E6646FC-6632-2E41-B614-72B7FC5F7C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ECC81432-BB1F-D14A-9A81-6DBA00C4579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094778A8-A5C2-A347-8094-31DDE409253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A4E0D036-27F3-6B45-9B64-1B992A6ABA8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CC73A668-CB7F-1D4F-A218-22F0BBB338B2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ktangel 146">
                <a:extLst>
                  <a:ext uri="{FF2B5EF4-FFF2-40B4-BE49-F238E27FC236}">
                    <a16:creationId xmlns:a16="http://schemas.microsoft.com/office/drawing/2014/main" id="{A266CE5E-FB0C-494A-8889-650009E1955B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556314E-80E2-9C4B-A886-0F9B876D13CF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B0822784-6BDB-504B-B3D0-7151D607A9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2791E35C-BB0E-104B-92CA-6F890F80D033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ktangel 150">
                <a:extLst>
                  <a:ext uri="{FF2B5EF4-FFF2-40B4-BE49-F238E27FC236}">
                    <a16:creationId xmlns:a16="http://schemas.microsoft.com/office/drawing/2014/main" id="{EECA5396-8522-414C-B808-3663DD4E49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AEDA8504-52A0-584F-94EE-EAF3E2004B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34" name="Rektangel 133">
                <a:extLst>
                  <a:ext uri="{FF2B5EF4-FFF2-40B4-BE49-F238E27FC236}">
                    <a16:creationId xmlns:a16="http://schemas.microsoft.com/office/drawing/2014/main" id="{0E0334F8-46AD-A44D-A437-CE41B4BCF765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ktangel 134">
                <a:extLst>
                  <a:ext uri="{FF2B5EF4-FFF2-40B4-BE49-F238E27FC236}">
                    <a16:creationId xmlns:a16="http://schemas.microsoft.com/office/drawing/2014/main" id="{ED61DA5C-8815-D54D-94D5-B5F529EF6D8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ktangel 135">
                <a:extLst>
                  <a:ext uri="{FF2B5EF4-FFF2-40B4-BE49-F238E27FC236}">
                    <a16:creationId xmlns:a16="http://schemas.microsoft.com/office/drawing/2014/main" id="{5AE20C2F-379B-5B4C-99E0-8B34FFD41B1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ktangel 136">
                <a:extLst>
                  <a:ext uri="{FF2B5EF4-FFF2-40B4-BE49-F238E27FC236}">
                    <a16:creationId xmlns:a16="http://schemas.microsoft.com/office/drawing/2014/main" id="{55AFB553-56FC-274E-B9FF-77751968CF0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8" name="Rektangel 137">
                <a:extLst>
                  <a:ext uri="{FF2B5EF4-FFF2-40B4-BE49-F238E27FC236}">
                    <a16:creationId xmlns:a16="http://schemas.microsoft.com/office/drawing/2014/main" id="{AB1B7EAE-7433-4147-8D87-722011A712B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9" name="Rektangel 138">
                <a:extLst>
                  <a:ext uri="{FF2B5EF4-FFF2-40B4-BE49-F238E27FC236}">
                    <a16:creationId xmlns:a16="http://schemas.microsoft.com/office/drawing/2014/main" id="{027AD41B-C5F5-2F49-B375-AADA5CF253E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8265BC89-E642-974F-9B80-60BF33E82AE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D780AF75-35EE-774E-87C5-8D8DA2FC49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ktangel 141">
                <a:extLst>
                  <a:ext uri="{FF2B5EF4-FFF2-40B4-BE49-F238E27FC236}">
                    <a16:creationId xmlns:a16="http://schemas.microsoft.com/office/drawing/2014/main" id="{EBF3CE79-2969-FF44-8F8D-76031C1F5E1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4" name="Grupp 113">
              <a:extLst>
                <a:ext uri="{FF2B5EF4-FFF2-40B4-BE49-F238E27FC236}">
                  <a16:creationId xmlns:a16="http://schemas.microsoft.com/office/drawing/2014/main" id="{1FF9FB31-1617-5644-95A8-6B21116C3E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25" name="Rektangel 124">
                <a:extLst>
                  <a:ext uri="{FF2B5EF4-FFF2-40B4-BE49-F238E27FC236}">
                    <a16:creationId xmlns:a16="http://schemas.microsoft.com/office/drawing/2014/main" id="{87510AFE-A91A-D348-AE42-224E380674B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" name="Rektangel 125">
                <a:extLst>
                  <a:ext uri="{FF2B5EF4-FFF2-40B4-BE49-F238E27FC236}">
                    <a16:creationId xmlns:a16="http://schemas.microsoft.com/office/drawing/2014/main" id="{D51EFC79-FB97-AE4D-8402-5277A6CBA893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79512F55-5473-624B-B7B5-2C35182416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C79C30F2-4E42-7946-A08F-6B5CB9DC4F3D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59BAC2D6-8068-F947-86A4-A0627684ED2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DE85DF8C-6853-974E-B211-8F4B6B6EF1AA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C4D41A71-A308-864C-B100-1019756DDD5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2" name="Rektangel 131">
                <a:extLst>
                  <a:ext uri="{FF2B5EF4-FFF2-40B4-BE49-F238E27FC236}">
                    <a16:creationId xmlns:a16="http://schemas.microsoft.com/office/drawing/2014/main" id="{0AF0736D-8C00-FA44-8EFE-3C1D7606177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" name="Rektangel 132">
                <a:extLst>
                  <a:ext uri="{FF2B5EF4-FFF2-40B4-BE49-F238E27FC236}">
                    <a16:creationId xmlns:a16="http://schemas.microsoft.com/office/drawing/2014/main" id="{A3300A6E-F32D-1847-BFED-B52D88C45B7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5" name="Grupp 114">
              <a:extLst>
                <a:ext uri="{FF2B5EF4-FFF2-40B4-BE49-F238E27FC236}">
                  <a16:creationId xmlns:a16="http://schemas.microsoft.com/office/drawing/2014/main" id="{FB95587D-789F-A14F-AAE7-733EDE17EC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16" name="Rektangel 115">
                <a:extLst>
                  <a:ext uri="{FF2B5EF4-FFF2-40B4-BE49-F238E27FC236}">
                    <a16:creationId xmlns:a16="http://schemas.microsoft.com/office/drawing/2014/main" id="{8CCC32BA-B951-B44E-994E-2100A9FF47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" name="Rektangel 116">
                <a:extLst>
                  <a:ext uri="{FF2B5EF4-FFF2-40B4-BE49-F238E27FC236}">
                    <a16:creationId xmlns:a16="http://schemas.microsoft.com/office/drawing/2014/main" id="{D97F1B39-48A4-2E46-9768-0B90E568C4EE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8" name="Rektangel 117">
                <a:extLst>
                  <a:ext uri="{FF2B5EF4-FFF2-40B4-BE49-F238E27FC236}">
                    <a16:creationId xmlns:a16="http://schemas.microsoft.com/office/drawing/2014/main" id="{12A3FD9E-35FB-BD49-A860-BB81655E1EC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9" name="Rektangel 118">
                <a:extLst>
                  <a:ext uri="{FF2B5EF4-FFF2-40B4-BE49-F238E27FC236}">
                    <a16:creationId xmlns:a16="http://schemas.microsoft.com/office/drawing/2014/main" id="{FBEFEA70-3766-B348-8721-C2B44FDBF48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62B08844-0712-184E-886A-F01154F6EC5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A995AD32-2192-1F4F-AE0B-7E6F521EA5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5C438DEE-09C9-D944-88B0-B487A30B6441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3" name="Rektangel 122">
                <a:extLst>
                  <a:ext uri="{FF2B5EF4-FFF2-40B4-BE49-F238E27FC236}">
                    <a16:creationId xmlns:a16="http://schemas.microsoft.com/office/drawing/2014/main" id="{E6CE2605-A78A-4F41-9E5A-22D332C7A2C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4" name="Rektangel 123">
                <a:extLst>
                  <a:ext uri="{FF2B5EF4-FFF2-40B4-BE49-F238E27FC236}">
                    <a16:creationId xmlns:a16="http://schemas.microsoft.com/office/drawing/2014/main" id="{0C830144-9FA8-B84E-974A-F8677E4FD8B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152" name="Bildobjekt 19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758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3621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9199" y="252000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1080000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3890762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90762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0762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2046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219201" y="27255788"/>
            <a:ext cx="2968347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200" y="1112400"/>
            <a:ext cx="5539562" cy="361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84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848489"/>
                </a:solidFill>
              </a:defRPr>
            </a:lvl1pPr>
          </a:lstStyle>
          <a:p>
            <a:fld id="{832A3DEB-92BA-404E-9210-96F4218B7138}" type="datetime1">
              <a:rPr lang="sv-SE" smtClean="0"/>
              <a:pPr/>
              <a:t>2021-02-16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5713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0BD8348A-D674-0947-A6ED-13C0B1582698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53" name="Picture 2">
              <a:extLst>
                <a:ext uri="{FF2B5EF4-FFF2-40B4-BE49-F238E27FC236}">
                  <a16:creationId xmlns:a16="http://schemas.microsoft.com/office/drawing/2014/main" id="{27E88DB3-2B58-724F-94B3-6D5858EC3FB2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C9137A9B-3C3A-8345-BF55-1E04F0DED5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6AB056EB-B216-B147-A21E-3AE54831E264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6" name="Rektangel 185">
                <a:extLst>
                  <a:ext uri="{FF2B5EF4-FFF2-40B4-BE49-F238E27FC236}">
                    <a16:creationId xmlns:a16="http://schemas.microsoft.com/office/drawing/2014/main" id="{84214226-7F5E-3242-8A15-06A25E01336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A797F8DB-3B40-BA41-B934-C29841ECE4D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0CC01FCF-BC98-2048-B2CD-02C468FEB6E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2A7817FA-BAF6-9E43-A6E1-366F6D8FE53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ktangel 189">
                <a:extLst>
                  <a:ext uri="{FF2B5EF4-FFF2-40B4-BE49-F238E27FC236}">
                    <a16:creationId xmlns:a16="http://schemas.microsoft.com/office/drawing/2014/main" id="{5EEF26F1-F444-6E45-AA54-4F4131F6046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ktangel 190">
                <a:extLst>
                  <a:ext uri="{FF2B5EF4-FFF2-40B4-BE49-F238E27FC236}">
                    <a16:creationId xmlns:a16="http://schemas.microsoft.com/office/drawing/2014/main" id="{173F4CEC-B750-3345-BE30-745AE82FF6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ktangel 191">
                <a:extLst>
                  <a:ext uri="{FF2B5EF4-FFF2-40B4-BE49-F238E27FC236}">
                    <a16:creationId xmlns:a16="http://schemas.microsoft.com/office/drawing/2014/main" id="{B7B99E1F-3C73-774D-A1D4-26390B3DEB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3" name="Rektangel 192">
                <a:extLst>
                  <a:ext uri="{FF2B5EF4-FFF2-40B4-BE49-F238E27FC236}">
                    <a16:creationId xmlns:a16="http://schemas.microsoft.com/office/drawing/2014/main" id="{DCA7B2DE-F1DE-224E-8CAE-BA9A37C73B64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5" name="Grupp 154">
              <a:extLst>
                <a:ext uri="{FF2B5EF4-FFF2-40B4-BE49-F238E27FC236}">
                  <a16:creationId xmlns:a16="http://schemas.microsoft.com/office/drawing/2014/main" id="{F730D155-D7A1-2E4C-9BCE-018F0DAB74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76" name="Rektangel 175">
                <a:extLst>
                  <a:ext uri="{FF2B5EF4-FFF2-40B4-BE49-F238E27FC236}">
                    <a16:creationId xmlns:a16="http://schemas.microsoft.com/office/drawing/2014/main" id="{0D7660F1-23A1-864D-BFBA-95295D93985D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ktangel 176">
                <a:extLst>
                  <a:ext uri="{FF2B5EF4-FFF2-40B4-BE49-F238E27FC236}">
                    <a16:creationId xmlns:a16="http://schemas.microsoft.com/office/drawing/2014/main" id="{26E6A116-202B-D140-93AE-DF981EBA117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ktangel 177">
                <a:extLst>
                  <a:ext uri="{FF2B5EF4-FFF2-40B4-BE49-F238E27FC236}">
                    <a16:creationId xmlns:a16="http://schemas.microsoft.com/office/drawing/2014/main" id="{995217B2-50B6-B746-97FB-8A57C600C8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Rektangel 178">
                <a:extLst>
                  <a:ext uri="{FF2B5EF4-FFF2-40B4-BE49-F238E27FC236}">
                    <a16:creationId xmlns:a16="http://schemas.microsoft.com/office/drawing/2014/main" id="{57A96E6B-2DC4-1641-AAF4-8BB160DEFD1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Rektangel 179">
                <a:extLst>
                  <a:ext uri="{FF2B5EF4-FFF2-40B4-BE49-F238E27FC236}">
                    <a16:creationId xmlns:a16="http://schemas.microsoft.com/office/drawing/2014/main" id="{92DF78E2-40F2-A146-8CBC-4DD86742A66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Rektangel 180">
                <a:extLst>
                  <a:ext uri="{FF2B5EF4-FFF2-40B4-BE49-F238E27FC236}">
                    <a16:creationId xmlns:a16="http://schemas.microsoft.com/office/drawing/2014/main" id="{0F78E5EF-422E-264A-8D7B-4F6A06B6F64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2" name="Rektangel 181">
                <a:extLst>
                  <a:ext uri="{FF2B5EF4-FFF2-40B4-BE49-F238E27FC236}">
                    <a16:creationId xmlns:a16="http://schemas.microsoft.com/office/drawing/2014/main" id="{71961281-137D-D647-97E8-B49E61B12B2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6B5426E5-561E-A849-814D-177B573C727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4" name="Rektangel 183">
                <a:extLst>
                  <a:ext uri="{FF2B5EF4-FFF2-40B4-BE49-F238E27FC236}">
                    <a16:creationId xmlns:a16="http://schemas.microsoft.com/office/drawing/2014/main" id="{C7448637-830E-EC4A-B4F8-3DC6598C3CC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6" name="Grupp 155">
              <a:extLst>
                <a:ext uri="{FF2B5EF4-FFF2-40B4-BE49-F238E27FC236}">
                  <a16:creationId xmlns:a16="http://schemas.microsoft.com/office/drawing/2014/main" id="{6D7D15B0-61BF-384C-90EF-192B42CF50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67" name="Rektangel 166">
                <a:extLst>
                  <a:ext uri="{FF2B5EF4-FFF2-40B4-BE49-F238E27FC236}">
                    <a16:creationId xmlns:a16="http://schemas.microsoft.com/office/drawing/2014/main" id="{C49DE471-0926-4146-AEAC-6141EEDC517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8" name="Rektangel 167">
                <a:extLst>
                  <a:ext uri="{FF2B5EF4-FFF2-40B4-BE49-F238E27FC236}">
                    <a16:creationId xmlns:a16="http://schemas.microsoft.com/office/drawing/2014/main" id="{C855E81C-DBB2-944B-BE2C-2416DAAE5CDB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ktangel 168">
                <a:extLst>
                  <a:ext uri="{FF2B5EF4-FFF2-40B4-BE49-F238E27FC236}">
                    <a16:creationId xmlns:a16="http://schemas.microsoft.com/office/drawing/2014/main" id="{F2E1332B-8247-3B45-A53D-CCE99341BD5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ktangel 169">
                <a:extLst>
                  <a:ext uri="{FF2B5EF4-FFF2-40B4-BE49-F238E27FC236}">
                    <a16:creationId xmlns:a16="http://schemas.microsoft.com/office/drawing/2014/main" id="{D2F67768-E5D7-484A-8D0A-D262BF0D692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ktangel 170">
                <a:extLst>
                  <a:ext uri="{FF2B5EF4-FFF2-40B4-BE49-F238E27FC236}">
                    <a16:creationId xmlns:a16="http://schemas.microsoft.com/office/drawing/2014/main" id="{BE15C129-528E-E643-9225-0240DD35501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2" name="Rektangel 171">
                <a:extLst>
                  <a:ext uri="{FF2B5EF4-FFF2-40B4-BE49-F238E27FC236}">
                    <a16:creationId xmlns:a16="http://schemas.microsoft.com/office/drawing/2014/main" id="{694C6E98-0C43-EE49-9DB2-CDA0E045AD8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3" name="Rektangel 172">
                <a:extLst>
                  <a:ext uri="{FF2B5EF4-FFF2-40B4-BE49-F238E27FC236}">
                    <a16:creationId xmlns:a16="http://schemas.microsoft.com/office/drawing/2014/main" id="{9643F8ED-1416-064A-A76C-C5A4C4F4040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4" name="Rektangel 173">
                <a:extLst>
                  <a:ext uri="{FF2B5EF4-FFF2-40B4-BE49-F238E27FC236}">
                    <a16:creationId xmlns:a16="http://schemas.microsoft.com/office/drawing/2014/main" id="{698B91F4-5128-C54D-A616-F3ACBC994C5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5" name="Rektangel 174">
                <a:extLst>
                  <a:ext uri="{FF2B5EF4-FFF2-40B4-BE49-F238E27FC236}">
                    <a16:creationId xmlns:a16="http://schemas.microsoft.com/office/drawing/2014/main" id="{E2C10C6C-B60D-3E46-92C6-DB6E2C18D44B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7" name="Grupp 156">
              <a:extLst>
                <a:ext uri="{FF2B5EF4-FFF2-40B4-BE49-F238E27FC236}">
                  <a16:creationId xmlns:a16="http://schemas.microsoft.com/office/drawing/2014/main" id="{00A2016F-7E7A-0644-9AB0-2F25BD2AE2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58" name="Rektangel 157">
                <a:extLst>
                  <a:ext uri="{FF2B5EF4-FFF2-40B4-BE49-F238E27FC236}">
                    <a16:creationId xmlns:a16="http://schemas.microsoft.com/office/drawing/2014/main" id="{755765D1-6CA8-9F48-86B3-4090F91521E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9" name="Rektangel 158">
                <a:extLst>
                  <a:ext uri="{FF2B5EF4-FFF2-40B4-BE49-F238E27FC236}">
                    <a16:creationId xmlns:a16="http://schemas.microsoft.com/office/drawing/2014/main" id="{64EBD69A-04A5-C54A-9FC7-3F2F4235969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3E5D70D6-A4EC-0B4C-B917-F247AE4EA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1" name="Rektangel 160">
                <a:extLst>
                  <a:ext uri="{FF2B5EF4-FFF2-40B4-BE49-F238E27FC236}">
                    <a16:creationId xmlns:a16="http://schemas.microsoft.com/office/drawing/2014/main" id="{4BA847BC-CFF7-FE4F-B48F-E56996FA27A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67BAA50C-708E-A141-A5E9-AAE6A3E6F402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ktangel 162">
                <a:extLst>
                  <a:ext uri="{FF2B5EF4-FFF2-40B4-BE49-F238E27FC236}">
                    <a16:creationId xmlns:a16="http://schemas.microsoft.com/office/drawing/2014/main" id="{1752DD8E-B4F5-2941-880F-000CE418C17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ktangel 163">
                <a:extLst>
                  <a:ext uri="{FF2B5EF4-FFF2-40B4-BE49-F238E27FC236}">
                    <a16:creationId xmlns:a16="http://schemas.microsoft.com/office/drawing/2014/main" id="{C136926A-DBA0-5340-8A63-61FAA4D9784A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ktangel 164">
                <a:extLst>
                  <a:ext uri="{FF2B5EF4-FFF2-40B4-BE49-F238E27FC236}">
                    <a16:creationId xmlns:a16="http://schemas.microsoft.com/office/drawing/2014/main" id="{65D4F645-E93B-1347-8381-49B273DFFF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6" name="Rektangel 165">
                <a:extLst>
                  <a:ext uri="{FF2B5EF4-FFF2-40B4-BE49-F238E27FC236}">
                    <a16:creationId xmlns:a16="http://schemas.microsoft.com/office/drawing/2014/main" id="{B7EC85DA-3C44-3540-8C45-F869B2ADF65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4163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81" userDrawn="1">
          <p15:clr>
            <a:srgbClr val="F26B43"/>
          </p15:clr>
        </p15:guide>
        <p15:guide id="17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www.youtube.com/watch?v=4liP_VYaDg0&amp;list=PLck88Xvvwp7ihUYQsRGDEtCVtLdCFsJQL&amp;index=11&amp;t" TargetMode="External"/><Relationship Id="rId7" Type="http://schemas.openxmlformats.org/officeDocument/2006/relationships/hyperlink" Target="https://www.youtube.com/watch?v=swtg4Qnwtb4&amp;list=PLck88Xvvwp7ihUYQsRGDEtCVtLdCFsJQL&amp;index=13&amp;t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tiff"/><Relationship Id="rId11" Type="http://schemas.openxmlformats.org/officeDocument/2006/relationships/hyperlink" Target="https://www.youtube.com/watch?v=4liP_VYaDg0&amp;list=PLck88Xvvwp7ihUYQsRGDEtCVtLdCFsJQL&amp;index=11&amp;t=7s" TargetMode="External"/><Relationship Id="rId5" Type="http://schemas.openxmlformats.org/officeDocument/2006/relationships/hyperlink" Target="https://www.youtube.com/watch?v=662YYyOo12Q&amp;list=PLck88Xvvwp7ihUYQsRGDEtCVtLdCFsJQL&amp;index=12&amp;t" TargetMode="External"/><Relationship Id="rId10" Type="http://schemas.openxmlformats.org/officeDocument/2006/relationships/image" Target="../media/image32.jpg"/><Relationship Id="rId4" Type="http://schemas.openxmlformats.org/officeDocument/2006/relationships/image" Target="../media/image29.jpeg"/><Relationship Id="rId9" Type="http://schemas.openxmlformats.org/officeDocument/2006/relationships/hyperlink" Target="https://www.youtube.com/watch?v=BqgfDMrcO0s&amp;list=PLck88Xvvwp7ihUYQsRGDEtCVtLdCFsJQL&amp;index=14&amp;t=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328E614-1934-A44A-B775-B0BD31AC0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00" y="1325691"/>
            <a:ext cx="6120675" cy="648000"/>
          </a:xfrm>
        </p:spPr>
        <p:txBody>
          <a:bodyPr/>
          <a:lstStyle/>
          <a:p>
            <a:r>
              <a:rPr lang="en-GB" sz="2500" dirty="0"/>
              <a:t>Research and education in electrical engineering and computer science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220CF8-6B9C-CA44-97A4-755CF023D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2094771"/>
            <a:ext cx="6120000" cy="702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Add your name</a:t>
            </a:r>
          </a:p>
        </p:txBody>
      </p:sp>
    </p:spTree>
    <p:extLst>
      <p:ext uri="{BB962C8B-B14F-4D97-AF65-F5344CB8AC3E}">
        <p14:creationId xmlns:p14="http://schemas.microsoft.com/office/powerpoint/2010/main" val="2097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t="8078" r="289" b="4212"/>
          <a:stretch/>
        </p:blipFill>
        <p:spPr>
          <a:xfrm>
            <a:off x="4332139" y="2340097"/>
            <a:ext cx="1936271" cy="146004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Master’s</a:t>
            </a:r>
            <a:r>
              <a:rPr lang="sv-SE" dirty="0"/>
              <a:t> programmes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GB" dirty="0"/>
              <a:t>Computer Science</a:t>
            </a:r>
          </a:p>
          <a:p>
            <a:pPr marL="342900" indent="-342900"/>
            <a:r>
              <a:rPr lang="en-GB" dirty="0"/>
              <a:t>Electromagnetics, Fusion and </a:t>
            </a:r>
            <a:br>
              <a:rPr lang="en-GB" dirty="0"/>
            </a:br>
            <a:r>
              <a:rPr lang="en-GB" dirty="0"/>
              <a:t>Space Engineering</a:t>
            </a:r>
          </a:p>
          <a:p>
            <a:pPr marL="342900" indent="-342900"/>
            <a:r>
              <a:rPr lang="en-GB" dirty="0"/>
              <a:t>Electric Power Engineering</a:t>
            </a:r>
          </a:p>
          <a:p>
            <a:pPr marL="342900" indent="-342900"/>
            <a:r>
              <a:rPr lang="en-GB" dirty="0"/>
              <a:t>ICT Innovation</a:t>
            </a:r>
          </a:p>
          <a:p>
            <a:pPr marL="342900" indent="-342900"/>
            <a:r>
              <a:rPr lang="en-GB" dirty="0"/>
              <a:t>ICT Innovation (Joint EIT programme)</a:t>
            </a:r>
          </a:p>
          <a:p>
            <a:pPr marL="342900" indent="-342900"/>
            <a:r>
              <a:rPr lang="en-GB" dirty="0"/>
              <a:t>Embedded Systems</a:t>
            </a:r>
          </a:p>
          <a:p>
            <a:pPr marL="342900" indent="-342900"/>
            <a:r>
              <a:rPr lang="en-GB" dirty="0"/>
              <a:t>Information and Network Engineering</a:t>
            </a:r>
          </a:p>
          <a:p>
            <a:pPr marL="342900" indent="-342900"/>
            <a:r>
              <a:rPr lang="en-GB" dirty="0"/>
              <a:t>Interactive Media Technology</a:t>
            </a:r>
          </a:p>
          <a:p>
            <a:pPr marL="342900" indent="-342900"/>
            <a:r>
              <a:rPr lang="en-GB" dirty="0"/>
              <a:t>Communication Systems</a:t>
            </a:r>
          </a:p>
          <a:p>
            <a:pPr marL="342900" indent="-342900"/>
            <a:r>
              <a:rPr lang="en-GB" dirty="0"/>
              <a:t>Machine Learning</a:t>
            </a:r>
          </a:p>
          <a:p>
            <a:pPr marL="342900" indent="-342900"/>
            <a:r>
              <a:rPr lang="en-GB" dirty="0"/>
              <a:t>Media Management</a:t>
            </a:r>
          </a:p>
          <a:p>
            <a:pPr marL="342900" indent="-342900"/>
            <a:r>
              <a:rPr lang="en-GB" dirty="0"/>
              <a:t>Nanotechnology</a:t>
            </a:r>
          </a:p>
          <a:p>
            <a:pPr marL="342900" indent="-342900"/>
            <a:endParaRPr lang="sv-SE" dirty="0"/>
          </a:p>
          <a:p>
            <a:pPr marL="342900" indent="-342900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/>
            <a:r>
              <a:rPr lang="en-GB" dirty="0"/>
              <a:t>Software Engineering of Distributed Systems</a:t>
            </a:r>
          </a:p>
          <a:p>
            <a:pPr marL="342900" indent="-342900"/>
            <a:r>
              <a:rPr lang="en-GB" dirty="0"/>
              <a:t>Systems, Control and Robotics</a:t>
            </a:r>
          </a:p>
          <a:p>
            <a:pPr marL="342900" indent="-342900"/>
            <a:r>
              <a:rPr lang="en-GB" dirty="0"/>
              <a:t>Security and Cloud Computing (SECCLO)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9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Doctoral</a:t>
            </a:r>
            <a:r>
              <a:rPr lang="sv-SE" dirty="0"/>
              <a:t> programmes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dirty="0"/>
              <a:t>Computer Science</a:t>
            </a:r>
          </a:p>
          <a:p>
            <a:pPr marL="342900" indent="-342900"/>
            <a:r>
              <a:rPr lang="en-US" dirty="0"/>
              <a:t>Electrical Engineering</a:t>
            </a:r>
          </a:p>
          <a:p>
            <a:pPr marL="342900" indent="-342900"/>
            <a:r>
              <a:rPr lang="en-US" dirty="0"/>
              <a:t>Information and Communication Technology</a:t>
            </a:r>
          </a:p>
          <a:p>
            <a:pPr marL="342900" indent="-342900"/>
            <a:r>
              <a:rPr lang="en-US" dirty="0"/>
              <a:t>Mediated Communication</a:t>
            </a:r>
          </a:p>
          <a:p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24957" r="-226" b="20410"/>
          <a:stretch/>
        </p:blipFill>
        <p:spPr>
          <a:xfrm>
            <a:off x="1183642" y="2707820"/>
            <a:ext cx="4152216" cy="15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" b="8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6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Internationally prominent research in </a:t>
            </a:r>
            <a:br>
              <a:rPr lang="en-US" dirty="0"/>
            </a:br>
            <a:r>
              <a:rPr lang="en-US" dirty="0"/>
              <a:t>several areas, for example: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energy systems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systems engineering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Electronics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communication systems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computer science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software development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human-computer interaction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16 research divisions with an </a:t>
            </a:r>
            <a:br>
              <a:rPr lang="en-US" dirty="0"/>
            </a:br>
            <a:r>
              <a:rPr lang="en-US" dirty="0"/>
              <a:t>international faculty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Using theoretical and multidisciplinary approaches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sv-SE" sz="1100" dirty="0"/>
          </a:p>
        </p:txBody>
      </p:sp>
      <p:pic>
        <p:nvPicPr>
          <p:cNvPr id="8" name="Picture 2" descr="U:\kommunikation\Mediebank (foto, film, ljud och text)\Bilder\Övrigt\Bilder (puffar, breddare) till digitala kanaler\Gamla elektro\Webb\Puffbilder\uppkoppladeford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b="-4054"/>
          <a:stretch/>
        </p:blipFill>
        <p:spPr bwMode="auto">
          <a:xfrm>
            <a:off x="4723466" y="1176430"/>
            <a:ext cx="1760164" cy="13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:\kommunikation\Mediebank (foto, film, ljud och text)\Bilder\Övrigt\Bilder (puffar, breddare) till digitala kanaler\Gamla elektro\Webb\Puffbilder\elkrafttekni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" r="6587" b="12385"/>
          <a:stretch/>
        </p:blipFill>
        <p:spPr bwMode="auto">
          <a:xfrm>
            <a:off x="4723466" y="2676996"/>
            <a:ext cx="1760164" cy="13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102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Contributing to sustainable development through innovations, </a:t>
            </a:r>
            <a:br>
              <a:rPr lang="en-US" dirty="0"/>
            </a:br>
            <a:r>
              <a:rPr lang="en-US" dirty="0"/>
              <a:t>new technology and dissemination of knowledge.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 b="17148"/>
          <a:stretch/>
        </p:blipFill>
        <p:spPr>
          <a:xfrm>
            <a:off x="1163565" y="3081950"/>
            <a:ext cx="1523298" cy="112487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"/>
          <a:stretch/>
        </p:blipFill>
        <p:spPr>
          <a:xfrm>
            <a:off x="4443592" y="1855043"/>
            <a:ext cx="1521686" cy="112621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r="13318" b="16861"/>
          <a:stretch/>
        </p:blipFill>
        <p:spPr>
          <a:xfrm>
            <a:off x="1169429" y="1855043"/>
            <a:ext cx="3135532" cy="111614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3227" r="9656" b="3794"/>
          <a:stretch/>
        </p:blipFill>
        <p:spPr>
          <a:xfrm>
            <a:off x="2787578" y="3086801"/>
            <a:ext cx="1535148" cy="112002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99" r="30202" b="-499"/>
          <a:stretch/>
        </p:blipFill>
        <p:spPr>
          <a:xfrm>
            <a:off x="4461054" y="3105299"/>
            <a:ext cx="1527500" cy="1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t="11898" r="176" b="35674"/>
          <a:stretch/>
        </p:blipFill>
        <p:spPr>
          <a:xfrm>
            <a:off x="4715516" y="2676996"/>
            <a:ext cx="1768113" cy="1309699"/>
          </a:xfrm>
          <a:prstGeom prst="rect">
            <a:avLst/>
          </a:prstGeom>
        </p:spPr>
      </p:pic>
      <p:pic>
        <p:nvPicPr>
          <p:cNvPr id="9" name="Picture 3" descr="U:\kommunikation\Mediebank (foto, film, ljud och text)\Bilder\Övrigt\Bilder (puffar, breddare) till digitala kanaler\Puffbilder\furha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b="4185"/>
          <a:stretch/>
        </p:blipFill>
        <p:spPr bwMode="auto">
          <a:xfrm>
            <a:off x="4721092" y="1176430"/>
            <a:ext cx="1762537" cy="13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recent research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1200" dirty="0" err="1"/>
              <a:t>Furhat</a:t>
            </a:r>
            <a:r>
              <a:rPr lang="en-US" sz="1200" dirty="0"/>
              <a:t> – the social robot making unbiased </a:t>
            </a:r>
            <a:br>
              <a:rPr lang="en-US" sz="1200" dirty="0"/>
            </a:br>
            <a:r>
              <a:rPr lang="en-US" sz="1200" dirty="0"/>
              <a:t>recruitments</a:t>
            </a:r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Geocode – open source toolkit used by</a:t>
            </a:r>
            <a:br>
              <a:rPr lang="en-US" sz="1200" dirty="0"/>
            </a:br>
            <a:r>
              <a:rPr lang="en-US" sz="1200" dirty="0"/>
              <a:t>several major industries to develop </a:t>
            </a:r>
            <a:br>
              <a:rPr lang="en-US" sz="1200" dirty="0"/>
            </a:br>
            <a:r>
              <a:rPr lang="en-US" sz="1200" dirty="0"/>
              <a:t>application-based systems and applications</a:t>
            </a:r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New synthetic plastic material for cancer </a:t>
            </a:r>
            <a:br>
              <a:rPr lang="en-US" sz="1200" dirty="0"/>
            </a:br>
            <a:r>
              <a:rPr lang="en-US" sz="1200" dirty="0"/>
              <a:t>treatment – directly in the cancer cell</a:t>
            </a:r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Development of AI research within WASP</a:t>
            </a:r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5G network and its security</a:t>
            </a:r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Components heading for Mercury to </a:t>
            </a:r>
            <a:br>
              <a:rPr lang="en-US" sz="1200" dirty="0"/>
            </a:br>
            <a:r>
              <a:rPr lang="en-US" sz="1200" dirty="0"/>
              <a:t>investigate its magnetosphere </a:t>
            </a:r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Robots being able to follow the movements</a:t>
            </a:r>
            <a:br>
              <a:rPr lang="en-US" sz="1200" dirty="0"/>
            </a:br>
            <a:r>
              <a:rPr lang="en-US" sz="1200" dirty="0"/>
              <a:t>and commands of a human – in real time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480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Co-operation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" b="8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84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partner for the future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Research and education performed in</a:t>
            </a:r>
            <a:br>
              <a:rPr lang="en-US" dirty="0"/>
            </a:br>
            <a:r>
              <a:rPr lang="en-US" dirty="0"/>
              <a:t>co-operation with the surrounding </a:t>
            </a:r>
            <a:br>
              <a:rPr lang="en-US" dirty="0"/>
            </a:br>
            <a:r>
              <a:rPr lang="en-US" dirty="0"/>
              <a:t>society, for example through: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strategic partnerships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industrial doctoral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adjunct faculty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Industry driven master thesis </a:t>
            </a:r>
            <a:br>
              <a:rPr lang="en-US" dirty="0"/>
            </a:br>
            <a:r>
              <a:rPr lang="en-US" dirty="0"/>
              <a:t>projects and courses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Contract and distance education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Research co-operations with nationally and internationally prominent universities, industries and networks</a:t>
            </a:r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8" name="Picture 2" descr="U:\kommunikation\Mediebank (foto, film, ljud och text)\Bilder\Övrigt\Bilder (puffar, breddare) till digitala kanaler\Puffbilder\mentorspacel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r="5468"/>
          <a:stretch/>
        </p:blipFill>
        <p:spPr bwMode="auto">
          <a:xfrm>
            <a:off x="4531413" y="1176430"/>
            <a:ext cx="1952216" cy="14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Research </a:t>
            </a:r>
            <a:r>
              <a:rPr lang="sv-SE" dirty="0" err="1"/>
              <a:t>centres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sv-SE" dirty="0"/>
              <a:t>CAS </a:t>
            </a:r>
            <a:r>
              <a:rPr lang="sv-SE" sz="1050" dirty="0"/>
              <a:t>(</a:t>
            </a:r>
            <a:r>
              <a:rPr lang="sv-SE" sz="1050" dirty="0" err="1"/>
              <a:t>autonomous</a:t>
            </a:r>
            <a:r>
              <a:rPr lang="sv-SE" sz="1050" dirty="0"/>
              <a:t> systems)</a:t>
            </a:r>
          </a:p>
          <a:p>
            <a:pPr marL="342900" indent="-342900"/>
            <a:r>
              <a:rPr lang="sv-SE" dirty="0"/>
              <a:t>CASTOR </a:t>
            </a:r>
            <a:r>
              <a:rPr lang="sv-SE" sz="1050" dirty="0"/>
              <a:t>(</a:t>
            </a:r>
            <a:r>
              <a:rPr lang="sv-SE" sz="1050" dirty="0" err="1"/>
              <a:t>complex</a:t>
            </a:r>
            <a:r>
              <a:rPr lang="sv-SE" sz="1050" dirty="0"/>
              <a:t> software </a:t>
            </a:r>
            <a:r>
              <a:rPr lang="sv-SE" sz="1050" dirty="0" err="1"/>
              <a:t>development</a:t>
            </a:r>
            <a:r>
              <a:rPr lang="sv-SE" sz="1050" dirty="0"/>
              <a:t>)</a:t>
            </a:r>
          </a:p>
          <a:p>
            <a:pPr marL="342900" indent="-342900"/>
            <a:r>
              <a:rPr lang="sv-SE" dirty="0"/>
              <a:t>Centre for </a:t>
            </a:r>
            <a:r>
              <a:rPr lang="sv-SE" dirty="0" err="1"/>
              <a:t>digitalisation</a:t>
            </a:r>
            <a:r>
              <a:rPr lang="sv-SE" dirty="0"/>
              <a:t> </a:t>
            </a:r>
            <a:r>
              <a:rPr lang="sv-SE" sz="1050" dirty="0"/>
              <a:t>(</a:t>
            </a:r>
            <a:r>
              <a:rPr lang="sv-SE" sz="1050" dirty="0" err="1"/>
              <a:t>digitalisation</a:t>
            </a:r>
            <a:r>
              <a:rPr lang="sv-SE" sz="1050" dirty="0"/>
              <a:t>)</a:t>
            </a:r>
          </a:p>
          <a:p>
            <a:pPr marL="342900" indent="-342900"/>
            <a:r>
              <a:rPr lang="sv-SE" dirty="0" err="1"/>
              <a:t>Electrum</a:t>
            </a:r>
            <a:r>
              <a:rPr lang="sv-SE" dirty="0"/>
              <a:t> </a:t>
            </a:r>
            <a:r>
              <a:rPr lang="sv-SE" dirty="0" err="1"/>
              <a:t>laboratory</a:t>
            </a:r>
            <a:r>
              <a:rPr lang="sv-SE" dirty="0"/>
              <a:t> </a:t>
            </a:r>
            <a:r>
              <a:rPr lang="sv-SE" sz="1050" dirty="0"/>
              <a:t>(</a:t>
            </a:r>
            <a:r>
              <a:rPr lang="sv-SE" sz="1050" dirty="0" err="1"/>
              <a:t>fabrication</a:t>
            </a:r>
            <a:r>
              <a:rPr lang="sv-SE" sz="1050" dirty="0"/>
              <a:t> and </a:t>
            </a:r>
            <a:r>
              <a:rPr lang="sv-SE" sz="1050" dirty="0" err="1"/>
              <a:t>characterization</a:t>
            </a:r>
            <a:r>
              <a:rPr lang="sv-SE" sz="1050" dirty="0"/>
              <a:t> in the </a:t>
            </a:r>
            <a:br>
              <a:rPr lang="sv-SE" sz="1050" dirty="0"/>
            </a:br>
            <a:r>
              <a:rPr lang="sv-SE" sz="1050" dirty="0"/>
              <a:t>nano and </a:t>
            </a:r>
            <a:r>
              <a:rPr lang="sv-SE" sz="1050" dirty="0" err="1"/>
              <a:t>micro</a:t>
            </a:r>
            <a:r>
              <a:rPr lang="sv-SE" sz="1050" dirty="0"/>
              <a:t> </a:t>
            </a:r>
            <a:r>
              <a:rPr lang="sv-SE" sz="1050" dirty="0" err="1"/>
              <a:t>scale</a:t>
            </a:r>
            <a:r>
              <a:rPr lang="sv-SE" sz="1050" dirty="0"/>
              <a:t>)</a:t>
            </a:r>
          </a:p>
          <a:p>
            <a:pPr marL="342900" indent="-342900"/>
            <a:r>
              <a:rPr lang="sv-SE" dirty="0"/>
              <a:t>NAVET </a:t>
            </a:r>
            <a:r>
              <a:rPr lang="sv-SE" sz="1050" dirty="0"/>
              <a:t>(art, </a:t>
            </a:r>
            <a:r>
              <a:rPr lang="sv-SE" sz="1050" dirty="0" err="1"/>
              <a:t>technology</a:t>
            </a:r>
            <a:r>
              <a:rPr lang="sv-SE" sz="1050" dirty="0"/>
              <a:t> and design)</a:t>
            </a:r>
          </a:p>
          <a:p>
            <a:pPr marL="342900" indent="-342900"/>
            <a:r>
              <a:rPr lang="sv-SE" dirty="0"/>
              <a:t>PDC Center for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Computing</a:t>
            </a:r>
            <a:r>
              <a:rPr lang="sv-SE" dirty="0"/>
              <a:t> </a:t>
            </a:r>
            <a:r>
              <a:rPr lang="sv-SE" sz="1050" dirty="0"/>
              <a:t>(</a:t>
            </a:r>
            <a:r>
              <a:rPr lang="sv-SE" sz="1050" dirty="0" err="1"/>
              <a:t>supercomputing</a:t>
            </a:r>
            <a:r>
              <a:rPr lang="sv-SE" sz="1050" dirty="0"/>
              <a:t>)</a:t>
            </a:r>
          </a:p>
          <a:p>
            <a:pPr marL="342900" indent="-342900"/>
            <a:r>
              <a:rPr lang="sv-SE" dirty="0"/>
              <a:t>SweGRIDS </a:t>
            </a:r>
            <a:r>
              <a:rPr lang="sv-SE" sz="1050" dirty="0"/>
              <a:t>(smart </a:t>
            </a:r>
            <a:r>
              <a:rPr lang="sv-SE" sz="1050" dirty="0" err="1"/>
              <a:t>grids</a:t>
            </a:r>
            <a:r>
              <a:rPr lang="sv-SE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67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Infrastructures for research and education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Picture 2" descr="G:\EES\kansli\Kommunikation\Bilder\Forskning\labbmiljöer\Electrum-2_9698-copy-webb-cropped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3" t="395" r="15192" b="4202"/>
          <a:stretch/>
        </p:blipFill>
        <p:spPr bwMode="auto">
          <a:xfrm>
            <a:off x="801933" y="1236548"/>
            <a:ext cx="1787604" cy="311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2204" r="4153" b="15636"/>
          <a:stretch/>
        </p:blipFill>
        <p:spPr>
          <a:xfrm>
            <a:off x="4559444" y="1236548"/>
            <a:ext cx="1780945" cy="3116136"/>
          </a:xfrm>
          <a:prstGeom prst="rect">
            <a:avLst/>
          </a:prstGeom>
          <a:ln>
            <a:noFill/>
          </a:ln>
        </p:spPr>
      </p:pic>
      <p:pic>
        <p:nvPicPr>
          <p:cNvPr id="10" name="Picture 3" descr="U:\kommunikation\Mediebank (foto, film, ljud och text)\Bilder\Övrigt\Bilder (puffar, breddare) till digitala kanaler\Puffbilder\smllight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8" b="271"/>
          <a:stretch/>
        </p:blipFill>
        <p:spPr bwMode="auto">
          <a:xfrm>
            <a:off x="2710060" y="2837129"/>
            <a:ext cx="1726207" cy="15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hlinkClick r:id="rId9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7970"/>
          <a:stretch/>
        </p:blipFill>
        <p:spPr>
          <a:xfrm>
            <a:off x="2701925" y="1236548"/>
            <a:ext cx="1734342" cy="1515554"/>
          </a:xfrm>
          <a:prstGeom prst="rect">
            <a:avLst/>
          </a:prstGeom>
        </p:spPr>
      </p:pic>
      <p:pic>
        <p:nvPicPr>
          <p:cNvPr id="12" name="Bildobjekt 11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91" y="2690280"/>
            <a:ext cx="295687" cy="208672"/>
          </a:xfrm>
          <a:prstGeom prst="rect">
            <a:avLst/>
          </a:prstGeom>
        </p:spPr>
      </p:pic>
      <p:pic>
        <p:nvPicPr>
          <p:cNvPr id="13" name="Bildobjekt 12">
            <a:hlinkClick r:id="rId9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52" y="1889989"/>
            <a:ext cx="295687" cy="208672"/>
          </a:xfrm>
          <a:prstGeom prst="rect">
            <a:avLst/>
          </a:prstGeom>
        </p:spPr>
      </p:pic>
      <p:pic>
        <p:nvPicPr>
          <p:cNvPr id="14" name="Bildobjekt 13">
            <a:hlinkClick r:id="rId5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72" y="2690280"/>
            <a:ext cx="295687" cy="208672"/>
          </a:xfrm>
          <a:prstGeom prst="rect">
            <a:avLst/>
          </a:prstGeom>
        </p:spPr>
      </p:pic>
      <p:pic>
        <p:nvPicPr>
          <p:cNvPr id="15" name="Bildobjekt 14">
            <a:hlinkClick r:id="rId7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51" y="3492328"/>
            <a:ext cx="295687" cy="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95BB27E-48C8-4845-804D-06817FCF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KTH Royal Institute of Technology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DC37C1-D8A0-DA41-9721-23DD355AF2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2021-02-16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042904-6C12-3C45-8180-36DC2B53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4A4DA3A-FC83-0F41-BA29-3FE1E38CD8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/>
              <a:t>KTH is Sweden's oldest and </a:t>
            </a:r>
            <a:br>
              <a:rPr lang="en-US" sz="1200" dirty="0"/>
            </a:br>
            <a:r>
              <a:rPr lang="en-US" sz="1200" dirty="0"/>
              <a:t>largest technical university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More than 13,000 full-time students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More than 1,700 doctoral students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Over 3,500 full time employees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Four campuses in the Stockholm region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Ranked as 36 in the world in Engineering </a:t>
            </a:r>
            <a:br>
              <a:rPr lang="en-US" sz="1200" dirty="0"/>
            </a:br>
            <a:r>
              <a:rPr lang="en-US" sz="1200" dirty="0"/>
              <a:t>&amp; Technology (QS World University </a:t>
            </a:r>
            <a:br>
              <a:rPr lang="en-US" sz="1200" dirty="0"/>
            </a:br>
            <a:r>
              <a:rPr lang="en-US" sz="1200" dirty="0"/>
              <a:t>Rankings) and 7 in the world based on </a:t>
            </a:r>
            <a:br>
              <a:rPr lang="en-US" sz="1200" dirty="0"/>
            </a:br>
            <a:r>
              <a:rPr lang="en-US" sz="1200" dirty="0"/>
              <a:t>UN’s global sustainability goals (THE University Impact Rankings)</a:t>
            </a:r>
          </a:p>
          <a:p>
            <a:pPr>
              <a:lnSpc>
                <a:spcPct val="200000"/>
              </a:lnSpc>
            </a:pPr>
            <a:endParaRPr lang="en-GB" sz="1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06" y="1141146"/>
            <a:ext cx="1951728" cy="28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Follow</a:t>
            </a:r>
            <a:r>
              <a:rPr lang="sv-SE" dirty="0"/>
              <a:t> KTH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Facebook</a:t>
            </a:r>
          </a:p>
          <a:p>
            <a:r>
              <a:rPr lang="en-GB" dirty="0"/>
              <a:t>facebook.com/KTH </a:t>
            </a:r>
          </a:p>
          <a:p>
            <a:r>
              <a:rPr lang="en-GB" dirty="0"/>
              <a:t>facebook.com/</a:t>
            </a:r>
            <a:r>
              <a:rPr lang="en-GB" dirty="0" err="1"/>
              <a:t>ktheecs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Twitter</a:t>
            </a:r>
          </a:p>
          <a:p>
            <a:r>
              <a:rPr lang="en-GB" dirty="0"/>
              <a:t>@</a:t>
            </a:r>
            <a:r>
              <a:rPr lang="en-GB" dirty="0" err="1"/>
              <a:t>KTHinfo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KTHuniversity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KTHresearch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YouTube</a:t>
            </a:r>
          </a:p>
          <a:p>
            <a:r>
              <a:rPr lang="en-GB" dirty="0"/>
              <a:t>youtube.com/KTH</a:t>
            </a:r>
          </a:p>
          <a:p>
            <a:pPr marL="0" indent="0">
              <a:buNone/>
            </a:pPr>
            <a:endParaRPr lang="en-GB" dirty="0"/>
          </a:p>
          <a:p>
            <a:endParaRPr lang="sv-SE" dirty="0"/>
          </a:p>
        </p:txBody>
      </p:sp>
      <p:sp>
        <p:nvSpPr>
          <p:cNvPr id="19" name="Platshållare för innehåll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Instagram</a:t>
            </a:r>
          </a:p>
          <a:p>
            <a:r>
              <a:rPr lang="en-GB" dirty="0"/>
              <a:t>@</a:t>
            </a:r>
            <a:r>
              <a:rPr lang="en-GB" dirty="0" err="1"/>
              <a:t>kthstudent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kthuniversity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Web</a:t>
            </a:r>
          </a:p>
          <a:p>
            <a:r>
              <a:rPr lang="en-GB" dirty="0"/>
              <a:t>kth.se</a:t>
            </a:r>
          </a:p>
          <a:p>
            <a:r>
              <a:rPr lang="en-GB" dirty="0"/>
              <a:t>kth.se/</a:t>
            </a:r>
            <a:r>
              <a:rPr lang="en-GB" dirty="0" err="1"/>
              <a:t>eecs</a:t>
            </a:r>
            <a:r>
              <a:rPr lang="en-GB" dirty="0"/>
              <a:t> </a:t>
            </a:r>
          </a:p>
          <a:p>
            <a:endParaRPr lang="sv-SE" dirty="0"/>
          </a:p>
          <a:p>
            <a:pPr marL="0" indent="0">
              <a:buNone/>
            </a:pPr>
            <a:r>
              <a:rPr lang="en-GB" b="1" dirty="0"/>
              <a:t>Follow me:</a:t>
            </a:r>
          </a:p>
          <a:p>
            <a:r>
              <a:rPr lang="en-GB" i="1" dirty="0">
                <a:solidFill>
                  <a:srgbClr val="FF0000"/>
                </a:solidFill>
              </a:rPr>
              <a:t>Link to your profile </a:t>
            </a:r>
            <a:r>
              <a:rPr lang="en-GB" i="1">
                <a:solidFill>
                  <a:srgbClr val="FF0000"/>
                </a:solidFill>
              </a:rPr>
              <a:t>page </a:t>
            </a:r>
            <a:br>
              <a:rPr lang="en-GB" i="1">
                <a:solidFill>
                  <a:srgbClr val="FF0000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or </a:t>
            </a:r>
            <a:r>
              <a:rPr lang="en-GB" i="1" dirty="0">
                <a:solidFill>
                  <a:srgbClr val="FF0000"/>
                </a:solidFill>
              </a:rPr>
              <a:t>other channel</a:t>
            </a:r>
          </a:p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1133337"/>
            <a:ext cx="287833" cy="28783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1" t="-1873" r="-1335" b="1873"/>
          <a:stretch/>
        </p:blipFill>
        <p:spPr>
          <a:xfrm>
            <a:off x="3558221" y="1116000"/>
            <a:ext cx="332541" cy="3214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2144566"/>
            <a:ext cx="331797" cy="25504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5" y="3417179"/>
            <a:ext cx="295687" cy="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kth.se/</a:t>
            </a:r>
            <a:r>
              <a:rPr lang="sv-SE" dirty="0" err="1"/>
              <a:t>eecs</a:t>
            </a:r>
            <a:endParaRPr lang="sv-SE" dirty="0"/>
          </a:p>
          <a:p>
            <a:pPr>
              <a:lnSpc>
                <a:spcPct val="170000"/>
              </a:lnSpc>
            </a:pPr>
            <a:r>
              <a:rPr lang="en-US" sz="700" b="1" i="1" dirty="0"/>
              <a:t>Photos: </a:t>
            </a:r>
            <a:r>
              <a:rPr lang="en-US" sz="700" i="1" dirty="0"/>
              <a:t>Adam </a:t>
            </a:r>
            <a:r>
              <a:rPr lang="en-US" sz="700" i="1" dirty="0" err="1"/>
              <a:t>af</a:t>
            </a:r>
            <a:r>
              <a:rPr lang="en-US" sz="700" i="1" dirty="0"/>
              <a:t> </a:t>
            </a:r>
            <a:r>
              <a:rPr lang="en-US" sz="700" i="1" dirty="0" err="1"/>
              <a:t>Ekenstam</a:t>
            </a:r>
            <a:r>
              <a:rPr lang="en-US" sz="700" i="1" dirty="0"/>
              <a:t>, Abraham </a:t>
            </a:r>
            <a:r>
              <a:rPr lang="en-US" sz="700" i="1" dirty="0" err="1"/>
              <a:t>Engelmark</a:t>
            </a:r>
            <a:r>
              <a:rPr lang="en-US" sz="700" i="1" dirty="0"/>
              <a:t>, Patrik </a:t>
            </a:r>
            <a:r>
              <a:rPr lang="en-US" sz="700" i="1" dirty="0" err="1"/>
              <a:t>Lundmark</a:t>
            </a:r>
            <a:r>
              <a:rPr lang="en-US" sz="700" i="1" dirty="0"/>
              <a:t>, Kyriaki Sarampasina, Tobias Ohls,</a:t>
            </a:r>
            <a:br>
              <a:rPr lang="en-US" sz="700" i="1" dirty="0"/>
            </a:br>
            <a:r>
              <a:rPr lang="en-US" sz="700" i="1" dirty="0"/>
              <a:t>Linus</a:t>
            </a:r>
            <a:r>
              <a:rPr lang="sv-SE" sz="700" i="1" dirty="0"/>
              <a:t> </a:t>
            </a:r>
            <a:r>
              <a:rPr lang="en-US" sz="700" i="1" dirty="0"/>
              <a:t>Hallgren, Petter Cohen, Håkan Lindgren, </a:t>
            </a:r>
            <a:r>
              <a:rPr lang="en-US" sz="700" i="1" dirty="0" err="1"/>
              <a:t>Jann</a:t>
            </a:r>
            <a:r>
              <a:rPr lang="en-US" sz="700" i="1" dirty="0"/>
              <a:t> </a:t>
            </a:r>
            <a:r>
              <a:rPr lang="en-US" sz="700" i="1" dirty="0" err="1"/>
              <a:t>Lipka</a:t>
            </a:r>
            <a:r>
              <a:rPr lang="en-US" sz="700" i="1" dirty="0"/>
              <a:t>, Andreas Bergsten</a:t>
            </a:r>
            <a:endParaRPr lang="en-GB" sz="700" i="1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4294967295"/>
          </p:nvPr>
        </p:nvSpPr>
        <p:spPr>
          <a:xfrm>
            <a:off x="260350" y="4949825"/>
            <a:ext cx="1543050" cy="117475"/>
          </a:xfrm>
        </p:spPr>
        <p:txBody>
          <a:bodyPr/>
          <a:lstStyle/>
          <a:p>
            <a:fld id="{BAD82F0C-0E2A-5546-8972-AA94798A63F5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14950" y="4949825"/>
            <a:ext cx="1543050" cy="117475"/>
          </a:xfrm>
        </p:spPr>
        <p:txBody>
          <a:bodyPr/>
          <a:lstStyle/>
          <a:p>
            <a:fld id="{C338348D-F2D3-AB47-AE2A-1D59B1E58D6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9200" y="251752"/>
            <a:ext cx="5788800" cy="673874"/>
          </a:xfrm>
        </p:spPr>
        <p:txBody>
          <a:bodyPr/>
          <a:lstStyle/>
          <a:p>
            <a:r>
              <a:rPr lang="en-US" dirty="0"/>
              <a:t>Electrical engineering and computer science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D5815-6AFC-734B-9E0C-0F2FEA63A4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pPr/>
              <a:t>2021-02-16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7C319B-AA08-4D41-9648-6D635ED4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latshållare för innehåll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1" b="11578"/>
          <a:stretch/>
        </p:blipFill>
        <p:spPr>
          <a:xfrm>
            <a:off x="232913" y="1158645"/>
            <a:ext cx="6374263" cy="35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2CF49EF5-B4AD-AA40-AED7-D94D0FEE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655856" cy="673874"/>
          </a:xfrm>
        </p:spPr>
        <p:txBody>
          <a:bodyPr/>
          <a:lstStyle/>
          <a:p>
            <a:r>
              <a:rPr lang="en-US" dirty="0"/>
              <a:t>Electrical engineering and computer science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44A08B-F02B-4E46-9023-9C714CB71C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pPr/>
              <a:t>2021-02-16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771317-7A3B-AB4F-A106-3CFD0649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132857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Research, education and co-operation in the broad </a:t>
            </a:r>
            <a:br>
              <a:rPr lang="en-US" sz="1600" dirty="0"/>
            </a:br>
            <a:r>
              <a:rPr lang="en-US" sz="1600" dirty="0"/>
              <a:t>area of Electrical Engineering and Computer Science.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Two campus areas: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6" b="3689"/>
          <a:stretch/>
        </p:blipFill>
        <p:spPr>
          <a:xfrm>
            <a:off x="1196085" y="3271974"/>
            <a:ext cx="2497931" cy="11792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6" r="249" b="1300"/>
          <a:stretch/>
        </p:blipFill>
        <p:spPr>
          <a:xfrm>
            <a:off x="3813918" y="3269302"/>
            <a:ext cx="2503590" cy="1181928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694016" y="2564088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Kista, </a:t>
            </a:r>
            <a:r>
              <a:rPr lang="sv-SE" sz="1600" dirty="0" err="1"/>
              <a:t>north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br>
              <a:rPr lang="sv-SE" sz="1600" dirty="0"/>
            </a:br>
            <a:r>
              <a:rPr lang="sv-SE" sz="1600" dirty="0"/>
              <a:t>central Stockholm</a:t>
            </a:r>
          </a:p>
        </p:txBody>
      </p:sp>
      <p:sp>
        <p:nvSpPr>
          <p:cNvPr id="10" name="Rektangel 9"/>
          <p:cNvSpPr/>
          <p:nvPr/>
        </p:nvSpPr>
        <p:spPr>
          <a:xfrm>
            <a:off x="1103705" y="2564088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Valhallavägen, </a:t>
            </a:r>
            <a:br>
              <a:rPr lang="sv-SE" sz="1600" dirty="0"/>
            </a:br>
            <a:r>
              <a:rPr lang="sv-SE" sz="1600" dirty="0"/>
              <a:t>central Stockholm</a:t>
            </a:r>
          </a:p>
        </p:txBody>
      </p:sp>
    </p:spTree>
    <p:extLst>
      <p:ext uri="{BB962C8B-B14F-4D97-AF65-F5344CB8AC3E}">
        <p14:creationId xmlns:p14="http://schemas.microsoft.com/office/powerpoint/2010/main" val="42502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09E1-3E5E-0942-A22C-678E3886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engineering and computer </a:t>
            </a:r>
            <a:br>
              <a:rPr lang="en-US" dirty="0"/>
            </a:br>
            <a:r>
              <a:rPr lang="en-US" dirty="0"/>
              <a:t>science in numbers</a:t>
            </a:r>
            <a:endParaRPr lang="en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69E25-0ECB-974C-B5DE-D1B6B7ADB0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F2ED-AC9C-3C46-A735-8D0F472E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Bildobjekt 7">
            <a:extLst>
              <a:ext uri="{FF2B5EF4-FFF2-40B4-BE49-F238E27FC236}">
                <a16:creationId xmlns:a16="http://schemas.microsoft.com/office/drawing/2014/main" id="{21B53782-B3F5-224C-9A17-19521CE280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8383" y="1092483"/>
            <a:ext cx="5540375" cy="1052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1F408-AF5A-854D-9ABC-5FF4F14D24AD}"/>
              </a:ext>
            </a:extLst>
          </p:cNvPr>
          <p:cNvSpPr/>
          <p:nvPr/>
        </p:nvSpPr>
        <p:spPr>
          <a:xfrm>
            <a:off x="1714500" y="211008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EDAAC-D742-7F41-A6B7-114920710A39}"/>
              </a:ext>
            </a:extLst>
          </p:cNvPr>
          <p:cNvSpPr txBox="1"/>
          <p:nvPr/>
        </p:nvSpPr>
        <p:spPr>
          <a:xfrm>
            <a:off x="2536902" y="2101438"/>
            <a:ext cx="2364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4000" dirty="0"/>
              <a:t>5200</a:t>
            </a:r>
            <a:r>
              <a:rPr lang="en-SE" dirty="0"/>
              <a:t> </a:t>
            </a:r>
          </a:p>
          <a:p>
            <a:r>
              <a:rPr lang="en-SE" sz="1000" i="1" dirty="0"/>
              <a:t>Number och Bachelor and Master students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ECF2A-2561-FF41-B397-FCCA6255F722}"/>
              </a:ext>
            </a:extLst>
          </p:cNvPr>
          <p:cNvSpPr txBox="1"/>
          <p:nvPr/>
        </p:nvSpPr>
        <p:spPr>
          <a:xfrm>
            <a:off x="4485578" y="2848749"/>
            <a:ext cx="2364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4 </a:t>
            </a:r>
            <a:r>
              <a:rPr lang="en-SE" sz="1000" dirty="0"/>
              <a:t>Master of Science Programmes </a:t>
            </a:r>
          </a:p>
          <a:p>
            <a:r>
              <a:rPr lang="en-SE" dirty="0"/>
              <a:t>3 </a:t>
            </a:r>
            <a:r>
              <a:rPr lang="en-SE" sz="1000" dirty="0"/>
              <a:t>Bachelor of Science Programmes </a:t>
            </a:r>
          </a:p>
          <a:p>
            <a:r>
              <a:rPr lang="en-SE" dirty="0"/>
              <a:t>1 </a:t>
            </a:r>
            <a:r>
              <a:rPr lang="en-SE" sz="1000" dirty="0"/>
              <a:t>Bachelor’s Programme in English </a:t>
            </a:r>
          </a:p>
          <a:p>
            <a:r>
              <a:rPr lang="en-SE" dirty="0"/>
              <a:t>15 </a:t>
            </a:r>
            <a:r>
              <a:rPr lang="en-SE" sz="1000" dirty="0"/>
              <a:t>Master’s Programmes </a:t>
            </a:r>
          </a:p>
          <a:p>
            <a:r>
              <a:rPr lang="en-SE" dirty="0"/>
              <a:t>4 </a:t>
            </a:r>
            <a:r>
              <a:rPr lang="en-SE" sz="1000" dirty="0"/>
              <a:t>Doctoral Programmes </a:t>
            </a:r>
          </a:p>
          <a:p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6643F-0387-024C-B0C9-6E61C84209F6}"/>
              </a:ext>
            </a:extLst>
          </p:cNvPr>
          <p:cNvSpPr txBox="1"/>
          <p:nvPr/>
        </p:nvSpPr>
        <p:spPr>
          <a:xfrm>
            <a:off x="588226" y="2622290"/>
            <a:ext cx="21549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b="1" spc="-150" dirty="0"/>
              <a:t>1.1</a:t>
            </a:r>
            <a:r>
              <a:rPr lang="en-SE" b="1" spc="-150" dirty="0"/>
              <a:t> bn  </a:t>
            </a:r>
            <a:r>
              <a:rPr lang="en-SE" dirty="0"/>
              <a:t>SEK</a:t>
            </a:r>
          </a:p>
          <a:p>
            <a:r>
              <a:rPr lang="en-SE" sz="1000" i="1" dirty="0"/>
              <a:t>(</a:t>
            </a:r>
            <a:r>
              <a:rPr lang="sv-SE" sz="1000" i="1" dirty="0" err="1"/>
              <a:t>annual</a:t>
            </a:r>
            <a:r>
              <a:rPr lang="sv-SE" sz="1000" i="1" dirty="0"/>
              <a:t> </a:t>
            </a:r>
            <a:r>
              <a:rPr lang="sv-SE" sz="1000" i="1" dirty="0" err="1"/>
              <a:t>turnover</a:t>
            </a:r>
            <a:r>
              <a:rPr lang="sv-SE" sz="1000" i="1" dirty="0"/>
              <a:t> in billion SEK</a:t>
            </a:r>
            <a:r>
              <a:rPr lang="en-SE" sz="1000" i="1" dirty="0"/>
              <a:t>)</a:t>
            </a:r>
          </a:p>
          <a:p>
            <a:r>
              <a:rPr lang="en-SE" sz="2800" dirty="0"/>
              <a:t>478 </a:t>
            </a:r>
            <a:r>
              <a:rPr lang="en-SE" sz="1000" dirty="0"/>
              <a:t>projects</a:t>
            </a:r>
          </a:p>
          <a:p>
            <a:r>
              <a:rPr lang="en-SE" sz="1000" i="1" dirty="0"/>
              <a:t>(with external funding)</a:t>
            </a:r>
          </a:p>
          <a:p>
            <a:r>
              <a:rPr lang="en-SE" sz="1000" dirty="0"/>
              <a:t>of which </a:t>
            </a:r>
            <a:r>
              <a:rPr lang="en-SE" sz="2800" dirty="0"/>
              <a:t>81</a:t>
            </a:r>
            <a:r>
              <a:rPr lang="en-SE" sz="1000" dirty="0"/>
              <a:t>are</a:t>
            </a:r>
            <a:r>
              <a:rPr lang="en-SE" dirty="0"/>
              <a:t> </a:t>
            </a:r>
            <a:r>
              <a:rPr lang="en-SE" sz="1000" i="1" dirty="0"/>
              <a:t>EU- projects</a:t>
            </a:r>
          </a:p>
        </p:txBody>
      </p:sp>
    </p:spTree>
    <p:extLst>
      <p:ext uri="{BB962C8B-B14F-4D97-AF65-F5344CB8AC3E}">
        <p14:creationId xmlns:p14="http://schemas.microsoft.com/office/powerpoint/2010/main" val="37934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International ranking lists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80000" y="1857324"/>
            <a:ext cx="2718000" cy="3163529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ARWU 2020</a:t>
            </a:r>
          </a:p>
          <a:p>
            <a:pPr marL="342900" indent="-342900"/>
            <a:r>
              <a:rPr lang="sv-SE" dirty="0"/>
              <a:t>Automation and </a:t>
            </a:r>
            <a:r>
              <a:rPr lang="sv-SE" dirty="0" err="1"/>
              <a:t>control</a:t>
            </a:r>
            <a:r>
              <a:rPr lang="sv-SE" dirty="0"/>
              <a:t> (17)</a:t>
            </a:r>
          </a:p>
          <a:p>
            <a:pPr marL="342900" indent="-342900"/>
            <a:r>
              <a:rPr lang="sv-SE" dirty="0"/>
              <a:t>Transport science and </a:t>
            </a:r>
            <a:r>
              <a:rPr lang="sv-SE" dirty="0" err="1"/>
              <a:t>technology</a:t>
            </a:r>
            <a:r>
              <a:rPr lang="sv-SE" dirty="0"/>
              <a:t> (24)</a:t>
            </a:r>
          </a:p>
          <a:p>
            <a:pPr marL="342900" indent="-342900"/>
            <a:r>
              <a:rPr lang="sv-SE" dirty="0" err="1"/>
              <a:t>Telecommunication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(32)</a:t>
            </a:r>
          </a:p>
          <a:p>
            <a:pPr marL="342900" indent="-342900"/>
            <a:r>
              <a:rPr lang="sv-SE" dirty="0"/>
              <a:t>Energy science and </a:t>
            </a:r>
            <a:r>
              <a:rPr lang="sv-SE" dirty="0" err="1"/>
              <a:t>engineering</a:t>
            </a:r>
            <a:r>
              <a:rPr lang="sv-SE" dirty="0"/>
              <a:t> (51-75)</a:t>
            </a:r>
          </a:p>
          <a:p>
            <a:pPr marL="342900" indent="-342900"/>
            <a:r>
              <a:rPr lang="sv-SE" dirty="0" err="1"/>
              <a:t>Electrical</a:t>
            </a:r>
            <a:r>
              <a:rPr lang="sv-SE" dirty="0"/>
              <a:t> and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(38)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3890762" y="1857324"/>
            <a:ext cx="2718000" cy="316353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QS 2020</a:t>
            </a:r>
          </a:p>
          <a:p>
            <a:pPr marL="342900" indent="-342900"/>
            <a:r>
              <a:rPr lang="sv-SE" dirty="0" err="1"/>
              <a:t>Electrical</a:t>
            </a:r>
            <a:r>
              <a:rPr lang="sv-SE" dirty="0"/>
              <a:t> and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(17)</a:t>
            </a:r>
          </a:p>
          <a:p>
            <a:pPr marL="342900" indent="-342900"/>
            <a:r>
              <a:rPr lang="sv-SE" dirty="0"/>
              <a:t>Computer science and information systems (43)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THE 2020 </a:t>
            </a:r>
            <a:r>
              <a:rPr lang="sv-SE" dirty="0"/>
              <a:t>(200 universitet)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    Computer science (69)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1080000" y="1068281"/>
            <a:ext cx="4518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Electrical engineering and computer science at KTH</a:t>
            </a:r>
            <a:br>
              <a:rPr lang="en-US" sz="1400" dirty="0"/>
            </a:br>
            <a:r>
              <a:rPr lang="en-US" sz="1400" dirty="0"/>
              <a:t>places high on international rankings:</a:t>
            </a:r>
          </a:p>
        </p:txBody>
      </p:sp>
      <p:pic>
        <p:nvPicPr>
          <p:cNvPr id="8" name="Picture 2" descr="&quot;QS rankings are based primarily on surveys completed by researchers and employers in which they rate the university&quot;, explains Peter Gudmundson, President of KTH.">
            <a:extLst>
              <a:ext uri="{FF2B5EF4-FFF2-40B4-BE49-F238E27FC236}">
                <a16:creationId xmlns:a16="http://schemas.microsoft.com/office/drawing/2014/main" id="{E8A32AB3-20B9-A844-8926-ECFD2B2B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13" y="452651"/>
            <a:ext cx="1320605" cy="3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newcastle.edu.au/__data/assets/image/0011/43886/THEWorldUniversityRankings_Logo_2013.jpg">
            <a:extLst>
              <a:ext uri="{FF2B5EF4-FFF2-40B4-BE49-F238E27FC236}">
                <a16:creationId xmlns:a16="http://schemas.microsoft.com/office/drawing/2014/main" id="{AC83B481-7F21-9B4E-896D-79392F87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643" y="872794"/>
            <a:ext cx="1147207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kommunikation\Mediebank (foto, film, ljud och text)\Bilder\Utbildning\Undervisning och kurser\Köpta bilder\KTH_FILMTEAM_160525_ADAM0452_aRGB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0931" r="-88" b="4592"/>
          <a:stretch/>
        </p:blipFill>
        <p:spPr bwMode="auto">
          <a:xfrm>
            <a:off x="241221" y="1166842"/>
            <a:ext cx="6367141" cy="35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D66186E-55EE-574F-9820-60F3DBCBFE7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pPr/>
              <a:t>2021-02-16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8F9FF4-FF86-B647-AB69-EA70FD57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generation of engineers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E2BCFE-8676-A348-AF96-83861126C7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pPr/>
              <a:t>2021-02-16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800158-0EC8-D040-A057-34B84D5F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/>
              <a:t>Educating students to solve future </a:t>
            </a:r>
            <a:br>
              <a:rPr lang="en-US" sz="1200" dirty="0"/>
            </a:br>
            <a:r>
              <a:rPr lang="en-US" sz="1200" dirty="0"/>
              <a:t>global challenges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99 percent have a job one year </a:t>
            </a:r>
            <a:br>
              <a:rPr lang="en-US" sz="1200" dirty="0"/>
            </a:br>
            <a:r>
              <a:rPr lang="en-US" sz="1200" dirty="0"/>
              <a:t>after graduation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 err="1"/>
              <a:t>Digitisation</a:t>
            </a:r>
            <a:r>
              <a:rPr lang="en-US" sz="1200" dirty="0"/>
              <a:t>, equality, </a:t>
            </a:r>
            <a:r>
              <a:rPr lang="en-US" sz="1200" dirty="0" err="1"/>
              <a:t>internationalisation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and sustainability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Programmes in constant development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Co-operation and real cases with </a:t>
            </a:r>
            <a:br>
              <a:rPr lang="en-US" sz="1200" dirty="0"/>
            </a:br>
            <a:r>
              <a:rPr lang="en-US" sz="1200" dirty="0"/>
              <a:t>external partners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Close relation to research in respective areas</a:t>
            </a:r>
          </a:p>
        </p:txBody>
      </p:sp>
      <p:pic>
        <p:nvPicPr>
          <p:cNvPr id="10" name="Picture 5" descr="U:\kommunikation\Mediebank (foto, film, ljud och text)\Bilder\Övrigt\Bilder (puffar, breddare) till digitala kanaler\Puffbilder\studentjobbarl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-823" b="402"/>
          <a:stretch/>
        </p:blipFill>
        <p:spPr bwMode="auto">
          <a:xfrm>
            <a:off x="4723466" y="1141146"/>
            <a:ext cx="1760164" cy="13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:\kommunikation\Mediebank (foto, film, ljud och text)\Bilder\Övrigt\Bilder (puffar, breddare) till digitala kanaler\Puffbilder\föreläsning_kista_l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5887"/>
          <a:stretch/>
        </p:blipFill>
        <p:spPr bwMode="auto">
          <a:xfrm>
            <a:off x="4723466" y="2657946"/>
            <a:ext cx="1760164" cy="13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second cycle programmes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2021-02-16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100" b="1" dirty="0"/>
              <a:t>Programmes in English: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Bachelor's programme 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Information and Communication Technology</a:t>
            </a:r>
            <a:br>
              <a:rPr lang="en-US" sz="1100" dirty="0"/>
            </a:br>
            <a:endParaRPr lang="en-US" sz="11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100" b="1" dirty="0"/>
              <a:t>Programmes in Swedish:</a:t>
            </a:r>
            <a:endParaRPr lang="en-US" sz="1100" dirty="0"/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Master of Science in Engineering programmes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Computer Science 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Electrical Engineering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Information Technology 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Media Technology</a:t>
            </a:r>
          </a:p>
          <a:p>
            <a:pPr marL="0" indent="0">
              <a:buNone/>
            </a:pPr>
            <a:endParaRPr lang="sv-SE" sz="11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Bachelor of Science in Engineering programmes: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Computer Science 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Electronics and Computer Technology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Electrical Engineering</a:t>
            </a:r>
          </a:p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0"/>
          <a:stretch/>
        </p:blipFill>
        <p:spPr>
          <a:xfrm>
            <a:off x="4332139" y="2733419"/>
            <a:ext cx="1952216" cy="14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4982</TotalTime>
  <Words>1208</Words>
  <Application>Microsoft Macintosh PowerPoint</Application>
  <PresentationFormat>Custom</PresentationFormat>
  <Paragraphs>235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Systemtypsnitt</vt:lpstr>
      <vt:lpstr>KTH_PPT-mall</vt:lpstr>
      <vt:lpstr>Research and education in electrical engineering and computer science</vt:lpstr>
      <vt:lpstr>About KTH Royal Institute of Technology</vt:lpstr>
      <vt:lpstr>Electrical engineering and computer science</vt:lpstr>
      <vt:lpstr>Electrical engineering and computer science</vt:lpstr>
      <vt:lpstr>Electrical engineering and computer  science in numbers</vt:lpstr>
      <vt:lpstr>International ranking lists</vt:lpstr>
      <vt:lpstr>Education in electrical engineering  and computer science</vt:lpstr>
      <vt:lpstr>A new generation of engineers</vt:lpstr>
      <vt:lpstr>First and second cycle programmes</vt:lpstr>
      <vt:lpstr>Master’s programmes</vt:lpstr>
      <vt:lpstr>Doctoral programmes</vt:lpstr>
      <vt:lpstr>Research in electrical engineering  and computer science</vt:lpstr>
      <vt:lpstr>Research in electrical engineering  and computer science</vt:lpstr>
      <vt:lpstr>Research in electrical engineering  and computer science</vt:lpstr>
      <vt:lpstr>Examples of recent research</vt:lpstr>
      <vt:lpstr>Co-operation in electrical engineering  and computer science</vt:lpstr>
      <vt:lpstr>A partner for the future</vt:lpstr>
      <vt:lpstr>Research centres</vt:lpstr>
      <vt:lpstr>Infrastructures for research and education</vt:lpstr>
      <vt:lpstr>Follow KTH</vt:lpstr>
      <vt:lpstr>Thank you!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Microsoft Office User</cp:lastModifiedBy>
  <cp:revision>78</cp:revision>
  <cp:lastPrinted>2013-05-27T09:10:21Z</cp:lastPrinted>
  <dcterms:created xsi:type="dcterms:W3CDTF">2019-02-11T09:39:15Z</dcterms:created>
  <dcterms:modified xsi:type="dcterms:W3CDTF">2021-02-16T09:27:38Z</dcterms:modified>
</cp:coreProperties>
</file>