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2.xml" ContentType="application/vnd.openxmlformats-officedocument.presentationml.notesSlid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comments/comment1.xml" ContentType="application/vnd.openxmlformats-officedocument.presentationml.comments+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ppt/charts/chart10.xml" ContentType="application/vnd.openxmlformats-officedocument.drawingml.chart+xml"/>
  <Override PartName="/ppt/charts/style9.xml" ContentType="application/vnd.ms-office.chartstyle+xml"/>
  <Override PartName="/ppt/charts/colors9.xml" ContentType="application/vnd.ms-office.chartcolorstyle+xml"/>
  <Override PartName="/ppt/charts/chart11.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2.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3.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4.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5.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6.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7.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8.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9.xml" ContentType="application/vnd.openxmlformats-officedocument.drawingml.chart+xml"/>
  <Override PartName="/ppt/charts/style18.xml" ContentType="application/vnd.ms-office.chartstyle+xml"/>
  <Override PartName="/ppt/charts/colors18.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69" r:id="rId2"/>
    <p:sldId id="285" r:id="rId3"/>
    <p:sldId id="287" r:id="rId4"/>
    <p:sldId id="286" r:id="rId5"/>
    <p:sldId id="276" r:id="rId6"/>
    <p:sldId id="278" r:id="rId7"/>
    <p:sldId id="277" r:id="rId8"/>
    <p:sldId id="291" r:id="rId9"/>
    <p:sldId id="292" r:id="rId10"/>
    <p:sldId id="274" r:id="rId11"/>
    <p:sldId id="279" r:id="rId12"/>
    <p:sldId id="275" r:id="rId13"/>
    <p:sldId id="282" r:id="rId14"/>
    <p:sldId id="290" r:id="rId15"/>
    <p:sldId id="293" r:id="rId16"/>
    <p:sldId id="270" r:id="rId17"/>
    <p:sldId id="271" r:id="rId18"/>
    <p:sldId id="280" r:id="rId19"/>
    <p:sldId id="281" r:id="rId20"/>
    <p:sldId id="296" r:id="rId21"/>
    <p:sldId id="283" r:id="rId22"/>
    <p:sldId id="295" r:id="rId23"/>
    <p:sldId id="294" r:id="rId24"/>
    <p:sldId id="288" r:id="rId25"/>
  </p:sldIdLst>
  <p:sldSz cx="9144000" cy="5143500" type="screen16x9"/>
  <p:notesSz cx="6858000" cy="9144000"/>
  <p:custDataLst>
    <p:tags r:id="rId28"/>
  </p:custDataLst>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lin Söderkvist" initials="MS" lastIdx="9" clrIdx="0">
    <p:extLst>
      <p:ext uri="{19B8F6BF-5375-455C-9EA6-DF929625EA0E}">
        <p15:presenceInfo xmlns:p15="http://schemas.microsoft.com/office/powerpoint/2012/main" userId="S-1-5-21-1948194976-2510558922-1916008050-1077383" providerId="AD"/>
      </p:ext>
    </p:extLst>
  </p:cmAuthor>
  <p:cmAuthor id="2" name="Alice Eklund" initials="AE" lastIdx="1" clrIdx="1">
    <p:extLst>
      <p:ext uri="{19B8F6BF-5375-455C-9EA6-DF929625EA0E}">
        <p15:presenceInfo xmlns:p15="http://schemas.microsoft.com/office/powerpoint/2012/main" userId="Alice Eklund"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54A6"/>
    <a:srgbClr val="848489"/>
    <a:srgbClr val="65656C"/>
    <a:srgbClr val="D02F80"/>
    <a:srgbClr val="5E87C0"/>
    <a:srgbClr val="2191C4"/>
    <a:srgbClr val="D95999"/>
    <a:srgbClr val="62922E"/>
    <a:srgbClr val="AFC92B"/>
    <a:srgbClr val="D854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5569" autoAdjust="0"/>
  </p:normalViewPr>
  <p:slideViewPr>
    <p:cSldViewPr snapToGrid="0">
      <p:cViewPr varScale="1">
        <p:scale>
          <a:sx n="132" d="100"/>
          <a:sy n="132" d="100"/>
        </p:scale>
        <p:origin x="186" y="684"/>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files.ug.kth.se\root\gemensam\UF\PLU\KTHs%20enk&#228;ter\Mellan&#229;rsenk&#228;ten\Mellan&#229;rsenk&#228;t%202019\Diagram\Diagram%20Mellan&#229;rsenk&#228;t%202019.xlsx" TargetMode="External"/></Relationships>
</file>

<file path=ppt/charts/_rels/chart10.xml.rels><?xml version="1.0" encoding="UTF-8" standalone="yes"?>
<Relationships xmlns="http://schemas.openxmlformats.org/package/2006/relationships"><Relationship Id="rId3" Type="http://schemas.openxmlformats.org/officeDocument/2006/relationships/oleObject" Target="file:///C:\Users\aliceek\AppData\Roaming\Microsoft\Windows\Network%20Shortcuts\Diagram,%20Karri&#228;ruppf&#246;ljning%202018%20.xlsx" TargetMode="External"/><Relationship Id="rId2" Type="http://schemas.microsoft.com/office/2011/relationships/chartColorStyle" Target="colors9.xml"/><Relationship Id="rId1" Type="http://schemas.microsoft.com/office/2011/relationships/chartStyle" Target="style9.xml"/></Relationships>
</file>

<file path=ppt/charts/_rels/chart11.xml.rels><?xml version="1.0" encoding="UTF-8" standalone="yes"?>
<Relationships xmlns="http://schemas.openxmlformats.org/package/2006/relationships"><Relationship Id="rId3" Type="http://schemas.openxmlformats.org/officeDocument/2006/relationships/oleObject" Target="file:///\\files.ug.kth.se\root\gemensam\UF\PLU\KTHs%20enk&#228;ter\Mellan&#229;rsenk&#228;ten\Mellan&#229;rsenk&#228;t%202019\Diagram\2Diagram%20Mellan&#229;rsenk&#228;t%202019.xlsx" TargetMode="External"/><Relationship Id="rId2" Type="http://schemas.microsoft.com/office/2011/relationships/chartColorStyle" Target="colors10.xml"/><Relationship Id="rId1" Type="http://schemas.microsoft.com/office/2011/relationships/chartStyle" Target="style10.xml"/></Relationships>
</file>

<file path=ppt/charts/_rels/chart12.xml.rels><?xml version="1.0" encoding="UTF-8" standalone="yes"?>
<Relationships xmlns="http://schemas.openxmlformats.org/package/2006/relationships"><Relationship Id="rId3" Type="http://schemas.openxmlformats.org/officeDocument/2006/relationships/oleObject" Target="Bok1" TargetMode="External"/><Relationship Id="rId2" Type="http://schemas.microsoft.com/office/2011/relationships/chartColorStyle" Target="colors11.xml"/><Relationship Id="rId1" Type="http://schemas.microsoft.com/office/2011/relationships/chartStyle" Target="style11.xml"/></Relationships>
</file>

<file path=ppt/charts/_rels/chart13.xml.rels><?xml version="1.0" encoding="UTF-8" standalone="yes"?>
<Relationships xmlns="http://schemas.openxmlformats.org/package/2006/relationships"><Relationship Id="rId3" Type="http://schemas.openxmlformats.org/officeDocument/2006/relationships/oleObject" Target="file:///\\files.ug.kth.se\root\gemensam\UF\PLU\KTHs%20enk&#228;ter\Mellan&#229;rsenk&#228;ten\Mellan&#229;rsenk&#228;t%202019\Diagram\2Diagram%20Mellan&#229;rsenk&#228;t%202019.xlsx" TargetMode="External"/><Relationship Id="rId2" Type="http://schemas.microsoft.com/office/2011/relationships/chartColorStyle" Target="colors12.xml"/><Relationship Id="rId1" Type="http://schemas.microsoft.com/office/2011/relationships/chartStyle" Target="style12.xml"/></Relationships>
</file>

<file path=ppt/charts/_rels/chart14.xml.rels><?xml version="1.0" encoding="UTF-8" standalone="yes"?>
<Relationships xmlns="http://schemas.openxmlformats.org/package/2006/relationships"><Relationship Id="rId3" Type="http://schemas.openxmlformats.org/officeDocument/2006/relationships/oleObject" Target="file:///\\files.ug.kth.se\root\gemensam\UF\PLU\KTHs%20enk&#228;ter\Mellan&#229;rsenk&#228;ten\Mellan&#229;rsenk&#228;t%202019\Diagram\diagram%20progam.xlsx" TargetMode="External"/><Relationship Id="rId2" Type="http://schemas.microsoft.com/office/2011/relationships/chartColorStyle" Target="colors13.xml"/><Relationship Id="rId1" Type="http://schemas.microsoft.com/office/2011/relationships/chartStyle" Target="style13.xml"/></Relationships>
</file>

<file path=ppt/charts/_rels/chart15.xml.rels><?xml version="1.0" encoding="UTF-8" standalone="yes"?>
<Relationships xmlns="http://schemas.openxmlformats.org/package/2006/relationships"><Relationship Id="rId3" Type="http://schemas.openxmlformats.org/officeDocument/2006/relationships/oleObject" Target="file:///\\files.ug.kth.se\root\gemensam\UF\PLU\KTHs%20enk&#228;ter\Mellan&#229;rsenk&#228;ten\Mellan&#229;rsenk&#228;t%202019\Diagram\diagram%20progam.xlsx" TargetMode="External"/><Relationship Id="rId2" Type="http://schemas.microsoft.com/office/2011/relationships/chartColorStyle" Target="colors14.xml"/><Relationship Id="rId1" Type="http://schemas.microsoft.com/office/2011/relationships/chartStyle" Target="style14.xml"/></Relationships>
</file>

<file path=ppt/charts/_rels/chart16.xml.rels><?xml version="1.0" encoding="UTF-8" standalone="yes"?>
<Relationships xmlns="http://schemas.openxmlformats.org/package/2006/relationships"><Relationship Id="rId3" Type="http://schemas.openxmlformats.org/officeDocument/2006/relationships/oleObject" Target="Bok1" TargetMode="External"/><Relationship Id="rId2" Type="http://schemas.microsoft.com/office/2011/relationships/chartColorStyle" Target="colors15.xml"/><Relationship Id="rId1" Type="http://schemas.microsoft.com/office/2011/relationships/chartStyle" Target="style15.xml"/></Relationships>
</file>

<file path=ppt/charts/_rels/chart17.xml.rels><?xml version="1.0" encoding="UTF-8" standalone="yes"?>
<Relationships xmlns="http://schemas.openxmlformats.org/package/2006/relationships"><Relationship Id="rId3" Type="http://schemas.openxmlformats.org/officeDocument/2006/relationships/oleObject" Target="file:///\\files.ug.kth.se\root\gemensam\UF\PLU\KTHs%20enk&#228;ter\Mellan&#229;rsenk&#228;ten\Mellan&#229;rsenk&#228;t%202019\Diagram\Diagram%20Mellan&#229;rsenk&#228;t%202019.xlsx" TargetMode="External"/><Relationship Id="rId2" Type="http://schemas.microsoft.com/office/2011/relationships/chartColorStyle" Target="colors16.xml"/><Relationship Id="rId1" Type="http://schemas.microsoft.com/office/2011/relationships/chartStyle" Target="style16.xml"/></Relationships>
</file>

<file path=ppt/charts/_rels/chart18.xml.rels><?xml version="1.0" encoding="UTF-8" standalone="yes"?>
<Relationships xmlns="http://schemas.openxmlformats.org/package/2006/relationships"><Relationship Id="rId3" Type="http://schemas.openxmlformats.org/officeDocument/2006/relationships/oleObject" Target="Bok1" TargetMode="External"/><Relationship Id="rId2" Type="http://schemas.microsoft.com/office/2011/relationships/chartColorStyle" Target="colors17.xml"/><Relationship Id="rId1" Type="http://schemas.microsoft.com/office/2011/relationships/chartStyle" Target="style17.xml"/></Relationships>
</file>

<file path=ppt/charts/_rels/chart19.xml.rels><?xml version="1.0" encoding="UTF-8" standalone="yes"?>
<Relationships xmlns="http://schemas.openxmlformats.org/package/2006/relationships"><Relationship Id="rId3" Type="http://schemas.openxmlformats.org/officeDocument/2006/relationships/oleObject" Target="Bok1" TargetMode="External"/><Relationship Id="rId2" Type="http://schemas.microsoft.com/office/2011/relationships/chartColorStyle" Target="colors18.xml"/><Relationship Id="rId1" Type="http://schemas.microsoft.com/office/2011/relationships/chartStyle" Target="style18.xml"/></Relationships>
</file>

<file path=ppt/charts/_rels/chart2.xml.rels><?xml version="1.0" encoding="UTF-8" standalone="yes"?>
<Relationships xmlns="http://schemas.openxmlformats.org/package/2006/relationships"><Relationship Id="rId3" Type="http://schemas.openxmlformats.org/officeDocument/2006/relationships/oleObject" Target="file:///\\files.ug.kth.se\root\gemensam\UF\PLU\KTHs%20enk&#228;ter\Mellan&#229;rsenk&#228;ten\Mellan&#229;rsenk&#228;t%202019\Diagram\4Diagram.xlsx" TargetMode="External"/><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oleObject" Target="file:///\\files.ug.kth.se\root\gemensam\UF\PLU\KTHs%20enk&#228;ter\Mellan&#229;rsenk&#228;ten\Mellan&#229;rsenk&#228;t%202019\Diagram\4Diagram.xlsx" TargetMode="External"/><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3" Type="http://schemas.openxmlformats.org/officeDocument/2006/relationships/oleObject" Target="Bok1" TargetMode="External"/><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oleObject" Target="file:///\\ug.kth.se\dfs\home\a\l\aliceek\Enk&#228;ter\Mellan&#229;rsenk&#228;t2019\Master\diagram.xlsx" TargetMode="External"/><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3" Type="http://schemas.openxmlformats.org/officeDocument/2006/relationships/oleObject" Target="file:///\\files.ug.kth.se\root\gemensam\UF\PLU\KTHs%20enk&#228;ter\Mellan&#229;rsenk&#228;ten\Mellan&#229;rsenk&#228;t%202019\Diagram\Diagram%20Mellan&#229;rsenk&#228;t%202019.xlsx" TargetMode="External"/><Relationship Id="rId2" Type="http://schemas.microsoft.com/office/2011/relationships/chartColorStyle" Target="colors5.xml"/><Relationship Id="rId1" Type="http://schemas.microsoft.com/office/2011/relationships/chartStyle" Target="style5.xml"/></Relationships>
</file>

<file path=ppt/charts/_rels/chart7.xml.rels><?xml version="1.0" encoding="UTF-8" standalone="yes"?>
<Relationships xmlns="http://schemas.openxmlformats.org/package/2006/relationships"><Relationship Id="rId3" Type="http://schemas.openxmlformats.org/officeDocument/2006/relationships/oleObject" Target="file:///\\files.ug.kth.se\root\gemensam\UF\PLU\KTHs%20enk&#228;ter\Mellan&#229;rsenk&#228;ten\Mellan&#229;rsenk&#228;t%202019\Diagram\Diagram%20Mellan&#229;rsenk&#228;t%202019.xlsx" TargetMode="External"/><Relationship Id="rId2" Type="http://schemas.microsoft.com/office/2011/relationships/chartColorStyle" Target="colors6.xml"/><Relationship Id="rId1" Type="http://schemas.microsoft.com/office/2011/relationships/chartStyle" Target="style6.xml"/></Relationships>
</file>

<file path=ppt/charts/_rels/chart8.xml.rels><?xml version="1.0" encoding="UTF-8" standalone="yes"?>
<Relationships xmlns="http://schemas.openxmlformats.org/package/2006/relationships"><Relationship Id="rId3" Type="http://schemas.openxmlformats.org/officeDocument/2006/relationships/oleObject" Target="file:///\\files.ug.kth.se\root\gemensam\UF\PLU\KTHs%20enk&#228;ter\Mellan&#229;rsenk&#228;ten\Mellan&#229;rsenk&#228;t%202019\Diagram\Diagram%20Mellan&#229;rsenk&#228;t%202019.xlsx" TargetMode="External"/><Relationship Id="rId2" Type="http://schemas.microsoft.com/office/2011/relationships/chartColorStyle" Target="colors7.xml"/><Relationship Id="rId1" Type="http://schemas.microsoft.com/office/2011/relationships/chartStyle" Target="style7.xml"/></Relationships>
</file>

<file path=ppt/charts/_rels/chart9.xml.rels><?xml version="1.0" encoding="UTF-8" standalone="yes"?>
<Relationships xmlns="http://schemas.openxmlformats.org/package/2006/relationships"><Relationship Id="rId3" Type="http://schemas.openxmlformats.org/officeDocument/2006/relationships/oleObject" Target="file:///\\files.ug.kth.se\root\gemensam\UF\PLU\KTHs%20enk&#228;ter\Mellan&#229;rsenk&#228;ten\Mellan&#229;rsenk&#228;t%202019\Diagram\Diagram%20Mellan&#229;rsenk&#228;t%202019.xlsx" TargetMode="External"/><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Blad1!$B$1</c:f>
              <c:strCache>
                <c:ptCount val="1"/>
                <c:pt idx="0">
                  <c:v>För låg </c:v>
                </c:pt>
              </c:strCache>
            </c:strRef>
          </c:tx>
          <c:cat>
            <c:numRef>
              <c:f>Blad1!$A$2:$A$8</c:f>
              <c:numCache>
                <c:formatCode>General</c:formatCode>
                <c:ptCount val="7"/>
                <c:pt idx="0">
                  <c:v>2004</c:v>
                </c:pt>
                <c:pt idx="1">
                  <c:v>2006</c:v>
                </c:pt>
                <c:pt idx="2">
                  <c:v>2008</c:v>
                </c:pt>
                <c:pt idx="3">
                  <c:v>2010</c:v>
                </c:pt>
                <c:pt idx="4">
                  <c:v>2012</c:v>
                </c:pt>
                <c:pt idx="5">
                  <c:v>2015</c:v>
                </c:pt>
                <c:pt idx="6">
                  <c:v>2019</c:v>
                </c:pt>
              </c:numCache>
            </c:numRef>
          </c:cat>
          <c:val>
            <c:numRef>
              <c:f>Blad1!$B$2:$B$8</c:f>
              <c:numCache>
                <c:formatCode>General</c:formatCode>
                <c:ptCount val="7"/>
                <c:pt idx="0">
                  <c:v>8</c:v>
                </c:pt>
                <c:pt idx="1">
                  <c:v>6</c:v>
                </c:pt>
                <c:pt idx="2">
                  <c:v>7</c:v>
                </c:pt>
                <c:pt idx="3">
                  <c:v>6</c:v>
                </c:pt>
                <c:pt idx="4">
                  <c:v>5</c:v>
                </c:pt>
                <c:pt idx="5">
                  <c:v>5</c:v>
                </c:pt>
                <c:pt idx="6">
                  <c:v>6</c:v>
                </c:pt>
              </c:numCache>
            </c:numRef>
          </c:val>
          <c:smooth val="0"/>
          <c:extLst>
            <c:ext xmlns:c16="http://schemas.microsoft.com/office/drawing/2014/chart" uri="{C3380CC4-5D6E-409C-BE32-E72D297353CC}">
              <c16:uniqueId val="{00000000-45D9-4A61-8989-8002C0945130}"/>
            </c:ext>
          </c:extLst>
        </c:ser>
        <c:ser>
          <c:idx val="1"/>
          <c:order val="1"/>
          <c:tx>
            <c:strRef>
              <c:f>Blad1!$C$1</c:f>
              <c:strCache>
                <c:ptCount val="1"/>
                <c:pt idx="0">
                  <c:v>Lagom </c:v>
                </c:pt>
              </c:strCache>
            </c:strRef>
          </c:tx>
          <c:cat>
            <c:numRef>
              <c:f>Blad1!$A$2:$A$8</c:f>
              <c:numCache>
                <c:formatCode>General</c:formatCode>
                <c:ptCount val="7"/>
                <c:pt idx="0">
                  <c:v>2004</c:v>
                </c:pt>
                <c:pt idx="1">
                  <c:v>2006</c:v>
                </c:pt>
                <c:pt idx="2">
                  <c:v>2008</c:v>
                </c:pt>
                <c:pt idx="3">
                  <c:v>2010</c:v>
                </c:pt>
                <c:pt idx="4">
                  <c:v>2012</c:v>
                </c:pt>
                <c:pt idx="5">
                  <c:v>2015</c:v>
                </c:pt>
                <c:pt idx="6">
                  <c:v>2019</c:v>
                </c:pt>
              </c:numCache>
            </c:numRef>
          </c:cat>
          <c:val>
            <c:numRef>
              <c:f>Blad1!$C$2:$C$8</c:f>
              <c:numCache>
                <c:formatCode>General</c:formatCode>
                <c:ptCount val="7"/>
                <c:pt idx="0">
                  <c:v>82</c:v>
                </c:pt>
                <c:pt idx="1">
                  <c:v>85</c:v>
                </c:pt>
                <c:pt idx="2">
                  <c:v>85</c:v>
                </c:pt>
                <c:pt idx="3">
                  <c:v>83</c:v>
                </c:pt>
                <c:pt idx="4">
                  <c:v>83</c:v>
                </c:pt>
                <c:pt idx="5">
                  <c:v>82</c:v>
                </c:pt>
                <c:pt idx="6">
                  <c:v>83</c:v>
                </c:pt>
              </c:numCache>
            </c:numRef>
          </c:val>
          <c:smooth val="0"/>
          <c:extLst>
            <c:ext xmlns:c16="http://schemas.microsoft.com/office/drawing/2014/chart" uri="{C3380CC4-5D6E-409C-BE32-E72D297353CC}">
              <c16:uniqueId val="{00000001-45D9-4A61-8989-8002C0945130}"/>
            </c:ext>
          </c:extLst>
        </c:ser>
        <c:ser>
          <c:idx val="2"/>
          <c:order val="2"/>
          <c:tx>
            <c:strRef>
              <c:f>Blad1!$D$1</c:f>
              <c:strCache>
                <c:ptCount val="1"/>
                <c:pt idx="0">
                  <c:v>För hög</c:v>
                </c:pt>
              </c:strCache>
            </c:strRef>
          </c:tx>
          <c:cat>
            <c:numRef>
              <c:f>Blad1!$A$2:$A$8</c:f>
              <c:numCache>
                <c:formatCode>General</c:formatCode>
                <c:ptCount val="7"/>
                <c:pt idx="0">
                  <c:v>2004</c:v>
                </c:pt>
                <c:pt idx="1">
                  <c:v>2006</c:v>
                </c:pt>
                <c:pt idx="2">
                  <c:v>2008</c:v>
                </c:pt>
                <c:pt idx="3">
                  <c:v>2010</c:v>
                </c:pt>
                <c:pt idx="4">
                  <c:v>2012</c:v>
                </c:pt>
                <c:pt idx="5">
                  <c:v>2015</c:v>
                </c:pt>
                <c:pt idx="6">
                  <c:v>2019</c:v>
                </c:pt>
              </c:numCache>
            </c:numRef>
          </c:cat>
          <c:val>
            <c:numRef>
              <c:f>Blad1!$D$2:$D$8</c:f>
              <c:numCache>
                <c:formatCode>General</c:formatCode>
                <c:ptCount val="7"/>
                <c:pt idx="0">
                  <c:v>7</c:v>
                </c:pt>
                <c:pt idx="1">
                  <c:v>7</c:v>
                </c:pt>
                <c:pt idx="2">
                  <c:v>7</c:v>
                </c:pt>
                <c:pt idx="3">
                  <c:v>10</c:v>
                </c:pt>
                <c:pt idx="4">
                  <c:v>11</c:v>
                </c:pt>
                <c:pt idx="5">
                  <c:v>13</c:v>
                </c:pt>
                <c:pt idx="6">
                  <c:v>11</c:v>
                </c:pt>
              </c:numCache>
            </c:numRef>
          </c:val>
          <c:smooth val="0"/>
          <c:extLst>
            <c:ext xmlns:c16="http://schemas.microsoft.com/office/drawing/2014/chart" uri="{C3380CC4-5D6E-409C-BE32-E72D297353CC}">
              <c16:uniqueId val="{00000002-45D9-4A61-8989-8002C0945130}"/>
            </c:ext>
          </c:extLst>
        </c:ser>
        <c:ser>
          <c:idx val="3"/>
          <c:order val="3"/>
          <c:tx>
            <c:strRef>
              <c:f>Blad1!$E$1</c:f>
              <c:strCache>
                <c:ptCount val="1"/>
                <c:pt idx="0">
                  <c:v>Uppgift saknas</c:v>
                </c:pt>
              </c:strCache>
            </c:strRef>
          </c:tx>
          <c:cat>
            <c:numRef>
              <c:f>Blad1!$A$2:$A$8</c:f>
              <c:numCache>
                <c:formatCode>General</c:formatCode>
                <c:ptCount val="7"/>
                <c:pt idx="0">
                  <c:v>2004</c:v>
                </c:pt>
                <c:pt idx="1">
                  <c:v>2006</c:v>
                </c:pt>
                <c:pt idx="2">
                  <c:v>2008</c:v>
                </c:pt>
                <c:pt idx="3">
                  <c:v>2010</c:v>
                </c:pt>
                <c:pt idx="4">
                  <c:v>2012</c:v>
                </c:pt>
                <c:pt idx="5">
                  <c:v>2015</c:v>
                </c:pt>
                <c:pt idx="6">
                  <c:v>2019</c:v>
                </c:pt>
              </c:numCache>
            </c:numRef>
          </c:cat>
          <c:val>
            <c:numRef>
              <c:f>Blad1!$E$2:$E$8</c:f>
              <c:numCache>
                <c:formatCode>General</c:formatCode>
                <c:ptCount val="7"/>
                <c:pt idx="0">
                  <c:v>3</c:v>
                </c:pt>
                <c:pt idx="1">
                  <c:v>1</c:v>
                </c:pt>
                <c:pt idx="2">
                  <c:v>1</c:v>
                </c:pt>
                <c:pt idx="3">
                  <c:v>1</c:v>
                </c:pt>
                <c:pt idx="4">
                  <c:v>1</c:v>
                </c:pt>
                <c:pt idx="5">
                  <c:v>0</c:v>
                </c:pt>
                <c:pt idx="6">
                  <c:v>0</c:v>
                </c:pt>
              </c:numCache>
            </c:numRef>
          </c:val>
          <c:smooth val="0"/>
          <c:extLst>
            <c:ext xmlns:c16="http://schemas.microsoft.com/office/drawing/2014/chart" uri="{C3380CC4-5D6E-409C-BE32-E72D297353CC}">
              <c16:uniqueId val="{00000003-45D9-4A61-8989-8002C0945130}"/>
            </c:ext>
          </c:extLst>
        </c:ser>
        <c:dLbls>
          <c:showLegendKey val="0"/>
          <c:showVal val="0"/>
          <c:showCatName val="0"/>
          <c:showSerName val="0"/>
          <c:showPercent val="0"/>
          <c:showBubbleSize val="0"/>
        </c:dLbls>
        <c:marker val="1"/>
        <c:smooth val="0"/>
        <c:axId val="101177600"/>
        <c:axId val="101191680"/>
      </c:lineChart>
      <c:catAx>
        <c:axId val="101177600"/>
        <c:scaling>
          <c:orientation val="minMax"/>
        </c:scaling>
        <c:delete val="0"/>
        <c:axPos val="b"/>
        <c:numFmt formatCode="General" sourceLinked="0"/>
        <c:majorTickMark val="out"/>
        <c:minorTickMark val="none"/>
        <c:tickLblPos val="nextTo"/>
        <c:crossAx val="101191680"/>
        <c:crosses val="autoZero"/>
        <c:auto val="1"/>
        <c:lblAlgn val="ctr"/>
        <c:lblOffset val="100"/>
        <c:noMultiLvlLbl val="0"/>
      </c:catAx>
      <c:valAx>
        <c:axId val="101191680"/>
        <c:scaling>
          <c:orientation val="minMax"/>
        </c:scaling>
        <c:delete val="0"/>
        <c:axPos val="l"/>
        <c:majorGridlines/>
        <c:numFmt formatCode="General" sourceLinked="1"/>
        <c:majorTickMark val="out"/>
        <c:minorTickMark val="none"/>
        <c:tickLblPos val="nextTo"/>
        <c:crossAx val="101177600"/>
        <c:crosses val="autoZero"/>
        <c:crossBetween val="between"/>
      </c:valAx>
    </c:plotArea>
    <c:legend>
      <c:legendPos val="r"/>
      <c:layout/>
      <c:overlay val="0"/>
    </c:legend>
    <c:plotVisOnly val="1"/>
    <c:dispBlanksAs val="gap"/>
    <c:showDLblsOverMax val="0"/>
  </c:chart>
  <c:spPr>
    <a:ln>
      <a:noFill/>
    </a:ln>
  </c:sp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Blad1!$A$635</c:f>
              <c:strCache>
                <c:ptCount val="1"/>
                <c:pt idx="0">
                  <c:v>2011</c:v>
                </c:pt>
              </c:strCache>
            </c:strRef>
          </c:tx>
          <c:spPr>
            <a:solidFill>
              <a:schemeClr val="accent2"/>
            </a:solidFill>
            <a:ln>
              <a:noFill/>
            </a:ln>
            <a:effectLst/>
          </c:spPr>
          <c:invertIfNegative val="0"/>
          <c:cat>
            <c:strRef>
              <c:f>Blad1!$B$634:$G$634</c:f>
              <c:strCache>
                <c:ptCount val="6"/>
                <c:pt idx="0">
                  <c:v>Mycket nöjd</c:v>
                </c:pt>
                <c:pt idx="1">
                  <c:v>Ganska nöjd</c:v>
                </c:pt>
                <c:pt idx="2">
                  <c:v>Ganska missnöjd</c:v>
                </c:pt>
                <c:pt idx="3">
                  <c:v>Mycket missnöjd</c:v>
                </c:pt>
                <c:pt idx="4">
                  <c:v>Förekom ej</c:v>
                </c:pt>
                <c:pt idx="5">
                  <c:v>Uppgift saknas</c:v>
                </c:pt>
              </c:strCache>
            </c:strRef>
          </c:cat>
          <c:val>
            <c:numRef>
              <c:f>Blad1!$B$635:$G$635</c:f>
              <c:numCache>
                <c:formatCode>General</c:formatCode>
                <c:ptCount val="6"/>
                <c:pt idx="0">
                  <c:v>11</c:v>
                </c:pt>
                <c:pt idx="1">
                  <c:v>37</c:v>
                </c:pt>
                <c:pt idx="2">
                  <c:v>29</c:v>
                </c:pt>
                <c:pt idx="3">
                  <c:v>13</c:v>
                </c:pt>
                <c:pt idx="4">
                  <c:v>8</c:v>
                </c:pt>
                <c:pt idx="5">
                  <c:v>2</c:v>
                </c:pt>
              </c:numCache>
            </c:numRef>
          </c:val>
          <c:extLst>
            <c:ext xmlns:c16="http://schemas.microsoft.com/office/drawing/2014/chart" uri="{C3380CC4-5D6E-409C-BE32-E72D297353CC}">
              <c16:uniqueId val="{00000000-E077-44A2-8C89-ACC2E52EE189}"/>
            </c:ext>
          </c:extLst>
        </c:ser>
        <c:ser>
          <c:idx val="1"/>
          <c:order val="1"/>
          <c:tx>
            <c:strRef>
              <c:f>Blad1!$A$636</c:f>
              <c:strCache>
                <c:ptCount val="1"/>
                <c:pt idx="0">
                  <c:v>2014</c:v>
                </c:pt>
              </c:strCache>
            </c:strRef>
          </c:tx>
          <c:spPr>
            <a:solidFill>
              <a:schemeClr val="accent4"/>
            </a:solidFill>
            <a:ln>
              <a:noFill/>
            </a:ln>
            <a:effectLst/>
          </c:spPr>
          <c:invertIfNegative val="0"/>
          <c:cat>
            <c:strRef>
              <c:f>Blad1!$B$634:$G$634</c:f>
              <c:strCache>
                <c:ptCount val="6"/>
                <c:pt idx="0">
                  <c:v>Mycket nöjd</c:v>
                </c:pt>
                <c:pt idx="1">
                  <c:v>Ganska nöjd</c:v>
                </c:pt>
                <c:pt idx="2">
                  <c:v>Ganska missnöjd</c:v>
                </c:pt>
                <c:pt idx="3">
                  <c:v>Mycket missnöjd</c:v>
                </c:pt>
                <c:pt idx="4">
                  <c:v>Förekom ej</c:v>
                </c:pt>
                <c:pt idx="5">
                  <c:v>Uppgift saknas</c:v>
                </c:pt>
              </c:strCache>
            </c:strRef>
          </c:cat>
          <c:val>
            <c:numRef>
              <c:f>Blad1!$B$636:$G$636</c:f>
              <c:numCache>
                <c:formatCode>General</c:formatCode>
                <c:ptCount val="6"/>
                <c:pt idx="0">
                  <c:v>13</c:v>
                </c:pt>
                <c:pt idx="1">
                  <c:v>38</c:v>
                </c:pt>
                <c:pt idx="2">
                  <c:v>27</c:v>
                </c:pt>
                <c:pt idx="3">
                  <c:v>13</c:v>
                </c:pt>
                <c:pt idx="4">
                  <c:v>7</c:v>
                </c:pt>
                <c:pt idx="5">
                  <c:v>2</c:v>
                </c:pt>
              </c:numCache>
            </c:numRef>
          </c:val>
          <c:extLst>
            <c:ext xmlns:c16="http://schemas.microsoft.com/office/drawing/2014/chart" uri="{C3380CC4-5D6E-409C-BE32-E72D297353CC}">
              <c16:uniqueId val="{00000001-E077-44A2-8C89-ACC2E52EE189}"/>
            </c:ext>
          </c:extLst>
        </c:ser>
        <c:ser>
          <c:idx val="2"/>
          <c:order val="2"/>
          <c:tx>
            <c:strRef>
              <c:f>Blad1!$A$637</c:f>
              <c:strCache>
                <c:ptCount val="1"/>
                <c:pt idx="0">
                  <c:v>2018</c:v>
                </c:pt>
              </c:strCache>
            </c:strRef>
          </c:tx>
          <c:spPr>
            <a:solidFill>
              <a:schemeClr val="accent6"/>
            </a:solidFill>
            <a:ln>
              <a:noFill/>
            </a:ln>
            <a:effectLst/>
          </c:spPr>
          <c:invertIfNegative val="0"/>
          <c:cat>
            <c:strRef>
              <c:f>Blad1!$B$634:$G$634</c:f>
              <c:strCache>
                <c:ptCount val="6"/>
                <c:pt idx="0">
                  <c:v>Mycket nöjd</c:v>
                </c:pt>
                <c:pt idx="1">
                  <c:v>Ganska nöjd</c:v>
                </c:pt>
                <c:pt idx="2">
                  <c:v>Ganska missnöjd</c:v>
                </c:pt>
                <c:pt idx="3">
                  <c:v>Mycket missnöjd</c:v>
                </c:pt>
                <c:pt idx="4">
                  <c:v>Förekom ej</c:v>
                </c:pt>
                <c:pt idx="5">
                  <c:v>Uppgift saknas</c:v>
                </c:pt>
              </c:strCache>
            </c:strRef>
          </c:cat>
          <c:val>
            <c:numRef>
              <c:f>Blad1!$B$637:$G$637</c:f>
              <c:numCache>
                <c:formatCode>General</c:formatCode>
                <c:ptCount val="6"/>
                <c:pt idx="0">
                  <c:v>16</c:v>
                </c:pt>
                <c:pt idx="1">
                  <c:v>45</c:v>
                </c:pt>
                <c:pt idx="2">
                  <c:v>24</c:v>
                </c:pt>
                <c:pt idx="3">
                  <c:v>9</c:v>
                </c:pt>
                <c:pt idx="4">
                  <c:v>4</c:v>
                </c:pt>
                <c:pt idx="5">
                  <c:v>1</c:v>
                </c:pt>
              </c:numCache>
            </c:numRef>
          </c:val>
          <c:extLst>
            <c:ext xmlns:c16="http://schemas.microsoft.com/office/drawing/2014/chart" uri="{C3380CC4-5D6E-409C-BE32-E72D297353CC}">
              <c16:uniqueId val="{00000002-E077-44A2-8C89-ACC2E52EE189}"/>
            </c:ext>
          </c:extLst>
        </c:ser>
        <c:dLbls>
          <c:showLegendKey val="0"/>
          <c:showVal val="0"/>
          <c:showCatName val="0"/>
          <c:showSerName val="0"/>
          <c:showPercent val="0"/>
          <c:showBubbleSize val="0"/>
        </c:dLbls>
        <c:gapWidth val="150"/>
        <c:axId val="182914048"/>
        <c:axId val="182924032"/>
      </c:barChart>
      <c:catAx>
        <c:axId val="182914048"/>
        <c:scaling>
          <c:orientation val="minMax"/>
        </c:scaling>
        <c:delete val="0"/>
        <c:axPos val="b"/>
        <c:numFmt formatCode="General" sourceLinked="0"/>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sv-SE"/>
          </a:p>
        </c:txPr>
        <c:crossAx val="182924032"/>
        <c:crosses val="autoZero"/>
        <c:auto val="1"/>
        <c:lblAlgn val="ctr"/>
        <c:lblOffset val="100"/>
        <c:noMultiLvlLbl val="0"/>
      </c:catAx>
      <c:valAx>
        <c:axId val="182924032"/>
        <c:scaling>
          <c:orientation val="minMax"/>
        </c:scaling>
        <c:delete val="0"/>
        <c:axPos val="l"/>
        <c:majorGridlines>
          <c:spPr>
            <a:ln w="9525" cap="flat" cmpd="sng" algn="ctr">
              <a:solidFill>
                <a:schemeClr val="tx1">
                  <a:tint val="75000"/>
                  <a:shade val="95000"/>
                  <a:satMod val="105000"/>
                </a:schemeClr>
              </a:solidFill>
              <a:prstDash val="solid"/>
              <a:round/>
            </a:ln>
            <a:effectLst/>
          </c:spPr>
        </c:majorGridlines>
        <c:numFmt formatCode="General" sourceLinked="1"/>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sv-SE"/>
          </a:p>
        </c:txPr>
        <c:crossAx val="182914048"/>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sv-SE"/>
        </a:p>
      </c:txPr>
    </c:legend>
    <c:plotVisOnly val="1"/>
    <c:dispBlanksAs val="gap"/>
    <c:showDLblsOverMax val="0"/>
  </c:chart>
  <c:spPr>
    <a:noFill/>
    <a:ln w="9525" cap="flat" cmpd="sng" algn="ctr">
      <a:noFill/>
      <a:prstDash val="solid"/>
    </a:ln>
    <a:effectLst/>
  </c:spPr>
  <c:txPr>
    <a:bodyPr/>
    <a:lstStyle/>
    <a:p>
      <a:pPr>
        <a:defRPr/>
      </a:pPr>
      <a:endParaRPr lang="sv-SE"/>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Blad1!$A$133</c:f>
              <c:strCache>
                <c:ptCount val="1"/>
                <c:pt idx="0">
                  <c:v>2008</c:v>
                </c:pt>
              </c:strCache>
            </c:strRef>
          </c:tx>
          <c:spPr>
            <a:solidFill>
              <a:schemeClr val="accent2"/>
            </a:solidFill>
            <a:ln>
              <a:noFill/>
            </a:ln>
            <a:effectLst/>
          </c:spPr>
          <c:invertIfNegative val="0"/>
          <c:cat>
            <c:strRef>
              <c:f>Blad1!$B$132:$G$132</c:f>
              <c:strCache>
                <c:ptCount val="6"/>
                <c:pt idx="0">
                  <c:v>Mycket bra</c:v>
                </c:pt>
                <c:pt idx="1">
                  <c:v>Ganska bra</c:v>
                </c:pt>
                <c:pt idx="2">
                  <c:v>Varken bra eller dåligt </c:v>
                </c:pt>
                <c:pt idx="3">
                  <c:v>Ganska dåligt</c:v>
                </c:pt>
                <c:pt idx="4">
                  <c:v>Mycket dåligt</c:v>
                </c:pt>
                <c:pt idx="5">
                  <c:v>Uppgift saknas</c:v>
                </c:pt>
              </c:strCache>
            </c:strRef>
          </c:cat>
          <c:val>
            <c:numRef>
              <c:f>Blad1!$B$133:$G$133</c:f>
              <c:numCache>
                <c:formatCode>General</c:formatCode>
                <c:ptCount val="6"/>
                <c:pt idx="0">
                  <c:v>21</c:v>
                </c:pt>
                <c:pt idx="1">
                  <c:v>61</c:v>
                </c:pt>
                <c:pt idx="2">
                  <c:v>12</c:v>
                </c:pt>
                <c:pt idx="3">
                  <c:v>6</c:v>
                </c:pt>
                <c:pt idx="4">
                  <c:v>1</c:v>
                </c:pt>
                <c:pt idx="5">
                  <c:v>0</c:v>
                </c:pt>
              </c:numCache>
            </c:numRef>
          </c:val>
          <c:extLst>
            <c:ext xmlns:c16="http://schemas.microsoft.com/office/drawing/2014/chart" uri="{C3380CC4-5D6E-409C-BE32-E72D297353CC}">
              <c16:uniqueId val="{00000000-7323-4503-9633-8D3ACD589A30}"/>
            </c:ext>
          </c:extLst>
        </c:ser>
        <c:ser>
          <c:idx val="1"/>
          <c:order val="1"/>
          <c:tx>
            <c:strRef>
              <c:f>Blad1!$A$134</c:f>
              <c:strCache>
                <c:ptCount val="1"/>
                <c:pt idx="0">
                  <c:v>2010</c:v>
                </c:pt>
              </c:strCache>
            </c:strRef>
          </c:tx>
          <c:spPr>
            <a:solidFill>
              <a:schemeClr val="accent4"/>
            </a:solidFill>
            <a:ln>
              <a:noFill/>
            </a:ln>
            <a:effectLst/>
          </c:spPr>
          <c:invertIfNegative val="0"/>
          <c:cat>
            <c:strRef>
              <c:f>Blad1!$B$132:$G$132</c:f>
              <c:strCache>
                <c:ptCount val="6"/>
                <c:pt idx="0">
                  <c:v>Mycket bra</c:v>
                </c:pt>
                <c:pt idx="1">
                  <c:v>Ganska bra</c:v>
                </c:pt>
                <c:pt idx="2">
                  <c:v>Varken bra eller dåligt </c:v>
                </c:pt>
                <c:pt idx="3">
                  <c:v>Ganska dåligt</c:v>
                </c:pt>
                <c:pt idx="4">
                  <c:v>Mycket dåligt</c:v>
                </c:pt>
                <c:pt idx="5">
                  <c:v>Uppgift saknas</c:v>
                </c:pt>
              </c:strCache>
            </c:strRef>
          </c:cat>
          <c:val>
            <c:numRef>
              <c:f>Blad1!$B$134:$G$134</c:f>
              <c:numCache>
                <c:formatCode>General</c:formatCode>
                <c:ptCount val="6"/>
                <c:pt idx="0">
                  <c:v>24</c:v>
                </c:pt>
                <c:pt idx="1">
                  <c:v>60</c:v>
                </c:pt>
                <c:pt idx="2">
                  <c:v>10</c:v>
                </c:pt>
                <c:pt idx="3">
                  <c:v>6</c:v>
                </c:pt>
                <c:pt idx="4">
                  <c:v>0</c:v>
                </c:pt>
                <c:pt idx="5">
                  <c:v>1</c:v>
                </c:pt>
              </c:numCache>
            </c:numRef>
          </c:val>
          <c:extLst>
            <c:ext xmlns:c16="http://schemas.microsoft.com/office/drawing/2014/chart" uri="{C3380CC4-5D6E-409C-BE32-E72D297353CC}">
              <c16:uniqueId val="{00000001-7323-4503-9633-8D3ACD589A30}"/>
            </c:ext>
          </c:extLst>
        </c:ser>
        <c:ser>
          <c:idx val="2"/>
          <c:order val="2"/>
          <c:tx>
            <c:strRef>
              <c:f>Blad1!$A$135</c:f>
              <c:strCache>
                <c:ptCount val="1"/>
                <c:pt idx="0">
                  <c:v>2012</c:v>
                </c:pt>
              </c:strCache>
            </c:strRef>
          </c:tx>
          <c:spPr>
            <a:solidFill>
              <a:schemeClr val="accent6"/>
            </a:solidFill>
            <a:ln>
              <a:noFill/>
            </a:ln>
            <a:effectLst/>
          </c:spPr>
          <c:invertIfNegative val="0"/>
          <c:cat>
            <c:strRef>
              <c:f>Blad1!$B$132:$G$132</c:f>
              <c:strCache>
                <c:ptCount val="6"/>
                <c:pt idx="0">
                  <c:v>Mycket bra</c:v>
                </c:pt>
                <c:pt idx="1">
                  <c:v>Ganska bra</c:v>
                </c:pt>
                <c:pt idx="2">
                  <c:v>Varken bra eller dåligt </c:v>
                </c:pt>
                <c:pt idx="3">
                  <c:v>Ganska dåligt</c:v>
                </c:pt>
                <c:pt idx="4">
                  <c:v>Mycket dåligt</c:v>
                </c:pt>
                <c:pt idx="5">
                  <c:v>Uppgift saknas</c:v>
                </c:pt>
              </c:strCache>
            </c:strRef>
          </c:cat>
          <c:val>
            <c:numRef>
              <c:f>Blad1!$B$135:$G$135</c:f>
              <c:numCache>
                <c:formatCode>General</c:formatCode>
                <c:ptCount val="6"/>
                <c:pt idx="0">
                  <c:v>22</c:v>
                </c:pt>
                <c:pt idx="1">
                  <c:v>65</c:v>
                </c:pt>
                <c:pt idx="2">
                  <c:v>9</c:v>
                </c:pt>
                <c:pt idx="3">
                  <c:v>4</c:v>
                </c:pt>
                <c:pt idx="4">
                  <c:v>0</c:v>
                </c:pt>
                <c:pt idx="5">
                  <c:v>1</c:v>
                </c:pt>
              </c:numCache>
            </c:numRef>
          </c:val>
          <c:extLst>
            <c:ext xmlns:c16="http://schemas.microsoft.com/office/drawing/2014/chart" uri="{C3380CC4-5D6E-409C-BE32-E72D297353CC}">
              <c16:uniqueId val="{00000002-7323-4503-9633-8D3ACD589A30}"/>
            </c:ext>
          </c:extLst>
        </c:ser>
        <c:ser>
          <c:idx val="3"/>
          <c:order val="3"/>
          <c:tx>
            <c:strRef>
              <c:f>Blad1!$A$136</c:f>
              <c:strCache>
                <c:ptCount val="1"/>
                <c:pt idx="0">
                  <c:v>2015</c:v>
                </c:pt>
              </c:strCache>
            </c:strRef>
          </c:tx>
          <c:spPr>
            <a:solidFill>
              <a:schemeClr val="accent2">
                <a:lumMod val="60000"/>
              </a:schemeClr>
            </a:solidFill>
            <a:ln>
              <a:noFill/>
            </a:ln>
            <a:effectLst/>
          </c:spPr>
          <c:invertIfNegative val="0"/>
          <c:cat>
            <c:strRef>
              <c:f>Blad1!$B$132:$G$132</c:f>
              <c:strCache>
                <c:ptCount val="6"/>
                <c:pt idx="0">
                  <c:v>Mycket bra</c:v>
                </c:pt>
                <c:pt idx="1">
                  <c:v>Ganska bra</c:v>
                </c:pt>
                <c:pt idx="2">
                  <c:v>Varken bra eller dåligt </c:v>
                </c:pt>
                <c:pt idx="3">
                  <c:v>Ganska dåligt</c:v>
                </c:pt>
                <c:pt idx="4">
                  <c:v>Mycket dåligt</c:v>
                </c:pt>
                <c:pt idx="5">
                  <c:v>Uppgift saknas</c:v>
                </c:pt>
              </c:strCache>
            </c:strRef>
          </c:cat>
          <c:val>
            <c:numRef>
              <c:f>Blad1!$B$136:$G$136</c:f>
              <c:numCache>
                <c:formatCode>General</c:formatCode>
                <c:ptCount val="6"/>
                <c:pt idx="0">
                  <c:v>28</c:v>
                </c:pt>
                <c:pt idx="1">
                  <c:v>57</c:v>
                </c:pt>
                <c:pt idx="2">
                  <c:v>10</c:v>
                </c:pt>
                <c:pt idx="3">
                  <c:v>4</c:v>
                </c:pt>
                <c:pt idx="4">
                  <c:v>1</c:v>
                </c:pt>
                <c:pt idx="5">
                  <c:v>1</c:v>
                </c:pt>
              </c:numCache>
            </c:numRef>
          </c:val>
          <c:extLst>
            <c:ext xmlns:c16="http://schemas.microsoft.com/office/drawing/2014/chart" uri="{C3380CC4-5D6E-409C-BE32-E72D297353CC}">
              <c16:uniqueId val="{00000003-7323-4503-9633-8D3ACD589A30}"/>
            </c:ext>
          </c:extLst>
        </c:ser>
        <c:ser>
          <c:idx val="4"/>
          <c:order val="4"/>
          <c:tx>
            <c:strRef>
              <c:f>Blad1!$A$137</c:f>
              <c:strCache>
                <c:ptCount val="1"/>
                <c:pt idx="0">
                  <c:v>2019</c:v>
                </c:pt>
              </c:strCache>
            </c:strRef>
          </c:tx>
          <c:spPr>
            <a:solidFill>
              <a:schemeClr val="accent4">
                <a:lumMod val="60000"/>
              </a:schemeClr>
            </a:solidFill>
            <a:ln>
              <a:noFill/>
            </a:ln>
            <a:effectLst/>
          </c:spPr>
          <c:invertIfNegative val="0"/>
          <c:cat>
            <c:strRef>
              <c:f>Blad1!$B$132:$G$132</c:f>
              <c:strCache>
                <c:ptCount val="6"/>
                <c:pt idx="0">
                  <c:v>Mycket bra</c:v>
                </c:pt>
                <c:pt idx="1">
                  <c:v>Ganska bra</c:v>
                </c:pt>
                <c:pt idx="2">
                  <c:v>Varken bra eller dåligt </c:v>
                </c:pt>
                <c:pt idx="3">
                  <c:v>Ganska dåligt</c:v>
                </c:pt>
                <c:pt idx="4">
                  <c:v>Mycket dåligt</c:v>
                </c:pt>
                <c:pt idx="5">
                  <c:v>Uppgift saknas</c:v>
                </c:pt>
              </c:strCache>
            </c:strRef>
          </c:cat>
          <c:val>
            <c:numRef>
              <c:f>Blad1!$B$137:$G$137</c:f>
              <c:numCache>
                <c:formatCode>General</c:formatCode>
                <c:ptCount val="6"/>
                <c:pt idx="0">
                  <c:v>25</c:v>
                </c:pt>
                <c:pt idx="1">
                  <c:v>62</c:v>
                </c:pt>
                <c:pt idx="2">
                  <c:v>8</c:v>
                </c:pt>
                <c:pt idx="3">
                  <c:v>4</c:v>
                </c:pt>
                <c:pt idx="4">
                  <c:v>1</c:v>
                </c:pt>
                <c:pt idx="5">
                  <c:v>0</c:v>
                </c:pt>
              </c:numCache>
            </c:numRef>
          </c:val>
          <c:extLst>
            <c:ext xmlns:c16="http://schemas.microsoft.com/office/drawing/2014/chart" uri="{C3380CC4-5D6E-409C-BE32-E72D297353CC}">
              <c16:uniqueId val="{00000004-7323-4503-9633-8D3ACD589A30}"/>
            </c:ext>
          </c:extLst>
        </c:ser>
        <c:dLbls>
          <c:showLegendKey val="0"/>
          <c:showVal val="0"/>
          <c:showCatName val="0"/>
          <c:showSerName val="0"/>
          <c:showPercent val="0"/>
          <c:showBubbleSize val="0"/>
        </c:dLbls>
        <c:gapWidth val="150"/>
        <c:axId val="105873792"/>
        <c:axId val="105875328"/>
      </c:barChart>
      <c:catAx>
        <c:axId val="105873792"/>
        <c:scaling>
          <c:orientation val="minMax"/>
        </c:scaling>
        <c:delete val="0"/>
        <c:axPos val="b"/>
        <c:numFmt formatCode="General" sourceLinked="0"/>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sv-SE"/>
          </a:p>
        </c:txPr>
        <c:crossAx val="105875328"/>
        <c:crosses val="autoZero"/>
        <c:auto val="1"/>
        <c:lblAlgn val="ctr"/>
        <c:lblOffset val="100"/>
        <c:noMultiLvlLbl val="0"/>
      </c:catAx>
      <c:valAx>
        <c:axId val="105875328"/>
        <c:scaling>
          <c:orientation val="minMax"/>
        </c:scaling>
        <c:delete val="0"/>
        <c:axPos val="l"/>
        <c:majorGridlines>
          <c:spPr>
            <a:ln w="9525" cap="flat" cmpd="sng" algn="ctr">
              <a:solidFill>
                <a:schemeClr val="tx1">
                  <a:tint val="75000"/>
                  <a:shade val="95000"/>
                  <a:satMod val="105000"/>
                </a:schemeClr>
              </a:solidFill>
              <a:prstDash val="solid"/>
              <a:round/>
            </a:ln>
            <a:effectLst/>
          </c:spPr>
        </c:majorGridlines>
        <c:numFmt formatCode="General" sourceLinked="1"/>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sv-SE"/>
          </a:p>
        </c:txPr>
        <c:crossAx val="105873792"/>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sv-SE"/>
        </a:p>
      </c:txPr>
    </c:legend>
    <c:plotVisOnly val="1"/>
    <c:dispBlanksAs val="gap"/>
    <c:showDLblsOverMax val="0"/>
  </c:chart>
  <c:spPr>
    <a:noFill/>
    <a:ln w="9525" cap="flat" cmpd="sng" algn="ctr">
      <a:noFill/>
      <a:prstDash val="solid"/>
    </a:ln>
    <a:effectLst/>
  </c:spPr>
  <c:txPr>
    <a:bodyPr/>
    <a:lstStyle/>
    <a:p>
      <a:pPr>
        <a:defRPr/>
      </a:pPr>
      <a:endParaRPr lang="sv-SE"/>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Blad1!$A$3</c:f>
              <c:strCache>
                <c:ptCount val="1"/>
                <c:pt idx="0">
                  <c:v>Ja</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Ref>
              <c:f>Blad1!$B$2:$I$2</c:f>
              <c:numCache>
                <c:formatCode>General</c:formatCode>
                <c:ptCount val="8"/>
                <c:pt idx="0">
                  <c:v>2004</c:v>
                </c:pt>
                <c:pt idx="1">
                  <c:v>2005</c:v>
                </c:pt>
                <c:pt idx="2">
                  <c:v>2006</c:v>
                </c:pt>
                <c:pt idx="3">
                  <c:v>2008</c:v>
                </c:pt>
                <c:pt idx="4">
                  <c:v>2010</c:v>
                </c:pt>
                <c:pt idx="5">
                  <c:v>2012</c:v>
                </c:pt>
                <c:pt idx="6">
                  <c:v>2015</c:v>
                </c:pt>
                <c:pt idx="7">
                  <c:v>2019</c:v>
                </c:pt>
              </c:numCache>
            </c:numRef>
          </c:cat>
          <c:val>
            <c:numRef>
              <c:f>Blad1!$B$3:$I$3</c:f>
              <c:numCache>
                <c:formatCode>General</c:formatCode>
                <c:ptCount val="8"/>
                <c:pt idx="0">
                  <c:v>31</c:v>
                </c:pt>
                <c:pt idx="1">
                  <c:v>27</c:v>
                </c:pt>
                <c:pt idx="2">
                  <c:v>27</c:v>
                </c:pt>
                <c:pt idx="3">
                  <c:v>31</c:v>
                </c:pt>
                <c:pt idx="4">
                  <c:v>31</c:v>
                </c:pt>
                <c:pt idx="5">
                  <c:v>35</c:v>
                </c:pt>
                <c:pt idx="6">
                  <c:v>36</c:v>
                </c:pt>
                <c:pt idx="7">
                  <c:v>38</c:v>
                </c:pt>
              </c:numCache>
            </c:numRef>
          </c:val>
          <c:smooth val="0"/>
          <c:extLst>
            <c:ext xmlns:c16="http://schemas.microsoft.com/office/drawing/2014/chart" uri="{C3380CC4-5D6E-409C-BE32-E72D297353CC}">
              <c16:uniqueId val="{00000000-1C90-4CC7-AC45-0149B9EAF4CC}"/>
            </c:ext>
          </c:extLst>
        </c:ser>
        <c:ser>
          <c:idx val="1"/>
          <c:order val="1"/>
          <c:tx>
            <c:strRef>
              <c:f>Blad1!$A$4</c:f>
              <c:strCache>
                <c:ptCount val="1"/>
                <c:pt idx="0">
                  <c:v>Nej</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cat>
            <c:numRef>
              <c:f>Blad1!$B$2:$I$2</c:f>
              <c:numCache>
                <c:formatCode>General</c:formatCode>
                <c:ptCount val="8"/>
                <c:pt idx="0">
                  <c:v>2004</c:v>
                </c:pt>
                <c:pt idx="1">
                  <c:v>2005</c:v>
                </c:pt>
                <c:pt idx="2">
                  <c:v>2006</c:v>
                </c:pt>
                <c:pt idx="3">
                  <c:v>2008</c:v>
                </c:pt>
                <c:pt idx="4">
                  <c:v>2010</c:v>
                </c:pt>
                <c:pt idx="5">
                  <c:v>2012</c:v>
                </c:pt>
                <c:pt idx="6">
                  <c:v>2015</c:v>
                </c:pt>
                <c:pt idx="7">
                  <c:v>2019</c:v>
                </c:pt>
              </c:numCache>
            </c:numRef>
          </c:cat>
          <c:val>
            <c:numRef>
              <c:f>Blad1!$B$4:$I$4</c:f>
              <c:numCache>
                <c:formatCode>General</c:formatCode>
                <c:ptCount val="8"/>
                <c:pt idx="0">
                  <c:v>69</c:v>
                </c:pt>
                <c:pt idx="1">
                  <c:v>71</c:v>
                </c:pt>
                <c:pt idx="2">
                  <c:v>72</c:v>
                </c:pt>
                <c:pt idx="3">
                  <c:v>69</c:v>
                </c:pt>
                <c:pt idx="4">
                  <c:v>69</c:v>
                </c:pt>
                <c:pt idx="5">
                  <c:v>64</c:v>
                </c:pt>
                <c:pt idx="6">
                  <c:v>63</c:v>
                </c:pt>
                <c:pt idx="7">
                  <c:v>61</c:v>
                </c:pt>
              </c:numCache>
            </c:numRef>
          </c:val>
          <c:smooth val="0"/>
          <c:extLst>
            <c:ext xmlns:c16="http://schemas.microsoft.com/office/drawing/2014/chart" uri="{C3380CC4-5D6E-409C-BE32-E72D297353CC}">
              <c16:uniqueId val="{00000001-1C90-4CC7-AC45-0149B9EAF4CC}"/>
            </c:ext>
          </c:extLst>
        </c:ser>
        <c:ser>
          <c:idx val="2"/>
          <c:order val="2"/>
          <c:tx>
            <c:strRef>
              <c:f>Blad1!$A$5</c:f>
              <c:strCache>
                <c:ptCount val="1"/>
                <c:pt idx="0">
                  <c:v>Uppgift saknas</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cat>
            <c:numRef>
              <c:f>Blad1!$B$2:$I$2</c:f>
              <c:numCache>
                <c:formatCode>General</c:formatCode>
                <c:ptCount val="8"/>
                <c:pt idx="0">
                  <c:v>2004</c:v>
                </c:pt>
                <c:pt idx="1">
                  <c:v>2005</c:v>
                </c:pt>
                <c:pt idx="2">
                  <c:v>2006</c:v>
                </c:pt>
                <c:pt idx="3">
                  <c:v>2008</c:v>
                </c:pt>
                <c:pt idx="4">
                  <c:v>2010</c:v>
                </c:pt>
                <c:pt idx="5">
                  <c:v>2012</c:v>
                </c:pt>
                <c:pt idx="6">
                  <c:v>2015</c:v>
                </c:pt>
                <c:pt idx="7">
                  <c:v>2019</c:v>
                </c:pt>
              </c:numCache>
            </c:numRef>
          </c:cat>
          <c:val>
            <c:numRef>
              <c:f>Blad1!$B$5:$I$5</c:f>
              <c:numCache>
                <c:formatCode>General</c:formatCode>
                <c:ptCount val="8"/>
                <c:pt idx="0">
                  <c:v>0</c:v>
                </c:pt>
                <c:pt idx="1">
                  <c:v>1</c:v>
                </c:pt>
                <c:pt idx="2">
                  <c:v>0</c:v>
                </c:pt>
                <c:pt idx="3">
                  <c:v>0</c:v>
                </c:pt>
                <c:pt idx="4">
                  <c:v>0</c:v>
                </c:pt>
                <c:pt idx="5">
                  <c:v>1</c:v>
                </c:pt>
                <c:pt idx="6">
                  <c:v>1</c:v>
                </c:pt>
                <c:pt idx="7">
                  <c:v>1</c:v>
                </c:pt>
              </c:numCache>
            </c:numRef>
          </c:val>
          <c:smooth val="0"/>
          <c:extLst>
            <c:ext xmlns:c16="http://schemas.microsoft.com/office/drawing/2014/chart" uri="{C3380CC4-5D6E-409C-BE32-E72D297353CC}">
              <c16:uniqueId val="{00000002-1C90-4CC7-AC45-0149B9EAF4CC}"/>
            </c:ext>
          </c:extLst>
        </c:ser>
        <c:dLbls>
          <c:showLegendKey val="0"/>
          <c:showVal val="0"/>
          <c:showCatName val="0"/>
          <c:showSerName val="0"/>
          <c:showPercent val="0"/>
          <c:showBubbleSize val="0"/>
        </c:dLbls>
        <c:marker val="1"/>
        <c:smooth val="0"/>
        <c:axId val="620154664"/>
        <c:axId val="620154336"/>
      </c:lineChart>
      <c:catAx>
        <c:axId val="6201546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620154336"/>
        <c:crosses val="autoZero"/>
        <c:auto val="1"/>
        <c:lblAlgn val="ctr"/>
        <c:lblOffset val="100"/>
        <c:noMultiLvlLbl val="0"/>
      </c:catAx>
      <c:valAx>
        <c:axId val="6201543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62015466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chart>
  <c:spPr>
    <a:noFill/>
    <a:ln>
      <a:noFill/>
    </a:ln>
    <a:effectLst/>
  </c:spPr>
  <c:txPr>
    <a:bodyPr/>
    <a:lstStyle/>
    <a:p>
      <a:pPr>
        <a:defRPr/>
      </a:pPr>
      <a:endParaRPr lang="sv-SE"/>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sv-SE" sz="1200" b="1" dirty="0"/>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lineChart>
        <c:grouping val="standard"/>
        <c:varyColors val="0"/>
        <c:ser>
          <c:idx val="0"/>
          <c:order val="0"/>
          <c:tx>
            <c:strRef>
              <c:f>Blad1!$B$457</c:f>
              <c:strCache>
                <c:ptCount val="1"/>
                <c:pt idx="0">
                  <c:v>Ja</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numRef>
              <c:f>Blad1!$A$458:$A$461</c:f>
              <c:numCache>
                <c:formatCode>General</c:formatCode>
                <c:ptCount val="4"/>
                <c:pt idx="0">
                  <c:v>2010</c:v>
                </c:pt>
                <c:pt idx="1">
                  <c:v>2012</c:v>
                </c:pt>
                <c:pt idx="2">
                  <c:v>2015</c:v>
                </c:pt>
                <c:pt idx="3">
                  <c:v>2019</c:v>
                </c:pt>
              </c:numCache>
            </c:numRef>
          </c:cat>
          <c:val>
            <c:numRef>
              <c:f>Blad1!$B$458:$B$461</c:f>
              <c:numCache>
                <c:formatCode>General</c:formatCode>
                <c:ptCount val="4"/>
                <c:pt idx="0">
                  <c:v>33</c:v>
                </c:pt>
                <c:pt idx="1">
                  <c:v>36</c:v>
                </c:pt>
                <c:pt idx="2">
                  <c:v>43</c:v>
                </c:pt>
                <c:pt idx="3">
                  <c:v>41</c:v>
                </c:pt>
              </c:numCache>
            </c:numRef>
          </c:val>
          <c:smooth val="0"/>
          <c:extLst>
            <c:ext xmlns:c16="http://schemas.microsoft.com/office/drawing/2014/chart" uri="{C3380CC4-5D6E-409C-BE32-E72D297353CC}">
              <c16:uniqueId val="{00000000-28B1-46FD-BC3B-A1297D02711C}"/>
            </c:ext>
          </c:extLst>
        </c:ser>
        <c:ser>
          <c:idx val="1"/>
          <c:order val="1"/>
          <c:tx>
            <c:strRef>
              <c:f>Blad1!$C$457</c:f>
              <c:strCache>
                <c:ptCount val="1"/>
                <c:pt idx="0">
                  <c:v>Nej</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Ref>
              <c:f>Blad1!$A$458:$A$461</c:f>
              <c:numCache>
                <c:formatCode>General</c:formatCode>
                <c:ptCount val="4"/>
                <c:pt idx="0">
                  <c:v>2010</c:v>
                </c:pt>
                <c:pt idx="1">
                  <c:v>2012</c:v>
                </c:pt>
                <c:pt idx="2">
                  <c:v>2015</c:v>
                </c:pt>
                <c:pt idx="3">
                  <c:v>2019</c:v>
                </c:pt>
              </c:numCache>
            </c:numRef>
          </c:cat>
          <c:val>
            <c:numRef>
              <c:f>Blad1!$C$458:$C$461</c:f>
              <c:numCache>
                <c:formatCode>General</c:formatCode>
                <c:ptCount val="4"/>
                <c:pt idx="0">
                  <c:v>67</c:v>
                </c:pt>
                <c:pt idx="1">
                  <c:v>63</c:v>
                </c:pt>
                <c:pt idx="2">
                  <c:v>57</c:v>
                </c:pt>
                <c:pt idx="3">
                  <c:v>58</c:v>
                </c:pt>
              </c:numCache>
            </c:numRef>
          </c:val>
          <c:smooth val="0"/>
          <c:extLst>
            <c:ext xmlns:c16="http://schemas.microsoft.com/office/drawing/2014/chart" uri="{C3380CC4-5D6E-409C-BE32-E72D297353CC}">
              <c16:uniqueId val="{00000001-28B1-46FD-BC3B-A1297D02711C}"/>
            </c:ext>
          </c:extLst>
        </c:ser>
        <c:ser>
          <c:idx val="2"/>
          <c:order val="2"/>
          <c:tx>
            <c:strRef>
              <c:f>Blad1!$D$457</c:f>
              <c:strCache>
                <c:ptCount val="1"/>
                <c:pt idx="0">
                  <c:v>uppgift saknas</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numRef>
              <c:f>Blad1!$A$458:$A$461</c:f>
              <c:numCache>
                <c:formatCode>General</c:formatCode>
                <c:ptCount val="4"/>
                <c:pt idx="0">
                  <c:v>2010</c:v>
                </c:pt>
                <c:pt idx="1">
                  <c:v>2012</c:v>
                </c:pt>
                <c:pt idx="2">
                  <c:v>2015</c:v>
                </c:pt>
                <c:pt idx="3">
                  <c:v>2019</c:v>
                </c:pt>
              </c:numCache>
            </c:numRef>
          </c:cat>
          <c:val>
            <c:numRef>
              <c:f>Blad1!$D$458:$D$461</c:f>
              <c:numCache>
                <c:formatCode>General</c:formatCode>
                <c:ptCount val="4"/>
                <c:pt idx="0">
                  <c:v>1</c:v>
                </c:pt>
                <c:pt idx="1">
                  <c:v>0</c:v>
                </c:pt>
                <c:pt idx="2">
                  <c:v>1</c:v>
                </c:pt>
                <c:pt idx="3">
                  <c:v>1</c:v>
                </c:pt>
              </c:numCache>
            </c:numRef>
          </c:val>
          <c:smooth val="0"/>
          <c:extLst>
            <c:ext xmlns:c16="http://schemas.microsoft.com/office/drawing/2014/chart" uri="{C3380CC4-5D6E-409C-BE32-E72D297353CC}">
              <c16:uniqueId val="{00000002-28B1-46FD-BC3B-A1297D02711C}"/>
            </c:ext>
          </c:extLst>
        </c:ser>
        <c:dLbls>
          <c:showLegendKey val="0"/>
          <c:showVal val="0"/>
          <c:showCatName val="0"/>
          <c:showSerName val="0"/>
          <c:showPercent val="0"/>
          <c:showBubbleSize val="0"/>
        </c:dLbls>
        <c:marker val="1"/>
        <c:smooth val="0"/>
        <c:axId val="360139544"/>
        <c:axId val="360145120"/>
      </c:lineChart>
      <c:catAx>
        <c:axId val="360139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360145120"/>
        <c:crosses val="autoZero"/>
        <c:auto val="1"/>
        <c:lblAlgn val="ctr"/>
        <c:lblOffset val="100"/>
        <c:noMultiLvlLbl val="0"/>
      </c:catAx>
      <c:valAx>
        <c:axId val="3601451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360139544"/>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chart>
  <c:spPr>
    <a:noFill/>
    <a:ln>
      <a:noFill/>
    </a:ln>
    <a:effectLst/>
  </c:spPr>
  <c:txPr>
    <a:bodyPr/>
    <a:lstStyle/>
    <a:p>
      <a:pPr>
        <a:defRPr/>
      </a:pPr>
      <a:endParaRPr lang="sv-SE"/>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a:defRPr sz="1800" b="1" i="0" u="none" strike="noStrike" kern="1200" spc="0" baseline="0">
                <a:solidFill>
                  <a:schemeClr val="tx1">
                    <a:lumMod val="65000"/>
                    <a:lumOff val="35000"/>
                  </a:schemeClr>
                </a:solidFill>
                <a:latin typeface="+mn-lt"/>
                <a:ea typeface="+mn-ea"/>
                <a:cs typeface="+mn-cs"/>
              </a:defRPr>
            </a:pPr>
            <a:r>
              <a:rPr lang="sv-SE" sz="1800" b="1" i="1" dirty="0" smtClean="0"/>
              <a:t>Civilingenjör:</a:t>
            </a:r>
            <a:r>
              <a:rPr lang="sv-SE" sz="1800" b="1" i="1" baseline="0" dirty="0" smtClean="0"/>
              <a:t> </a:t>
            </a:r>
            <a:r>
              <a:rPr lang="sv-SE" sz="1800" b="1" dirty="0" smtClean="0"/>
              <a:t>Har</a:t>
            </a:r>
            <a:r>
              <a:rPr lang="sv-SE" sz="1800" b="1" baseline="0" dirty="0" smtClean="0"/>
              <a:t> </a:t>
            </a:r>
            <a:r>
              <a:rPr lang="sv-SE" sz="1800" b="1" baseline="0" dirty="0"/>
              <a:t>du under senaste 6 mån känt dig mycket trött och håglös?</a:t>
            </a:r>
            <a:endParaRPr lang="sv-SE" sz="1800" b="1" dirty="0"/>
          </a:p>
        </c:rich>
      </c:tx>
      <c:layout/>
      <c:overlay val="0"/>
      <c:spPr>
        <a:noFill/>
        <a:ln>
          <a:noFill/>
        </a:ln>
        <a:effectLst/>
      </c:spPr>
      <c:txPr>
        <a:bodyPr rot="0" spcFirstLastPara="1" vertOverflow="ellipsis" vert="horz" wrap="square" anchor="ctr" anchorCtr="1"/>
        <a:lstStyle/>
        <a:p>
          <a:pPr algn="ctr">
            <a:defRPr sz="1800" b="1"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bar"/>
        <c:grouping val="stacked"/>
        <c:varyColors val="0"/>
        <c:ser>
          <c:idx val="0"/>
          <c:order val="0"/>
          <c:tx>
            <c:strRef>
              <c:f>Blad1!$B$3</c:f>
              <c:strCache>
                <c:ptCount val="1"/>
                <c:pt idx="0">
                  <c:v>Varje dag</c:v>
                </c:pt>
              </c:strCache>
            </c:strRef>
          </c:tx>
          <c:spPr>
            <a:solidFill>
              <a:schemeClr val="accent1"/>
            </a:solidFill>
            <a:ln>
              <a:noFill/>
            </a:ln>
            <a:effectLst/>
          </c:spPr>
          <c:invertIfNegative val="0"/>
          <c:cat>
            <c:strRef>
              <c:f>Blad1!$A$4:$A$20</c:f>
              <c:strCache>
                <c:ptCount val="17"/>
                <c:pt idx="0">
                  <c:v>Arkitektutbildningen</c:v>
                </c:pt>
                <c:pt idx="1">
                  <c:v>Bioteknik</c:v>
                </c:pt>
                <c:pt idx="2">
                  <c:v>Civilingenjör och lärare</c:v>
                </c:pt>
                <c:pt idx="3">
                  <c:v>Datateknik</c:v>
                </c:pt>
                <c:pt idx="4">
                  <c:v>Design och produktframtagning</c:v>
                </c:pt>
                <c:pt idx="5">
                  <c:v>Elektroteknik</c:v>
                </c:pt>
                <c:pt idx="6">
                  <c:v>Energi och miljö</c:v>
                </c:pt>
                <c:pt idx="7">
                  <c:v>Farkostteknik</c:v>
                </c:pt>
                <c:pt idx="8">
                  <c:v>Industriell ekonomi</c:v>
                </c:pt>
                <c:pt idx="9">
                  <c:v>Informationsteknik</c:v>
                </c:pt>
                <c:pt idx="10">
                  <c:v>Maskinteknik</c:v>
                </c:pt>
                <c:pt idx="11">
                  <c:v>Materialdesign</c:v>
                </c:pt>
                <c:pt idx="12">
                  <c:v>Medicinsk teknik</c:v>
                </c:pt>
                <c:pt idx="13">
                  <c:v>Medieteknik</c:v>
                </c:pt>
                <c:pt idx="14">
                  <c:v>Samhällsbyggnad</c:v>
                </c:pt>
                <c:pt idx="15">
                  <c:v>Tekniks fysik</c:v>
                </c:pt>
                <c:pt idx="16">
                  <c:v>Teknisk kemi</c:v>
                </c:pt>
              </c:strCache>
            </c:strRef>
          </c:cat>
          <c:val>
            <c:numRef>
              <c:f>Blad1!$B$4:$B$20</c:f>
              <c:numCache>
                <c:formatCode>General</c:formatCode>
                <c:ptCount val="17"/>
                <c:pt idx="0">
                  <c:v>10</c:v>
                </c:pt>
                <c:pt idx="1">
                  <c:v>6</c:v>
                </c:pt>
                <c:pt idx="2">
                  <c:v>18</c:v>
                </c:pt>
                <c:pt idx="3">
                  <c:v>6</c:v>
                </c:pt>
                <c:pt idx="4">
                  <c:v>11</c:v>
                </c:pt>
                <c:pt idx="5">
                  <c:v>12</c:v>
                </c:pt>
                <c:pt idx="6">
                  <c:v>0</c:v>
                </c:pt>
                <c:pt idx="7">
                  <c:v>8</c:v>
                </c:pt>
                <c:pt idx="8">
                  <c:v>6</c:v>
                </c:pt>
                <c:pt idx="9">
                  <c:v>6</c:v>
                </c:pt>
                <c:pt idx="10">
                  <c:v>14</c:v>
                </c:pt>
                <c:pt idx="11">
                  <c:v>13</c:v>
                </c:pt>
                <c:pt idx="12">
                  <c:v>15</c:v>
                </c:pt>
                <c:pt idx="13">
                  <c:v>8</c:v>
                </c:pt>
                <c:pt idx="14">
                  <c:v>8</c:v>
                </c:pt>
                <c:pt idx="15">
                  <c:v>5</c:v>
                </c:pt>
                <c:pt idx="16">
                  <c:v>10</c:v>
                </c:pt>
              </c:numCache>
            </c:numRef>
          </c:val>
          <c:extLst>
            <c:ext xmlns:c16="http://schemas.microsoft.com/office/drawing/2014/chart" uri="{C3380CC4-5D6E-409C-BE32-E72D297353CC}">
              <c16:uniqueId val="{00000000-6CA5-462F-A4C6-DF530105FDC0}"/>
            </c:ext>
          </c:extLst>
        </c:ser>
        <c:ser>
          <c:idx val="1"/>
          <c:order val="1"/>
          <c:tx>
            <c:strRef>
              <c:f>Blad1!$C$3</c:f>
              <c:strCache>
                <c:ptCount val="1"/>
                <c:pt idx="0">
                  <c:v>3-4 ggr/veckan</c:v>
                </c:pt>
              </c:strCache>
            </c:strRef>
          </c:tx>
          <c:spPr>
            <a:solidFill>
              <a:schemeClr val="accent2"/>
            </a:solidFill>
            <a:ln>
              <a:noFill/>
            </a:ln>
            <a:effectLst/>
          </c:spPr>
          <c:invertIfNegative val="0"/>
          <c:cat>
            <c:strRef>
              <c:f>Blad1!$A$4:$A$20</c:f>
              <c:strCache>
                <c:ptCount val="17"/>
                <c:pt idx="0">
                  <c:v>Arkitektutbildningen</c:v>
                </c:pt>
                <c:pt idx="1">
                  <c:v>Bioteknik</c:v>
                </c:pt>
                <c:pt idx="2">
                  <c:v>Civilingenjör och lärare</c:v>
                </c:pt>
                <c:pt idx="3">
                  <c:v>Datateknik</c:v>
                </c:pt>
                <c:pt idx="4">
                  <c:v>Design och produktframtagning</c:v>
                </c:pt>
                <c:pt idx="5">
                  <c:v>Elektroteknik</c:v>
                </c:pt>
                <c:pt idx="6">
                  <c:v>Energi och miljö</c:v>
                </c:pt>
                <c:pt idx="7">
                  <c:v>Farkostteknik</c:v>
                </c:pt>
                <c:pt idx="8">
                  <c:v>Industriell ekonomi</c:v>
                </c:pt>
                <c:pt idx="9">
                  <c:v>Informationsteknik</c:v>
                </c:pt>
                <c:pt idx="10">
                  <c:v>Maskinteknik</c:v>
                </c:pt>
                <c:pt idx="11">
                  <c:v>Materialdesign</c:v>
                </c:pt>
                <c:pt idx="12">
                  <c:v>Medicinsk teknik</c:v>
                </c:pt>
                <c:pt idx="13">
                  <c:v>Medieteknik</c:v>
                </c:pt>
                <c:pt idx="14">
                  <c:v>Samhällsbyggnad</c:v>
                </c:pt>
                <c:pt idx="15">
                  <c:v>Tekniks fysik</c:v>
                </c:pt>
                <c:pt idx="16">
                  <c:v>Teknisk kemi</c:v>
                </c:pt>
              </c:strCache>
            </c:strRef>
          </c:cat>
          <c:val>
            <c:numRef>
              <c:f>Blad1!$C$4:$C$20</c:f>
              <c:numCache>
                <c:formatCode>General</c:formatCode>
                <c:ptCount val="17"/>
                <c:pt idx="0">
                  <c:v>19</c:v>
                </c:pt>
                <c:pt idx="1">
                  <c:v>27</c:v>
                </c:pt>
                <c:pt idx="2">
                  <c:v>11</c:v>
                </c:pt>
                <c:pt idx="3">
                  <c:v>15</c:v>
                </c:pt>
                <c:pt idx="4">
                  <c:v>30</c:v>
                </c:pt>
                <c:pt idx="5">
                  <c:v>28</c:v>
                </c:pt>
                <c:pt idx="6">
                  <c:v>23</c:v>
                </c:pt>
                <c:pt idx="7">
                  <c:v>23</c:v>
                </c:pt>
                <c:pt idx="8">
                  <c:v>21</c:v>
                </c:pt>
                <c:pt idx="9">
                  <c:v>21</c:v>
                </c:pt>
                <c:pt idx="10">
                  <c:v>24</c:v>
                </c:pt>
                <c:pt idx="11">
                  <c:v>31</c:v>
                </c:pt>
                <c:pt idx="12">
                  <c:v>24</c:v>
                </c:pt>
                <c:pt idx="13">
                  <c:v>20</c:v>
                </c:pt>
                <c:pt idx="14">
                  <c:v>23</c:v>
                </c:pt>
                <c:pt idx="15">
                  <c:v>20</c:v>
                </c:pt>
                <c:pt idx="16">
                  <c:v>9</c:v>
                </c:pt>
              </c:numCache>
            </c:numRef>
          </c:val>
          <c:extLst>
            <c:ext xmlns:c16="http://schemas.microsoft.com/office/drawing/2014/chart" uri="{C3380CC4-5D6E-409C-BE32-E72D297353CC}">
              <c16:uniqueId val="{00000001-6CA5-462F-A4C6-DF530105FDC0}"/>
            </c:ext>
          </c:extLst>
        </c:ser>
        <c:ser>
          <c:idx val="2"/>
          <c:order val="2"/>
          <c:tx>
            <c:strRef>
              <c:f>Blad1!$D$3</c:f>
              <c:strCache>
                <c:ptCount val="1"/>
                <c:pt idx="0">
                  <c:v>1-2 ggr/veckan</c:v>
                </c:pt>
              </c:strCache>
            </c:strRef>
          </c:tx>
          <c:spPr>
            <a:solidFill>
              <a:schemeClr val="accent3"/>
            </a:solidFill>
            <a:ln>
              <a:noFill/>
            </a:ln>
            <a:effectLst/>
          </c:spPr>
          <c:invertIfNegative val="0"/>
          <c:cat>
            <c:strRef>
              <c:f>Blad1!$A$4:$A$20</c:f>
              <c:strCache>
                <c:ptCount val="17"/>
                <c:pt idx="0">
                  <c:v>Arkitektutbildningen</c:v>
                </c:pt>
                <c:pt idx="1">
                  <c:v>Bioteknik</c:v>
                </c:pt>
                <c:pt idx="2">
                  <c:v>Civilingenjör och lärare</c:v>
                </c:pt>
                <c:pt idx="3">
                  <c:v>Datateknik</c:v>
                </c:pt>
                <c:pt idx="4">
                  <c:v>Design och produktframtagning</c:v>
                </c:pt>
                <c:pt idx="5">
                  <c:v>Elektroteknik</c:v>
                </c:pt>
                <c:pt idx="6">
                  <c:v>Energi och miljö</c:v>
                </c:pt>
                <c:pt idx="7">
                  <c:v>Farkostteknik</c:v>
                </c:pt>
                <c:pt idx="8">
                  <c:v>Industriell ekonomi</c:v>
                </c:pt>
                <c:pt idx="9">
                  <c:v>Informationsteknik</c:v>
                </c:pt>
                <c:pt idx="10">
                  <c:v>Maskinteknik</c:v>
                </c:pt>
                <c:pt idx="11">
                  <c:v>Materialdesign</c:v>
                </c:pt>
                <c:pt idx="12">
                  <c:v>Medicinsk teknik</c:v>
                </c:pt>
                <c:pt idx="13">
                  <c:v>Medieteknik</c:v>
                </c:pt>
                <c:pt idx="14">
                  <c:v>Samhällsbyggnad</c:v>
                </c:pt>
                <c:pt idx="15">
                  <c:v>Tekniks fysik</c:v>
                </c:pt>
                <c:pt idx="16">
                  <c:v>Teknisk kemi</c:v>
                </c:pt>
              </c:strCache>
            </c:strRef>
          </c:cat>
          <c:val>
            <c:numRef>
              <c:f>Blad1!$D$4:$D$20</c:f>
              <c:numCache>
                <c:formatCode>General</c:formatCode>
                <c:ptCount val="17"/>
                <c:pt idx="0">
                  <c:v>39</c:v>
                </c:pt>
                <c:pt idx="1">
                  <c:v>21</c:v>
                </c:pt>
                <c:pt idx="2">
                  <c:v>41</c:v>
                </c:pt>
                <c:pt idx="3">
                  <c:v>28</c:v>
                </c:pt>
                <c:pt idx="4">
                  <c:v>18</c:v>
                </c:pt>
                <c:pt idx="5">
                  <c:v>26</c:v>
                </c:pt>
                <c:pt idx="6">
                  <c:v>28</c:v>
                </c:pt>
                <c:pt idx="7">
                  <c:v>39</c:v>
                </c:pt>
                <c:pt idx="8">
                  <c:v>29</c:v>
                </c:pt>
                <c:pt idx="9">
                  <c:v>26</c:v>
                </c:pt>
                <c:pt idx="10">
                  <c:v>21</c:v>
                </c:pt>
                <c:pt idx="11">
                  <c:v>15</c:v>
                </c:pt>
                <c:pt idx="12">
                  <c:v>35</c:v>
                </c:pt>
                <c:pt idx="13">
                  <c:v>31</c:v>
                </c:pt>
                <c:pt idx="14">
                  <c:v>29</c:v>
                </c:pt>
                <c:pt idx="15">
                  <c:v>26</c:v>
                </c:pt>
                <c:pt idx="16">
                  <c:v>41</c:v>
                </c:pt>
              </c:numCache>
            </c:numRef>
          </c:val>
          <c:extLst>
            <c:ext xmlns:c16="http://schemas.microsoft.com/office/drawing/2014/chart" uri="{C3380CC4-5D6E-409C-BE32-E72D297353CC}">
              <c16:uniqueId val="{00000002-6CA5-462F-A4C6-DF530105FDC0}"/>
            </c:ext>
          </c:extLst>
        </c:ser>
        <c:ser>
          <c:idx val="3"/>
          <c:order val="3"/>
          <c:tx>
            <c:strRef>
              <c:f>Blad1!$E$3</c:f>
              <c:strCache>
                <c:ptCount val="1"/>
                <c:pt idx="0">
                  <c:v>1-3 ggr/månaden</c:v>
                </c:pt>
              </c:strCache>
            </c:strRef>
          </c:tx>
          <c:spPr>
            <a:solidFill>
              <a:schemeClr val="accent4"/>
            </a:solidFill>
            <a:ln>
              <a:noFill/>
            </a:ln>
            <a:effectLst/>
          </c:spPr>
          <c:invertIfNegative val="0"/>
          <c:cat>
            <c:strRef>
              <c:f>Blad1!$A$4:$A$20</c:f>
              <c:strCache>
                <c:ptCount val="17"/>
                <c:pt idx="0">
                  <c:v>Arkitektutbildningen</c:v>
                </c:pt>
                <c:pt idx="1">
                  <c:v>Bioteknik</c:v>
                </c:pt>
                <c:pt idx="2">
                  <c:v>Civilingenjör och lärare</c:v>
                </c:pt>
                <c:pt idx="3">
                  <c:v>Datateknik</c:v>
                </c:pt>
                <c:pt idx="4">
                  <c:v>Design och produktframtagning</c:v>
                </c:pt>
                <c:pt idx="5">
                  <c:v>Elektroteknik</c:v>
                </c:pt>
                <c:pt idx="6">
                  <c:v>Energi och miljö</c:v>
                </c:pt>
                <c:pt idx="7">
                  <c:v>Farkostteknik</c:v>
                </c:pt>
                <c:pt idx="8">
                  <c:v>Industriell ekonomi</c:v>
                </c:pt>
                <c:pt idx="9">
                  <c:v>Informationsteknik</c:v>
                </c:pt>
                <c:pt idx="10">
                  <c:v>Maskinteknik</c:v>
                </c:pt>
                <c:pt idx="11">
                  <c:v>Materialdesign</c:v>
                </c:pt>
                <c:pt idx="12">
                  <c:v>Medicinsk teknik</c:v>
                </c:pt>
                <c:pt idx="13">
                  <c:v>Medieteknik</c:v>
                </c:pt>
                <c:pt idx="14">
                  <c:v>Samhällsbyggnad</c:v>
                </c:pt>
                <c:pt idx="15">
                  <c:v>Tekniks fysik</c:v>
                </c:pt>
                <c:pt idx="16">
                  <c:v>Teknisk kemi</c:v>
                </c:pt>
              </c:strCache>
            </c:strRef>
          </c:cat>
          <c:val>
            <c:numRef>
              <c:f>Blad1!$E$4:$E$20</c:f>
              <c:numCache>
                <c:formatCode>General</c:formatCode>
                <c:ptCount val="17"/>
                <c:pt idx="0">
                  <c:v>24</c:v>
                </c:pt>
                <c:pt idx="1">
                  <c:v>38</c:v>
                </c:pt>
                <c:pt idx="2">
                  <c:v>17</c:v>
                </c:pt>
                <c:pt idx="3">
                  <c:v>32</c:v>
                </c:pt>
                <c:pt idx="4">
                  <c:v>33</c:v>
                </c:pt>
                <c:pt idx="5">
                  <c:v>21</c:v>
                </c:pt>
                <c:pt idx="6">
                  <c:v>38</c:v>
                </c:pt>
                <c:pt idx="7">
                  <c:v>17</c:v>
                </c:pt>
                <c:pt idx="8">
                  <c:v>35</c:v>
                </c:pt>
                <c:pt idx="9">
                  <c:v>28</c:v>
                </c:pt>
                <c:pt idx="10">
                  <c:v>24</c:v>
                </c:pt>
                <c:pt idx="11">
                  <c:v>24</c:v>
                </c:pt>
                <c:pt idx="12">
                  <c:v>12</c:v>
                </c:pt>
                <c:pt idx="13">
                  <c:v>29</c:v>
                </c:pt>
                <c:pt idx="14">
                  <c:v>33</c:v>
                </c:pt>
                <c:pt idx="15">
                  <c:v>26</c:v>
                </c:pt>
                <c:pt idx="16">
                  <c:v>23</c:v>
                </c:pt>
              </c:numCache>
            </c:numRef>
          </c:val>
          <c:extLst>
            <c:ext xmlns:c16="http://schemas.microsoft.com/office/drawing/2014/chart" uri="{C3380CC4-5D6E-409C-BE32-E72D297353CC}">
              <c16:uniqueId val="{00000003-6CA5-462F-A4C6-DF530105FDC0}"/>
            </c:ext>
          </c:extLst>
        </c:ser>
        <c:ser>
          <c:idx val="4"/>
          <c:order val="4"/>
          <c:tx>
            <c:strRef>
              <c:f>Blad1!$F$3</c:f>
              <c:strCache>
                <c:ptCount val="1"/>
                <c:pt idx="0">
                  <c:v>Mer sällan/Aldrig</c:v>
                </c:pt>
              </c:strCache>
            </c:strRef>
          </c:tx>
          <c:spPr>
            <a:solidFill>
              <a:schemeClr val="accent5"/>
            </a:solidFill>
            <a:ln>
              <a:noFill/>
            </a:ln>
            <a:effectLst/>
          </c:spPr>
          <c:invertIfNegative val="0"/>
          <c:cat>
            <c:strRef>
              <c:f>Blad1!$A$4:$A$20</c:f>
              <c:strCache>
                <c:ptCount val="17"/>
                <c:pt idx="0">
                  <c:v>Arkitektutbildningen</c:v>
                </c:pt>
                <c:pt idx="1">
                  <c:v>Bioteknik</c:v>
                </c:pt>
                <c:pt idx="2">
                  <c:v>Civilingenjör och lärare</c:v>
                </c:pt>
                <c:pt idx="3">
                  <c:v>Datateknik</c:v>
                </c:pt>
                <c:pt idx="4">
                  <c:v>Design och produktframtagning</c:v>
                </c:pt>
                <c:pt idx="5">
                  <c:v>Elektroteknik</c:v>
                </c:pt>
                <c:pt idx="6">
                  <c:v>Energi och miljö</c:v>
                </c:pt>
                <c:pt idx="7">
                  <c:v>Farkostteknik</c:v>
                </c:pt>
                <c:pt idx="8">
                  <c:v>Industriell ekonomi</c:v>
                </c:pt>
                <c:pt idx="9">
                  <c:v>Informationsteknik</c:v>
                </c:pt>
                <c:pt idx="10">
                  <c:v>Maskinteknik</c:v>
                </c:pt>
                <c:pt idx="11">
                  <c:v>Materialdesign</c:v>
                </c:pt>
                <c:pt idx="12">
                  <c:v>Medicinsk teknik</c:v>
                </c:pt>
                <c:pt idx="13">
                  <c:v>Medieteknik</c:v>
                </c:pt>
                <c:pt idx="14">
                  <c:v>Samhällsbyggnad</c:v>
                </c:pt>
                <c:pt idx="15">
                  <c:v>Tekniks fysik</c:v>
                </c:pt>
                <c:pt idx="16">
                  <c:v>Teknisk kemi</c:v>
                </c:pt>
              </c:strCache>
            </c:strRef>
          </c:cat>
          <c:val>
            <c:numRef>
              <c:f>Blad1!$F$4:$F$20</c:f>
              <c:numCache>
                <c:formatCode>General</c:formatCode>
                <c:ptCount val="17"/>
                <c:pt idx="0">
                  <c:v>7</c:v>
                </c:pt>
                <c:pt idx="1">
                  <c:v>8</c:v>
                </c:pt>
                <c:pt idx="2">
                  <c:v>8</c:v>
                </c:pt>
                <c:pt idx="3">
                  <c:v>19</c:v>
                </c:pt>
                <c:pt idx="4">
                  <c:v>5</c:v>
                </c:pt>
                <c:pt idx="5">
                  <c:v>9</c:v>
                </c:pt>
                <c:pt idx="6">
                  <c:v>7</c:v>
                </c:pt>
                <c:pt idx="7">
                  <c:v>13</c:v>
                </c:pt>
                <c:pt idx="8">
                  <c:v>9</c:v>
                </c:pt>
                <c:pt idx="9">
                  <c:v>19</c:v>
                </c:pt>
                <c:pt idx="10">
                  <c:v>13</c:v>
                </c:pt>
                <c:pt idx="11">
                  <c:v>0</c:v>
                </c:pt>
                <c:pt idx="12">
                  <c:v>10</c:v>
                </c:pt>
                <c:pt idx="13">
                  <c:v>12</c:v>
                </c:pt>
                <c:pt idx="14">
                  <c:v>6</c:v>
                </c:pt>
                <c:pt idx="15">
                  <c:v>21</c:v>
                </c:pt>
                <c:pt idx="16">
                  <c:v>14</c:v>
                </c:pt>
              </c:numCache>
            </c:numRef>
          </c:val>
          <c:extLst>
            <c:ext xmlns:c16="http://schemas.microsoft.com/office/drawing/2014/chart" uri="{C3380CC4-5D6E-409C-BE32-E72D297353CC}">
              <c16:uniqueId val="{00000004-6CA5-462F-A4C6-DF530105FDC0}"/>
            </c:ext>
          </c:extLst>
        </c:ser>
        <c:ser>
          <c:idx val="5"/>
          <c:order val="5"/>
          <c:tx>
            <c:strRef>
              <c:f>Blad1!$G$3</c:f>
              <c:strCache>
                <c:ptCount val="1"/>
                <c:pt idx="0">
                  <c:v>Uppgift saknas</c:v>
                </c:pt>
              </c:strCache>
            </c:strRef>
          </c:tx>
          <c:spPr>
            <a:solidFill>
              <a:schemeClr val="accent6"/>
            </a:solidFill>
            <a:ln>
              <a:noFill/>
            </a:ln>
            <a:effectLst/>
          </c:spPr>
          <c:invertIfNegative val="0"/>
          <c:cat>
            <c:strRef>
              <c:f>Blad1!$A$4:$A$20</c:f>
              <c:strCache>
                <c:ptCount val="17"/>
                <c:pt idx="0">
                  <c:v>Arkitektutbildningen</c:v>
                </c:pt>
                <c:pt idx="1">
                  <c:v>Bioteknik</c:v>
                </c:pt>
                <c:pt idx="2">
                  <c:v>Civilingenjör och lärare</c:v>
                </c:pt>
                <c:pt idx="3">
                  <c:v>Datateknik</c:v>
                </c:pt>
                <c:pt idx="4">
                  <c:v>Design och produktframtagning</c:v>
                </c:pt>
                <c:pt idx="5">
                  <c:v>Elektroteknik</c:v>
                </c:pt>
                <c:pt idx="6">
                  <c:v>Energi och miljö</c:v>
                </c:pt>
                <c:pt idx="7">
                  <c:v>Farkostteknik</c:v>
                </c:pt>
                <c:pt idx="8">
                  <c:v>Industriell ekonomi</c:v>
                </c:pt>
                <c:pt idx="9">
                  <c:v>Informationsteknik</c:v>
                </c:pt>
                <c:pt idx="10">
                  <c:v>Maskinteknik</c:v>
                </c:pt>
                <c:pt idx="11">
                  <c:v>Materialdesign</c:v>
                </c:pt>
                <c:pt idx="12">
                  <c:v>Medicinsk teknik</c:v>
                </c:pt>
                <c:pt idx="13">
                  <c:v>Medieteknik</c:v>
                </c:pt>
                <c:pt idx="14">
                  <c:v>Samhällsbyggnad</c:v>
                </c:pt>
                <c:pt idx="15">
                  <c:v>Tekniks fysik</c:v>
                </c:pt>
                <c:pt idx="16">
                  <c:v>Teknisk kemi</c:v>
                </c:pt>
              </c:strCache>
            </c:strRef>
          </c:cat>
          <c:val>
            <c:numRef>
              <c:f>Blad1!$G$4:$G$20</c:f>
              <c:numCache>
                <c:formatCode>General</c:formatCode>
                <c:ptCount val="17"/>
                <c:pt idx="0">
                  <c:v>0</c:v>
                </c:pt>
                <c:pt idx="1">
                  <c:v>0</c:v>
                </c:pt>
                <c:pt idx="2">
                  <c:v>0</c:v>
                </c:pt>
                <c:pt idx="3">
                  <c:v>0</c:v>
                </c:pt>
                <c:pt idx="4">
                  <c:v>2</c:v>
                </c:pt>
                <c:pt idx="5">
                  <c:v>4</c:v>
                </c:pt>
                <c:pt idx="6">
                  <c:v>0</c:v>
                </c:pt>
                <c:pt idx="7">
                  <c:v>0</c:v>
                </c:pt>
                <c:pt idx="8">
                  <c:v>0</c:v>
                </c:pt>
                <c:pt idx="9">
                  <c:v>0</c:v>
                </c:pt>
                <c:pt idx="10">
                  <c:v>3</c:v>
                </c:pt>
                <c:pt idx="11">
                  <c:v>0</c:v>
                </c:pt>
                <c:pt idx="12">
                  <c:v>4</c:v>
                </c:pt>
                <c:pt idx="13">
                  <c:v>0</c:v>
                </c:pt>
                <c:pt idx="14">
                  <c:v>0</c:v>
                </c:pt>
                <c:pt idx="15">
                  <c:v>1</c:v>
                </c:pt>
                <c:pt idx="16">
                  <c:v>3</c:v>
                </c:pt>
              </c:numCache>
            </c:numRef>
          </c:val>
          <c:extLst>
            <c:ext xmlns:c16="http://schemas.microsoft.com/office/drawing/2014/chart" uri="{C3380CC4-5D6E-409C-BE32-E72D297353CC}">
              <c16:uniqueId val="{00000005-6CA5-462F-A4C6-DF530105FDC0}"/>
            </c:ext>
          </c:extLst>
        </c:ser>
        <c:dLbls>
          <c:showLegendKey val="0"/>
          <c:showVal val="0"/>
          <c:showCatName val="0"/>
          <c:showSerName val="0"/>
          <c:showPercent val="0"/>
          <c:showBubbleSize val="0"/>
        </c:dLbls>
        <c:gapWidth val="150"/>
        <c:overlap val="100"/>
        <c:axId val="407318896"/>
        <c:axId val="407322176"/>
      </c:barChart>
      <c:catAx>
        <c:axId val="40731889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07322176"/>
        <c:crosses val="autoZero"/>
        <c:auto val="1"/>
        <c:lblAlgn val="ctr"/>
        <c:lblOffset val="100"/>
        <c:noMultiLvlLbl val="0"/>
      </c:catAx>
      <c:valAx>
        <c:axId val="40732217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0731889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chart>
  <c:spPr>
    <a:noFill/>
    <a:ln>
      <a:noFill/>
    </a:ln>
    <a:effectLst/>
  </c:spPr>
  <c:txPr>
    <a:bodyPr/>
    <a:lstStyle/>
    <a:p>
      <a:pPr>
        <a:defRPr/>
      </a:pPr>
      <a:endParaRPr lang="sv-SE"/>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r>
              <a:rPr lang="sv-SE" sz="1800" b="0" i="1" baseline="0" dirty="0">
                <a:effectLst/>
              </a:rPr>
              <a:t>Högskoleingenjör</a:t>
            </a:r>
            <a:r>
              <a:rPr lang="sv-SE" sz="1800" b="1" i="0" baseline="0" dirty="0">
                <a:effectLst/>
              </a:rPr>
              <a:t>: Har du under senaste 6 mån känt dig mycket trött och håglös?</a:t>
            </a:r>
            <a:endParaRPr lang="sv-SE" sz="1800" b="1" dirty="0">
              <a:effectLst/>
            </a:endParaRPr>
          </a:p>
        </c:rich>
      </c:tx>
      <c:layout>
        <c:manualLayout>
          <c:xMode val="edge"/>
          <c:yMode val="edge"/>
          <c:x val="0.17110411198600176"/>
          <c:y val="2.7777777777777776E-2"/>
        </c:manualLayout>
      </c:layout>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bar"/>
        <c:grouping val="stacked"/>
        <c:varyColors val="0"/>
        <c:ser>
          <c:idx val="0"/>
          <c:order val="0"/>
          <c:tx>
            <c:strRef>
              <c:f>Blad1!$B$24</c:f>
              <c:strCache>
                <c:ptCount val="1"/>
                <c:pt idx="0">
                  <c:v>Varje dag</c:v>
                </c:pt>
              </c:strCache>
            </c:strRef>
          </c:tx>
          <c:spPr>
            <a:solidFill>
              <a:schemeClr val="accent1"/>
            </a:solidFill>
            <a:ln>
              <a:noFill/>
            </a:ln>
            <a:effectLst/>
          </c:spPr>
          <c:invertIfNegative val="0"/>
          <c:cat>
            <c:strRef>
              <c:f>Blad1!$A$25:$A$33</c:f>
              <c:strCache>
                <c:ptCount val="9"/>
                <c:pt idx="0">
                  <c:v>Byggteknik och design</c:v>
                </c:pt>
                <c:pt idx="1">
                  <c:v>Datateknik, Flemingsberg</c:v>
                </c:pt>
                <c:pt idx="2">
                  <c:v>Datateknik, Kista</c:v>
                </c:pt>
                <c:pt idx="3">
                  <c:v>Elektronik och datorteknik</c:v>
                </c:pt>
                <c:pt idx="4">
                  <c:v>Elektroteknik Flemingsberg</c:v>
                </c:pt>
                <c:pt idx="5">
                  <c:v>Kemiteknik</c:v>
                </c:pt>
                <c:pt idx="6">
                  <c:v>Maskinteknik, Södertälje</c:v>
                </c:pt>
                <c:pt idx="7">
                  <c:v>Medicinsk teknik</c:v>
                </c:pt>
                <c:pt idx="8">
                  <c:v>Teknik och ekonomi</c:v>
                </c:pt>
              </c:strCache>
            </c:strRef>
          </c:cat>
          <c:val>
            <c:numRef>
              <c:f>Blad1!$B$25:$B$33</c:f>
              <c:numCache>
                <c:formatCode>General</c:formatCode>
                <c:ptCount val="9"/>
                <c:pt idx="0">
                  <c:v>0</c:v>
                </c:pt>
                <c:pt idx="1">
                  <c:v>0</c:v>
                </c:pt>
                <c:pt idx="2">
                  <c:v>10</c:v>
                </c:pt>
                <c:pt idx="3">
                  <c:v>0</c:v>
                </c:pt>
                <c:pt idx="4">
                  <c:v>19</c:v>
                </c:pt>
                <c:pt idx="5">
                  <c:v>15</c:v>
                </c:pt>
                <c:pt idx="6">
                  <c:v>0</c:v>
                </c:pt>
                <c:pt idx="7">
                  <c:v>0</c:v>
                </c:pt>
                <c:pt idx="8">
                  <c:v>0</c:v>
                </c:pt>
              </c:numCache>
            </c:numRef>
          </c:val>
          <c:extLst>
            <c:ext xmlns:c16="http://schemas.microsoft.com/office/drawing/2014/chart" uri="{C3380CC4-5D6E-409C-BE32-E72D297353CC}">
              <c16:uniqueId val="{00000000-912B-446D-9743-5C135EB5E683}"/>
            </c:ext>
          </c:extLst>
        </c:ser>
        <c:ser>
          <c:idx val="1"/>
          <c:order val="1"/>
          <c:tx>
            <c:strRef>
              <c:f>Blad1!$C$24</c:f>
              <c:strCache>
                <c:ptCount val="1"/>
                <c:pt idx="0">
                  <c:v>3-4 ggr/veckan</c:v>
                </c:pt>
              </c:strCache>
            </c:strRef>
          </c:tx>
          <c:spPr>
            <a:solidFill>
              <a:schemeClr val="accent2"/>
            </a:solidFill>
            <a:ln>
              <a:noFill/>
            </a:ln>
            <a:effectLst/>
          </c:spPr>
          <c:invertIfNegative val="0"/>
          <c:cat>
            <c:strRef>
              <c:f>Blad1!$A$25:$A$33</c:f>
              <c:strCache>
                <c:ptCount val="9"/>
                <c:pt idx="0">
                  <c:v>Byggteknik och design</c:v>
                </c:pt>
                <c:pt idx="1">
                  <c:v>Datateknik, Flemingsberg</c:v>
                </c:pt>
                <c:pt idx="2">
                  <c:v>Datateknik, Kista</c:v>
                </c:pt>
                <c:pt idx="3">
                  <c:v>Elektronik och datorteknik</c:v>
                </c:pt>
                <c:pt idx="4">
                  <c:v>Elektroteknik Flemingsberg</c:v>
                </c:pt>
                <c:pt idx="5">
                  <c:v>Kemiteknik</c:v>
                </c:pt>
                <c:pt idx="6">
                  <c:v>Maskinteknik, Södertälje</c:v>
                </c:pt>
                <c:pt idx="7">
                  <c:v>Medicinsk teknik</c:v>
                </c:pt>
                <c:pt idx="8">
                  <c:v>Teknik och ekonomi</c:v>
                </c:pt>
              </c:strCache>
            </c:strRef>
          </c:cat>
          <c:val>
            <c:numRef>
              <c:f>Blad1!$C$25:$C$33</c:f>
              <c:numCache>
                <c:formatCode>General</c:formatCode>
                <c:ptCount val="9"/>
                <c:pt idx="0">
                  <c:v>30</c:v>
                </c:pt>
                <c:pt idx="1">
                  <c:v>17</c:v>
                </c:pt>
                <c:pt idx="2">
                  <c:v>16</c:v>
                </c:pt>
                <c:pt idx="3">
                  <c:v>37</c:v>
                </c:pt>
                <c:pt idx="4">
                  <c:v>16</c:v>
                </c:pt>
                <c:pt idx="5">
                  <c:v>21</c:v>
                </c:pt>
                <c:pt idx="6">
                  <c:v>15</c:v>
                </c:pt>
                <c:pt idx="7">
                  <c:v>37</c:v>
                </c:pt>
                <c:pt idx="8">
                  <c:v>21</c:v>
                </c:pt>
              </c:numCache>
            </c:numRef>
          </c:val>
          <c:extLst>
            <c:ext xmlns:c16="http://schemas.microsoft.com/office/drawing/2014/chart" uri="{C3380CC4-5D6E-409C-BE32-E72D297353CC}">
              <c16:uniqueId val="{00000001-912B-446D-9743-5C135EB5E683}"/>
            </c:ext>
          </c:extLst>
        </c:ser>
        <c:ser>
          <c:idx val="2"/>
          <c:order val="2"/>
          <c:tx>
            <c:strRef>
              <c:f>Blad1!$D$24</c:f>
              <c:strCache>
                <c:ptCount val="1"/>
                <c:pt idx="0">
                  <c:v>1-2 ggr/veckan</c:v>
                </c:pt>
              </c:strCache>
            </c:strRef>
          </c:tx>
          <c:spPr>
            <a:solidFill>
              <a:schemeClr val="accent3"/>
            </a:solidFill>
            <a:ln>
              <a:noFill/>
            </a:ln>
            <a:effectLst/>
          </c:spPr>
          <c:invertIfNegative val="0"/>
          <c:cat>
            <c:strRef>
              <c:f>Blad1!$A$25:$A$33</c:f>
              <c:strCache>
                <c:ptCount val="9"/>
                <c:pt idx="0">
                  <c:v>Byggteknik och design</c:v>
                </c:pt>
                <c:pt idx="1">
                  <c:v>Datateknik, Flemingsberg</c:v>
                </c:pt>
                <c:pt idx="2">
                  <c:v>Datateknik, Kista</c:v>
                </c:pt>
                <c:pt idx="3">
                  <c:v>Elektronik och datorteknik</c:v>
                </c:pt>
                <c:pt idx="4">
                  <c:v>Elektroteknik Flemingsberg</c:v>
                </c:pt>
                <c:pt idx="5">
                  <c:v>Kemiteknik</c:v>
                </c:pt>
                <c:pt idx="6">
                  <c:v>Maskinteknik, Södertälje</c:v>
                </c:pt>
                <c:pt idx="7">
                  <c:v>Medicinsk teknik</c:v>
                </c:pt>
                <c:pt idx="8">
                  <c:v>Teknik och ekonomi</c:v>
                </c:pt>
              </c:strCache>
            </c:strRef>
          </c:cat>
          <c:val>
            <c:numRef>
              <c:f>Blad1!$D$25:$D$33</c:f>
              <c:numCache>
                <c:formatCode>General</c:formatCode>
                <c:ptCount val="9"/>
                <c:pt idx="0">
                  <c:v>26</c:v>
                </c:pt>
                <c:pt idx="1">
                  <c:v>36</c:v>
                </c:pt>
                <c:pt idx="2">
                  <c:v>9</c:v>
                </c:pt>
                <c:pt idx="3">
                  <c:v>50</c:v>
                </c:pt>
                <c:pt idx="4">
                  <c:v>28</c:v>
                </c:pt>
                <c:pt idx="5">
                  <c:v>38</c:v>
                </c:pt>
                <c:pt idx="6">
                  <c:v>27</c:v>
                </c:pt>
                <c:pt idx="7">
                  <c:v>0</c:v>
                </c:pt>
                <c:pt idx="8">
                  <c:v>34</c:v>
                </c:pt>
              </c:numCache>
            </c:numRef>
          </c:val>
          <c:extLst>
            <c:ext xmlns:c16="http://schemas.microsoft.com/office/drawing/2014/chart" uri="{C3380CC4-5D6E-409C-BE32-E72D297353CC}">
              <c16:uniqueId val="{00000002-912B-446D-9743-5C135EB5E683}"/>
            </c:ext>
          </c:extLst>
        </c:ser>
        <c:ser>
          <c:idx val="3"/>
          <c:order val="3"/>
          <c:tx>
            <c:strRef>
              <c:f>Blad1!$E$24</c:f>
              <c:strCache>
                <c:ptCount val="1"/>
                <c:pt idx="0">
                  <c:v>1-3 ggr/månaden</c:v>
                </c:pt>
              </c:strCache>
            </c:strRef>
          </c:tx>
          <c:spPr>
            <a:solidFill>
              <a:schemeClr val="accent4"/>
            </a:solidFill>
            <a:ln>
              <a:noFill/>
            </a:ln>
            <a:effectLst/>
          </c:spPr>
          <c:invertIfNegative val="0"/>
          <c:cat>
            <c:strRef>
              <c:f>Blad1!$A$25:$A$33</c:f>
              <c:strCache>
                <c:ptCount val="9"/>
                <c:pt idx="0">
                  <c:v>Byggteknik och design</c:v>
                </c:pt>
                <c:pt idx="1">
                  <c:v>Datateknik, Flemingsberg</c:v>
                </c:pt>
                <c:pt idx="2">
                  <c:v>Datateknik, Kista</c:v>
                </c:pt>
                <c:pt idx="3">
                  <c:v>Elektronik och datorteknik</c:v>
                </c:pt>
                <c:pt idx="4">
                  <c:v>Elektroteknik Flemingsberg</c:v>
                </c:pt>
                <c:pt idx="5">
                  <c:v>Kemiteknik</c:v>
                </c:pt>
                <c:pt idx="6">
                  <c:v>Maskinteknik, Södertälje</c:v>
                </c:pt>
                <c:pt idx="7">
                  <c:v>Medicinsk teknik</c:v>
                </c:pt>
                <c:pt idx="8">
                  <c:v>Teknik och ekonomi</c:v>
                </c:pt>
              </c:strCache>
            </c:strRef>
          </c:cat>
          <c:val>
            <c:numRef>
              <c:f>Blad1!$E$25:$E$33</c:f>
              <c:numCache>
                <c:formatCode>General</c:formatCode>
                <c:ptCount val="9"/>
                <c:pt idx="0">
                  <c:v>29</c:v>
                </c:pt>
                <c:pt idx="1">
                  <c:v>34</c:v>
                </c:pt>
                <c:pt idx="2">
                  <c:v>44</c:v>
                </c:pt>
                <c:pt idx="3">
                  <c:v>0</c:v>
                </c:pt>
                <c:pt idx="4">
                  <c:v>0</c:v>
                </c:pt>
                <c:pt idx="5">
                  <c:v>15</c:v>
                </c:pt>
                <c:pt idx="6">
                  <c:v>40</c:v>
                </c:pt>
                <c:pt idx="7">
                  <c:v>40</c:v>
                </c:pt>
                <c:pt idx="8">
                  <c:v>0</c:v>
                </c:pt>
              </c:numCache>
            </c:numRef>
          </c:val>
          <c:extLst>
            <c:ext xmlns:c16="http://schemas.microsoft.com/office/drawing/2014/chart" uri="{C3380CC4-5D6E-409C-BE32-E72D297353CC}">
              <c16:uniqueId val="{00000003-912B-446D-9743-5C135EB5E683}"/>
            </c:ext>
          </c:extLst>
        </c:ser>
        <c:ser>
          <c:idx val="4"/>
          <c:order val="4"/>
          <c:tx>
            <c:strRef>
              <c:f>Blad1!$F$24</c:f>
              <c:strCache>
                <c:ptCount val="1"/>
                <c:pt idx="0">
                  <c:v>Mer sällan/Aldrig</c:v>
                </c:pt>
              </c:strCache>
            </c:strRef>
          </c:tx>
          <c:spPr>
            <a:solidFill>
              <a:schemeClr val="accent5"/>
            </a:solidFill>
            <a:ln>
              <a:noFill/>
            </a:ln>
            <a:effectLst/>
          </c:spPr>
          <c:invertIfNegative val="0"/>
          <c:cat>
            <c:strRef>
              <c:f>Blad1!$A$25:$A$33</c:f>
              <c:strCache>
                <c:ptCount val="9"/>
                <c:pt idx="0">
                  <c:v>Byggteknik och design</c:v>
                </c:pt>
                <c:pt idx="1">
                  <c:v>Datateknik, Flemingsberg</c:v>
                </c:pt>
                <c:pt idx="2">
                  <c:v>Datateknik, Kista</c:v>
                </c:pt>
                <c:pt idx="3">
                  <c:v>Elektronik och datorteknik</c:v>
                </c:pt>
                <c:pt idx="4">
                  <c:v>Elektroteknik Flemingsberg</c:v>
                </c:pt>
                <c:pt idx="5">
                  <c:v>Kemiteknik</c:v>
                </c:pt>
                <c:pt idx="6">
                  <c:v>Maskinteknik, Södertälje</c:v>
                </c:pt>
                <c:pt idx="7">
                  <c:v>Medicinsk teknik</c:v>
                </c:pt>
                <c:pt idx="8">
                  <c:v>Teknik och ekonomi</c:v>
                </c:pt>
              </c:strCache>
            </c:strRef>
          </c:cat>
          <c:val>
            <c:numRef>
              <c:f>Blad1!$F$25:$F$33</c:f>
              <c:numCache>
                <c:formatCode>General</c:formatCode>
                <c:ptCount val="9"/>
                <c:pt idx="0">
                  <c:v>9</c:v>
                </c:pt>
                <c:pt idx="1">
                  <c:v>0</c:v>
                </c:pt>
                <c:pt idx="2">
                  <c:v>21</c:v>
                </c:pt>
                <c:pt idx="3">
                  <c:v>0</c:v>
                </c:pt>
                <c:pt idx="4">
                  <c:v>17</c:v>
                </c:pt>
                <c:pt idx="5">
                  <c:v>0</c:v>
                </c:pt>
                <c:pt idx="6">
                  <c:v>0</c:v>
                </c:pt>
                <c:pt idx="7">
                  <c:v>0</c:v>
                </c:pt>
                <c:pt idx="8">
                  <c:v>27</c:v>
                </c:pt>
              </c:numCache>
            </c:numRef>
          </c:val>
          <c:extLst>
            <c:ext xmlns:c16="http://schemas.microsoft.com/office/drawing/2014/chart" uri="{C3380CC4-5D6E-409C-BE32-E72D297353CC}">
              <c16:uniqueId val="{00000004-912B-446D-9743-5C135EB5E683}"/>
            </c:ext>
          </c:extLst>
        </c:ser>
        <c:ser>
          <c:idx val="5"/>
          <c:order val="5"/>
          <c:tx>
            <c:strRef>
              <c:f>Blad1!$G$24</c:f>
              <c:strCache>
                <c:ptCount val="1"/>
                <c:pt idx="0">
                  <c:v>Uppgift saknas</c:v>
                </c:pt>
              </c:strCache>
            </c:strRef>
          </c:tx>
          <c:spPr>
            <a:solidFill>
              <a:schemeClr val="accent6"/>
            </a:solidFill>
            <a:ln>
              <a:noFill/>
            </a:ln>
            <a:effectLst/>
          </c:spPr>
          <c:invertIfNegative val="0"/>
          <c:cat>
            <c:strRef>
              <c:f>Blad1!$A$25:$A$33</c:f>
              <c:strCache>
                <c:ptCount val="9"/>
                <c:pt idx="0">
                  <c:v>Byggteknik och design</c:v>
                </c:pt>
                <c:pt idx="1">
                  <c:v>Datateknik, Flemingsberg</c:v>
                </c:pt>
                <c:pt idx="2">
                  <c:v>Datateknik, Kista</c:v>
                </c:pt>
                <c:pt idx="3">
                  <c:v>Elektronik och datorteknik</c:v>
                </c:pt>
                <c:pt idx="4">
                  <c:v>Elektroteknik Flemingsberg</c:v>
                </c:pt>
                <c:pt idx="5">
                  <c:v>Kemiteknik</c:v>
                </c:pt>
                <c:pt idx="6">
                  <c:v>Maskinteknik, Södertälje</c:v>
                </c:pt>
                <c:pt idx="7">
                  <c:v>Medicinsk teknik</c:v>
                </c:pt>
                <c:pt idx="8">
                  <c:v>Teknik och ekonomi</c:v>
                </c:pt>
              </c:strCache>
            </c:strRef>
          </c:cat>
          <c:val>
            <c:numRef>
              <c:f>Blad1!$G$25:$G$33</c:f>
              <c:numCache>
                <c:formatCode>General</c:formatCode>
                <c:ptCount val="9"/>
                <c:pt idx="0">
                  <c:v>0</c:v>
                </c:pt>
                <c:pt idx="1">
                  <c:v>0</c:v>
                </c:pt>
                <c:pt idx="2">
                  <c:v>0</c:v>
                </c:pt>
                <c:pt idx="3">
                  <c:v>0</c:v>
                </c:pt>
                <c:pt idx="4">
                  <c:v>0</c:v>
                </c:pt>
                <c:pt idx="5">
                  <c:v>0</c:v>
                </c:pt>
                <c:pt idx="6">
                  <c:v>0</c:v>
                </c:pt>
                <c:pt idx="7">
                  <c:v>0</c:v>
                </c:pt>
                <c:pt idx="8">
                  <c:v>12</c:v>
                </c:pt>
              </c:numCache>
            </c:numRef>
          </c:val>
          <c:extLst>
            <c:ext xmlns:c16="http://schemas.microsoft.com/office/drawing/2014/chart" uri="{C3380CC4-5D6E-409C-BE32-E72D297353CC}">
              <c16:uniqueId val="{00000005-912B-446D-9743-5C135EB5E683}"/>
            </c:ext>
          </c:extLst>
        </c:ser>
        <c:dLbls>
          <c:showLegendKey val="0"/>
          <c:showVal val="0"/>
          <c:showCatName val="0"/>
          <c:showSerName val="0"/>
          <c:showPercent val="0"/>
          <c:showBubbleSize val="0"/>
        </c:dLbls>
        <c:gapWidth val="150"/>
        <c:overlap val="100"/>
        <c:axId val="642128664"/>
        <c:axId val="642128008"/>
      </c:barChart>
      <c:catAx>
        <c:axId val="6421286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642128008"/>
        <c:crosses val="autoZero"/>
        <c:auto val="1"/>
        <c:lblAlgn val="ctr"/>
        <c:lblOffset val="100"/>
        <c:noMultiLvlLbl val="0"/>
      </c:catAx>
      <c:valAx>
        <c:axId val="64212800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64212866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chart>
  <c:spPr>
    <a:noFill/>
    <a:ln>
      <a:noFill/>
    </a:ln>
    <a:effectLst/>
  </c:spPr>
  <c:txPr>
    <a:bodyPr/>
    <a:lstStyle/>
    <a:p>
      <a:pPr>
        <a:defRPr/>
      </a:pPr>
      <a:endParaRPr lang="sv-SE"/>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bar"/>
        <c:grouping val="stacked"/>
        <c:varyColors val="0"/>
        <c:ser>
          <c:idx val="0"/>
          <c:order val="0"/>
          <c:tx>
            <c:strRef>
              <c:f>'Hållbar utv'!$B$2</c:f>
              <c:strCache>
                <c:ptCount val="1"/>
                <c:pt idx="0">
                  <c:v>Helt</c:v>
                </c:pt>
              </c:strCache>
            </c:strRef>
          </c:tx>
          <c:spPr>
            <a:solidFill>
              <a:schemeClr val="accent1"/>
            </a:solidFill>
            <a:ln>
              <a:noFill/>
            </a:ln>
            <a:effectLst/>
          </c:spPr>
          <c:invertIfNegative val="0"/>
          <c:cat>
            <c:strRef>
              <c:f>'Hållbar utv'!$A$3:$A$9</c:f>
              <c:strCache>
                <c:ptCount val="7"/>
                <c:pt idx="0">
                  <c:v>Samtliga</c:v>
                </c:pt>
                <c:pt idx="1">
                  <c:v>Arkitekter</c:v>
                </c:pt>
                <c:pt idx="2">
                  <c:v>Civilingenjörer</c:v>
                </c:pt>
                <c:pt idx="3">
                  <c:v>Högskoleingenjörer</c:v>
                </c:pt>
                <c:pt idx="4">
                  <c:v>Höskoleutbildning</c:v>
                </c:pt>
                <c:pt idx="5">
                  <c:v>Kandidatprogram</c:v>
                </c:pt>
                <c:pt idx="6">
                  <c:v>Master</c:v>
                </c:pt>
              </c:strCache>
            </c:strRef>
          </c:cat>
          <c:val>
            <c:numRef>
              <c:f>'Hållbar utv'!$B$3:$B$9</c:f>
              <c:numCache>
                <c:formatCode>General</c:formatCode>
                <c:ptCount val="7"/>
                <c:pt idx="0">
                  <c:v>18</c:v>
                </c:pt>
                <c:pt idx="1">
                  <c:v>11</c:v>
                </c:pt>
                <c:pt idx="2">
                  <c:v>22</c:v>
                </c:pt>
                <c:pt idx="3">
                  <c:v>10</c:v>
                </c:pt>
                <c:pt idx="4">
                  <c:v>0</c:v>
                </c:pt>
                <c:pt idx="5">
                  <c:v>7</c:v>
                </c:pt>
                <c:pt idx="6">
                  <c:v>14</c:v>
                </c:pt>
              </c:numCache>
            </c:numRef>
          </c:val>
          <c:extLst>
            <c:ext xmlns:c16="http://schemas.microsoft.com/office/drawing/2014/chart" uri="{C3380CC4-5D6E-409C-BE32-E72D297353CC}">
              <c16:uniqueId val="{00000000-A845-45D3-91FB-18CFBAD840DC}"/>
            </c:ext>
          </c:extLst>
        </c:ser>
        <c:ser>
          <c:idx val="1"/>
          <c:order val="1"/>
          <c:tx>
            <c:strRef>
              <c:f>'Hållbar utv'!$C$2</c:f>
              <c:strCache>
                <c:ptCount val="1"/>
                <c:pt idx="0">
                  <c:v>Till stor del</c:v>
                </c:pt>
              </c:strCache>
            </c:strRef>
          </c:tx>
          <c:spPr>
            <a:solidFill>
              <a:schemeClr val="accent2"/>
            </a:solidFill>
            <a:ln>
              <a:noFill/>
            </a:ln>
            <a:effectLst/>
          </c:spPr>
          <c:invertIfNegative val="0"/>
          <c:cat>
            <c:strRef>
              <c:f>'Hållbar utv'!$A$3:$A$9</c:f>
              <c:strCache>
                <c:ptCount val="7"/>
                <c:pt idx="0">
                  <c:v>Samtliga</c:v>
                </c:pt>
                <c:pt idx="1">
                  <c:v>Arkitekter</c:v>
                </c:pt>
                <c:pt idx="2">
                  <c:v>Civilingenjörer</c:v>
                </c:pt>
                <c:pt idx="3">
                  <c:v>Högskoleingenjörer</c:v>
                </c:pt>
                <c:pt idx="4">
                  <c:v>Höskoleutbildning</c:v>
                </c:pt>
                <c:pt idx="5">
                  <c:v>Kandidatprogram</c:v>
                </c:pt>
                <c:pt idx="6">
                  <c:v>Master</c:v>
                </c:pt>
              </c:strCache>
            </c:strRef>
          </c:cat>
          <c:val>
            <c:numRef>
              <c:f>'Hållbar utv'!$C$3:$C$9</c:f>
              <c:numCache>
                <c:formatCode>General</c:formatCode>
                <c:ptCount val="7"/>
                <c:pt idx="0">
                  <c:v>31</c:v>
                </c:pt>
                <c:pt idx="1">
                  <c:v>22</c:v>
                </c:pt>
                <c:pt idx="2">
                  <c:v>29</c:v>
                </c:pt>
                <c:pt idx="3">
                  <c:v>38</c:v>
                </c:pt>
                <c:pt idx="4">
                  <c:v>41</c:v>
                </c:pt>
                <c:pt idx="5">
                  <c:v>22</c:v>
                </c:pt>
                <c:pt idx="6">
                  <c:v>29</c:v>
                </c:pt>
              </c:numCache>
            </c:numRef>
          </c:val>
          <c:extLst>
            <c:ext xmlns:c16="http://schemas.microsoft.com/office/drawing/2014/chart" uri="{C3380CC4-5D6E-409C-BE32-E72D297353CC}">
              <c16:uniqueId val="{00000001-A845-45D3-91FB-18CFBAD840DC}"/>
            </c:ext>
          </c:extLst>
        </c:ser>
        <c:ser>
          <c:idx val="2"/>
          <c:order val="2"/>
          <c:tx>
            <c:strRef>
              <c:f>'Hållbar utv'!$D$2</c:f>
              <c:strCache>
                <c:ptCount val="1"/>
                <c:pt idx="0">
                  <c:v>Till viss del</c:v>
                </c:pt>
              </c:strCache>
            </c:strRef>
          </c:tx>
          <c:spPr>
            <a:solidFill>
              <a:schemeClr val="accent3"/>
            </a:solidFill>
            <a:ln>
              <a:noFill/>
            </a:ln>
            <a:effectLst/>
          </c:spPr>
          <c:invertIfNegative val="0"/>
          <c:cat>
            <c:strRef>
              <c:f>'Hållbar utv'!$A$3:$A$9</c:f>
              <c:strCache>
                <c:ptCount val="7"/>
                <c:pt idx="0">
                  <c:v>Samtliga</c:v>
                </c:pt>
                <c:pt idx="1">
                  <c:v>Arkitekter</c:v>
                </c:pt>
                <c:pt idx="2">
                  <c:v>Civilingenjörer</c:v>
                </c:pt>
                <c:pt idx="3">
                  <c:v>Högskoleingenjörer</c:v>
                </c:pt>
                <c:pt idx="4">
                  <c:v>Höskoleutbildning</c:v>
                </c:pt>
                <c:pt idx="5">
                  <c:v>Kandidatprogram</c:v>
                </c:pt>
                <c:pt idx="6">
                  <c:v>Master</c:v>
                </c:pt>
              </c:strCache>
            </c:strRef>
          </c:cat>
          <c:val>
            <c:numRef>
              <c:f>'Hållbar utv'!$D$3:$D$9</c:f>
              <c:numCache>
                <c:formatCode>General</c:formatCode>
                <c:ptCount val="7"/>
                <c:pt idx="0">
                  <c:v>36</c:v>
                </c:pt>
                <c:pt idx="1">
                  <c:v>57</c:v>
                </c:pt>
                <c:pt idx="2">
                  <c:v>37</c:v>
                </c:pt>
                <c:pt idx="3">
                  <c:v>36</c:v>
                </c:pt>
                <c:pt idx="4">
                  <c:v>24</c:v>
                </c:pt>
                <c:pt idx="5">
                  <c:v>38</c:v>
                </c:pt>
                <c:pt idx="6">
                  <c:v>37</c:v>
                </c:pt>
              </c:numCache>
            </c:numRef>
          </c:val>
          <c:extLst>
            <c:ext xmlns:c16="http://schemas.microsoft.com/office/drawing/2014/chart" uri="{C3380CC4-5D6E-409C-BE32-E72D297353CC}">
              <c16:uniqueId val="{00000002-A845-45D3-91FB-18CFBAD840DC}"/>
            </c:ext>
          </c:extLst>
        </c:ser>
        <c:ser>
          <c:idx val="3"/>
          <c:order val="3"/>
          <c:tx>
            <c:strRef>
              <c:f>'Hållbar utv'!$E$2</c:f>
              <c:strCache>
                <c:ptCount val="1"/>
                <c:pt idx="0">
                  <c:v>Inte alls</c:v>
                </c:pt>
              </c:strCache>
            </c:strRef>
          </c:tx>
          <c:spPr>
            <a:solidFill>
              <a:schemeClr val="accent4"/>
            </a:solidFill>
            <a:ln>
              <a:noFill/>
            </a:ln>
            <a:effectLst/>
          </c:spPr>
          <c:invertIfNegative val="0"/>
          <c:cat>
            <c:strRef>
              <c:f>'Hållbar utv'!$A$3:$A$9</c:f>
              <c:strCache>
                <c:ptCount val="7"/>
                <c:pt idx="0">
                  <c:v>Samtliga</c:v>
                </c:pt>
                <c:pt idx="1">
                  <c:v>Arkitekter</c:v>
                </c:pt>
                <c:pt idx="2">
                  <c:v>Civilingenjörer</c:v>
                </c:pt>
                <c:pt idx="3">
                  <c:v>Högskoleingenjörer</c:v>
                </c:pt>
                <c:pt idx="4">
                  <c:v>Höskoleutbildning</c:v>
                </c:pt>
                <c:pt idx="5">
                  <c:v>Kandidatprogram</c:v>
                </c:pt>
                <c:pt idx="6">
                  <c:v>Master</c:v>
                </c:pt>
              </c:strCache>
            </c:strRef>
          </c:cat>
          <c:val>
            <c:numRef>
              <c:f>'Hållbar utv'!$E$3:$E$9</c:f>
              <c:numCache>
                <c:formatCode>General</c:formatCode>
                <c:ptCount val="7"/>
                <c:pt idx="0">
                  <c:v>8</c:v>
                </c:pt>
                <c:pt idx="1">
                  <c:v>10</c:v>
                </c:pt>
                <c:pt idx="2">
                  <c:v>9</c:v>
                </c:pt>
                <c:pt idx="3">
                  <c:v>5</c:v>
                </c:pt>
                <c:pt idx="4">
                  <c:v>0</c:v>
                </c:pt>
                <c:pt idx="5">
                  <c:v>13</c:v>
                </c:pt>
                <c:pt idx="6">
                  <c:v>10</c:v>
                </c:pt>
              </c:numCache>
            </c:numRef>
          </c:val>
          <c:extLst>
            <c:ext xmlns:c16="http://schemas.microsoft.com/office/drawing/2014/chart" uri="{C3380CC4-5D6E-409C-BE32-E72D297353CC}">
              <c16:uniqueId val="{00000003-A845-45D3-91FB-18CFBAD840DC}"/>
            </c:ext>
          </c:extLst>
        </c:ser>
        <c:ser>
          <c:idx val="4"/>
          <c:order val="4"/>
          <c:tx>
            <c:strRef>
              <c:f>'Hållbar utv'!$F$2</c:f>
              <c:strCache>
                <c:ptCount val="1"/>
                <c:pt idx="0">
                  <c:v>Kan inte ta ställning</c:v>
                </c:pt>
              </c:strCache>
            </c:strRef>
          </c:tx>
          <c:spPr>
            <a:solidFill>
              <a:schemeClr val="accent5"/>
            </a:solidFill>
            <a:ln>
              <a:noFill/>
            </a:ln>
            <a:effectLst/>
          </c:spPr>
          <c:invertIfNegative val="0"/>
          <c:cat>
            <c:strRef>
              <c:f>'Hållbar utv'!$A$3:$A$9</c:f>
              <c:strCache>
                <c:ptCount val="7"/>
                <c:pt idx="0">
                  <c:v>Samtliga</c:v>
                </c:pt>
                <c:pt idx="1">
                  <c:v>Arkitekter</c:v>
                </c:pt>
                <c:pt idx="2">
                  <c:v>Civilingenjörer</c:v>
                </c:pt>
                <c:pt idx="3">
                  <c:v>Högskoleingenjörer</c:v>
                </c:pt>
                <c:pt idx="4">
                  <c:v>Höskoleutbildning</c:v>
                </c:pt>
                <c:pt idx="5">
                  <c:v>Kandidatprogram</c:v>
                </c:pt>
                <c:pt idx="6">
                  <c:v>Master</c:v>
                </c:pt>
              </c:strCache>
            </c:strRef>
          </c:cat>
          <c:val>
            <c:numRef>
              <c:f>'Hållbar utv'!$F$3:$F$9</c:f>
              <c:numCache>
                <c:formatCode>General</c:formatCode>
                <c:ptCount val="7"/>
                <c:pt idx="0">
                  <c:v>6</c:v>
                </c:pt>
                <c:pt idx="1">
                  <c:v>0</c:v>
                </c:pt>
                <c:pt idx="2">
                  <c:v>4</c:v>
                </c:pt>
                <c:pt idx="3">
                  <c:v>9</c:v>
                </c:pt>
                <c:pt idx="4">
                  <c:v>22</c:v>
                </c:pt>
                <c:pt idx="5">
                  <c:v>21</c:v>
                </c:pt>
                <c:pt idx="6">
                  <c:v>9</c:v>
                </c:pt>
              </c:numCache>
            </c:numRef>
          </c:val>
          <c:extLst>
            <c:ext xmlns:c16="http://schemas.microsoft.com/office/drawing/2014/chart" uri="{C3380CC4-5D6E-409C-BE32-E72D297353CC}">
              <c16:uniqueId val="{00000004-A845-45D3-91FB-18CFBAD840DC}"/>
            </c:ext>
          </c:extLst>
        </c:ser>
        <c:ser>
          <c:idx val="5"/>
          <c:order val="5"/>
          <c:tx>
            <c:strRef>
              <c:f>'Hållbar utv'!$G$2</c:f>
              <c:strCache>
                <c:ptCount val="1"/>
                <c:pt idx="0">
                  <c:v>Uppgift saknas</c:v>
                </c:pt>
              </c:strCache>
            </c:strRef>
          </c:tx>
          <c:spPr>
            <a:solidFill>
              <a:schemeClr val="accent6"/>
            </a:solidFill>
            <a:ln>
              <a:noFill/>
            </a:ln>
            <a:effectLst/>
          </c:spPr>
          <c:invertIfNegative val="0"/>
          <c:cat>
            <c:strRef>
              <c:f>'Hållbar utv'!$A$3:$A$9</c:f>
              <c:strCache>
                <c:ptCount val="7"/>
                <c:pt idx="0">
                  <c:v>Samtliga</c:v>
                </c:pt>
                <c:pt idx="1">
                  <c:v>Arkitekter</c:v>
                </c:pt>
                <c:pt idx="2">
                  <c:v>Civilingenjörer</c:v>
                </c:pt>
                <c:pt idx="3">
                  <c:v>Högskoleingenjörer</c:v>
                </c:pt>
                <c:pt idx="4">
                  <c:v>Höskoleutbildning</c:v>
                </c:pt>
                <c:pt idx="5">
                  <c:v>Kandidatprogram</c:v>
                </c:pt>
                <c:pt idx="6">
                  <c:v>Master</c:v>
                </c:pt>
              </c:strCache>
            </c:strRef>
          </c:cat>
          <c:val>
            <c:numRef>
              <c:f>'Hållbar utv'!$G$3:$G$9</c:f>
              <c:numCache>
                <c:formatCode>General</c:formatCode>
                <c:ptCount val="7"/>
                <c:pt idx="0">
                  <c:v>1</c:v>
                </c:pt>
                <c:pt idx="1">
                  <c:v>0</c:v>
                </c:pt>
                <c:pt idx="2">
                  <c:v>1</c:v>
                </c:pt>
                <c:pt idx="3">
                  <c:v>2</c:v>
                </c:pt>
                <c:pt idx="4">
                  <c:v>0</c:v>
                </c:pt>
                <c:pt idx="5">
                  <c:v>0</c:v>
                </c:pt>
                <c:pt idx="6">
                  <c:v>1</c:v>
                </c:pt>
              </c:numCache>
            </c:numRef>
          </c:val>
          <c:extLst>
            <c:ext xmlns:c16="http://schemas.microsoft.com/office/drawing/2014/chart" uri="{C3380CC4-5D6E-409C-BE32-E72D297353CC}">
              <c16:uniqueId val="{00000005-A845-45D3-91FB-18CFBAD840DC}"/>
            </c:ext>
          </c:extLst>
        </c:ser>
        <c:dLbls>
          <c:showLegendKey val="0"/>
          <c:showVal val="0"/>
          <c:showCatName val="0"/>
          <c:showSerName val="0"/>
          <c:showPercent val="0"/>
          <c:showBubbleSize val="0"/>
        </c:dLbls>
        <c:gapWidth val="150"/>
        <c:overlap val="100"/>
        <c:axId val="393511160"/>
        <c:axId val="393515096"/>
      </c:barChart>
      <c:catAx>
        <c:axId val="3935111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393515096"/>
        <c:crosses val="autoZero"/>
        <c:auto val="1"/>
        <c:lblAlgn val="ctr"/>
        <c:lblOffset val="100"/>
        <c:noMultiLvlLbl val="0"/>
      </c:catAx>
      <c:valAx>
        <c:axId val="39351509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39351116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chart>
  <c:spPr>
    <a:noFill/>
    <a:ln>
      <a:noFill/>
    </a:ln>
    <a:effectLst/>
  </c:spPr>
  <c:txPr>
    <a:bodyPr/>
    <a:lstStyle/>
    <a:p>
      <a:pPr>
        <a:defRPr/>
      </a:pPr>
      <a:endParaRPr lang="sv-SE"/>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sv-SE" sz="1800" b="1"/>
              <a:t>Sammanvägning</a:t>
            </a:r>
            <a:r>
              <a:rPr lang="sv-SE" sz="1800" b="1" baseline="0"/>
              <a:t> av </a:t>
            </a:r>
            <a:r>
              <a:rPr lang="sv-SE" sz="1800" b="1"/>
              <a:t> studentinflytandet?</a:t>
            </a:r>
          </a:p>
        </c:rich>
      </c:tx>
      <c:layout/>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bar"/>
        <c:grouping val="stacked"/>
        <c:varyColors val="0"/>
        <c:ser>
          <c:idx val="0"/>
          <c:order val="0"/>
          <c:tx>
            <c:strRef>
              <c:f>Blad2!$N$4</c:f>
              <c:strCache>
                <c:ptCount val="1"/>
                <c:pt idx="0">
                  <c:v>Mycket bra</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Blad2!$M$5:$M$11</c:f>
              <c:strCache>
                <c:ptCount val="7"/>
                <c:pt idx="0">
                  <c:v>Totalt</c:v>
                </c:pt>
                <c:pt idx="1">
                  <c:v>Arkitekter</c:v>
                </c:pt>
                <c:pt idx="2">
                  <c:v>Civilingenjörer</c:v>
                </c:pt>
                <c:pt idx="3">
                  <c:v>Högskoleingenjörer</c:v>
                </c:pt>
                <c:pt idx="4">
                  <c:v>Högskoleutbildning</c:v>
                </c:pt>
                <c:pt idx="5">
                  <c:v>Kandidatprogram</c:v>
                </c:pt>
                <c:pt idx="6">
                  <c:v>Master</c:v>
                </c:pt>
              </c:strCache>
            </c:strRef>
          </c:cat>
          <c:val>
            <c:numRef>
              <c:f>Blad2!$N$5:$N$11</c:f>
              <c:numCache>
                <c:formatCode>General</c:formatCode>
                <c:ptCount val="7"/>
                <c:pt idx="0">
                  <c:v>11</c:v>
                </c:pt>
                <c:pt idx="1">
                  <c:v>23</c:v>
                </c:pt>
                <c:pt idx="2">
                  <c:v>13</c:v>
                </c:pt>
                <c:pt idx="3">
                  <c:v>4</c:v>
                </c:pt>
                <c:pt idx="4">
                  <c:v>0</c:v>
                </c:pt>
                <c:pt idx="5">
                  <c:v>0</c:v>
                </c:pt>
                <c:pt idx="6">
                  <c:v>13</c:v>
                </c:pt>
              </c:numCache>
            </c:numRef>
          </c:val>
          <c:extLst>
            <c:ext xmlns:c16="http://schemas.microsoft.com/office/drawing/2014/chart" uri="{C3380CC4-5D6E-409C-BE32-E72D297353CC}">
              <c16:uniqueId val="{00000000-A3A3-4FBB-8105-EAD6E3F48B9E}"/>
            </c:ext>
          </c:extLst>
        </c:ser>
        <c:ser>
          <c:idx val="1"/>
          <c:order val="1"/>
          <c:tx>
            <c:strRef>
              <c:f>Blad2!$O$4</c:f>
              <c:strCache>
                <c:ptCount val="1"/>
                <c:pt idx="0">
                  <c:v>Ganska bra</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Blad2!$M$5:$M$11</c:f>
              <c:strCache>
                <c:ptCount val="7"/>
                <c:pt idx="0">
                  <c:v>Totalt</c:v>
                </c:pt>
                <c:pt idx="1">
                  <c:v>Arkitekter</c:v>
                </c:pt>
                <c:pt idx="2">
                  <c:v>Civilingenjörer</c:v>
                </c:pt>
                <c:pt idx="3">
                  <c:v>Högskoleingenjörer</c:v>
                </c:pt>
                <c:pt idx="4">
                  <c:v>Högskoleutbildning</c:v>
                </c:pt>
                <c:pt idx="5">
                  <c:v>Kandidatprogram</c:v>
                </c:pt>
                <c:pt idx="6">
                  <c:v>Master</c:v>
                </c:pt>
              </c:strCache>
            </c:strRef>
          </c:cat>
          <c:val>
            <c:numRef>
              <c:f>Blad2!$O$5:$O$11</c:f>
              <c:numCache>
                <c:formatCode>General</c:formatCode>
                <c:ptCount val="7"/>
                <c:pt idx="0">
                  <c:v>31</c:v>
                </c:pt>
                <c:pt idx="1">
                  <c:v>33</c:v>
                </c:pt>
                <c:pt idx="2">
                  <c:v>32</c:v>
                </c:pt>
                <c:pt idx="3">
                  <c:v>28</c:v>
                </c:pt>
                <c:pt idx="4">
                  <c:v>0</c:v>
                </c:pt>
                <c:pt idx="5">
                  <c:v>34</c:v>
                </c:pt>
                <c:pt idx="6">
                  <c:v>36</c:v>
                </c:pt>
              </c:numCache>
            </c:numRef>
          </c:val>
          <c:extLst>
            <c:ext xmlns:c16="http://schemas.microsoft.com/office/drawing/2014/chart" uri="{C3380CC4-5D6E-409C-BE32-E72D297353CC}">
              <c16:uniqueId val="{00000001-A3A3-4FBB-8105-EAD6E3F48B9E}"/>
            </c:ext>
          </c:extLst>
        </c:ser>
        <c:ser>
          <c:idx val="2"/>
          <c:order val="2"/>
          <c:tx>
            <c:strRef>
              <c:f>Blad2!$P$4</c:f>
              <c:strCache>
                <c:ptCount val="1"/>
                <c:pt idx="0">
                  <c:v>Varken bra eller dåligt</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Blad2!$M$5:$M$11</c:f>
              <c:strCache>
                <c:ptCount val="7"/>
                <c:pt idx="0">
                  <c:v>Totalt</c:v>
                </c:pt>
                <c:pt idx="1">
                  <c:v>Arkitekter</c:v>
                </c:pt>
                <c:pt idx="2">
                  <c:v>Civilingenjörer</c:v>
                </c:pt>
                <c:pt idx="3">
                  <c:v>Högskoleingenjörer</c:v>
                </c:pt>
                <c:pt idx="4">
                  <c:v>Högskoleutbildning</c:v>
                </c:pt>
                <c:pt idx="5">
                  <c:v>Kandidatprogram</c:v>
                </c:pt>
                <c:pt idx="6">
                  <c:v>Master</c:v>
                </c:pt>
              </c:strCache>
            </c:strRef>
          </c:cat>
          <c:val>
            <c:numRef>
              <c:f>Blad2!$P$5:$P$11</c:f>
              <c:numCache>
                <c:formatCode>General</c:formatCode>
                <c:ptCount val="7"/>
                <c:pt idx="0">
                  <c:v>40</c:v>
                </c:pt>
                <c:pt idx="1">
                  <c:v>33</c:v>
                </c:pt>
                <c:pt idx="2">
                  <c:v>38</c:v>
                </c:pt>
                <c:pt idx="3">
                  <c:v>48</c:v>
                </c:pt>
                <c:pt idx="4">
                  <c:v>49</c:v>
                </c:pt>
                <c:pt idx="5">
                  <c:v>43</c:v>
                </c:pt>
                <c:pt idx="6">
                  <c:v>39</c:v>
                </c:pt>
              </c:numCache>
            </c:numRef>
          </c:val>
          <c:extLst>
            <c:ext xmlns:c16="http://schemas.microsoft.com/office/drawing/2014/chart" uri="{C3380CC4-5D6E-409C-BE32-E72D297353CC}">
              <c16:uniqueId val="{00000002-A3A3-4FBB-8105-EAD6E3F48B9E}"/>
            </c:ext>
          </c:extLst>
        </c:ser>
        <c:ser>
          <c:idx val="3"/>
          <c:order val="3"/>
          <c:tx>
            <c:strRef>
              <c:f>Blad2!$Q$4</c:f>
              <c:strCache>
                <c:ptCount val="1"/>
                <c:pt idx="0">
                  <c:v>Ganska dåligt</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Blad2!$M$5:$M$11</c:f>
              <c:strCache>
                <c:ptCount val="7"/>
                <c:pt idx="0">
                  <c:v>Totalt</c:v>
                </c:pt>
                <c:pt idx="1">
                  <c:v>Arkitekter</c:v>
                </c:pt>
                <c:pt idx="2">
                  <c:v>Civilingenjörer</c:v>
                </c:pt>
                <c:pt idx="3">
                  <c:v>Högskoleingenjörer</c:v>
                </c:pt>
                <c:pt idx="4">
                  <c:v>Högskoleutbildning</c:v>
                </c:pt>
                <c:pt idx="5">
                  <c:v>Kandidatprogram</c:v>
                </c:pt>
                <c:pt idx="6">
                  <c:v>Master</c:v>
                </c:pt>
              </c:strCache>
            </c:strRef>
          </c:cat>
          <c:val>
            <c:numRef>
              <c:f>Blad2!$Q$5:$Q$11</c:f>
              <c:numCache>
                <c:formatCode>General</c:formatCode>
                <c:ptCount val="7"/>
                <c:pt idx="0">
                  <c:v>12</c:v>
                </c:pt>
                <c:pt idx="1">
                  <c:v>11</c:v>
                </c:pt>
                <c:pt idx="2">
                  <c:v>11</c:v>
                </c:pt>
                <c:pt idx="3">
                  <c:v>12</c:v>
                </c:pt>
                <c:pt idx="4">
                  <c:v>20</c:v>
                </c:pt>
                <c:pt idx="5">
                  <c:v>16</c:v>
                </c:pt>
                <c:pt idx="6">
                  <c:v>10</c:v>
                </c:pt>
              </c:numCache>
            </c:numRef>
          </c:val>
          <c:extLst>
            <c:ext xmlns:c16="http://schemas.microsoft.com/office/drawing/2014/chart" uri="{C3380CC4-5D6E-409C-BE32-E72D297353CC}">
              <c16:uniqueId val="{00000003-A3A3-4FBB-8105-EAD6E3F48B9E}"/>
            </c:ext>
          </c:extLst>
        </c:ser>
        <c:ser>
          <c:idx val="4"/>
          <c:order val="4"/>
          <c:tx>
            <c:strRef>
              <c:f>Blad2!$R$4</c:f>
              <c:strCache>
                <c:ptCount val="1"/>
                <c:pt idx="0">
                  <c:v>Mycket dåligt</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Blad2!$M$5:$M$11</c:f>
              <c:strCache>
                <c:ptCount val="7"/>
                <c:pt idx="0">
                  <c:v>Totalt</c:v>
                </c:pt>
                <c:pt idx="1">
                  <c:v>Arkitekter</c:v>
                </c:pt>
                <c:pt idx="2">
                  <c:v>Civilingenjörer</c:v>
                </c:pt>
                <c:pt idx="3">
                  <c:v>Högskoleingenjörer</c:v>
                </c:pt>
                <c:pt idx="4">
                  <c:v>Högskoleutbildning</c:v>
                </c:pt>
                <c:pt idx="5">
                  <c:v>Kandidatprogram</c:v>
                </c:pt>
                <c:pt idx="6">
                  <c:v>Master</c:v>
                </c:pt>
              </c:strCache>
            </c:strRef>
          </c:cat>
          <c:val>
            <c:numRef>
              <c:f>Blad2!$R$5:$R$11</c:f>
              <c:numCache>
                <c:formatCode>General</c:formatCode>
                <c:ptCount val="7"/>
                <c:pt idx="0">
                  <c:v>5</c:v>
                </c:pt>
                <c:pt idx="1">
                  <c:v>0</c:v>
                </c:pt>
                <c:pt idx="2">
                  <c:v>5</c:v>
                </c:pt>
                <c:pt idx="3">
                  <c:v>8</c:v>
                </c:pt>
                <c:pt idx="4">
                  <c:v>0</c:v>
                </c:pt>
                <c:pt idx="5">
                  <c:v>0</c:v>
                </c:pt>
                <c:pt idx="6">
                  <c:v>3</c:v>
                </c:pt>
              </c:numCache>
            </c:numRef>
          </c:val>
          <c:extLst>
            <c:ext xmlns:c16="http://schemas.microsoft.com/office/drawing/2014/chart" uri="{C3380CC4-5D6E-409C-BE32-E72D297353CC}">
              <c16:uniqueId val="{00000004-A3A3-4FBB-8105-EAD6E3F48B9E}"/>
            </c:ext>
          </c:extLst>
        </c:ser>
        <c:ser>
          <c:idx val="5"/>
          <c:order val="5"/>
          <c:tx>
            <c:strRef>
              <c:f>Blad2!$S$4</c:f>
              <c:strCache>
                <c:ptCount val="1"/>
                <c:pt idx="0">
                  <c:v>Uppgift saknas</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Blad2!$M$5:$M$11</c:f>
              <c:strCache>
                <c:ptCount val="7"/>
                <c:pt idx="0">
                  <c:v>Totalt</c:v>
                </c:pt>
                <c:pt idx="1">
                  <c:v>Arkitekter</c:v>
                </c:pt>
                <c:pt idx="2">
                  <c:v>Civilingenjörer</c:v>
                </c:pt>
                <c:pt idx="3">
                  <c:v>Högskoleingenjörer</c:v>
                </c:pt>
                <c:pt idx="4">
                  <c:v>Högskoleutbildning</c:v>
                </c:pt>
                <c:pt idx="5">
                  <c:v>Kandidatprogram</c:v>
                </c:pt>
                <c:pt idx="6">
                  <c:v>Master</c:v>
                </c:pt>
              </c:strCache>
            </c:strRef>
          </c:cat>
          <c:val>
            <c:numRef>
              <c:f>Blad2!$S$5:$S$11</c:f>
              <c:numCache>
                <c:formatCode>General</c:formatCode>
                <c:ptCount val="7"/>
                <c:pt idx="0">
                  <c:v>1</c:v>
                </c:pt>
                <c:pt idx="1">
                  <c:v>0</c:v>
                </c:pt>
                <c:pt idx="2">
                  <c:v>1</c:v>
                </c:pt>
                <c:pt idx="3">
                  <c:v>0</c:v>
                </c:pt>
                <c:pt idx="4">
                  <c:v>0</c:v>
                </c:pt>
                <c:pt idx="5">
                  <c:v>0</c:v>
                </c:pt>
                <c:pt idx="6">
                  <c:v>1</c:v>
                </c:pt>
              </c:numCache>
            </c:numRef>
          </c:val>
          <c:extLst>
            <c:ext xmlns:c16="http://schemas.microsoft.com/office/drawing/2014/chart" uri="{C3380CC4-5D6E-409C-BE32-E72D297353CC}">
              <c16:uniqueId val="{00000005-A3A3-4FBB-8105-EAD6E3F48B9E}"/>
            </c:ext>
          </c:extLst>
        </c:ser>
        <c:dLbls>
          <c:dLblPos val="ctr"/>
          <c:showLegendKey val="0"/>
          <c:showVal val="1"/>
          <c:showCatName val="0"/>
          <c:showSerName val="0"/>
          <c:showPercent val="0"/>
          <c:showBubbleSize val="0"/>
        </c:dLbls>
        <c:gapWidth val="150"/>
        <c:overlap val="100"/>
        <c:axId val="751656224"/>
        <c:axId val="568065088"/>
      </c:barChart>
      <c:catAx>
        <c:axId val="75165622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568065088"/>
        <c:crosses val="autoZero"/>
        <c:auto val="1"/>
        <c:lblAlgn val="ctr"/>
        <c:lblOffset val="100"/>
        <c:noMultiLvlLbl val="0"/>
      </c:catAx>
      <c:valAx>
        <c:axId val="56806508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75165622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chart>
  <c:spPr>
    <a:solidFill>
      <a:schemeClr val="bg1"/>
    </a:solidFill>
    <a:ln w="9525" cap="flat" cmpd="sng" algn="ctr">
      <a:noFill/>
      <a:round/>
    </a:ln>
    <a:effectLst/>
  </c:spPr>
  <c:txPr>
    <a:bodyPr/>
    <a:lstStyle/>
    <a:p>
      <a:pPr>
        <a:defRPr/>
      </a:pPr>
      <a:endParaRPr lang="sv-SE"/>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'Civ+ark'!$B$2</c:f>
              <c:strCache>
                <c:ptCount val="1"/>
                <c:pt idx="0">
                  <c:v>NEJ</c:v>
                </c:pt>
              </c:strCache>
            </c:strRef>
          </c:tx>
          <c:spPr>
            <a:solidFill>
              <a:schemeClr val="accent1"/>
            </a:solidFill>
            <a:ln>
              <a:noFill/>
            </a:ln>
            <a:effectLst/>
          </c:spPr>
          <c:invertIfNegative val="0"/>
          <c:cat>
            <c:strRef>
              <c:f>'Civ+ark'!$A$3:$A$15</c:f>
              <c:strCache>
                <c:ptCount val="13"/>
                <c:pt idx="0">
                  <c:v>Samtliga</c:v>
                </c:pt>
                <c:pt idx="1">
                  <c:v>Arkitektutbildning</c:v>
                </c:pt>
                <c:pt idx="2">
                  <c:v>Design och produktframtagning</c:v>
                </c:pt>
                <c:pt idx="3">
                  <c:v>Materialdesign</c:v>
                </c:pt>
                <c:pt idx="4">
                  <c:v>Maskinteknik</c:v>
                </c:pt>
                <c:pt idx="5">
                  <c:v>Samhällsbyggnad</c:v>
                </c:pt>
                <c:pt idx="6">
                  <c:v>Medicinsk teknik</c:v>
                </c:pt>
                <c:pt idx="7">
                  <c:v>Datateknik, Flemingsberg</c:v>
                </c:pt>
                <c:pt idx="8">
                  <c:v>Byggteknik och design</c:v>
                </c:pt>
                <c:pt idx="9">
                  <c:v>Maskinteknik, Södertälje</c:v>
                </c:pt>
                <c:pt idx="10">
                  <c:v>Medicinsk teknik</c:v>
                </c:pt>
                <c:pt idx="11">
                  <c:v>Informations- och kommunikationsteknik</c:v>
                </c:pt>
                <c:pt idx="12">
                  <c:v>Fastighet och finans</c:v>
                </c:pt>
              </c:strCache>
            </c:strRef>
          </c:cat>
          <c:val>
            <c:numRef>
              <c:f>'Civ+ark'!$B$3:$B$15</c:f>
              <c:numCache>
                <c:formatCode>General</c:formatCode>
                <c:ptCount val="13"/>
                <c:pt idx="0">
                  <c:v>84</c:v>
                </c:pt>
                <c:pt idx="1">
                  <c:v>83</c:v>
                </c:pt>
                <c:pt idx="2">
                  <c:v>73</c:v>
                </c:pt>
                <c:pt idx="3">
                  <c:v>64</c:v>
                </c:pt>
                <c:pt idx="4">
                  <c:v>77</c:v>
                </c:pt>
                <c:pt idx="5">
                  <c:v>76</c:v>
                </c:pt>
                <c:pt idx="6">
                  <c:v>77</c:v>
                </c:pt>
                <c:pt idx="7">
                  <c:v>53</c:v>
                </c:pt>
                <c:pt idx="8">
                  <c:v>81</c:v>
                </c:pt>
                <c:pt idx="9">
                  <c:v>80</c:v>
                </c:pt>
                <c:pt idx="10">
                  <c:v>83</c:v>
                </c:pt>
                <c:pt idx="11">
                  <c:v>68</c:v>
                </c:pt>
                <c:pt idx="12">
                  <c:v>80</c:v>
                </c:pt>
              </c:numCache>
            </c:numRef>
          </c:val>
          <c:extLst>
            <c:ext xmlns:c16="http://schemas.microsoft.com/office/drawing/2014/chart" uri="{C3380CC4-5D6E-409C-BE32-E72D297353CC}">
              <c16:uniqueId val="{00000000-40C2-4ADB-9430-F3FDE5A80F00}"/>
            </c:ext>
          </c:extLst>
        </c:ser>
        <c:ser>
          <c:idx val="1"/>
          <c:order val="1"/>
          <c:tx>
            <c:strRef>
              <c:f>'Civ+ark'!$C$2</c:f>
              <c:strCache>
                <c:ptCount val="1"/>
                <c:pt idx="0">
                  <c:v>JA, kön</c:v>
                </c:pt>
              </c:strCache>
            </c:strRef>
          </c:tx>
          <c:spPr>
            <a:solidFill>
              <a:schemeClr val="accent2"/>
            </a:solidFill>
            <a:ln>
              <a:noFill/>
            </a:ln>
            <a:effectLst/>
          </c:spPr>
          <c:invertIfNegative val="0"/>
          <c:cat>
            <c:strRef>
              <c:f>'Civ+ark'!$A$3:$A$15</c:f>
              <c:strCache>
                <c:ptCount val="13"/>
                <c:pt idx="0">
                  <c:v>Samtliga</c:v>
                </c:pt>
                <c:pt idx="1">
                  <c:v>Arkitektutbildning</c:v>
                </c:pt>
                <c:pt idx="2">
                  <c:v>Design och produktframtagning</c:v>
                </c:pt>
                <c:pt idx="3">
                  <c:v>Materialdesign</c:v>
                </c:pt>
                <c:pt idx="4">
                  <c:v>Maskinteknik</c:v>
                </c:pt>
                <c:pt idx="5">
                  <c:v>Samhällsbyggnad</c:v>
                </c:pt>
                <c:pt idx="6">
                  <c:v>Medicinsk teknik</c:v>
                </c:pt>
                <c:pt idx="7">
                  <c:v>Datateknik, Flemingsberg</c:v>
                </c:pt>
                <c:pt idx="8">
                  <c:v>Byggteknik och design</c:v>
                </c:pt>
                <c:pt idx="9">
                  <c:v>Maskinteknik, Södertälje</c:v>
                </c:pt>
                <c:pt idx="10">
                  <c:v>Medicinsk teknik</c:v>
                </c:pt>
                <c:pt idx="11">
                  <c:v>Informations- och kommunikationsteknik</c:v>
                </c:pt>
                <c:pt idx="12">
                  <c:v>Fastighet och finans</c:v>
                </c:pt>
              </c:strCache>
            </c:strRef>
          </c:cat>
          <c:val>
            <c:numRef>
              <c:f>'Civ+ark'!$C$3:$C$15</c:f>
              <c:numCache>
                <c:formatCode>General</c:formatCode>
                <c:ptCount val="13"/>
                <c:pt idx="0">
                  <c:v>8</c:v>
                </c:pt>
                <c:pt idx="1">
                  <c:v>10</c:v>
                </c:pt>
                <c:pt idx="2">
                  <c:v>14</c:v>
                </c:pt>
                <c:pt idx="3">
                  <c:v>25</c:v>
                </c:pt>
                <c:pt idx="4">
                  <c:v>13</c:v>
                </c:pt>
                <c:pt idx="5">
                  <c:v>14</c:v>
                </c:pt>
                <c:pt idx="6">
                  <c:v>13</c:v>
                </c:pt>
                <c:pt idx="7">
                  <c:v>35</c:v>
                </c:pt>
                <c:pt idx="8">
                  <c:v>7</c:v>
                </c:pt>
                <c:pt idx="9">
                  <c:v>14</c:v>
                </c:pt>
                <c:pt idx="10">
                  <c:v>17</c:v>
                </c:pt>
                <c:pt idx="11">
                  <c:v>0</c:v>
                </c:pt>
                <c:pt idx="12">
                  <c:v>0</c:v>
                </c:pt>
              </c:numCache>
            </c:numRef>
          </c:val>
          <c:extLst>
            <c:ext xmlns:c16="http://schemas.microsoft.com/office/drawing/2014/chart" uri="{C3380CC4-5D6E-409C-BE32-E72D297353CC}">
              <c16:uniqueId val="{00000001-40C2-4ADB-9430-F3FDE5A80F00}"/>
            </c:ext>
          </c:extLst>
        </c:ser>
        <c:ser>
          <c:idx val="2"/>
          <c:order val="2"/>
          <c:tx>
            <c:strRef>
              <c:f>'Civ+ark'!$D$2</c:f>
              <c:strCache>
                <c:ptCount val="1"/>
                <c:pt idx="0">
                  <c:v>JA, etnisk</c:v>
                </c:pt>
              </c:strCache>
            </c:strRef>
          </c:tx>
          <c:spPr>
            <a:solidFill>
              <a:schemeClr val="accent3"/>
            </a:solidFill>
            <a:ln>
              <a:noFill/>
            </a:ln>
            <a:effectLst/>
          </c:spPr>
          <c:invertIfNegative val="0"/>
          <c:cat>
            <c:strRef>
              <c:f>'Civ+ark'!$A$3:$A$15</c:f>
              <c:strCache>
                <c:ptCount val="13"/>
                <c:pt idx="0">
                  <c:v>Samtliga</c:v>
                </c:pt>
                <c:pt idx="1">
                  <c:v>Arkitektutbildning</c:v>
                </c:pt>
                <c:pt idx="2">
                  <c:v>Design och produktframtagning</c:v>
                </c:pt>
                <c:pt idx="3">
                  <c:v>Materialdesign</c:v>
                </c:pt>
                <c:pt idx="4">
                  <c:v>Maskinteknik</c:v>
                </c:pt>
                <c:pt idx="5">
                  <c:v>Samhällsbyggnad</c:v>
                </c:pt>
                <c:pt idx="6">
                  <c:v>Medicinsk teknik</c:v>
                </c:pt>
                <c:pt idx="7">
                  <c:v>Datateknik, Flemingsberg</c:v>
                </c:pt>
                <c:pt idx="8">
                  <c:v>Byggteknik och design</c:v>
                </c:pt>
                <c:pt idx="9">
                  <c:v>Maskinteknik, Södertälje</c:v>
                </c:pt>
                <c:pt idx="10">
                  <c:v>Medicinsk teknik</c:v>
                </c:pt>
                <c:pt idx="11">
                  <c:v>Informations- och kommunikationsteknik</c:v>
                </c:pt>
                <c:pt idx="12">
                  <c:v>Fastighet och finans</c:v>
                </c:pt>
              </c:strCache>
            </c:strRef>
          </c:cat>
          <c:val>
            <c:numRef>
              <c:f>'Civ+ark'!$D$3:$D$15</c:f>
              <c:numCache>
                <c:formatCode>General</c:formatCode>
                <c:ptCount val="13"/>
                <c:pt idx="0">
                  <c:v>3</c:v>
                </c:pt>
                <c:pt idx="1">
                  <c:v>0</c:v>
                </c:pt>
                <c:pt idx="2">
                  <c:v>0</c:v>
                </c:pt>
                <c:pt idx="3">
                  <c:v>0</c:v>
                </c:pt>
                <c:pt idx="4">
                  <c:v>0</c:v>
                </c:pt>
                <c:pt idx="5">
                  <c:v>6</c:v>
                </c:pt>
                <c:pt idx="6">
                  <c:v>0</c:v>
                </c:pt>
                <c:pt idx="7">
                  <c:v>0</c:v>
                </c:pt>
                <c:pt idx="8">
                  <c:v>0</c:v>
                </c:pt>
                <c:pt idx="9">
                  <c:v>9</c:v>
                </c:pt>
                <c:pt idx="10">
                  <c:v>0</c:v>
                </c:pt>
                <c:pt idx="11">
                  <c:v>0</c:v>
                </c:pt>
                <c:pt idx="12">
                  <c:v>0</c:v>
                </c:pt>
              </c:numCache>
            </c:numRef>
          </c:val>
          <c:extLst>
            <c:ext xmlns:c16="http://schemas.microsoft.com/office/drawing/2014/chart" uri="{C3380CC4-5D6E-409C-BE32-E72D297353CC}">
              <c16:uniqueId val="{00000002-40C2-4ADB-9430-F3FDE5A80F00}"/>
            </c:ext>
          </c:extLst>
        </c:ser>
        <c:ser>
          <c:idx val="3"/>
          <c:order val="3"/>
          <c:tx>
            <c:strRef>
              <c:f>'Civ+ark'!$E$2</c:f>
              <c:strCache>
                <c:ptCount val="1"/>
                <c:pt idx="0">
                  <c:v>JA, religion</c:v>
                </c:pt>
              </c:strCache>
            </c:strRef>
          </c:tx>
          <c:spPr>
            <a:solidFill>
              <a:schemeClr val="accent4"/>
            </a:solidFill>
            <a:ln>
              <a:noFill/>
            </a:ln>
            <a:effectLst/>
          </c:spPr>
          <c:invertIfNegative val="0"/>
          <c:cat>
            <c:strRef>
              <c:f>'Civ+ark'!$A$3:$A$15</c:f>
              <c:strCache>
                <c:ptCount val="13"/>
                <c:pt idx="0">
                  <c:v>Samtliga</c:v>
                </c:pt>
                <c:pt idx="1">
                  <c:v>Arkitektutbildning</c:v>
                </c:pt>
                <c:pt idx="2">
                  <c:v>Design och produktframtagning</c:v>
                </c:pt>
                <c:pt idx="3">
                  <c:v>Materialdesign</c:v>
                </c:pt>
                <c:pt idx="4">
                  <c:v>Maskinteknik</c:v>
                </c:pt>
                <c:pt idx="5">
                  <c:v>Samhällsbyggnad</c:v>
                </c:pt>
                <c:pt idx="6">
                  <c:v>Medicinsk teknik</c:v>
                </c:pt>
                <c:pt idx="7">
                  <c:v>Datateknik, Flemingsberg</c:v>
                </c:pt>
                <c:pt idx="8">
                  <c:v>Byggteknik och design</c:v>
                </c:pt>
                <c:pt idx="9">
                  <c:v>Maskinteknik, Södertälje</c:v>
                </c:pt>
                <c:pt idx="10">
                  <c:v>Medicinsk teknik</c:v>
                </c:pt>
                <c:pt idx="11">
                  <c:v>Informations- och kommunikationsteknik</c:v>
                </c:pt>
                <c:pt idx="12">
                  <c:v>Fastighet och finans</c:v>
                </c:pt>
              </c:strCache>
            </c:strRef>
          </c:cat>
          <c:val>
            <c:numRef>
              <c:f>'Civ+ark'!$E$3:$E$15</c:f>
              <c:numCache>
                <c:formatCode>General</c:formatCode>
                <c:ptCount val="13"/>
                <c:pt idx="0">
                  <c:v>2</c:v>
                </c:pt>
                <c:pt idx="1">
                  <c:v>0</c:v>
                </c:pt>
                <c:pt idx="2">
                  <c:v>0</c:v>
                </c:pt>
                <c:pt idx="3">
                  <c:v>0</c:v>
                </c:pt>
                <c:pt idx="4">
                  <c:v>0</c:v>
                </c:pt>
                <c:pt idx="5">
                  <c:v>5</c:v>
                </c:pt>
                <c:pt idx="6">
                  <c:v>0</c:v>
                </c:pt>
                <c:pt idx="7">
                  <c:v>0</c:v>
                </c:pt>
                <c:pt idx="8">
                  <c:v>0</c:v>
                </c:pt>
                <c:pt idx="9">
                  <c:v>0</c:v>
                </c:pt>
                <c:pt idx="10">
                  <c:v>0</c:v>
                </c:pt>
                <c:pt idx="11">
                  <c:v>0</c:v>
                </c:pt>
                <c:pt idx="12">
                  <c:v>0</c:v>
                </c:pt>
              </c:numCache>
            </c:numRef>
          </c:val>
          <c:extLst>
            <c:ext xmlns:c16="http://schemas.microsoft.com/office/drawing/2014/chart" uri="{C3380CC4-5D6E-409C-BE32-E72D297353CC}">
              <c16:uniqueId val="{00000003-40C2-4ADB-9430-F3FDE5A80F00}"/>
            </c:ext>
          </c:extLst>
        </c:ser>
        <c:ser>
          <c:idx val="4"/>
          <c:order val="4"/>
          <c:tx>
            <c:strRef>
              <c:f>'Civ+ark'!$F$2</c:f>
              <c:strCache>
                <c:ptCount val="1"/>
                <c:pt idx="0">
                  <c:v>JA, ålder</c:v>
                </c:pt>
              </c:strCache>
            </c:strRef>
          </c:tx>
          <c:spPr>
            <a:solidFill>
              <a:schemeClr val="accent5"/>
            </a:solidFill>
            <a:ln>
              <a:noFill/>
            </a:ln>
            <a:effectLst/>
          </c:spPr>
          <c:invertIfNegative val="0"/>
          <c:cat>
            <c:strRef>
              <c:f>'Civ+ark'!$A$3:$A$15</c:f>
              <c:strCache>
                <c:ptCount val="13"/>
                <c:pt idx="0">
                  <c:v>Samtliga</c:v>
                </c:pt>
                <c:pt idx="1">
                  <c:v>Arkitektutbildning</c:v>
                </c:pt>
                <c:pt idx="2">
                  <c:v>Design och produktframtagning</c:v>
                </c:pt>
                <c:pt idx="3">
                  <c:v>Materialdesign</c:v>
                </c:pt>
                <c:pt idx="4">
                  <c:v>Maskinteknik</c:v>
                </c:pt>
                <c:pt idx="5">
                  <c:v>Samhällsbyggnad</c:v>
                </c:pt>
                <c:pt idx="6">
                  <c:v>Medicinsk teknik</c:v>
                </c:pt>
                <c:pt idx="7">
                  <c:v>Datateknik, Flemingsberg</c:v>
                </c:pt>
                <c:pt idx="8">
                  <c:v>Byggteknik och design</c:v>
                </c:pt>
                <c:pt idx="9">
                  <c:v>Maskinteknik, Södertälje</c:v>
                </c:pt>
                <c:pt idx="10">
                  <c:v>Medicinsk teknik</c:v>
                </c:pt>
                <c:pt idx="11">
                  <c:v>Informations- och kommunikationsteknik</c:v>
                </c:pt>
                <c:pt idx="12">
                  <c:v>Fastighet och finans</c:v>
                </c:pt>
              </c:strCache>
            </c:strRef>
          </c:cat>
          <c:val>
            <c:numRef>
              <c:f>'Civ+ark'!$F$3:$F$15</c:f>
              <c:numCache>
                <c:formatCode>General</c:formatCode>
                <c:ptCount val="13"/>
                <c:pt idx="0">
                  <c:v>3</c:v>
                </c:pt>
                <c:pt idx="1">
                  <c:v>13</c:v>
                </c:pt>
                <c:pt idx="2">
                  <c:v>0</c:v>
                </c:pt>
                <c:pt idx="3">
                  <c:v>13</c:v>
                </c:pt>
                <c:pt idx="4">
                  <c:v>0</c:v>
                </c:pt>
                <c:pt idx="5">
                  <c:v>6</c:v>
                </c:pt>
                <c:pt idx="6">
                  <c:v>0</c:v>
                </c:pt>
                <c:pt idx="7">
                  <c:v>0</c:v>
                </c:pt>
                <c:pt idx="8">
                  <c:v>0</c:v>
                </c:pt>
                <c:pt idx="9">
                  <c:v>0</c:v>
                </c:pt>
                <c:pt idx="10">
                  <c:v>0</c:v>
                </c:pt>
                <c:pt idx="11">
                  <c:v>0</c:v>
                </c:pt>
                <c:pt idx="12">
                  <c:v>0</c:v>
                </c:pt>
              </c:numCache>
            </c:numRef>
          </c:val>
          <c:extLst>
            <c:ext xmlns:c16="http://schemas.microsoft.com/office/drawing/2014/chart" uri="{C3380CC4-5D6E-409C-BE32-E72D297353CC}">
              <c16:uniqueId val="{00000004-40C2-4ADB-9430-F3FDE5A80F00}"/>
            </c:ext>
          </c:extLst>
        </c:ser>
        <c:ser>
          <c:idx val="5"/>
          <c:order val="5"/>
          <c:tx>
            <c:strRef>
              <c:f>'Civ+ark'!$G$2</c:f>
              <c:strCache>
                <c:ptCount val="1"/>
                <c:pt idx="0">
                  <c:v>JA, könsöverskridande</c:v>
                </c:pt>
              </c:strCache>
            </c:strRef>
          </c:tx>
          <c:spPr>
            <a:solidFill>
              <a:schemeClr val="accent6"/>
            </a:solidFill>
            <a:ln>
              <a:noFill/>
            </a:ln>
            <a:effectLst/>
          </c:spPr>
          <c:invertIfNegative val="0"/>
          <c:cat>
            <c:strRef>
              <c:f>'Civ+ark'!$A$3:$A$15</c:f>
              <c:strCache>
                <c:ptCount val="13"/>
                <c:pt idx="0">
                  <c:v>Samtliga</c:v>
                </c:pt>
                <c:pt idx="1">
                  <c:v>Arkitektutbildning</c:v>
                </c:pt>
                <c:pt idx="2">
                  <c:v>Design och produktframtagning</c:v>
                </c:pt>
                <c:pt idx="3">
                  <c:v>Materialdesign</c:v>
                </c:pt>
                <c:pt idx="4">
                  <c:v>Maskinteknik</c:v>
                </c:pt>
                <c:pt idx="5">
                  <c:v>Samhällsbyggnad</c:v>
                </c:pt>
                <c:pt idx="6">
                  <c:v>Medicinsk teknik</c:v>
                </c:pt>
                <c:pt idx="7">
                  <c:v>Datateknik, Flemingsberg</c:v>
                </c:pt>
                <c:pt idx="8">
                  <c:v>Byggteknik och design</c:v>
                </c:pt>
                <c:pt idx="9">
                  <c:v>Maskinteknik, Södertälje</c:v>
                </c:pt>
                <c:pt idx="10">
                  <c:v>Medicinsk teknik</c:v>
                </c:pt>
                <c:pt idx="11">
                  <c:v>Informations- och kommunikationsteknik</c:v>
                </c:pt>
                <c:pt idx="12">
                  <c:v>Fastighet och finans</c:v>
                </c:pt>
              </c:strCache>
            </c:strRef>
          </c:cat>
          <c:val>
            <c:numRef>
              <c:f>'Civ+ark'!$G$3:$G$15</c:f>
              <c:numCache>
                <c:formatCode>General</c:formatCode>
                <c:ptCount val="13"/>
                <c:pt idx="0">
                  <c:v>1</c:v>
                </c:pt>
                <c:pt idx="1">
                  <c:v>0</c:v>
                </c:pt>
                <c:pt idx="2">
                  <c:v>0</c:v>
                </c:pt>
                <c:pt idx="3">
                  <c:v>0</c:v>
                </c:pt>
                <c:pt idx="4">
                  <c:v>0</c:v>
                </c:pt>
                <c:pt idx="5">
                  <c:v>0</c:v>
                </c:pt>
                <c:pt idx="6">
                  <c:v>0</c:v>
                </c:pt>
                <c:pt idx="7">
                  <c:v>0</c:v>
                </c:pt>
                <c:pt idx="8">
                  <c:v>8</c:v>
                </c:pt>
                <c:pt idx="9">
                  <c:v>0</c:v>
                </c:pt>
                <c:pt idx="10">
                  <c:v>0</c:v>
                </c:pt>
                <c:pt idx="11">
                  <c:v>0</c:v>
                </c:pt>
                <c:pt idx="12">
                  <c:v>0</c:v>
                </c:pt>
              </c:numCache>
            </c:numRef>
          </c:val>
          <c:extLst>
            <c:ext xmlns:c16="http://schemas.microsoft.com/office/drawing/2014/chart" uri="{C3380CC4-5D6E-409C-BE32-E72D297353CC}">
              <c16:uniqueId val="{00000005-40C2-4ADB-9430-F3FDE5A80F00}"/>
            </c:ext>
          </c:extLst>
        </c:ser>
        <c:ser>
          <c:idx val="6"/>
          <c:order val="6"/>
          <c:tx>
            <c:strRef>
              <c:f>'Civ+ark'!$H$2</c:f>
              <c:strCache>
                <c:ptCount val="1"/>
                <c:pt idx="0">
                  <c:v>JA, funktionsnedsättning</c:v>
                </c:pt>
              </c:strCache>
            </c:strRef>
          </c:tx>
          <c:spPr>
            <a:solidFill>
              <a:schemeClr val="accent1">
                <a:lumMod val="60000"/>
              </a:schemeClr>
            </a:solidFill>
            <a:ln>
              <a:noFill/>
            </a:ln>
            <a:effectLst/>
          </c:spPr>
          <c:invertIfNegative val="0"/>
          <c:cat>
            <c:strRef>
              <c:f>'Civ+ark'!$A$3:$A$15</c:f>
              <c:strCache>
                <c:ptCount val="13"/>
                <c:pt idx="0">
                  <c:v>Samtliga</c:v>
                </c:pt>
                <c:pt idx="1">
                  <c:v>Arkitektutbildning</c:v>
                </c:pt>
                <c:pt idx="2">
                  <c:v>Design och produktframtagning</c:v>
                </c:pt>
                <c:pt idx="3">
                  <c:v>Materialdesign</c:v>
                </c:pt>
                <c:pt idx="4">
                  <c:v>Maskinteknik</c:v>
                </c:pt>
                <c:pt idx="5">
                  <c:v>Samhällsbyggnad</c:v>
                </c:pt>
                <c:pt idx="6">
                  <c:v>Medicinsk teknik</c:v>
                </c:pt>
                <c:pt idx="7">
                  <c:v>Datateknik, Flemingsberg</c:v>
                </c:pt>
                <c:pt idx="8">
                  <c:v>Byggteknik och design</c:v>
                </c:pt>
                <c:pt idx="9">
                  <c:v>Maskinteknik, Södertälje</c:v>
                </c:pt>
                <c:pt idx="10">
                  <c:v>Medicinsk teknik</c:v>
                </c:pt>
                <c:pt idx="11">
                  <c:v>Informations- och kommunikationsteknik</c:v>
                </c:pt>
                <c:pt idx="12">
                  <c:v>Fastighet och finans</c:v>
                </c:pt>
              </c:strCache>
            </c:strRef>
          </c:cat>
          <c:val>
            <c:numRef>
              <c:f>'Civ+ark'!$H$3:$H$15</c:f>
              <c:numCache>
                <c:formatCode>General</c:formatCode>
                <c:ptCount val="13"/>
                <c:pt idx="0">
                  <c:v>1</c:v>
                </c:pt>
                <c:pt idx="1">
                  <c:v>0</c:v>
                </c:pt>
                <c:pt idx="2">
                  <c:v>0</c:v>
                </c:pt>
                <c:pt idx="3">
                  <c:v>0</c:v>
                </c:pt>
                <c:pt idx="4">
                  <c:v>0</c:v>
                </c:pt>
                <c:pt idx="5">
                  <c:v>0</c:v>
                </c:pt>
                <c:pt idx="6">
                  <c:v>0</c:v>
                </c:pt>
                <c:pt idx="7">
                  <c:v>0</c:v>
                </c:pt>
                <c:pt idx="8">
                  <c:v>0</c:v>
                </c:pt>
                <c:pt idx="9">
                  <c:v>0</c:v>
                </c:pt>
                <c:pt idx="10">
                  <c:v>0</c:v>
                </c:pt>
                <c:pt idx="11">
                  <c:v>0</c:v>
                </c:pt>
                <c:pt idx="12">
                  <c:v>0</c:v>
                </c:pt>
              </c:numCache>
            </c:numRef>
          </c:val>
          <c:extLst>
            <c:ext xmlns:c16="http://schemas.microsoft.com/office/drawing/2014/chart" uri="{C3380CC4-5D6E-409C-BE32-E72D297353CC}">
              <c16:uniqueId val="{00000006-40C2-4ADB-9430-F3FDE5A80F00}"/>
            </c:ext>
          </c:extLst>
        </c:ser>
        <c:ser>
          <c:idx val="7"/>
          <c:order val="7"/>
          <c:tx>
            <c:strRef>
              <c:f>'Civ+ark'!$I$2</c:f>
              <c:strCache>
                <c:ptCount val="1"/>
                <c:pt idx="0">
                  <c:v>Ja, annat</c:v>
                </c:pt>
              </c:strCache>
            </c:strRef>
          </c:tx>
          <c:spPr>
            <a:solidFill>
              <a:schemeClr val="accent2">
                <a:lumMod val="60000"/>
              </a:schemeClr>
            </a:solidFill>
            <a:ln>
              <a:noFill/>
            </a:ln>
            <a:effectLst/>
          </c:spPr>
          <c:invertIfNegative val="0"/>
          <c:cat>
            <c:strRef>
              <c:f>'Civ+ark'!$A$3:$A$15</c:f>
              <c:strCache>
                <c:ptCount val="13"/>
                <c:pt idx="0">
                  <c:v>Samtliga</c:v>
                </c:pt>
                <c:pt idx="1">
                  <c:v>Arkitektutbildning</c:v>
                </c:pt>
                <c:pt idx="2">
                  <c:v>Design och produktframtagning</c:v>
                </c:pt>
                <c:pt idx="3">
                  <c:v>Materialdesign</c:v>
                </c:pt>
                <c:pt idx="4">
                  <c:v>Maskinteknik</c:v>
                </c:pt>
                <c:pt idx="5">
                  <c:v>Samhällsbyggnad</c:v>
                </c:pt>
                <c:pt idx="6">
                  <c:v>Medicinsk teknik</c:v>
                </c:pt>
                <c:pt idx="7">
                  <c:v>Datateknik, Flemingsberg</c:v>
                </c:pt>
                <c:pt idx="8">
                  <c:v>Byggteknik och design</c:v>
                </c:pt>
                <c:pt idx="9">
                  <c:v>Maskinteknik, Södertälje</c:v>
                </c:pt>
                <c:pt idx="10">
                  <c:v>Medicinsk teknik</c:v>
                </c:pt>
                <c:pt idx="11">
                  <c:v>Informations- och kommunikationsteknik</c:v>
                </c:pt>
                <c:pt idx="12">
                  <c:v>Fastighet och finans</c:v>
                </c:pt>
              </c:strCache>
            </c:strRef>
          </c:cat>
          <c:val>
            <c:numRef>
              <c:f>'Civ+ark'!$I$3:$I$15</c:f>
              <c:numCache>
                <c:formatCode>General</c:formatCode>
                <c:ptCount val="13"/>
                <c:pt idx="0">
                  <c:v>4</c:v>
                </c:pt>
                <c:pt idx="1">
                  <c:v>0</c:v>
                </c:pt>
                <c:pt idx="2">
                  <c:v>9</c:v>
                </c:pt>
                <c:pt idx="3">
                  <c:v>11</c:v>
                </c:pt>
                <c:pt idx="4">
                  <c:v>9</c:v>
                </c:pt>
                <c:pt idx="5">
                  <c:v>9</c:v>
                </c:pt>
                <c:pt idx="6">
                  <c:v>9</c:v>
                </c:pt>
                <c:pt idx="7">
                  <c:v>0</c:v>
                </c:pt>
                <c:pt idx="8">
                  <c:v>0</c:v>
                </c:pt>
                <c:pt idx="9">
                  <c:v>0</c:v>
                </c:pt>
                <c:pt idx="10">
                  <c:v>0</c:v>
                </c:pt>
                <c:pt idx="11">
                  <c:v>0</c:v>
                </c:pt>
                <c:pt idx="12">
                  <c:v>0</c:v>
                </c:pt>
              </c:numCache>
            </c:numRef>
          </c:val>
          <c:extLst>
            <c:ext xmlns:c16="http://schemas.microsoft.com/office/drawing/2014/chart" uri="{C3380CC4-5D6E-409C-BE32-E72D297353CC}">
              <c16:uniqueId val="{00000007-40C2-4ADB-9430-F3FDE5A80F00}"/>
            </c:ext>
          </c:extLst>
        </c:ser>
        <c:ser>
          <c:idx val="8"/>
          <c:order val="8"/>
          <c:tx>
            <c:strRef>
              <c:f>'Civ+ark'!$J$2</c:f>
              <c:strCache>
                <c:ptCount val="1"/>
                <c:pt idx="0">
                  <c:v>Uppgift saknas</c:v>
                </c:pt>
              </c:strCache>
            </c:strRef>
          </c:tx>
          <c:spPr>
            <a:solidFill>
              <a:schemeClr val="accent3">
                <a:lumMod val="60000"/>
              </a:schemeClr>
            </a:solidFill>
            <a:ln>
              <a:noFill/>
            </a:ln>
            <a:effectLst/>
          </c:spPr>
          <c:invertIfNegative val="0"/>
          <c:cat>
            <c:strRef>
              <c:f>'Civ+ark'!$A$3:$A$15</c:f>
              <c:strCache>
                <c:ptCount val="13"/>
                <c:pt idx="0">
                  <c:v>Samtliga</c:v>
                </c:pt>
                <c:pt idx="1">
                  <c:v>Arkitektutbildning</c:v>
                </c:pt>
                <c:pt idx="2">
                  <c:v>Design och produktframtagning</c:v>
                </c:pt>
                <c:pt idx="3">
                  <c:v>Materialdesign</c:v>
                </c:pt>
                <c:pt idx="4">
                  <c:v>Maskinteknik</c:v>
                </c:pt>
                <c:pt idx="5">
                  <c:v>Samhällsbyggnad</c:v>
                </c:pt>
                <c:pt idx="6">
                  <c:v>Medicinsk teknik</c:v>
                </c:pt>
                <c:pt idx="7">
                  <c:v>Datateknik, Flemingsberg</c:v>
                </c:pt>
                <c:pt idx="8">
                  <c:v>Byggteknik och design</c:v>
                </c:pt>
                <c:pt idx="9">
                  <c:v>Maskinteknik, Södertälje</c:v>
                </c:pt>
                <c:pt idx="10">
                  <c:v>Medicinsk teknik</c:v>
                </c:pt>
                <c:pt idx="11">
                  <c:v>Informations- och kommunikationsteknik</c:v>
                </c:pt>
                <c:pt idx="12">
                  <c:v>Fastighet och finans</c:v>
                </c:pt>
              </c:strCache>
            </c:strRef>
          </c:cat>
          <c:val>
            <c:numRef>
              <c:f>'Civ+ark'!$J$3:$J$15</c:f>
              <c:numCache>
                <c:formatCode>General</c:formatCode>
                <c:ptCount val="13"/>
                <c:pt idx="0">
                  <c:v>0</c:v>
                </c:pt>
                <c:pt idx="1">
                  <c:v>0</c:v>
                </c:pt>
                <c:pt idx="2">
                  <c:v>0</c:v>
                </c:pt>
                <c:pt idx="3">
                  <c:v>0</c:v>
                </c:pt>
                <c:pt idx="4">
                  <c:v>0</c:v>
                </c:pt>
                <c:pt idx="5">
                  <c:v>0</c:v>
                </c:pt>
                <c:pt idx="6">
                  <c:v>0</c:v>
                </c:pt>
                <c:pt idx="7">
                  <c:v>0</c:v>
                </c:pt>
                <c:pt idx="8">
                  <c:v>0</c:v>
                </c:pt>
                <c:pt idx="9">
                  <c:v>0</c:v>
                </c:pt>
                <c:pt idx="10">
                  <c:v>0</c:v>
                </c:pt>
                <c:pt idx="11">
                  <c:v>10</c:v>
                </c:pt>
                <c:pt idx="12">
                  <c:v>0</c:v>
                </c:pt>
              </c:numCache>
            </c:numRef>
          </c:val>
          <c:extLst>
            <c:ext xmlns:c16="http://schemas.microsoft.com/office/drawing/2014/chart" uri="{C3380CC4-5D6E-409C-BE32-E72D297353CC}">
              <c16:uniqueId val="{00000008-40C2-4ADB-9430-F3FDE5A80F00}"/>
            </c:ext>
          </c:extLst>
        </c:ser>
        <c:dLbls>
          <c:showLegendKey val="0"/>
          <c:showVal val="0"/>
          <c:showCatName val="0"/>
          <c:showSerName val="0"/>
          <c:showPercent val="0"/>
          <c:showBubbleSize val="0"/>
        </c:dLbls>
        <c:gapWidth val="150"/>
        <c:overlap val="100"/>
        <c:axId val="792290416"/>
        <c:axId val="792287464"/>
      </c:barChart>
      <c:catAx>
        <c:axId val="79229041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792287464"/>
        <c:crosses val="autoZero"/>
        <c:auto val="1"/>
        <c:lblAlgn val="ctr"/>
        <c:lblOffset val="100"/>
        <c:noMultiLvlLbl val="0"/>
      </c:catAx>
      <c:valAx>
        <c:axId val="79228746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79229041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chart>
  <c:spPr>
    <a:noFill/>
    <a:ln>
      <a:noFill/>
    </a:ln>
    <a:effectLst/>
  </c:spPr>
  <c:txPr>
    <a:bodyPr/>
    <a:lstStyle/>
    <a:p>
      <a:pPr>
        <a:defRPr/>
      </a:pPr>
      <a:endParaRPr lang="sv-SE"/>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sv-SE"/>
              <a:t>Master Kränkande behandling</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bar"/>
        <c:grouping val="stacked"/>
        <c:varyColors val="0"/>
        <c:ser>
          <c:idx val="0"/>
          <c:order val="0"/>
          <c:tx>
            <c:strRef>
              <c:f>Master!$B$3</c:f>
              <c:strCache>
                <c:ptCount val="1"/>
                <c:pt idx="0">
                  <c:v>NEJ</c:v>
                </c:pt>
              </c:strCache>
            </c:strRef>
          </c:tx>
          <c:spPr>
            <a:solidFill>
              <a:schemeClr val="accent1"/>
            </a:solidFill>
            <a:ln>
              <a:noFill/>
            </a:ln>
            <a:effectLst/>
          </c:spPr>
          <c:invertIfNegative val="0"/>
          <c:cat>
            <c:strRef>
              <c:f>Master!$A$4:$A$11</c:f>
              <c:strCache>
                <c:ptCount val="8"/>
                <c:pt idx="0">
                  <c:v>Samtliga</c:v>
                </c:pt>
                <c:pt idx="1">
                  <c:v>Integrerad Produktdesign </c:v>
                </c:pt>
                <c:pt idx="2">
                  <c:v>Hållbar engergiteknik</c:v>
                </c:pt>
                <c:pt idx="3">
                  <c:v>Marina system</c:v>
                </c:pt>
                <c:pt idx="4">
                  <c:v>Teknik, arbete och hälsa</c:v>
                </c:pt>
                <c:pt idx="5">
                  <c:v>Programvaruteknik för distriuerande system</c:v>
                </c:pt>
                <c:pt idx="6">
                  <c:v>Hållbar samhällsplanering och stadsutformning</c:v>
                </c:pt>
                <c:pt idx="7">
                  <c:v>Interaktiv medieteknik</c:v>
                </c:pt>
              </c:strCache>
            </c:strRef>
          </c:cat>
          <c:val>
            <c:numRef>
              <c:f>Master!$B$4:$B$11</c:f>
              <c:numCache>
                <c:formatCode>General</c:formatCode>
                <c:ptCount val="8"/>
                <c:pt idx="0">
                  <c:v>88</c:v>
                </c:pt>
                <c:pt idx="1">
                  <c:v>69</c:v>
                </c:pt>
                <c:pt idx="2">
                  <c:v>71</c:v>
                </c:pt>
                <c:pt idx="3">
                  <c:v>72</c:v>
                </c:pt>
                <c:pt idx="4">
                  <c:v>71</c:v>
                </c:pt>
                <c:pt idx="5">
                  <c:v>72</c:v>
                </c:pt>
                <c:pt idx="6">
                  <c:v>76</c:v>
                </c:pt>
                <c:pt idx="7">
                  <c:v>74</c:v>
                </c:pt>
              </c:numCache>
            </c:numRef>
          </c:val>
          <c:extLst>
            <c:ext xmlns:c16="http://schemas.microsoft.com/office/drawing/2014/chart" uri="{C3380CC4-5D6E-409C-BE32-E72D297353CC}">
              <c16:uniqueId val="{00000000-E454-43C6-AC1C-35D17855FDAD}"/>
            </c:ext>
          </c:extLst>
        </c:ser>
        <c:ser>
          <c:idx val="1"/>
          <c:order val="1"/>
          <c:tx>
            <c:strRef>
              <c:f>Master!$C$3</c:f>
              <c:strCache>
                <c:ptCount val="1"/>
                <c:pt idx="0">
                  <c:v>JA, kön</c:v>
                </c:pt>
              </c:strCache>
            </c:strRef>
          </c:tx>
          <c:spPr>
            <a:solidFill>
              <a:schemeClr val="accent2"/>
            </a:solidFill>
            <a:ln>
              <a:noFill/>
            </a:ln>
            <a:effectLst/>
          </c:spPr>
          <c:invertIfNegative val="0"/>
          <c:cat>
            <c:strRef>
              <c:f>Master!$A$4:$A$11</c:f>
              <c:strCache>
                <c:ptCount val="8"/>
                <c:pt idx="0">
                  <c:v>Samtliga</c:v>
                </c:pt>
                <c:pt idx="1">
                  <c:v>Integrerad Produktdesign </c:v>
                </c:pt>
                <c:pt idx="2">
                  <c:v>Hållbar engergiteknik</c:v>
                </c:pt>
                <c:pt idx="3">
                  <c:v>Marina system</c:v>
                </c:pt>
                <c:pt idx="4">
                  <c:v>Teknik, arbete och hälsa</c:v>
                </c:pt>
                <c:pt idx="5">
                  <c:v>Programvaruteknik för distriuerande system</c:v>
                </c:pt>
                <c:pt idx="6">
                  <c:v>Hållbar samhällsplanering och stadsutformning</c:v>
                </c:pt>
                <c:pt idx="7">
                  <c:v>Interaktiv medieteknik</c:v>
                </c:pt>
              </c:strCache>
            </c:strRef>
          </c:cat>
          <c:val>
            <c:numRef>
              <c:f>Master!$C$4:$C$11</c:f>
              <c:numCache>
                <c:formatCode>General</c:formatCode>
                <c:ptCount val="8"/>
                <c:pt idx="0">
                  <c:v>4</c:v>
                </c:pt>
                <c:pt idx="1">
                  <c:v>19</c:v>
                </c:pt>
                <c:pt idx="2">
                  <c:v>16</c:v>
                </c:pt>
                <c:pt idx="3">
                  <c:v>28</c:v>
                </c:pt>
                <c:pt idx="4">
                  <c:v>0</c:v>
                </c:pt>
                <c:pt idx="5">
                  <c:v>0</c:v>
                </c:pt>
                <c:pt idx="6">
                  <c:v>0</c:v>
                </c:pt>
                <c:pt idx="7">
                  <c:v>0</c:v>
                </c:pt>
              </c:numCache>
            </c:numRef>
          </c:val>
          <c:extLst>
            <c:ext xmlns:c16="http://schemas.microsoft.com/office/drawing/2014/chart" uri="{C3380CC4-5D6E-409C-BE32-E72D297353CC}">
              <c16:uniqueId val="{00000001-E454-43C6-AC1C-35D17855FDAD}"/>
            </c:ext>
          </c:extLst>
        </c:ser>
        <c:ser>
          <c:idx val="2"/>
          <c:order val="2"/>
          <c:tx>
            <c:strRef>
              <c:f>Master!$D$3</c:f>
              <c:strCache>
                <c:ptCount val="1"/>
                <c:pt idx="0">
                  <c:v>JA, etnisk</c:v>
                </c:pt>
              </c:strCache>
            </c:strRef>
          </c:tx>
          <c:spPr>
            <a:solidFill>
              <a:schemeClr val="accent3"/>
            </a:solidFill>
            <a:ln>
              <a:noFill/>
            </a:ln>
            <a:effectLst/>
          </c:spPr>
          <c:invertIfNegative val="0"/>
          <c:cat>
            <c:strRef>
              <c:f>Master!$A$4:$A$11</c:f>
              <c:strCache>
                <c:ptCount val="8"/>
                <c:pt idx="0">
                  <c:v>Samtliga</c:v>
                </c:pt>
                <c:pt idx="1">
                  <c:v>Integrerad Produktdesign </c:v>
                </c:pt>
                <c:pt idx="2">
                  <c:v>Hållbar engergiteknik</c:v>
                </c:pt>
                <c:pt idx="3">
                  <c:v>Marina system</c:v>
                </c:pt>
                <c:pt idx="4">
                  <c:v>Teknik, arbete och hälsa</c:v>
                </c:pt>
                <c:pt idx="5">
                  <c:v>Programvaruteknik för distriuerande system</c:v>
                </c:pt>
                <c:pt idx="6">
                  <c:v>Hållbar samhällsplanering och stadsutformning</c:v>
                </c:pt>
                <c:pt idx="7">
                  <c:v>Interaktiv medieteknik</c:v>
                </c:pt>
              </c:strCache>
            </c:strRef>
          </c:cat>
          <c:val>
            <c:numRef>
              <c:f>Master!$D$4:$D$11</c:f>
              <c:numCache>
                <c:formatCode>General</c:formatCode>
                <c:ptCount val="8"/>
                <c:pt idx="0">
                  <c:v>4</c:v>
                </c:pt>
                <c:pt idx="1">
                  <c:v>0</c:v>
                </c:pt>
                <c:pt idx="2">
                  <c:v>9</c:v>
                </c:pt>
                <c:pt idx="3">
                  <c:v>0</c:v>
                </c:pt>
                <c:pt idx="4">
                  <c:v>0</c:v>
                </c:pt>
                <c:pt idx="5">
                  <c:v>0</c:v>
                </c:pt>
                <c:pt idx="6">
                  <c:v>0</c:v>
                </c:pt>
                <c:pt idx="7">
                  <c:v>0</c:v>
                </c:pt>
              </c:numCache>
            </c:numRef>
          </c:val>
          <c:extLst>
            <c:ext xmlns:c16="http://schemas.microsoft.com/office/drawing/2014/chart" uri="{C3380CC4-5D6E-409C-BE32-E72D297353CC}">
              <c16:uniqueId val="{00000002-E454-43C6-AC1C-35D17855FDAD}"/>
            </c:ext>
          </c:extLst>
        </c:ser>
        <c:ser>
          <c:idx val="3"/>
          <c:order val="3"/>
          <c:tx>
            <c:strRef>
              <c:f>Master!$E$3</c:f>
              <c:strCache>
                <c:ptCount val="1"/>
                <c:pt idx="0">
                  <c:v>JA, religion</c:v>
                </c:pt>
              </c:strCache>
            </c:strRef>
          </c:tx>
          <c:spPr>
            <a:solidFill>
              <a:schemeClr val="accent4"/>
            </a:solidFill>
            <a:ln>
              <a:noFill/>
            </a:ln>
            <a:effectLst/>
          </c:spPr>
          <c:invertIfNegative val="0"/>
          <c:cat>
            <c:strRef>
              <c:f>Master!$A$4:$A$11</c:f>
              <c:strCache>
                <c:ptCount val="8"/>
                <c:pt idx="0">
                  <c:v>Samtliga</c:v>
                </c:pt>
                <c:pt idx="1">
                  <c:v>Integrerad Produktdesign </c:v>
                </c:pt>
                <c:pt idx="2">
                  <c:v>Hållbar engergiteknik</c:v>
                </c:pt>
                <c:pt idx="3">
                  <c:v>Marina system</c:v>
                </c:pt>
                <c:pt idx="4">
                  <c:v>Teknik, arbete och hälsa</c:v>
                </c:pt>
                <c:pt idx="5">
                  <c:v>Programvaruteknik för distriuerande system</c:v>
                </c:pt>
                <c:pt idx="6">
                  <c:v>Hållbar samhällsplanering och stadsutformning</c:v>
                </c:pt>
                <c:pt idx="7">
                  <c:v>Interaktiv medieteknik</c:v>
                </c:pt>
              </c:strCache>
            </c:strRef>
          </c:cat>
          <c:val>
            <c:numRef>
              <c:f>Master!$E$4:$E$11</c:f>
              <c:numCache>
                <c:formatCode>General</c:formatCode>
                <c:ptCount val="8"/>
                <c:pt idx="0">
                  <c:v>1</c:v>
                </c:pt>
                <c:pt idx="1">
                  <c:v>0</c:v>
                </c:pt>
                <c:pt idx="2">
                  <c:v>0</c:v>
                </c:pt>
                <c:pt idx="3">
                  <c:v>0</c:v>
                </c:pt>
                <c:pt idx="4">
                  <c:v>0</c:v>
                </c:pt>
                <c:pt idx="5">
                  <c:v>0</c:v>
                </c:pt>
                <c:pt idx="6">
                  <c:v>0</c:v>
                </c:pt>
                <c:pt idx="7">
                  <c:v>0</c:v>
                </c:pt>
              </c:numCache>
            </c:numRef>
          </c:val>
          <c:extLst>
            <c:ext xmlns:c16="http://schemas.microsoft.com/office/drawing/2014/chart" uri="{C3380CC4-5D6E-409C-BE32-E72D297353CC}">
              <c16:uniqueId val="{00000003-E454-43C6-AC1C-35D17855FDAD}"/>
            </c:ext>
          </c:extLst>
        </c:ser>
        <c:ser>
          <c:idx val="4"/>
          <c:order val="4"/>
          <c:tx>
            <c:strRef>
              <c:f>Master!$F$3</c:f>
              <c:strCache>
                <c:ptCount val="1"/>
                <c:pt idx="0">
                  <c:v>JA, ålder</c:v>
                </c:pt>
              </c:strCache>
            </c:strRef>
          </c:tx>
          <c:spPr>
            <a:solidFill>
              <a:schemeClr val="accent5"/>
            </a:solidFill>
            <a:ln>
              <a:noFill/>
            </a:ln>
            <a:effectLst/>
          </c:spPr>
          <c:invertIfNegative val="0"/>
          <c:cat>
            <c:strRef>
              <c:f>Master!$A$4:$A$11</c:f>
              <c:strCache>
                <c:ptCount val="8"/>
                <c:pt idx="0">
                  <c:v>Samtliga</c:v>
                </c:pt>
                <c:pt idx="1">
                  <c:v>Integrerad Produktdesign </c:v>
                </c:pt>
                <c:pt idx="2">
                  <c:v>Hållbar engergiteknik</c:v>
                </c:pt>
                <c:pt idx="3">
                  <c:v>Marina system</c:v>
                </c:pt>
                <c:pt idx="4">
                  <c:v>Teknik, arbete och hälsa</c:v>
                </c:pt>
                <c:pt idx="5">
                  <c:v>Programvaruteknik för distriuerande system</c:v>
                </c:pt>
                <c:pt idx="6">
                  <c:v>Hållbar samhällsplanering och stadsutformning</c:v>
                </c:pt>
                <c:pt idx="7">
                  <c:v>Interaktiv medieteknik</c:v>
                </c:pt>
              </c:strCache>
            </c:strRef>
          </c:cat>
          <c:val>
            <c:numRef>
              <c:f>Master!$F$4:$F$11</c:f>
              <c:numCache>
                <c:formatCode>General</c:formatCode>
                <c:ptCount val="8"/>
                <c:pt idx="0">
                  <c:v>2</c:v>
                </c:pt>
                <c:pt idx="1">
                  <c:v>10</c:v>
                </c:pt>
                <c:pt idx="2">
                  <c:v>8</c:v>
                </c:pt>
                <c:pt idx="3">
                  <c:v>0</c:v>
                </c:pt>
                <c:pt idx="4">
                  <c:v>0</c:v>
                </c:pt>
                <c:pt idx="5">
                  <c:v>0</c:v>
                </c:pt>
                <c:pt idx="6">
                  <c:v>0</c:v>
                </c:pt>
                <c:pt idx="7">
                  <c:v>0</c:v>
                </c:pt>
              </c:numCache>
            </c:numRef>
          </c:val>
          <c:extLst>
            <c:ext xmlns:c16="http://schemas.microsoft.com/office/drawing/2014/chart" uri="{C3380CC4-5D6E-409C-BE32-E72D297353CC}">
              <c16:uniqueId val="{00000004-E454-43C6-AC1C-35D17855FDAD}"/>
            </c:ext>
          </c:extLst>
        </c:ser>
        <c:ser>
          <c:idx val="5"/>
          <c:order val="5"/>
          <c:tx>
            <c:strRef>
              <c:f>Master!$G$3</c:f>
              <c:strCache>
                <c:ptCount val="1"/>
                <c:pt idx="0">
                  <c:v>Ja, annat</c:v>
                </c:pt>
              </c:strCache>
            </c:strRef>
          </c:tx>
          <c:spPr>
            <a:solidFill>
              <a:schemeClr val="accent6"/>
            </a:solidFill>
            <a:ln>
              <a:noFill/>
            </a:ln>
            <a:effectLst/>
          </c:spPr>
          <c:invertIfNegative val="0"/>
          <c:cat>
            <c:strRef>
              <c:f>Master!$A$4:$A$11</c:f>
              <c:strCache>
                <c:ptCount val="8"/>
                <c:pt idx="0">
                  <c:v>Samtliga</c:v>
                </c:pt>
                <c:pt idx="1">
                  <c:v>Integrerad Produktdesign </c:v>
                </c:pt>
                <c:pt idx="2">
                  <c:v>Hållbar engergiteknik</c:v>
                </c:pt>
                <c:pt idx="3">
                  <c:v>Marina system</c:v>
                </c:pt>
                <c:pt idx="4">
                  <c:v>Teknik, arbete och hälsa</c:v>
                </c:pt>
                <c:pt idx="5">
                  <c:v>Programvaruteknik för distriuerande system</c:v>
                </c:pt>
                <c:pt idx="6">
                  <c:v>Hållbar samhällsplanering och stadsutformning</c:v>
                </c:pt>
                <c:pt idx="7">
                  <c:v>Interaktiv medieteknik</c:v>
                </c:pt>
              </c:strCache>
            </c:strRef>
          </c:cat>
          <c:val>
            <c:numRef>
              <c:f>Master!$G$4:$G$11</c:f>
              <c:numCache>
                <c:formatCode>General</c:formatCode>
                <c:ptCount val="8"/>
                <c:pt idx="0">
                  <c:v>4</c:v>
                </c:pt>
                <c:pt idx="1">
                  <c:v>22</c:v>
                </c:pt>
                <c:pt idx="2">
                  <c:v>0</c:v>
                </c:pt>
                <c:pt idx="3">
                  <c:v>0</c:v>
                </c:pt>
                <c:pt idx="4">
                  <c:v>0</c:v>
                </c:pt>
                <c:pt idx="5">
                  <c:v>0</c:v>
                </c:pt>
                <c:pt idx="6">
                  <c:v>14</c:v>
                </c:pt>
                <c:pt idx="7">
                  <c:v>0</c:v>
                </c:pt>
              </c:numCache>
            </c:numRef>
          </c:val>
          <c:extLst>
            <c:ext xmlns:c16="http://schemas.microsoft.com/office/drawing/2014/chart" uri="{C3380CC4-5D6E-409C-BE32-E72D297353CC}">
              <c16:uniqueId val="{00000005-E454-43C6-AC1C-35D17855FDAD}"/>
            </c:ext>
          </c:extLst>
        </c:ser>
        <c:dLbls>
          <c:showLegendKey val="0"/>
          <c:showVal val="0"/>
          <c:showCatName val="0"/>
          <c:showSerName val="0"/>
          <c:showPercent val="0"/>
          <c:showBubbleSize val="0"/>
        </c:dLbls>
        <c:gapWidth val="150"/>
        <c:overlap val="100"/>
        <c:axId val="388263384"/>
        <c:axId val="388257480"/>
      </c:barChart>
      <c:catAx>
        <c:axId val="38826338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388257480"/>
        <c:crosses val="autoZero"/>
        <c:auto val="1"/>
        <c:lblAlgn val="ctr"/>
        <c:lblOffset val="100"/>
        <c:noMultiLvlLbl val="0"/>
      </c:catAx>
      <c:valAx>
        <c:axId val="38825748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38826338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chart>
  <c:spPr>
    <a:noFill/>
    <a:ln>
      <a:noFill/>
    </a:ln>
    <a:effectLst/>
  </c:spPr>
  <c:txPr>
    <a:bodyPr/>
    <a:lstStyle/>
    <a:p>
      <a:pPr>
        <a:defRPr/>
      </a:pPr>
      <a:endParaRPr lang="sv-S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sv-SE" sz="1600" b="1" i="1" dirty="0"/>
              <a:t>Civilingenjör</a:t>
            </a:r>
            <a:r>
              <a:rPr lang="sv-SE" sz="1800" b="1" dirty="0"/>
              <a:t> Utbildningens svårighetsgrad </a:t>
            </a:r>
          </a:p>
        </c:rich>
      </c:tx>
      <c:layout/>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bar"/>
        <c:grouping val="stacked"/>
        <c:varyColors val="0"/>
        <c:ser>
          <c:idx val="0"/>
          <c:order val="0"/>
          <c:tx>
            <c:strRef>
              <c:f>Blad1!$B$24</c:f>
              <c:strCache>
                <c:ptCount val="1"/>
                <c:pt idx="0">
                  <c:v>För låg</c:v>
                </c:pt>
              </c:strCache>
            </c:strRef>
          </c:tx>
          <c:spPr>
            <a:solidFill>
              <a:schemeClr val="accent2"/>
            </a:solidFill>
            <a:ln>
              <a:noFill/>
            </a:ln>
            <a:effectLst/>
          </c:spPr>
          <c:invertIfNegative val="0"/>
          <c:cat>
            <c:strRef>
              <c:f>Blad1!$A$25:$A$40</c:f>
              <c:strCache>
                <c:ptCount val="16"/>
                <c:pt idx="0">
                  <c:v>Bioteknik</c:v>
                </c:pt>
                <c:pt idx="1">
                  <c:v>Civilingenjör och lärare</c:v>
                </c:pt>
                <c:pt idx="2">
                  <c:v>Datateknik</c:v>
                </c:pt>
                <c:pt idx="3">
                  <c:v>Design och produktframtagning</c:v>
                </c:pt>
                <c:pt idx="4">
                  <c:v>Elektroteknik</c:v>
                </c:pt>
                <c:pt idx="5">
                  <c:v>Energi och miljö</c:v>
                </c:pt>
                <c:pt idx="6">
                  <c:v>Farkostteknik</c:v>
                </c:pt>
                <c:pt idx="7">
                  <c:v>Industriell ekonomi</c:v>
                </c:pt>
                <c:pt idx="8">
                  <c:v>Informationsteknik</c:v>
                </c:pt>
                <c:pt idx="9">
                  <c:v>Maskinteknik</c:v>
                </c:pt>
                <c:pt idx="10">
                  <c:v>Materialdesign</c:v>
                </c:pt>
                <c:pt idx="11">
                  <c:v>Medicinsk teknik</c:v>
                </c:pt>
                <c:pt idx="12">
                  <c:v>Medieteknik</c:v>
                </c:pt>
                <c:pt idx="13">
                  <c:v>Samhällsbyggnad</c:v>
                </c:pt>
                <c:pt idx="14">
                  <c:v>Tekniks fysik</c:v>
                </c:pt>
                <c:pt idx="15">
                  <c:v>Tekniks kemi</c:v>
                </c:pt>
              </c:strCache>
            </c:strRef>
          </c:cat>
          <c:val>
            <c:numRef>
              <c:f>Blad1!$B$25:$B$40</c:f>
              <c:numCache>
                <c:formatCode>General</c:formatCode>
                <c:ptCount val="16"/>
                <c:pt idx="0">
                  <c:v>0</c:v>
                </c:pt>
                <c:pt idx="1">
                  <c:v>0</c:v>
                </c:pt>
                <c:pt idx="2">
                  <c:v>9</c:v>
                </c:pt>
                <c:pt idx="3">
                  <c:v>0</c:v>
                </c:pt>
                <c:pt idx="4">
                  <c:v>0</c:v>
                </c:pt>
                <c:pt idx="5">
                  <c:v>0</c:v>
                </c:pt>
                <c:pt idx="6">
                  <c:v>5</c:v>
                </c:pt>
                <c:pt idx="7">
                  <c:v>3</c:v>
                </c:pt>
                <c:pt idx="8">
                  <c:v>0</c:v>
                </c:pt>
                <c:pt idx="9">
                  <c:v>0</c:v>
                </c:pt>
                <c:pt idx="10">
                  <c:v>0</c:v>
                </c:pt>
                <c:pt idx="11">
                  <c:v>0</c:v>
                </c:pt>
                <c:pt idx="12">
                  <c:v>0</c:v>
                </c:pt>
                <c:pt idx="13">
                  <c:v>8</c:v>
                </c:pt>
                <c:pt idx="14">
                  <c:v>0</c:v>
                </c:pt>
                <c:pt idx="15">
                  <c:v>0</c:v>
                </c:pt>
              </c:numCache>
            </c:numRef>
          </c:val>
          <c:extLst>
            <c:ext xmlns:c16="http://schemas.microsoft.com/office/drawing/2014/chart" uri="{C3380CC4-5D6E-409C-BE32-E72D297353CC}">
              <c16:uniqueId val="{00000000-3A95-487C-965C-B098B1D1F634}"/>
            </c:ext>
          </c:extLst>
        </c:ser>
        <c:ser>
          <c:idx val="1"/>
          <c:order val="1"/>
          <c:tx>
            <c:strRef>
              <c:f>Blad1!$C$24</c:f>
              <c:strCache>
                <c:ptCount val="1"/>
                <c:pt idx="0">
                  <c:v>Lagom </c:v>
                </c:pt>
              </c:strCache>
            </c:strRef>
          </c:tx>
          <c:spPr>
            <a:solidFill>
              <a:schemeClr val="accent4"/>
            </a:solidFill>
            <a:ln>
              <a:noFill/>
            </a:ln>
            <a:effectLst/>
          </c:spPr>
          <c:invertIfNegative val="0"/>
          <c:cat>
            <c:strRef>
              <c:f>Blad1!$A$25:$A$40</c:f>
              <c:strCache>
                <c:ptCount val="16"/>
                <c:pt idx="0">
                  <c:v>Bioteknik</c:v>
                </c:pt>
                <c:pt idx="1">
                  <c:v>Civilingenjör och lärare</c:v>
                </c:pt>
                <c:pt idx="2">
                  <c:v>Datateknik</c:v>
                </c:pt>
                <c:pt idx="3">
                  <c:v>Design och produktframtagning</c:v>
                </c:pt>
                <c:pt idx="4">
                  <c:v>Elektroteknik</c:v>
                </c:pt>
                <c:pt idx="5">
                  <c:v>Energi och miljö</c:v>
                </c:pt>
                <c:pt idx="6">
                  <c:v>Farkostteknik</c:v>
                </c:pt>
                <c:pt idx="7">
                  <c:v>Industriell ekonomi</c:v>
                </c:pt>
                <c:pt idx="8">
                  <c:v>Informationsteknik</c:v>
                </c:pt>
                <c:pt idx="9">
                  <c:v>Maskinteknik</c:v>
                </c:pt>
                <c:pt idx="10">
                  <c:v>Materialdesign</c:v>
                </c:pt>
                <c:pt idx="11">
                  <c:v>Medicinsk teknik</c:v>
                </c:pt>
                <c:pt idx="12">
                  <c:v>Medieteknik</c:v>
                </c:pt>
                <c:pt idx="13">
                  <c:v>Samhällsbyggnad</c:v>
                </c:pt>
                <c:pt idx="14">
                  <c:v>Tekniks fysik</c:v>
                </c:pt>
                <c:pt idx="15">
                  <c:v>Tekniks kemi</c:v>
                </c:pt>
              </c:strCache>
            </c:strRef>
          </c:cat>
          <c:val>
            <c:numRef>
              <c:f>Blad1!$C$25:$C$40</c:f>
              <c:numCache>
                <c:formatCode>General</c:formatCode>
                <c:ptCount val="16"/>
                <c:pt idx="0">
                  <c:v>89</c:v>
                </c:pt>
                <c:pt idx="1">
                  <c:v>74</c:v>
                </c:pt>
                <c:pt idx="2">
                  <c:v>80</c:v>
                </c:pt>
                <c:pt idx="3">
                  <c:v>86</c:v>
                </c:pt>
                <c:pt idx="4">
                  <c:v>87</c:v>
                </c:pt>
                <c:pt idx="5">
                  <c:v>94</c:v>
                </c:pt>
                <c:pt idx="6">
                  <c:v>90</c:v>
                </c:pt>
                <c:pt idx="7">
                  <c:v>93</c:v>
                </c:pt>
                <c:pt idx="8">
                  <c:v>86</c:v>
                </c:pt>
                <c:pt idx="9">
                  <c:v>81</c:v>
                </c:pt>
                <c:pt idx="10">
                  <c:v>82</c:v>
                </c:pt>
                <c:pt idx="11">
                  <c:v>90</c:v>
                </c:pt>
                <c:pt idx="12">
                  <c:v>100</c:v>
                </c:pt>
                <c:pt idx="13">
                  <c:v>79</c:v>
                </c:pt>
                <c:pt idx="14">
                  <c:v>83</c:v>
                </c:pt>
                <c:pt idx="15">
                  <c:v>92</c:v>
                </c:pt>
              </c:numCache>
            </c:numRef>
          </c:val>
          <c:extLst>
            <c:ext xmlns:c16="http://schemas.microsoft.com/office/drawing/2014/chart" uri="{C3380CC4-5D6E-409C-BE32-E72D297353CC}">
              <c16:uniqueId val="{00000001-3A95-487C-965C-B098B1D1F634}"/>
            </c:ext>
          </c:extLst>
        </c:ser>
        <c:ser>
          <c:idx val="2"/>
          <c:order val="2"/>
          <c:tx>
            <c:strRef>
              <c:f>Blad1!$D$24</c:f>
              <c:strCache>
                <c:ptCount val="1"/>
                <c:pt idx="0">
                  <c:v>för hög</c:v>
                </c:pt>
              </c:strCache>
            </c:strRef>
          </c:tx>
          <c:spPr>
            <a:solidFill>
              <a:schemeClr val="accent6"/>
            </a:solidFill>
            <a:ln>
              <a:noFill/>
            </a:ln>
            <a:effectLst/>
          </c:spPr>
          <c:invertIfNegative val="0"/>
          <c:cat>
            <c:strRef>
              <c:f>Blad1!$A$25:$A$40</c:f>
              <c:strCache>
                <c:ptCount val="16"/>
                <c:pt idx="0">
                  <c:v>Bioteknik</c:v>
                </c:pt>
                <c:pt idx="1">
                  <c:v>Civilingenjör och lärare</c:v>
                </c:pt>
                <c:pt idx="2">
                  <c:v>Datateknik</c:v>
                </c:pt>
                <c:pt idx="3">
                  <c:v>Design och produktframtagning</c:v>
                </c:pt>
                <c:pt idx="4">
                  <c:v>Elektroteknik</c:v>
                </c:pt>
                <c:pt idx="5">
                  <c:v>Energi och miljö</c:v>
                </c:pt>
                <c:pt idx="6">
                  <c:v>Farkostteknik</c:v>
                </c:pt>
                <c:pt idx="7">
                  <c:v>Industriell ekonomi</c:v>
                </c:pt>
                <c:pt idx="8">
                  <c:v>Informationsteknik</c:v>
                </c:pt>
                <c:pt idx="9">
                  <c:v>Maskinteknik</c:v>
                </c:pt>
                <c:pt idx="10">
                  <c:v>Materialdesign</c:v>
                </c:pt>
                <c:pt idx="11">
                  <c:v>Medicinsk teknik</c:v>
                </c:pt>
                <c:pt idx="12">
                  <c:v>Medieteknik</c:v>
                </c:pt>
                <c:pt idx="13">
                  <c:v>Samhällsbyggnad</c:v>
                </c:pt>
                <c:pt idx="14">
                  <c:v>Tekniks fysik</c:v>
                </c:pt>
                <c:pt idx="15">
                  <c:v>Tekniks kemi</c:v>
                </c:pt>
              </c:strCache>
            </c:strRef>
          </c:cat>
          <c:val>
            <c:numRef>
              <c:f>Blad1!$D$25:$D$40</c:f>
              <c:numCache>
                <c:formatCode>General</c:formatCode>
                <c:ptCount val="16"/>
                <c:pt idx="0">
                  <c:v>14</c:v>
                </c:pt>
                <c:pt idx="1">
                  <c:v>23</c:v>
                </c:pt>
                <c:pt idx="2">
                  <c:v>11</c:v>
                </c:pt>
                <c:pt idx="3">
                  <c:v>12</c:v>
                </c:pt>
                <c:pt idx="4">
                  <c:v>13</c:v>
                </c:pt>
                <c:pt idx="6">
                  <c:v>5</c:v>
                </c:pt>
                <c:pt idx="7">
                  <c:v>0</c:v>
                </c:pt>
                <c:pt idx="8">
                  <c:v>9</c:v>
                </c:pt>
                <c:pt idx="9">
                  <c:v>16</c:v>
                </c:pt>
                <c:pt idx="10">
                  <c:v>18</c:v>
                </c:pt>
                <c:pt idx="11">
                  <c:v>10</c:v>
                </c:pt>
                <c:pt idx="12">
                  <c:v>0</c:v>
                </c:pt>
                <c:pt idx="13">
                  <c:v>13</c:v>
                </c:pt>
                <c:pt idx="14">
                  <c:v>16</c:v>
                </c:pt>
                <c:pt idx="15">
                  <c:v>0</c:v>
                </c:pt>
              </c:numCache>
            </c:numRef>
          </c:val>
          <c:extLst>
            <c:ext xmlns:c16="http://schemas.microsoft.com/office/drawing/2014/chart" uri="{C3380CC4-5D6E-409C-BE32-E72D297353CC}">
              <c16:uniqueId val="{00000002-3A95-487C-965C-B098B1D1F634}"/>
            </c:ext>
          </c:extLst>
        </c:ser>
        <c:ser>
          <c:idx val="3"/>
          <c:order val="3"/>
          <c:tx>
            <c:strRef>
              <c:f>Blad1!$E$24</c:f>
              <c:strCache>
                <c:ptCount val="1"/>
                <c:pt idx="0">
                  <c:v> Uppgift saknas</c:v>
                </c:pt>
              </c:strCache>
            </c:strRef>
          </c:tx>
          <c:spPr>
            <a:solidFill>
              <a:schemeClr val="accent2">
                <a:lumMod val="60000"/>
              </a:schemeClr>
            </a:solidFill>
            <a:ln>
              <a:noFill/>
            </a:ln>
            <a:effectLst/>
          </c:spPr>
          <c:invertIfNegative val="0"/>
          <c:cat>
            <c:strRef>
              <c:f>Blad1!$A$25:$A$40</c:f>
              <c:strCache>
                <c:ptCount val="16"/>
                <c:pt idx="0">
                  <c:v>Bioteknik</c:v>
                </c:pt>
                <c:pt idx="1">
                  <c:v>Civilingenjör och lärare</c:v>
                </c:pt>
                <c:pt idx="2">
                  <c:v>Datateknik</c:v>
                </c:pt>
                <c:pt idx="3">
                  <c:v>Design och produktframtagning</c:v>
                </c:pt>
                <c:pt idx="4">
                  <c:v>Elektroteknik</c:v>
                </c:pt>
                <c:pt idx="5">
                  <c:v>Energi och miljö</c:v>
                </c:pt>
                <c:pt idx="6">
                  <c:v>Farkostteknik</c:v>
                </c:pt>
                <c:pt idx="7">
                  <c:v>Industriell ekonomi</c:v>
                </c:pt>
                <c:pt idx="8">
                  <c:v>Informationsteknik</c:v>
                </c:pt>
                <c:pt idx="9">
                  <c:v>Maskinteknik</c:v>
                </c:pt>
                <c:pt idx="10">
                  <c:v>Materialdesign</c:v>
                </c:pt>
                <c:pt idx="11">
                  <c:v>Medicinsk teknik</c:v>
                </c:pt>
                <c:pt idx="12">
                  <c:v>Medieteknik</c:v>
                </c:pt>
                <c:pt idx="13">
                  <c:v>Samhällsbyggnad</c:v>
                </c:pt>
                <c:pt idx="14">
                  <c:v>Tekniks fysik</c:v>
                </c:pt>
                <c:pt idx="15">
                  <c:v>Tekniks kemi</c:v>
                </c:pt>
              </c:strCache>
            </c:strRef>
          </c:cat>
          <c:val>
            <c:numRef>
              <c:f>Blad1!$E$25:$E$40</c:f>
              <c:numCache>
                <c:formatCode>General</c:formatCode>
                <c:ptCount val="16"/>
                <c:pt idx="0">
                  <c:v>0</c:v>
                </c:pt>
                <c:pt idx="1">
                  <c:v>0</c:v>
                </c:pt>
                <c:pt idx="2">
                  <c:v>0</c:v>
                </c:pt>
                <c:pt idx="3">
                  <c:v>0</c:v>
                </c:pt>
                <c:pt idx="4">
                  <c:v>0</c:v>
                </c:pt>
                <c:pt idx="5">
                  <c:v>3</c:v>
                </c:pt>
                <c:pt idx="6">
                  <c:v>0</c:v>
                </c:pt>
                <c:pt idx="7">
                  <c:v>0</c:v>
                </c:pt>
                <c:pt idx="8">
                  <c:v>0</c:v>
                </c:pt>
                <c:pt idx="9">
                  <c:v>1</c:v>
                </c:pt>
                <c:pt idx="10">
                  <c:v>0</c:v>
                </c:pt>
                <c:pt idx="11">
                  <c:v>0</c:v>
                </c:pt>
                <c:pt idx="12">
                  <c:v>0</c:v>
                </c:pt>
                <c:pt idx="13">
                  <c:v>0</c:v>
                </c:pt>
                <c:pt idx="14">
                  <c:v>0</c:v>
                </c:pt>
                <c:pt idx="15">
                  <c:v>0</c:v>
                </c:pt>
              </c:numCache>
            </c:numRef>
          </c:val>
          <c:extLst>
            <c:ext xmlns:c16="http://schemas.microsoft.com/office/drawing/2014/chart" uri="{C3380CC4-5D6E-409C-BE32-E72D297353CC}">
              <c16:uniqueId val="{00000003-3A95-487C-965C-B098B1D1F634}"/>
            </c:ext>
          </c:extLst>
        </c:ser>
        <c:dLbls>
          <c:showLegendKey val="0"/>
          <c:showVal val="0"/>
          <c:showCatName val="0"/>
          <c:showSerName val="0"/>
          <c:showPercent val="0"/>
          <c:showBubbleSize val="0"/>
        </c:dLbls>
        <c:gapWidth val="150"/>
        <c:overlap val="100"/>
        <c:axId val="510403152"/>
        <c:axId val="510410696"/>
      </c:barChart>
      <c:catAx>
        <c:axId val="51040315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510410696"/>
        <c:crosses val="autoZero"/>
        <c:auto val="1"/>
        <c:lblAlgn val="ctr"/>
        <c:lblOffset val="100"/>
        <c:noMultiLvlLbl val="0"/>
      </c:catAx>
      <c:valAx>
        <c:axId val="51041069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51040315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chart>
  <c:spPr>
    <a:noFill/>
    <a:ln>
      <a:noFill/>
    </a:ln>
    <a:effectLst/>
  </c:spPr>
  <c:txPr>
    <a:bodyPr/>
    <a:lstStyle/>
    <a:p>
      <a:pPr>
        <a:defRPr/>
      </a:pPr>
      <a:endParaRPr lang="sv-S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sv-SE" sz="1600" b="1" i="1" dirty="0"/>
              <a:t>Högskoleingenjör</a:t>
            </a:r>
            <a:r>
              <a:rPr lang="sv-SE" sz="1600" i="1" dirty="0"/>
              <a:t>,</a:t>
            </a:r>
            <a:r>
              <a:rPr lang="sv-SE" sz="1600" i="1" baseline="0" dirty="0"/>
              <a:t> </a:t>
            </a:r>
            <a:r>
              <a:rPr lang="sv-SE" sz="1800" b="1" i="0" baseline="0" dirty="0"/>
              <a:t>Utbildningens</a:t>
            </a:r>
            <a:r>
              <a:rPr lang="sv-SE" baseline="0" dirty="0"/>
              <a:t> </a:t>
            </a:r>
            <a:r>
              <a:rPr lang="sv-SE" sz="1800" b="1" baseline="0" dirty="0"/>
              <a:t>svårighetsgrad</a:t>
            </a:r>
            <a:endParaRPr lang="sv-SE" sz="1800" b="1" dirty="0"/>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bar"/>
        <c:grouping val="stacked"/>
        <c:varyColors val="0"/>
        <c:ser>
          <c:idx val="0"/>
          <c:order val="0"/>
          <c:tx>
            <c:strRef>
              <c:f>Blad1!$B$42</c:f>
              <c:strCache>
                <c:ptCount val="1"/>
                <c:pt idx="0">
                  <c:v>För låg</c:v>
                </c:pt>
              </c:strCache>
            </c:strRef>
          </c:tx>
          <c:spPr>
            <a:solidFill>
              <a:schemeClr val="accent2"/>
            </a:solidFill>
            <a:ln>
              <a:noFill/>
            </a:ln>
            <a:effectLst/>
          </c:spPr>
          <c:invertIfNegative val="0"/>
          <c:cat>
            <c:strRef>
              <c:f>Blad1!$A$43:$A$52</c:f>
              <c:strCache>
                <c:ptCount val="10"/>
                <c:pt idx="0">
                  <c:v>Byggteknik och design</c:v>
                </c:pt>
                <c:pt idx="1">
                  <c:v>Datateknik, Flemingsberg</c:v>
                </c:pt>
                <c:pt idx="2">
                  <c:v>Datateknik, Kista</c:v>
                </c:pt>
                <c:pt idx="3">
                  <c:v>Elektronik och datorteknik</c:v>
                </c:pt>
                <c:pt idx="4">
                  <c:v>Elektroteknik Flemingsberg</c:v>
                </c:pt>
                <c:pt idx="5">
                  <c:v>Industriell teknik och produktionsunderhåll</c:v>
                </c:pt>
                <c:pt idx="6">
                  <c:v>Kemiteknik</c:v>
                </c:pt>
                <c:pt idx="7">
                  <c:v>Maskinteknik, Södertälje</c:v>
                </c:pt>
                <c:pt idx="8">
                  <c:v>Medicinsk teknik</c:v>
                </c:pt>
                <c:pt idx="9">
                  <c:v>Teknik och ekonomi</c:v>
                </c:pt>
              </c:strCache>
            </c:strRef>
          </c:cat>
          <c:val>
            <c:numRef>
              <c:f>Blad1!$B$43:$B$52</c:f>
              <c:numCache>
                <c:formatCode>General</c:formatCode>
                <c:ptCount val="10"/>
                <c:pt idx="0">
                  <c:v>21</c:v>
                </c:pt>
                <c:pt idx="1">
                  <c:v>0</c:v>
                </c:pt>
                <c:pt idx="2">
                  <c:v>22</c:v>
                </c:pt>
                <c:pt idx="3">
                  <c:v>0</c:v>
                </c:pt>
                <c:pt idx="4">
                  <c:v>0</c:v>
                </c:pt>
                <c:pt idx="5">
                  <c:v>0</c:v>
                </c:pt>
                <c:pt idx="6">
                  <c:v>0</c:v>
                </c:pt>
                <c:pt idx="7">
                  <c:v>0</c:v>
                </c:pt>
                <c:pt idx="8">
                  <c:v>0</c:v>
                </c:pt>
                <c:pt idx="9">
                  <c:v>0</c:v>
                </c:pt>
              </c:numCache>
            </c:numRef>
          </c:val>
          <c:extLst>
            <c:ext xmlns:c16="http://schemas.microsoft.com/office/drawing/2014/chart" uri="{C3380CC4-5D6E-409C-BE32-E72D297353CC}">
              <c16:uniqueId val="{00000000-C8FA-4F2A-BD44-55AE9ADDC317}"/>
            </c:ext>
          </c:extLst>
        </c:ser>
        <c:ser>
          <c:idx val="1"/>
          <c:order val="1"/>
          <c:tx>
            <c:strRef>
              <c:f>Blad1!$C$42</c:f>
              <c:strCache>
                <c:ptCount val="1"/>
                <c:pt idx="0">
                  <c:v>Lagom </c:v>
                </c:pt>
              </c:strCache>
            </c:strRef>
          </c:tx>
          <c:spPr>
            <a:solidFill>
              <a:schemeClr val="accent4"/>
            </a:solidFill>
            <a:ln>
              <a:noFill/>
            </a:ln>
            <a:effectLst/>
          </c:spPr>
          <c:invertIfNegative val="0"/>
          <c:cat>
            <c:strRef>
              <c:f>Blad1!$A$43:$A$52</c:f>
              <c:strCache>
                <c:ptCount val="10"/>
                <c:pt idx="0">
                  <c:v>Byggteknik och design</c:v>
                </c:pt>
                <c:pt idx="1">
                  <c:v>Datateknik, Flemingsberg</c:v>
                </c:pt>
                <c:pt idx="2">
                  <c:v>Datateknik, Kista</c:v>
                </c:pt>
                <c:pt idx="3">
                  <c:v>Elektronik och datorteknik</c:v>
                </c:pt>
                <c:pt idx="4">
                  <c:v>Elektroteknik Flemingsberg</c:v>
                </c:pt>
                <c:pt idx="5">
                  <c:v>Industriell teknik och produktionsunderhåll</c:v>
                </c:pt>
                <c:pt idx="6">
                  <c:v>Kemiteknik</c:v>
                </c:pt>
                <c:pt idx="7">
                  <c:v>Maskinteknik, Södertälje</c:v>
                </c:pt>
                <c:pt idx="8">
                  <c:v>Medicinsk teknik</c:v>
                </c:pt>
                <c:pt idx="9">
                  <c:v>Teknik och ekonomi</c:v>
                </c:pt>
              </c:strCache>
            </c:strRef>
          </c:cat>
          <c:val>
            <c:numRef>
              <c:f>Blad1!$C$43:$C$52</c:f>
              <c:numCache>
                <c:formatCode>General</c:formatCode>
                <c:ptCount val="10"/>
                <c:pt idx="0">
                  <c:v>73</c:v>
                </c:pt>
                <c:pt idx="1">
                  <c:v>88</c:v>
                </c:pt>
                <c:pt idx="2">
                  <c:v>73</c:v>
                </c:pt>
                <c:pt idx="3">
                  <c:v>88</c:v>
                </c:pt>
                <c:pt idx="4">
                  <c:v>50</c:v>
                </c:pt>
                <c:pt idx="5">
                  <c:v>100</c:v>
                </c:pt>
                <c:pt idx="6">
                  <c:v>85</c:v>
                </c:pt>
                <c:pt idx="7">
                  <c:v>88</c:v>
                </c:pt>
                <c:pt idx="8">
                  <c:v>90</c:v>
                </c:pt>
                <c:pt idx="9">
                  <c:v>85</c:v>
                </c:pt>
              </c:numCache>
            </c:numRef>
          </c:val>
          <c:extLst>
            <c:ext xmlns:c16="http://schemas.microsoft.com/office/drawing/2014/chart" uri="{C3380CC4-5D6E-409C-BE32-E72D297353CC}">
              <c16:uniqueId val="{00000001-C8FA-4F2A-BD44-55AE9ADDC317}"/>
            </c:ext>
          </c:extLst>
        </c:ser>
        <c:ser>
          <c:idx val="2"/>
          <c:order val="2"/>
          <c:tx>
            <c:strRef>
              <c:f>Blad1!$D$42</c:f>
              <c:strCache>
                <c:ptCount val="1"/>
                <c:pt idx="0">
                  <c:v>för hög</c:v>
                </c:pt>
              </c:strCache>
            </c:strRef>
          </c:tx>
          <c:spPr>
            <a:solidFill>
              <a:schemeClr val="accent6"/>
            </a:solidFill>
            <a:ln>
              <a:noFill/>
            </a:ln>
            <a:effectLst/>
          </c:spPr>
          <c:invertIfNegative val="0"/>
          <c:cat>
            <c:strRef>
              <c:f>Blad1!$A$43:$A$52</c:f>
              <c:strCache>
                <c:ptCount val="10"/>
                <c:pt idx="0">
                  <c:v>Byggteknik och design</c:v>
                </c:pt>
                <c:pt idx="1">
                  <c:v>Datateknik, Flemingsberg</c:v>
                </c:pt>
                <c:pt idx="2">
                  <c:v>Datateknik, Kista</c:v>
                </c:pt>
                <c:pt idx="3">
                  <c:v>Elektronik och datorteknik</c:v>
                </c:pt>
                <c:pt idx="4">
                  <c:v>Elektroteknik Flemingsberg</c:v>
                </c:pt>
                <c:pt idx="5">
                  <c:v>Industriell teknik och produktionsunderhåll</c:v>
                </c:pt>
                <c:pt idx="6">
                  <c:v>Kemiteknik</c:v>
                </c:pt>
                <c:pt idx="7">
                  <c:v>Maskinteknik, Södertälje</c:v>
                </c:pt>
                <c:pt idx="8">
                  <c:v>Medicinsk teknik</c:v>
                </c:pt>
                <c:pt idx="9">
                  <c:v>Teknik och ekonomi</c:v>
                </c:pt>
              </c:strCache>
            </c:strRef>
          </c:cat>
          <c:val>
            <c:numRef>
              <c:f>Blad1!$D$43:$D$52</c:f>
              <c:numCache>
                <c:formatCode>General</c:formatCode>
                <c:ptCount val="10"/>
                <c:pt idx="0">
                  <c:v>0</c:v>
                </c:pt>
                <c:pt idx="1">
                  <c:v>0</c:v>
                </c:pt>
                <c:pt idx="2">
                  <c:v>0</c:v>
                </c:pt>
                <c:pt idx="4">
                  <c:v>41</c:v>
                </c:pt>
                <c:pt idx="5">
                  <c:v>0</c:v>
                </c:pt>
                <c:pt idx="6">
                  <c:v>15</c:v>
                </c:pt>
                <c:pt idx="7">
                  <c:v>0</c:v>
                </c:pt>
                <c:pt idx="8">
                  <c:v>0</c:v>
                </c:pt>
                <c:pt idx="9">
                  <c:v>15</c:v>
                </c:pt>
              </c:numCache>
            </c:numRef>
          </c:val>
          <c:extLst>
            <c:ext xmlns:c16="http://schemas.microsoft.com/office/drawing/2014/chart" uri="{C3380CC4-5D6E-409C-BE32-E72D297353CC}">
              <c16:uniqueId val="{00000002-C8FA-4F2A-BD44-55AE9ADDC317}"/>
            </c:ext>
          </c:extLst>
        </c:ser>
        <c:ser>
          <c:idx val="3"/>
          <c:order val="3"/>
          <c:tx>
            <c:strRef>
              <c:f>Blad1!$E$42</c:f>
              <c:strCache>
                <c:ptCount val="1"/>
                <c:pt idx="0">
                  <c:v> Uppgift saknas</c:v>
                </c:pt>
              </c:strCache>
            </c:strRef>
          </c:tx>
          <c:spPr>
            <a:solidFill>
              <a:schemeClr val="accent2">
                <a:lumMod val="60000"/>
              </a:schemeClr>
            </a:solidFill>
            <a:ln>
              <a:noFill/>
            </a:ln>
            <a:effectLst/>
          </c:spPr>
          <c:invertIfNegative val="0"/>
          <c:cat>
            <c:strRef>
              <c:f>Blad1!$A$43:$A$52</c:f>
              <c:strCache>
                <c:ptCount val="10"/>
                <c:pt idx="0">
                  <c:v>Byggteknik och design</c:v>
                </c:pt>
                <c:pt idx="1">
                  <c:v>Datateknik, Flemingsberg</c:v>
                </c:pt>
                <c:pt idx="2">
                  <c:v>Datateknik, Kista</c:v>
                </c:pt>
                <c:pt idx="3">
                  <c:v>Elektronik och datorteknik</c:v>
                </c:pt>
                <c:pt idx="4">
                  <c:v>Elektroteknik Flemingsberg</c:v>
                </c:pt>
                <c:pt idx="5">
                  <c:v>Industriell teknik och produktionsunderhåll</c:v>
                </c:pt>
                <c:pt idx="6">
                  <c:v>Kemiteknik</c:v>
                </c:pt>
                <c:pt idx="7">
                  <c:v>Maskinteknik, Södertälje</c:v>
                </c:pt>
                <c:pt idx="8">
                  <c:v>Medicinsk teknik</c:v>
                </c:pt>
                <c:pt idx="9">
                  <c:v>Teknik och ekonomi</c:v>
                </c:pt>
              </c:strCache>
            </c:strRef>
          </c:cat>
          <c:val>
            <c:numRef>
              <c:f>Blad1!$E$43:$E$52</c:f>
              <c:numCache>
                <c:formatCode>General</c:formatCode>
                <c:ptCount val="10"/>
                <c:pt idx="0">
                  <c:v>0</c:v>
                </c:pt>
                <c:pt idx="1">
                  <c:v>0</c:v>
                </c:pt>
                <c:pt idx="2">
                  <c:v>0</c:v>
                </c:pt>
                <c:pt idx="3">
                  <c:v>0</c:v>
                </c:pt>
                <c:pt idx="4">
                  <c:v>0</c:v>
                </c:pt>
                <c:pt idx="5">
                  <c:v>0</c:v>
                </c:pt>
                <c:pt idx="6">
                  <c:v>0</c:v>
                </c:pt>
                <c:pt idx="7">
                  <c:v>0</c:v>
                </c:pt>
                <c:pt idx="8">
                  <c:v>0</c:v>
                </c:pt>
                <c:pt idx="9">
                  <c:v>0</c:v>
                </c:pt>
              </c:numCache>
            </c:numRef>
          </c:val>
          <c:extLst>
            <c:ext xmlns:c16="http://schemas.microsoft.com/office/drawing/2014/chart" uri="{C3380CC4-5D6E-409C-BE32-E72D297353CC}">
              <c16:uniqueId val="{00000003-C8FA-4F2A-BD44-55AE9ADDC317}"/>
            </c:ext>
          </c:extLst>
        </c:ser>
        <c:dLbls>
          <c:showLegendKey val="0"/>
          <c:showVal val="0"/>
          <c:showCatName val="0"/>
          <c:showSerName val="0"/>
          <c:showPercent val="0"/>
          <c:showBubbleSize val="0"/>
        </c:dLbls>
        <c:gapWidth val="150"/>
        <c:overlap val="100"/>
        <c:axId val="513595136"/>
        <c:axId val="513595464"/>
      </c:barChart>
      <c:catAx>
        <c:axId val="51359513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513595464"/>
        <c:crosses val="autoZero"/>
        <c:auto val="1"/>
        <c:lblAlgn val="ctr"/>
        <c:lblOffset val="100"/>
        <c:noMultiLvlLbl val="0"/>
      </c:catAx>
      <c:valAx>
        <c:axId val="51359546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51359513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chart>
  <c:spPr>
    <a:noFill/>
    <a:ln>
      <a:noFill/>
    </a:ln>
    <a:effectLst/>
  </c:spPr>
  <c:txPr>
    <a:bodyPr/>
    <a:lstStyle/>
    <a:p>
      <a:pPr>
        <a:defRPr/>
      </a:pPr>
      <a:endParaRPr lang="sv-SE"/>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sv-SE"/>
              <a:t>Hur tycker du att din nuvarande utbildnings svårighetsgrad hittills har varit?</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F.6!$A$4</c:f>
              <c:strCache>
                <c:ptCount val="1"/>
                <c:pt idx="0">
                  <c:v>samtliga</c:v>
                </c:pt>
              </c:strCache>
            </c:strRef>
          </c:tx>
          <c:spPr>
            <a:solidFill>
              <a:schemeClr val="accent2"/>
            </a:solidFill>
            <a:ln>
              <a:noFill/>
            </a:ln>
            <a:effectLst/>
          </c:spPr>
          <c:invertIfNegative val="0"/>
          <c:cat>
            <c:strRef>
              <c:f>F.6!$B$3:$E$3</c:f>
              <c:strCache>
                <c:ptCount val="4"/>
                <c:pt idx="0">
                  <c:v>För låg</c:v>
                </c:pt>
                <c:pt idx="1">
                  <c:v>Lagom </c:v>
                </c:pt>
                <c:pt idx="2">
                  <c:v>För hög</c:v>
                </c:pt>
                <c:pt idx="3">
                  <c:v>uppgift saknas</c:v>
                </c:pt>
              </c:strCache>
            </c:strRef>
          </c:cat>
          <c:val>
            <c:numRef>
              <c:f>F.6!$B$4:$E$4</c:f>
              <c:numCache>
                <c:formatCode>General</c:formatCode>
                <c:ptCount val="4"/>
                <c:pt idx="0">
                  <c:v>9</c:v>
                </c:pt>
                <c:pt idx="1">
                  <c:v>83</c:v>
                </c:pt>
                <c:pt idx="2">
                  <c:v>8</c:v>
                </c:pt>
                <c:pt idx="3">
                  <c:v>0</c:v>
                </c:pt>
              </c:numCache>
            </c:numRef>
          </c:val>
          <c:extLst>
            <c:ext xmlns:c16="http://schemas.microsoft.com/office/drawing/2014/chart" uri="{C3380CC4-5D6E-409C-BE32-E72D297353CC}">
              <c16:uniqueId val="{00000000-8CD9-4FC7-ADBC-BD91187B8408}"/>
            </c:ext>
          </c:extLst>
        </c:ser>
        <c:ser>
          <c:idx val="1"/>
          <c:order val="1"/>
          <c:tx>
            <c:strRef>
              <c:f>F.6!$A$5</c:f>
              <c:strCache>
                <c:ptCount val="1"/>
                <c:pt idx="0">
                  <c:v>Interantagna</c:v>
                </c:pt>
              </c:strCache>
            </c:strRef>
          </c:tx>
          <c:spPr>
            <a:solidFill>
              <a:schemeClr val="accent4"/>
            </a:solidFill>
            <a:ln>
              <a:noFill/>
            </a:ln>
            <a:effectLst/>
          </c:spPr>
          <c:invertIfNegative val="0"/>
          <c:cat>
            <c:strRef>
              <c:f>F.6!$B$3:$E$3</c:f>
              <c:strCache>
                <c:ptCount val="4"/>
                <c:pt idx="0">
                  <c:v>För låg</c:v>
                </c:pt>
                <c:pt idx="1">
                  <c:v>Lagom </c:v>
                </c:pt>
                <c:pt idx="2">
                  <c:v>För hög</c:v>
                </c:pt>
                <c:pt idx="3">
                  <c:v>uppgift saknas</c:v>
                </c:pt>
              </c:strCache>
            </c:strRef>
          </c:cat>
          <c:val>
            <c:numRef>
              <c:f>F.6!$B$5:$E$5</c:f>
              <c:numCache>
                <c:formatCode>General</c:formatCode>
                <c:ptCount val="4"/>
                <c:pt idx="0">
                  <c:v>7</c:v>
                </c:pt>
                <c:pt idx="1">
                  <c:v>86</c:v>
                </c:pt>
                <c:pt idx="2">
                  <c:v>7</c:v>
                </c:pt>
                <c:pt idx="3">
                  <c:v>0</c:v>
                </c:pt>
              </c:numCache>
            </c:numRef>
          </c:val>
          <c:extLst>
            <c:ext xmlns:c16="http://schemas.microsoft.com/office/drawing/2014/chart" uri="{C3380CC4-5D6E-409C-BE32-E72D297353CC}">
              <c16:uniqueId val="{00000001-8CD9-4FC7-ADBC-BD91187B8408}"/>
            </c:ext>
          </c:extLst>
        </c:ser>
        <c:ser>
          <c:idx val="2"/>
          <c:order val="2"/>
          <c:tx>
            <c:strRef>
              <c:f>F.6!$A$6</c:f>
              <c:strCache>
                <c:ptCount val="1"/>
                <c:pt idx="0">
                  <c:v>Externatagna</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F.6!$B$3:$E$3</c:f>
              <c:strCache>
                <c:ptCount val="4"/>
                <c:pt idx="0">
                  <c:v>För låg</c:v>
                </c:pt>
                <c:pt idx="1">
                  <c:v>Lagom </c:v>
                </c:pt>
                <c:pt idx="2">
                  <c:v>För hög</c:v>
                </c:pt>
                <c:pt idx="3">
                  <c:v>uppgift saknas</c:v>
                </c:pt>
              </c:strCache>
            </c:strRef>
          </c:cat>
          <c:val>
            <c:numRef>
              <c:f>F.6!$B$6:$E$6</c:f>
              <c:numCache>
                <c:formatCode>General</c:formatCode>
                <c:ptCount val="4"/>
                <c:pt idx="0">
                  <c:v>11</c:v>
                </c:pt>
                <c:pt idx="1">
                  <c:v>80</c:v>
                </c:pt>
                <c:pt idx="2">
                  <c:v>8</c:v>
                </c:pt>
                <c:pt idx="3">
                  <c:v>1</c:v>
                </c:pt>
              </c:numCache>
            </c:numRef>
          </c:val>
          <c:extLst>
            <c:ext xmlns:c16="http://schemas.microsoft.com/office/drawing/2014/chart" uri="{C3380CC4-5D6E-409C-BE32-E72D297353CC}">
              <c16:uniqueId val="{00000002-8CD9-4FC7-ADBC-BD91187B8408}"/>
            </c:ext>
          </c:extLst>
        </c:ser>
        <c:dLbls>
          <c:showLegendKey val="0"/>
          <c:showVal val="0"/>
          <c:showCatName val="0"/>
          <c:showSerName val="0"/>
          <c:showPercent val="0"/>
          <c:showBubbleSize val="0"/>
        </c:dLbls>
        <c:gapWidth val="219"/>
        <c:overlap val="-27"/>
        <c:axId val="708617072"/>
        <c:axId val="708625272"/>
      </c:barChart>
      <c:catAx>
        <c:axId val="7086170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708625272"/>
        <c:crosses val="autoZero"/>
        <c:auto val="1"/>
        <c:lblAlgn val="ctr"/>
        <c:lblOffset val="100"/>
        <c:noMultiLvlLbl val="0"/>
      </c:catAx>
      <c:valAx>
        <c:axId val="7086252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70861707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chart>
  <c:spPr>
    <a:noFill/>
    <a:ln>
      <a:noFill/>
    </a:ln>
    <a:effectLst/>
  </c:spPr>
  <c:txPr>
    <a:bodyPr/>
    <a:lstStyle/>
    <a:p>
      <a:pPr>
        <a:defRPr/>
      </a:pPr>
      <a:endParaRPr lang="sv-SE"/>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sv-SE" sz="1600" b="1" dirty="0" smtClean="0"/>
              <a:t>Hur </a:t>
            </a:r>
            <a:r>
              <a:rPr lang="sv-SE" sz="1600" b="1" dirty="0"/>
              <a:t>krävande upplever du din nuvarande utbildning i jämförelse med din kandidatutbildning?</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Blad3!$A$4</c:f>
              <c:strCache>
                <c:ptCount val="1"/>
                <c:pt idx="0">
                  <c:v>Samtliga</c:v>
                </c:pt>
              </c:strCache>
            </c:strRef>
          </c:tx>
          <c:spPr>
            <a:solidFill>
              <a:schemeClr val="accent2"/>
            </a:solidFill>
            <a:ln>
              <a:noFill/>
            </a:ln>
            <a:effectLst/>
          </c:spPr>
          <c:invertIfNegative val="0"/>
          <c:cat>
            <c:strRef>
              <c:f>Blad3!$B$3:$E$3</c:f>
              <c:strCache>
                <c:ptCount val="4"/>
                <c:pt idx="0">
                  <c:v>För låg</c:v>
                </c:pt>
                <c:pt idx="1">
                  <c:v>Lagom</c:v>
                </c:pt>
                <c:pt idx="2">
                  <c:v>För hög</c:v>
                </c:pt>
                <c:pt idx="3">
                  <c:v>Uppgift saknas</c:v>
                </c:pt>
              </c:strCache>
            </c:strRef>
          </c:cat>
          <c:val>
            <c:numRef>
              <c:f>Blad3!$B$4:$E$4</c:f>
              <c:numCache>
                <c:formatCode>General</c:formatCode>
                <c:ptCount val="4"/>
                <c:pt idx="0">
                  <c:v>18</c:v>
                </c:pt>
                <c:pt idx="1">
                  <c:v>66</c:v>
                </c:pt>
                <c:pt idx="2">
                  <c:v>16</c:v>
                </c:pt>
                <c:pt idx="3">
                  <c:v>0</c:v>
                </c:pt>
              </c:numCache>
            </c:numRef>
          </c:val>
          <c:extLst>
            <c:ext xmlns:c16="http://schemas.microsoft.com/office/drawing/2014/chart" uri="{C3380CC4-5D6E-409C-BE32-E72D297353CC}">
              <c16:uniqueId val="{00000000-CFF4-4718-BF9C-F0AB0C988403}"/>
            </c:ext>
          </c:extLst>
        </c:ser>
        <c:ser>
          <c:idx val="1"/>
          <c:order val="1"/>
          <c:tx>
            <c:strRef>
              <c:f>Blad3!$A$5</c:f>
              <c:strCache>
                <c:ptCount val="1"/>
                <c:pt idx="0">
                  <c:v>Internatagna</c:v>
                </c:pt>
              </c:strCache>
            </c:strRef>
          </c:tx>
          <c:spPr>
            <a:solidFill>
              <a:schemeClr val="accent4"/>
            </a:solidFill>
            <a:ln>
              <a:noFill/>
            </a:ln>
            <a:effectLst/>
          </c:spPr>
          <c:invertIfNegative val="0"/>
          <c:cat>
            <c:strRef>
              <c:f>Blad3!$B$3:$E$3</c:f>
              <c:strCache>
                <c:ptCount val="4"/>
                <c:pt idx="0">
                  <c:v>För låg</c:v>
                </c:pt>
                <c:pt idx="1">
                  <c:v>Lagom</c:v>
                </c:pt>
                <c:pt idx="2">
                  <c:v>För hög</c:v>
                </c:pt>
                <c:pt idx="3">
                  <c:v>Uppgift saknas</c:v>
                </c:pt>
              </c:strCache>
            </c:strRef>
          </c:cat>
          <c:val>
            <c:numRef>
              <c:f>Blad3!$B$5:$E$5</c:f>
              <c:numCache>
                <c:formatCode>General</c:formatCode>
                <c:ptCount val="4"/>
                <c:pt idx="0">
                  <c:v>13</c:v>
                </c:pt>
                <c:pt idx="1">
                  <c:v>75</c:v>
                </c:pt>
                <c:pt idx="2">
                  <c:v>12</c:v>
                </c:pt>
                <c:pt idx="3">
                  <c:v>0</c:v>
                </c:pt>
              </c:numCache>
            </c:numRef>
          </c:val>
          <c:extLst>
            <c:ext xmlns:c16="http://schemas.microsoft.com/office/drawing/2014/chart" uri="{C3380CC4-5D6E-409C-BE32-E72D297353CC}">
              <c16:uniqueId val="{00000001-CFF4-4718-BF9C-F0AB0C988403}"/>
            </c:ext>
          </c:extLst>
        </c:ser>
        <c:ser>
          <c:idx val="2"/>
          <c:order val="2"/>
          <c:tx>
            <c:strRef>
              <c:f>Blad3!$A$6</c:f>
              <c:strCache>
                <c:ptCount val="1"/>
                <c:pt idx="0">
                  <c:v>Externantagna</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Blad3!$B$3:$E$3</c:f>
              <c:strCache>
                <c:ptCount val="4"/>
                <c:pt idx="0">
                  <c:v>För låg</c:v>
                </c:pt>
                <c:pt idx="1">
                  <c:v>Lagom</c:v>
                </c:pt>
                <c:pt idx="2">
                  <c:v>För hög</c:v>
                </c:pt>
                <c:pt idx="3">
                  <c:v>Uppgift saknas</c:v>
                </c:pt>
              </c:strCache>
            </c:strRef>
          </c:cat>
          <c:val>
            <c:numRef>
              <c:f>Blad3!$B$6:$E$6</c:f>
              <c:numCache>
                <c:formatCode>General</c:formatCode>
                <c:ptCount val="4"/>
                <c:pt idx="0">
                  <c:v>23</c:v>
                </c:pt>
                <c:pt idx="1">
                  <c:v>57</c:v>
                </c:pt>
                <c:pt idx="2">
                  <c:v>20</c:v>
                </c:pt>
                <c:pt idx="3">
                  <c:v>1</c:v>
                </c:pt>
              </c:numCache>
            </c:numRef>
          </c:val>
          <c:extLst>
            <c:ext xmlns:c16="http://schemas.microsoft.com/office/drawing/2014/chart" uri="{C3380CC4-5D6E-409C-BE32-E72D297353CC}">
              <c16:uniqueId val="{00000002-CFF4-4718-BF9C-F0AB0C988403}"/>
            </c:ext>
          </c:extLst>
        </c:ser>
        <c:dLbls>
          <c:showLegendKey val="0"/>
          <c:showVal val="0"/>
          <c:showCatName val="0"/>
          <c:showSerName val="0"/>
          <c:showPercent val="0"/>
          <c:showBubbleSize val="0"/>
        </c:dLbls>
        <c:gapWidth val="219"/>
        <c:overlap val="-27"/>
        <c:axId val="708592800"/>
        <c:axId val="708585256"/>
      </c:barChart>
      <c:catAx>
        <c:axId val="7085928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708585256"/>
        <c:crosses val="autoZero"/>
        <c:auto val="1"/>
        <c:lblAlgn val="ctr"/>
        <c:lblOffset val="100"/>
        <c:noMultiLvlLbl val="0"/>
      </c:catAx>
      <c:valAx>
        <c:axId val="70858525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70859280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chart>
  <c:spPr>
    <a:noFill/>
    <a:ln>
      <a:noFill/>
    </a:ln>
    <a:effectLst/>
  </c:spPr>
  <c:txPr>
    <a:bodyPr/>
    <a:lstStyle/>
    <a:p>
      <a:pPr>
        <a:defRPr/>
      </a:pPr>
      <a:endParaRPr lang="sv-SE"/>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600" b="1" i="0" u="none" strike="noStrike" kern="1200" baseline="0">
                <a:solidFill>
                  <a:schemeClr val="tx1"/>
                </a:solidFill>
                <a:latin typeface="+mn-lt"/>
                <a:ea typeface="+mn-ea"/>
                <a:cs typeface="+mn-cs"/>
              </a:defRPr>
            </a:pPr>
            <a:r>
              <a:rPr lang="sv-SE" sz="1800" dirty="0"/>
              <a:t>Skulle du rekommendera det här </a:t>
            </a:r>
            <a:r>
              <a:rPr lang="sv-SE" sz="1800" dirty="0" smtClean="0"/>
              <a:t>utbildnings-programmet</a:t>
            </a:r>
            <a:r>
              <a:rPr lang="sv-SE" sz="1800" baseline="0" dirty="0" smtClean="0"/>
              <a:t> </a:t>
            </a:r>
            <a:r>
              <a:rPr lang="sv-SE" sz="1800" baseline="0" dirty="0"/>
              <a:t>till någon som är intresserad av att studera inom </a:t>
            </a:r>
            <a:r>
              <a:rPr lang="sv-SE" sz="1800" baseline="0" dirty="0" smtClean="0"/>
              <a:t>området?</a:t>
            </a:r>
            <a:endParaRPr lang="sv-SE" sz="1800" dirty="0"/>
          </a:p>
        </c:rich>
      </c:tx>
      <c:layout>
        <c:manualLayout>
          <c:xMode val="edge"/>
          <c:yMode val="edge"/>
          <c:x val="0.10401515897132535"/>
          <c:y val="1.3762399434246182E-2"/>
        </c:manualLayout>
      </c:layout>
      <c:overlay val="0"/>
      <c:spPr>
        <a:noFill/>
        <a:ln>
          <a:noFill/>
        </a:ln>
        <a:effectLst/>
      </c:spPr>
      <c:txPr>
        <a:bodyPr rot="0" spcFirstLastPara="1" vertOverflow="ellipsis" vert="horz" wrap="square" anchor="ctr" anchorCtr="1"/>
        <a:lstStyle/>
        <a:p>
          <a:pPr algn="l">
            <a:defRPr sz="1600" b="1" i="0" u="none" strike="noStrike" kern="1200" baseline="0">
              <a:solidFill>
                <a:schemeClr val="tx1"/>
              </a:solidFill>
              <a:latin typeface="+mn-lt"/>
              <a:ea typeface="+mn-ea"/>
              <a:cs typeface="+mn-cs"/>
            </a:defRPr>
          </a:pPr>
          <a:endParaRPr lang="sv-SE"/>
        </a:p>
      </c:txPr>
    </c:title>
    <c:autoTitleDeleted val="0"/>
    <c:plotArea>
      <c:layout/>
      <c:barChart>
        <c:barDir val="col"/>
        <c:grouping val="clustered"/>
        <c:varyColors val="0"/>
        <c:ser>
          <c:idx val="0"/>
          <c:order val="0"/>
          <c:tx>
            <c:strRef>
              <c:f>Blad1!$A$111</c:f>
              <c:strCache>
                <c:ptCount val="1"/>
                <c:pt idx="0">
                  <c:v>2012</c:v>
                </c:pt>
              </c:strCache>
            </c:strRef>
          </c:tx>
          <c:spPr>
            <a:solidFill>
              <a:schemeClr val="accent2"/>
            </a:solidFill>
            <a:ln>
              <a:noFill/>
            </a:ln>
            <a:effectLst/>
          </c:spPr>
          <c:invertIfNegative val="0"/>
          <c:cat>
            <c:strRef>
              <c:f>Blad1!$B$110:$E$110</c:f>
              <c:strCache>
                <c:ptCount val="4"/>
                <c:pt idx="0">
                  <c:v>Ja</c:v>
                </c:pt>
                <c:pt idx="1">
                  <c:v>Nej</c:v>
                </c:pt>
                <c:pt idx="2">
                  <c:v>Vet ej</c:v>
                </c:pt>
                <c:pt idx="3">
                  <c:v>Uppgift saknas</c:v>
                </c:pt>
              </c:strCache>
            </c:strRef>
          </c:cat>
          <c:val>
            <c:numRef>
              <c:f>Blad1!$B$111:$E$111</c:f>
              <c:numCache>
                <c:formatCode>General</c:formatCode>
                <c:ptCount val="4"/>
                <c:pt idx="0">
                  <c:v>86</c:v>
                </c:pt>
                <c:pt idx="1">
                  <c:v>5</c:v>
                </c:pt>
                <c:pt idx="2">
                  <c:v>8</c:v>
                </c:pt>
                <c:pt idx="3">
                  <c:v>1</c:v>
                </c:pt>
              </c:numCache>
            </c:numRef>
          </c:val>
          <c:extLst>
            <c:ext xmlns:c16="http://schemas.microsoft.com/office/drawing/2014/chart" uri="{C3380CC4-5D6E-409C-BE32-E72D297353CC}">
              <c16:uniqueId val="{00000000-0E2D-470E-B8BA-709075BBA8EC}"/>
            </c:ext>
          </c:extLst>
        </c:ser>
        <c:ser>
          <c:idx val="1"/>
          <c:order val="1"/>
          <c:tx>
            <c:strRef>
              <c:f>Blad1!$A$112</c:f>
              <c:strCache>
                <c:ptCount val="1"/>
                <c:pt idx="0">
                  <c:v>2015</c:v>
                </c:pt>
              </c:strCache>
            </c:strRef>
          </c:tx>
          <c:spPr>
            <a:solidFill>
              <a:schemeClr val="accent4"/>
            </a:solidFill>
            <a:ln>
              <a:noFill/>
            </a:ln>
            <a:effectLst/>
          </c:spPr>
          <c:invertIfNegative val="0"/>
          <c:cat>
            <c:strRef>
              <c:f>Blad1!$B$110:$E$110</c:f>
              <c:strCache>
                <c:ptCount val="4"/>
                <c:pt idx="0">
                  <c:v>Ja</c:v>
                </c:pt>
                <c:pt idx="1">
                  <c:v>Nej</c:v>
                </c:pt>
                <c:pt idx="2">
                  <c:v>Vet ej</c:v>
                </c:pt>
                <c:pt idx="3">
                  <c:v>Uppgift saknas</c:v>
                </c:pt>
              </c:strCache>
            </c:strRef>
          </c:cat>
          <c:val>
            <c:numRef>
              <c:f>Blad1!$B$112:$E$112</c:f>
              <c:numCache>
                <c:formatCode>General</c:formatCode>
                <c:ptCount val="4"/>
                <c:pt idx="0">
                  <c:v>83</c:v>
                </c:pt>
                <c:pt idx="1">
                  <c:v>6</c:v>
                </c:pt>
                <c:pt idx="2">
                  <c:v>10</c:v>
                </c:pt>
                <c:pt idx="3">
                  <c:v>1</c:v>
                </c:pt>
              </c:numCache>
            </c:numRef>
          </c:val>
          <c:extLst>
            <c:ext xmlns:c16="http://schemas.microsoft.com/office/drawing/2014/chart" uri="{C3380CC4-5D6E-409C-BE32-E72D297353CC}">
              <c16:uniqueId val="{00000001-0E2D-470E-B8BA-709075BBA8EC}"/>
            </c:ext>
          </c:extLst>
        </c:ser>
        <c:ser>
          <c:idx val="2"/>
          <c:order val="2"/>
          <c:tx>
            <c:strRef>
              <c:f>Blad1!$A$113</c:f>
              <c:strCache>
                <c:ptCount val="1"/>
                <c:pt idx="0">
                  <c:v>2019</c:v>
                </c:pt>
              </c:strCache>
            </c:strRef>
          </c:tx>
          <c:spPr>
            <a:solidFill>
              <a:schemeClr val="accent6"/>
            </a:solidFill>
            <a:ln>
              <a:noFill/>
            </a:ln>
            <a:effectLst/>
          </c:spPr>
          <c:invertIfNegative val="0"/>
          <c:cat>
            <c:strRef>
              <c:f>Blad1!$B$110:$E$110</c:f>
              <c:strCache>
                <c:ptCount val="4"/>
                <c:pt idx="0">
                  <c:v>Ja</c:v>
                </c:pt>
                <c:pt idx="1">
                  <c:v>Nej</c:v>
                </c:pt>
                <c:pt idx="2">
                  <c:v>Vet ej</c:v>
                </c:pt>
                <c:pt idx="3">
                  <c:v>Uppgift saknas</c:v>
                </c:pt>
              </c:strCache>
            </c:strRef>
          </c:cat>
          <c:val>
            <c:numRef>
              <c:f>Blad1!$B$113:$E$113</c:f>
              <c:numCache>
                <c:formatCode>General</c:formatCode>
                <c:ptCount val="4"/>
                <c:pt idx="0">
                  <c:v>85</c:v>
                </c:pt>
                <c:pt idx="1">
                  <c:v>5</c:v>
                </c:pt>
                <c:pt idx="2">
                  <c:v>9</c:v>
                </c:pt>
                <c:pt idx="3">
                  <c:v>0</c:v>
                </c:pt>
              </c:numCache>
            </c:numRef>
          </c:val>
          <c:extLst>
            <c:ext xmlns:c16="http://schemas.microsoft.com/office/drawing/2014/chart" uri="{C3380CC4-5D6E-409C-BE32-E72D297353CC}">
              <c16:uniqueId val="{00000002-0E2D-470E-B8BA-709075BBA8EC}"/>
            </c:ext>
          </c:extLst>
        </c:ser>
        <c:dLbls>
          <c:showLegendKey val="0"/>
          <c:showVal val="0"/>
          <c:showCatName val="0"/>
          <c:showSerName val="0"/>
          <c:showPercent val="0"/>
          <c:showBubbleSize val="0"/>
        </c:dLbls>
        <c:gapWidth val="150"/>
        <c:axId val="110479616"/>
        <c:axId val="110489600"/>
      </c:barChart>
      <c:catAx>
        <c:axId val="110479616"/>
        <c:scaling>
          <c:orientation val="minMax"/>
        </c:scaling>
        <c:delete val="0"/>
        <c:axPos val="b"/>
        <c:numFmt formatCode="General" sourceLinked="0"/>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sv-SE"/>
          </a:p>
        </c:txPr>
        <c:crossAx val="110489600"/>
        <c:crosses val="autoZero"/>
        <c:auto val="1"/>
        <c:lblAlgn val="ctr"/>
        <c:lblOffset val="100"/>
        <c:noMultiLvlLbl val="0"/>
      </c:catAx>
      <c:valAx>
        <c:axId val="110489600"/>
        <c:scaling>
          <c:orientation val="minMax"/>
        </c:scaling>
        <c:delete val="0"/>
        <c:axPos val="l"/>
        <c:majorGridlines>
          <c:spPr>
            <a:ln w="9525" cap="flat" cmpd="sng" algn="ctr">
              <a:solidFill>
                <a:schemeClr val="tx1">
                  <a:tint val="75000"/>
                  <a:shade val="95000"/>
                  <a:satMod val="105000"/>
                </a:schemeClr>
              </a:solidFill>
              <a:prstDash val="solid"/>
              <a:round/>
            </a:ln>
            <a:effectLst/>
          </c:spPr>
        </c:majorGridlines>
        <c:numFmt formatCode="General" sourceLinked="1"/>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sv-SE"/>
          </a:p>
        </c:txPr>
        <c:crossAx val="110479616"/>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sv-SE"/>
        </a:p>
      </c:txPr>
    </c:legend>
    <c:plotVisOnly val="1"/>
    <c:dispBlanksAs val="gap"/>
    <c:showDLblsOverMax val="0"/>
  </c:chart>
  <c:spPr>
    <a:noFill/>
    <a:ln w="9525" cap="flat" cmpd="sng" algn="ctr">
      <a:noFill/>
      <a:prstDash val="solid"/>
    </a:ln>
    <a:effectLst/>
  </c:spPr>
  <c:txPr>
    <a:bodyPr/>
    <a:lstStyle/>
    <a:p>
      <a:pPr>
        <a:defRPr/>
      </a:pPr>
      <a:endParaRPr lang="sv-SE"/>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r>
              <a:rPr lang="sv-SE" sz="1800"/>
              <a:t>Skulle du välja det här utbildningsprogrammet om du valde program idag?</a:t>
            </a:r>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sv-SE"/>
        </a:p>
      </c:txPr>
    </c:title>
    <c:autoTitleDeleted val="0"/>
    <c:plotArea>
      <c:layout/>
      <c:barChart>
        <c:barDir val="col"/>
        <c:grouping val="clustered"/>
        <c:varyColors val="0"/>
        <c:ser>
          <c:idx val="0"/>
          <c:order val="0"/>
          <c:tx>
            <c:strRef>
              <c:f>Blad1!$A$84</c:f>
              <c:strCache>
                <c:ptCount val="1"/>
                <c:pt idx="0">
                  <c:v>2012</c:v>
                </c:pt>
              </c:strCache>
            </c:strRef>
          </c:tx>
          <c:spPr>
            <a:solidFill>
              <a:schemeClr val="accent2"/>
            </a:solidFill>
            <a:ln>
              <a:noFill/>
            </a:ln>
            <a:effectLst/>
          </c:spPr>
          <c:invertIfNegative val="0"/>
          <c:cat>
            <c:strRef>
              <c:f>Blad1!$B$83:$E$83</c:f>
              <c:strCache>
                <c:ptCount val="4"/>
                <c:pt idx="0">
                  <c:v>Ja</c:v>
                </c:pt>
                <c:pt idx="1">
                  <c:v>Nej</c:v>
                </c:pt>
                <c:pt idx="2">
                  <c:v>Vet ej</c:v>
                </c:pt>
                <c:pt idx="3">
                  <c:v>Uppgift saknas</c:v>
                </c:pt>
              </c:strCache>
            </c:strRef>
          </c:cat>
          <c:val>
            <c:numRef>
              <c:f>Blad1!$B$84:$E$84</c:f>
              <c:numCache>
                <c:formatCode>General</c:formatCode>
                <c:ptCount val="4"/>
                <c:pt idx="0">
                  <c:v>61</c:v>
                </c:pt>
                <c:pt idx="1">
                  <c:v>16</c:v>
                </c:pt>
                <c:pt idx="2">
                  <c:v>22</c:v>
                </c:pt>
                <c:pt idx="3">
                  <c:v>0</c:v>
                </c:pt>
              </c:numCache>
            </c:numRef>
          </c:val>
          <c:extLst>
            <c:ext xmlns:c16="http://schemas.microsoft.com/office/drawing/2014/chart" uri="{C3380CC4-5D6E-409C-BE32-E72D297353CC}">
              <c16:uniqueId val="{00000000-24AB-400E-81CD-3801557647E8}"/>
            </c:ext>
          </c:extLst>
        </c:ser>
        <c:ser>
          <c:idx val="1"/>
          <c:order val="1"/>
          <c:tx>
            <c:strRef>
              <c:f>Blad1!$A$85</c:f>
              <c:strCache>
                <c:ptCount val="1"/>
                <c:pt idx="0">
                  <c:v>2015</c:v>
                </c:pt>
              </c:strCache>
            </c:strRef>
          </c:tx>
          <c:spPr>
            <a:solidFill>
              <a:schemeClr val="accent4"/>
            </a:solidFill>
            <a:ln>
              <a:noFill/>
            </a:ln>
            <a:effectLst/>
          </c:spPr>
          <c:invertIfNegative val="0"/>
          <c:cat>
            <c:strRef>
              <c:f>Blad1!$B$83:$E$83</c:f>
              <c:strCache>
                <c:ptCount val="4"/>
                <c:pt idx="0">
                  <c:v>Ja</c:v>
                </c:pt>
                <c:pt idx="1">
                  <c:v>Nej</c:v>
                </c:pt>
                <c:pt idx="2">
                  <c:v>Vet ej</c:v>
                </c:pt>
                <c:pt idx="3">
                  <c:v>Uppgift saknas</c:v>
                </c:pt>
              </c:strCache>
            </c:strRef>
          </c:cat>
          <c:val>
            <c:numRef>
              <c:f>Blad1!$B$85:$E$85</c:f>
              <c:numCache>
                <c:formatCode>General</c:formatCode>
                <c:ptCount val="4"/>
                <c:pt idx="0">
                  <c:v>60</c:v>
                </c:pt>
                <c:pt idx="1">
                  <c:v>17</c:v>
                </c:pt>
                <c:pt idx="2">
                  <c:v>23</c:v>
                </c:pt>
                <c:pt idx="3">
                  <c:v>0</c:v>
                </c:pt>
              </c:numCache>
            </c:numRef>
          </c:val>
          <c:extLst>
            <c:ext xmlns:c16="http://schemas.microsoft.com/office/drawing/2014/chart" uri="{C3380CC4-5D6E-409C-BE32-E72D297353CC}">
              <c16:uniqueId val="{00000001-24AB-400E-81CD-3801557647E8}"/>
            </c:ext>
          </c:extLst>
        </c:ser>
        <c:ser>
          <c:idx val="2"/>
          <c:order val="2"/>
          <c:tx>
            <c:strRef>
              <c:f>Blad1!$A$86</c:f>
              <c:strCache>
                <c:ptCount val="1"/>
                <c:pt idx="0">
                  <c:v>2019</c:v>
                </c:pt>
              </c:strCache>
            </c:strRef>
          </c:tx>
          <c:spPr>
            <a:solidFill>
              <a:schemeClr val="accent6"/>
            </a:solidFill>
            <a:ln>
              <a:noFill/>
            </a:ln>
            <a:effectLst/>
          </c:spPr>
          <c:invertIfNegative val="0"/>
          <c:cat>
            <c:strRef>
              <c:f>Blad1!$B$83:$E$83</c:f>
              <c:strCache>
                <c:ptCount val="4"/>
                <c:pt idx="0">
                  <c:v>Ja</c:v>
                </c:pt>
                <c:pt idx="1">
                  <c:v>Nej</c:v>
                </c:pt>
                <c:pt idx="2">
                  <c:v>Vet ej</c:v>
                </c:pt>
                <c:pt idx="3">
                  <c:v>Uppgift saknas</c:v>
                </c:pt>
              </c:strCache>
            </c:strRef>
          </c:cat>
          <c:val>
            <c:numRef>
              <c:f>Blad1!$B$86:$E$86</c:f>
              <c:numCache>
                <c:formatCode>General</c:formatCode>
                <c:ptCount val="4"/>
                <c:pt idx="0">
                  <c:v>61</c:v>
                </c:pt>
                <c:pt idx="1">
                  <c:v>16</c:v>
                </c:pt>
                <c:pt idx="2">
                  <c:v>23</c:v>
                </c:pt>
                <c:pt idx="3">
                  <c:v>0</c:v>
                </c:pt>
              </c:numCache>
            </c:numRef>
          </c:val>
          <c:extLst>
            <c:ext xmlns:c16="http://schemas.microsoft.com/office/drawing/2014/chart" uri="{C3380CC4-5D6E-409C-BE32-E72D297353CC}">
              <c16:uniqueId val="{00000002-24AB-400E-81CD-3801557647E8}"/>
            </c:ext>
          </c:extLst>
        </c:ser>
        <c:dLbls>
          <c:showLegendKey val="0"/>
          <c:showVal val="0"/>
          <c:showCatName val="0"/>
          <c:showSerName val="0"/>
          <c:showPercent val="0"/>
          <c:showBubbleSize val="0"/>
        </c:dLbls>
        <c:gapWidth val="150"/>
        <c:axId val="105786368"/>
        <c:axId val="105812736"/>
      </c:barChart>
      <c:catAx>
        <c:axId val="105786368"/>
        <c:scaling>
          <c:orientation val="minMax"/>
        </c:scaling>
        <c:delete val="0"/>
        <c:axPos val="b"/>
        <c:numFmt formatCode="General" sourceLinked="0"/>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sv-SE"/>
          </a:p>
        </c:txPr>
        <c:crossAx val="105812736"/>
        <c:crosses val="autoZero"/>
        <c:auto val="1"/>
        <c:lblAlgn val="ctr"/>
        <c:lblOffset val="100"/>
        <c:noMultiLvlLbl val="0"/>
      </c:catAx>
      <c:valAx>
        <c:axId val="105812736"/>
        <c:scaling>
          <c:orientation val="minMax"/>
        </c:scaling>
        <c:delete val="0"/>
        <c:axPos val="l"/>
        <c:majorGridlines>
          <c:spPr>
            <a:ln w="9525" cap="flat" cmpd="sng" algn="ctr">
              <a:solidFill>
                <a:schemeClr val="tx1">
                  <a:tint val="75000"/>
                  <a:shade val="95000"/>
                  <a:satMod val="105000"/>
                </a:schemeClr>
              </a:solidFill>
              <a:prstDash val="solid"/>
              <a:round/>
            </a:ln>
            <a:effectLst/>
          </c:spPr>
        </c:majorGridlines>
        <c:numFmt formatCode="General" sourceLinked="1"/>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sv-SE"/>
          </a:p>
        </c:txPr>
        <c:crossAx val="105786368"/>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sv-SE"/>
        </a:p>
      </c:txPr>
    </c:legend>
    <c:plotVisOnly val="1"/>
    <c:dispBlanksAs val="gap"/>
    <c:showDLblsOverMax val="0"/>
  </c:chart>
  <c:spPr>
    <a:noFill/>
    <a:ln w="9525" cap="flat" cmpd="sng" algn="ctr">
      <a:noFill/>
      <a:prstDash val="solid"/>
    </a:ln>
    <a:effectLst/>
  </c:spPr>
  <c:txPr>
    <a:bodyPr/>
    <a:lstStyle/>
    <a:p>
      <a:pPr>
        <a:defRPr/>
      </a:pPr>
      <a:endParaRPr lang="sv-SE"/>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sv-SE" sz="1800" b="1" dirty="0"/>
              <a:t>Vad tycker du om utbildningens forskningsanknytning</a:t>
            </a:r>
            <a:r>
              <a:rPr lang="sv-SE" sz="1200" b="1" dirty="0"/>
              <a:t>? </a:t>
            </a:r>
          </a:p>
        </c:rich>
      </c:tx>
      <c:layout>
        <c:manualLayout>
          <c:xMode val="edge"/>
          <c:yMode val="edge"/>
          <c:x val="0.2411985126405041"/>
          <c:y val="1.6339869281045753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Blad1!$A$273</c:f>
              <c:strCache>
                <c:ptCount val="1"/>
                <c:pt idx="0">
                  <c:v>2012</c:v>
                </c:pt>
              </c:strCache>
            </c:strRef>
          </c:tx>
          <c:spPr>
            <a:solidFill>
              <a:schemeClr val="accent2"/>
            </a:solidFill>
            <a:ln>
              <a:noFill/>
            </a:ln>
            <a:effectLst/>
          </c:spPr>
          <c:invertIfNegative val="0"/>
          <c:cat>
            <c:strRef>
              <c:f>Blad1!$B$272:$G$272</c:f>
              <c:strCache>
                <c:ptCount val="6"/>
                <c:pt idx="0">
                  <c:v>Mycket bra</c:v>
                </c:pt>
                <c:pt idx="1">
                  <c:v>Ganska bra</c:v>
                </c:pt>
                <c:pt idx="2">
                  <c:v>Varken bra eller dåligt </c:v>
                </c:pt>
                <c:pt idx="3">
                  <c:v>Ganska dåligt</c:v>
                </c:pt>
                <c:pt idx="4">
                  <c:v>Mycket dåligt</c:v>
                </c:pt>
                <c:pt idx="5">
                  <c:v>Uppgift saknas</c:v>
                </c:pt>
              </c:strCache>
            </c:strRef>
          </c:cat>
          <c:val>
            <c:numRef>
              <c:f>Blad1!$B$273:$G$273</c:f>
              <c:numCache>
                <c:formatCode>General</c:formatCode>
                <c:ptCount val="6"/>
                <c:pt idx="0">
                  <c:v>6</c:v>
                </c:pt>
                <c:pt idx="1">
                  <c:v>21</c:v>
                </c:pt>
                <c:pt idx="2">
                  <c:v>43</c:v>
                </c:pt>
                <c:pt idx="3">
                  <c:v>21</c:v>
                </c:pt>
                <c:pt idx="4">
                  <c:v>8</c:v>
                </c:pt>
                <c:pt idx="5">
                  <c:v>2</c:v>
                </c:pt>
              </c:numCache>
            </c:numRef>
          </c:val>
          <c:extLst>
            <c:ext xmlns:c16="http://schemas.microsoft.com/office/drawing/2014/chart" uri="{C3380CC4-5D6E-409C-BE32-E72D297353CC}">
              <c16:uniqueId val="{00000000-E01B-4022-B53A-84D3B1E23CCE}"/>
            </c:ext>
          </c:extLst>
        </c:ser>
        <c:ser>
          <c:idx val="1"/>
          <c:order val="1"/>
          <c:tx>
            <c:strRef>
              <c:f>Blad1!$A$274</c:f>
              <c:strCache>
                <c:ptCount val="1"/>
                <c:pt idx="0">
                  <c:v>2015</c:v>
                </c:pt>
              </c:strCache>
            </c:strRef>
          </c:tx>
          <c:spPr>
            <a:solidFill>
              <a:schemeClr val="accent4"/>
            </a:solidFill>
            <a:ln>
              <a:noFill/>
            </a:ln>
            <a:effectLst/>
          </c:spPr>
          <c:invertIfNegative val="0"/>
          <c:cat>
            <c:strRef>
              <c:f>Blad1!$B$272:$G$272</c:f>
              <c:strCache>
                <c:ptCount val="6"/>
                <c:pt idx="0">
                  <c:v>Mycket bra</c:v>
                </c:pt>
                <c:pt idx="1">
                  <c:v>Ganska bra</c:v>
                </c:pt>
                <c:pt idx="2">
                  <c:v>Varken bra eller dåligt </c:v>
                </c:pt>
                <c:pt idx="3">
                  <c:v>Ganska dåligt</c:v>
                </c:pt>
                <c:pt idx="4">
                  <c:v>Mycket dåligt</c:v>
                </c:pt>
                <c:pt idx="5">
                  <c:v>Uppgift saknas</c:v>
                </c:pt>
              </c:strCache>
            </c:strRef>
          </c:cat>
          <c:val>
            <c:numRef>
              <c:f>Blad1!$B$274:$G$274</c:f>
              <c:numCache>
                <c:formatCode>General</c:formatCode>
                <c:ptCount val="6"/>
                <c:pt idx="0">
                  <c:v>9</c:v>
                </c:pt>
                <c:pt idx="1">
                  <c:v>26</c:v>
                </c:pt>
                <c:pt idx="2">
                  <c:v>38</c:v>
                </c:pt>
                <c:pt idx="3">
                  <c:v>19</c:v>
                </c:pt>
                <c:pt idx="4">
                  <c:v>7</c:v>
                </c:pt>
                <c:pt idx="5">
                  <c:v>2</c:v>
                </c:pt>
              </c:numCache>
            </c:numRef>
          </c:val>
          <c:extLst>
            <c:ext xmlns:c16="http://schemas.microsoft.com/office/drawing/2014/chart" uri="{C3380CC4-5D6E-409C-BE32-E72D297353CC}">
              <c16:uniqueId val="{00000001-E01B-4022-B53A-84D3B1E23CCE}"/>
            </c:ext>
          </c:extLst>
        </c:ser>
        <c:ser>
          <c:idx val="2"/>
          <c:order val="2"/>
          <c:tx>
            <c:strRef>
              <c:f>Blad1!$A$275</c:f>
              <c:strCache>
                <c:ptCount val="1"/>
                <c:pt idx="0">
                  <c:v>2019</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Blad1!$B$272:$G$272</c:f>
              <c:strCache>
                <c:ptCount val="6"/>
                <c:pt idx="0">
                  <c:v>Mycket bra</c:v>
                </c:pt>
                <c:pt idx="1">
                  <c:v>Ganska bra</c:v>
                </c:pt>
                <c:pt idx="2">
                  <c:v>Varken bra eller dåligt </c:v>
                </c:pt>
                <c:pt idx="3">
                  <c:v>Ganska dåligt</c:v>
                </c:pt>
                <c:pt idx="4">
                  <c:v>Mycket dåligt</c:v>
                </c:pt>
                <c:pt idx="5">
                  <c:v>Uppgift saknas</c:v>
                </c:pt>
              </c:strCache>
            </c:strRef>
          </c:cat>
          <c:val>
            <c:numRef>
              <c:f>Blad1!$B$275:$G$275</c:f>
              <c:numCache>
                <c:formatCode>General</c:formatCode>
                <c:ptCount val="6"/>
                <c:pt idx="0">
                  <c:v>10</c:v>
                </c:pt>
                <c:pt idx="1">
                  <c:v>23</c:v>
                </c:pt>
                <c:pt idx="2">
                  <c:v>42</c:v>
                </c:pt>
                <c:pt idx="3">
                  <c:v>17</c:v>
                </c:pt>
                <c:pt idx="4">
                  <c:v>7</c:v>
                </c:pt>
                <c:pt idx="5">
                  <c:v>1</c:v>
                </c:pt>
              </c:numCache>
            </c:numRef>
          </c:val>
          <c:extLst>
            <c:ext xmlns:c16="http://schemas.microsoft.com/office/drawing/2014/chart" uri="{C3380CC4-5D6E-409C-BE32-E72D297353CC}">
              <c16:uniqueId val="{00000002-E01B-4022-B53A-84D3B1E23CCE}"/>
            </c:ext>
          </c:extLst>
        </c:ser>
        <c:dLbls>
          <c:showLegendKey val="0"/>
          <c:showVal val="0"/>
          <c:showCatName val="0"/>
          <c:showSerName val="0"/>
          <c:showPercent val="0"/>
          <c:showBubbleSize val="0"/>
        </c:dLbls>
        <c:gapWidth val="219"/>
        <c:overlap val="-27"/>
        <c:axId val="357024352"/>
        <c:axId val="357020088"/>
      </c:barChart>
      <c:catAx>
        <c:axId val="3570243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357020088"/>
        <c:crosses val="autoZero"/>
        <c:auto val="1"/>
        <c:lblAlgn val="ctr"/>
        <c:lblOffset val="100"/>
        <c:noMultiLvlLbl val="0"/>
      </c:catAx>
      <c:valAx>
        <c:axId val="3570200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357024352"/>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chart>
  <c:spPr>
    <a:solidFill>
      <a:schemeClr val="bg1"/>
    </a:solidFill>
    <a:ln w="9525" cap="flat" cmpd="sng" algn="ctr">
      <a:noFill/>
      <a:round/>
    </a:ln>
    <a:effectLst/>
  </c:spPr>
  <c:txPr>
    <a:bodyPr/>
    <a:lstStyle/>
    <a:p>
      <a:pPr>
        <a:defRPr/>
      </a:pPr>
      <a:endParaRPr lang="sv-SE"/>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r>
              <a:rPr lang="en-US" sz="1600" dirty="0" err="1"/>
              <a:t>Vad</a:t>
            </a:r>
            <a:r>
              <a:rPr lang="en-US" sz="1600" dirty="0"/>
              <a:t> </a:t>
            </a:r>
            <a:r>
              <a:rPr lang="en-US" sz="1600" dirty="0" err="1"/>
              <a:t>tycker</a:t>
            </a:r>
            <a:r>
              <a:rPr lang="en-US" sz="1600" dirty="0"/>
              <a:t> du om </a:t>
            </a:r>
            <a:r>
              <a:rPr lang="en-US" sz="1600" dirty="0" err="1"/>
              <a:t>utbildningens</a:t>
            </a:r>
            <a:r>
              <a:rPr lang="en-US" sz="1600" baseline="0" dirty="0"/>
              <a:t> </a:t>
            </a:r>
            <a:r>
              <a:rPr lang="en-US" sz="1600" baseline="0" dirty="0" err="1"/>
              <a:t>arbetsmarknadsanknytning</a:t>
            </a:r>
            <a:r>
              <a:rPr lang="en-US" sz="1200" baseline="0" dirty="0"/>
              <a:t>?</a:t>
            </a:r>
            <a:endParaRPr lang="en-US" sz="1200" dirty="0"/>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sv-SE"/>
        </a:p>
      </c:txPr>
    </c:title>
    <c:autoTitleDeleted val="0"/>
    <c:plotArea>
      <c:layout/>
      <c:barChart>
        <c:barDir val="col"/>
        <c:grouping val="clustered"/>
        <c:varyColors val="0"/>
        <c:ser>
          <c:idx val="0"/>
          <c:order val="0"/>
          <c:tx>
            <c:strRef>
              <c:f>Blad1!$A$214</c:f>
              <c:strCache>
                <c:ptCount val="1"/>
                <c:pt idx="0">
                  <c:v>2012</c:v>
                </c:pt>
              </c:strCache>
            </c:strRef>
          </c:tx>
          <c:spPr>
            <a:solidFill>
              <a:schemeClr val="accent2"/>
            </a:solidFill>
            <a:ln>
              <a:noFill/>
            </a:ln>
            <a:effectLst/>
          </c:spPr>
          <c:invertIfNegative val="0"/>
          <c:cat>
            <c:strRef>
              <c:f>Blad1!$B$213:$G$213</c:f>
              <c:strCache>
                <c:ptCount val="6"/>
                <c:pt idx="0">
                  <c:v>Mycket bra</c:v>
                </c:pt>
                <c:pt idx="1">
                  <c:v>Ganska bra</c:v>
                </c:pt>
                <c:pt idx="2">
                  <c:v>Varken bra eller dåligt </c:v>
                </c:pt>
                <c:pt idx="3">
                  <c:v>Ganska dåligt</c:v>
                </c:pt>
                <c:pt idx="4">
                  <c:v>Mycket dåligt</c:v>
                </c:pt>
                <c:pt idx="5">
                  <c:v>Uppgift saknas</c:v>
                </c:pt>
              </c:strCache>
            </c:strRef>
          </c:cat>
          <c:val>
            <c:numRef>
              <c:f>Blad1!$B$214:$G$214</c:f>
              <c:numCache>
                <c:formatCode>General</c:formatCode>
                <c:ptCount val="6"/>
                <c:pt idx="0">
                  <c:v>18</c:v>
                </c:pt>
                <c:pt idx="1">
                  <c:v>32</c:v>
                </c:pt>
                <c:pt idx="2">
                  <c:v>25</c:v>
                </c:pt>
                <c:pt idx="3">
                  <c:v>18</c:v>
                </c:pt>
                <c:pt idx="4">
                  <c:v>7</c:v>
                </c:pt>
                <c:pt idx="5">
                  <c:v>1</c:v>
                </c:pt>
              </c:numCache>
            </c:numRef>
          </c:val>
          <c:extLst>
            <c:ext xmlns:c16="http://schemas.microsoft.com/office/drawing/2014/chart" uri="{C3380CC4-5D6E-409C-BE32-E72D297353CC}">
              <c16:uniqueId val="{00000000-3DF2-4246-BCCF-B7B44360D12A}"/>
            </c:ext>
          </c:extLst>
        </c:ser>
        <c:ser>
          <c:idx val="1"/>
          <c:order val="1"/>
          <c:tx>
            <c:strRef>
              <c:f>Blad1!$A$215</c:f>
              <c:strCache>
                <c:ptCount val="1"/>
                <c:pt idx="0">
                  <c:v>2015</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shade val="95000"/>
                          <a:satMod val="105000"/>
                        </a:schemeClr>
                      </a:solidFill>
                      <a:prstDash val="solid"/>
                      <a:round/>
                    </a:ln>
                    <a:effectLst/>
                  </c:spPr>
                </c15:leaderLines>
              </c:ext>
            </c:extLst>
          </c:dLbls>
          <c:cat>
            <c:strRef>
              <c:f>Blad1!$B$213:$G$213</c:f>
              <c:strCache>
                <c:ptCount val="6"/>
                <c:pt idx="0">
                  <c:v>Mycket bra</c:v>
                </c:pt>
                <c:pt idx="1">
                  <c:v>Ganska bra</c:v>
                </c:pt>
                <c:pt idx="2">
                  <c:v>Varken bra eller dåligt </c:v>
                </c:pt>
                <c:pt idx="3">
                  <c:v>Ganska dåligt</c:v>
                </c:pt>
                <c:pt idx="4">
                  <c:v>Mycket dåligt</c:v>
                </c:pt>
                <c:pt idx="5">
                  <c:v>Uppgift saknas</c:v>
                </c:pt>
              </c:strCache>
            </c:strRef>
          </c:cat>
          <c:val>
            <c:numRef>
              <c:f>Blad1!$B$215:$G$215</c:f>
              <c:numCache>
                <c:formatCode>General</c:formatCode>
                <c:ptCount val="6"/>
                <c:pt idx="0">
                  <c:v>17</c:v>
                </c:pt>
                <c:pt idx="1">
                  <c:v>32</c:v>
                </c:pt>
                <c:pt idx="2">
                  <c:v>27</c:v>
                </c:pt>
                <c:pt idx="3">
                  <c:v>17</c:v>
                </c:pt>
                <c:pt idx="4">
                  <c:v>6</c:v>
                </c:pt>
                <c:pt idx="5">
                  <c:v>1</c:v>
                </c:pt>
              </c:numCache>
            </c:numRef>
          </c:val>
          <c:extLst>
            <c:ext xmlns:c16="http://schemas.microsoft.com/office/drawing/2014/chart" uri="{C3380CC4-5D6E-409C-BE32-E72D297353CC}">
              <c16:uniqueId val="{00000001-3DF2-4246-BCCF-B7B44360D12A}"/>
            </c:ext>
          </c:extLst>
        </c:ser>
        <c:ser>
          <c:idx val="2"/>
          <c:order val="2"/>
          <c:tx>
            <c:strRef>
              <c:f>Blad1!$A$216</c:f>
              <c:strCache>
                <c:ptCount val="1"/>
                <c:pt idx="0">
                  <c:v>2019</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shade val="95000"/>
                          <a:satMod val="105000"/>
                        </a:schemeClr>
                      </a:solidFill>
                      <a:prstDash val="solid"/>
                      <a:round/>
                    </a:ln>
                    <a:effectLst/>
                  </c:spPr>
                </c15:leaderLines>
              </c:ext>
            </c:extLst>
          </c:dLbls>
          <c:cat>
            <c:strRef>
              <c:f>Blad1!$B$213:$G$213</c:f>
              <c:strCache>
                <c:ptCount val="6"/>
                <c:pt idx="0">
                  <c:v>Mycket bra</c:v>
                </c:pt>
                <c:pt idx="1">
                  <c:v>Ganska bra</c:v>
                </c:pt>
                <c:pt idx="2">
                  <c:v>Varken bra eller dåligt </c:v>
                </c:pt>
                <c:pt idx="3">
                  <c:v>Ganska dåligt</c:v>
                </c:pt>
                <c:pt idx="4">
                  <c:v>Mycket dåligt</c:v>
                </c:pt>
                <c:pt idx="5">
                  <c:v>Uppgift saknas</c:v>
                </c:pt>
              </c:strCache>
            </c:strRef>
          </c:cat>
          <c:val>
            <c:numRef>
              <c:f>Blad1!$B$216:$G$216</c:f>
              <c:numCache>
                <c:formatCode>General</c:formatCode>
                <c:ptCount val="6"/>
                <c:pt idx="0">
                  <c:v>17</c:v>
                </c:pt>
                <c:pt idx="1">
                  <c:v>31</c:v>
                </c:pt>
                <c:pt idx="2">
                  <c:v>28</c:v>
                </c:pt>
                <c:pt idx="3">
                  <c:v>18</c:v>
                </c:pt>
                <c:pt idx="4">
                  <c:v>5</c:v>
                </c:pt>
                <c:pt idx="5">
                  <c:v>1</c:v>
                </c:pt>
              </c:numCache>
            </c:numRef>
          </c:val>
          <c:extLst>
            <c:ext xmlns:c16="http://schemas.microsoft.com/office/drawing/2014/chart" uri="{C3380CC4-5D6E-409C-BE32-E72D297353CC}">
              <c16:uniqueId val="{00000002-3DF2-4246-BCCF-B7B44360D12A}"/>
            </c:ext>
          </c:extLst>
        </c:ser>
        <c:dLbls>
          <c:showLegendKey val="0"/>
          <c:showVal val="0"/>
          <c:showCatName val="0"/>
          <c:showSerName val="0"/>
          <c:showPercent val="0"/>
          <c:showBubbleSize val="0"/>
        </c:dLbls>
        <c:gapWidth val="150"/>
        <c:axId val="106273408"/>
        <c:axId val="106303872"/>
      </c:barChart>
      <c:catAx>
        <c:axId val="106273408"/>
        <c:scaling>
          <c:orientation val="minMax"/>
        </c:scaling>
        <c:delete val="0"/>
        <c:axPos val="b"/>
        <c:numFmt formatCode="General" sourceLinked="0"/>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sv-SE"/>
          </a:p>
        </c:txPr>
        <c:crossAx val="106303872"/>
        <c:crosses val="autoZero"/>
        <c:auto val="1"/>
        <c:lblAlgn val="ctr"/>
        <c:lblOffset val="100"/>
        <c:noMultiLvlLbl val="0"/>
      </c:catAx>
      <c:valAx>
        <c:axId val="106303872"/>
        <c:scaling>
          <c:orientation val="minMax"/>
        </c:scaling>
        <c:delete val="0"/>
        <c:axPos val="l"/>
        <c:majorGridlines>
          <c:spPr>
            <a:ln w="9525" cap="flat" cmpd="sng" algn="ctr">
              <a:solidFill>
                <a:schemeClr val="tx1">
                  <a:tint val="75000"/>
                  <a:shade val="95000"/>
                  <a:satMod val="105000"/>
                </a:schemeClr>
              </a:solidFill>
              <a:prstDash val="solid"/>
              <a:round/>
            </a:ln>
            <a:effectLst/>
          </c:spPr>
        </c:majorGridlines>
        <c:numFmt formatCode="General" sourceLinked="1"/>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sv-SE"/>
          </a:p>
        </c:txPr>
        <c:crossAx val="106273408"/>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sv-SE"/>
        </a:p>
      </c:txPr>
    </c:legend>
    <c:plotVisOnly val="1"/>
    <c:dispBlanksAs val="gap"/>
    <c:showDLblsOverMax val="0"/>
  </c:chart>
  <c:spPr>
    <a:noFill/>
    <a:ln w="9525" cap="flat" cmpd="sng" algn="ctr">
      <a:noFill/>
      <a:prstDash val="solid"/>
    </a:ln>
    <a:effectLst/>
  </c:spPr>
  <c:txPr>
    <a:bodyPr/>
    <a:lstStyle/>
    <a:p>
      <a:pPr>
        <a:defRPr/>
      </a:pPr>
      <a:endParaRPr lang="sv-SE"/>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1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6.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9.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2" dt="2019-12-12T13:28:42.282" idx="1">
    <p:pos x="10" y="10"/>
    <p:text>Civilingenjörsprogrammet Informationsteknik har 20 procent som säger nej och Design och produktframtagning samt Medicinsk teknik har ca 20 procent osäkra. Då detta är samma program som har högst andel som inte skulle göra samma val i föregående fråga rekommenderas dessa program att undersöka vidare varför. Dessa program har i flera uppföljningar  varit med bland de program som har flest som anger nej alternativt osäkra</p:text>
    <p:extLst>
      <p:ext uri="{C676402C-5697-4E1C-873F-D02D1690AC5C}">
        <p15:threadingInfo xmlns:p15="http://schemas.microsoft.com/office/powerpoint/2012/main" timeZoneBias="-6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960A68EE-FC1D-154D-B0B2-8F10538CA11B}"/>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GB"/>
          </a:p>
        </p:txBody>
      </p:sp>
      <p:sp>
        <p:nvSpPr>
          <p:cNvPr id="3" name="Platshållare för datum 2">
            <a:extLst>
              <a:ext uri="{FF2B5EF4-FFF2-40B4-BE49-F238E27FC236}">
                <a16:creationId xmlns:a16="http://schemas.microsoft.com/office/drawing/2014/main" id="{24D638D7-DEA4-1247-A9EB-8982C7537D06}"/>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E482C1D7-B25D-44E6-A2D0-D10D1D9E6077}" type="datetimeFigureOut">
              <a:rPr lang="en-GB"/>
              <a:pPr>
                <a:defRPr/>
              </a:pPr>
              <a:t>18/12/2019</a:t>
            </a:fld>
            <a:endParaRPr lang="en-GB"/>
          </a:p>
        </p:txBody>
      </p:sp>
      <p:sp>
        <p:nvSpPr>
          <p:cNvPr id="4" name="Platshållare för sidfot 3">
            <a:extLst>
              <a:ext uri="{FF2B5EF4-FFF2-40B4-BE49-F238E27FC236}">
                <a16:creationId xmlns:a16="http://schemas.microsoft.com/office/drawing/2014/main" id="{BD4AEC7E-9E0A-F348-8BEB-360ABEA85252}"/>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GB"/>
          </a:p>
        </p:txBody>
      </p:sp>
      <p:sp>
        <p:nvSpPr>
          <p:cNvPr id="5" name="Platshållare för bildnummer 4">
            <a:extLst>
              <a:ext uri="{FF2B5EF4-FFF2-40B4-BE49-F238E27FC236}">
                <a16:creationId xmlns:a16="http://schemas.microsoft.com/office/drawing/2014/main" id="{56838CD8-B67A-DE4B-9D64-CF9FD9C9A62E}"/>
              </a:ext>
            </a:extLst>
          </p:cNvPr>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D3538062-B7CA-4502-88E7-928089303C77}"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253AAA87-6F70-2F43-9A3C-FA3D36237EFB}"/>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sv-SE"/>
          </a:p>
        </p:txBody>
      </p:sp>
      <p:sp>
        <p:nvSpPr>
          <p:cNvPr id="3" name="Platshållare för datum 2">
            <a:extLst>
              <a:ext uri="{FF2B5EF4-FFF2-40B4-BE49-F238E27FC236}">
                <a16:creationId xmlns:a16="http://schemas.microsoft.com/office/drawing/2014/main" id="{65F49FED-13B4-B74A-AF1E-0B5D3706DE11}"/>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37D4C97F-02FF-434B-8EAA-0F723077CD05}" type="datetimeFigureOut">
              <a:rPr lang="sv-SE"/>
              <a:pPr>
                <a:defRPr/>
              </a:pPr>
              <a:t>2019-12-18</a:t>
            </a:fld>
            <a:endParaRPr lang="sv-SE"/>
          </a:p>
        </p:txBody>
      </p:sp>
      <p:sp>
        <p:nvSpPr>
          <p:cNvPr id="4" name="Platshållare för bildobjekt 3">
            <a:extLst>
              <a:ext uri="{FF2B5EF4-FFF2-40B4-BE49-F238E27FC236}">
                <a16:creationId xmlns:a16="http://schemas.microsoft.com/office/drawing/2014/main" id="{4730BF3B-6153-7140-AD57-ECE26CA8AB12}"/>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sv-SE" noProof="0"/>
          </a:p>
        </p:txBody>
      </p:sp>
      <p:sp>
        <p:nvSpPr>
          <p:cNvPr id="5" name="Platshållare för anteckningar 4">
            <a:extLst>
              <a:ext uri="{FF2B5EF4-FFF2-40B4-BE49-F238E27FC236}">
                <a16:creationId xmlns:a16="http://schemas.microsoft.com/office/drawing/2014/main" id="{5D978D40-EB87-4440-802D-12F96A066E2D}"/>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sv-SE" noProof="0"/>
              <a:t>Klicka här för att ändra format på bakgrundstexten</a:t>
            </a:r>
          </a:p>
          <a:p>
            <a:pPr lvl="1"/>
            <a:r>
              <a:rPr lang="sv-SE" noProof="0"/>
              <a:t>Nivå två</a:t>
            </a:r>
          </a:p>
          <a:p>
            <a:pPr lvl="2"/>
            <a:r>
              <a:rPr lang="sv-SE" noProof="0"/>
              <a:t>Nivå tre</a:t>
            </a:r>
          </a:p>
          <a:p>
            <a:pPr lvl="3"/>
            <a:r>
              <a:rPr lang="sv-SE" noProof="0"/>
              <a:t>Nivå fyra</a:t>
            </a:r>
          </a:p>
          <a:p>
            <a:pPr lvl="4"/>
            <a:r>
              <a:rPr lang="sv-SE" noProof="0"/>
              <a:t>Nivå fem</a:t>
            </a:r>
          </a:p>
        </p:txBody>
      </p:sp>
      <p:sp>
        <p:nvSpPr>
          <p:cNvPr id="6" name="Platshållare för sidfot 5">
            <a:extLst>
              <a:ext uri="{FF2B5EF4-FFF2-40B4-BE49-F238E27FC236}">
                <a16:creationId xmlns:a16="http://schemas.microsoft.com/office/drawing/2014/main" id="{EA429AAB-B1EE-6F47-B4D7-E30F7E497A5A}"/>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sv-SE"/>
          </a:p>
        </p:txBody>
      </p:sp>
      <p:sp>
        <p:nvSpPr>
          <p:cNvPr id="7" name="Platshållare för bildnummer 6">
            <a:extLst>
              <a:ext uri="{FF2B5EF4-FFF2-40B4-BE49-F238E27FC236}">
                <a16:creationId xmlns:a16="http://schemas.microsoft.com/office/drawing/2014/main" id="{CE43AB95-16A5-8F4F-9927-6A8C0839FD8F}"/>
              </a:ext>
            </a:extLst>
          </p:cNvPr>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EE811775-299A-4959-BF5A-5DFB3E75F6AC}" type="slidenum">
              <a:rPr lang="sv-SE"/>
              <a:pPr>
                <a:defRPr/>
              </a:pPr>
              <a:t>‹#›</a:t>
            </a:fld>
            <a:endParaRPr lang="sv-S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pPr>
              <a:defRPr/>
            </a:pPr>
            <a:fld id="{EE811775-299A-4959-BF5A-5DFB3E75F6AC}" type="slidenum">
              <a:rPr lang="sv-SE" smtClean="0"/>
              <a:pPr>
                <a:defRPr/>
              </a:pPr>
              <a:t>1</a:t>
            </a:fld>
            <a:endParaRPr lang="sv-SE"/>
          </a:p>
        </p:txBody>
      </p:sp>
    </p:spTree>
    <p:extLst>
      <p:ext uri="{BB962C8B-B14F-4D97-AF65-F5344CB8AC3E}">
        <p14:creationId xmlns:p14="http://schemas.microsoft.com/office/powerpoint/2010/main" val="22407146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kern="1200" dirty="0" smtClean="0">
                <a:solidFill>
                  <a:schemeClr val="tx1"/>
                </a:solidFill>
                <a:effectLst/>
                <a:latin typeface="+mn-lt"/>
                <a:ea typeface="+mn-ea"/>
                <a:cs typeface="+mn-cs"/>
              </a:rPr>
              <a:t>Civilingenjörsprogrammet Informationsteknik har 20 procent som säger nej och Design och produktframtagning samt Medicinsk teknik har ca 20 procent osäkra. Då detta är samma program som har högst andel som inte skulle göra samma val i föregående fråga rekommenderas dessa program att undersöka vidare varför. Dessa program har i flera uppföljningar  varit med bland de program som har flest som anger nej alternativt osäkra. högskoleingenjörerna är det Byggteknik och design med 11 procent som inte skulle rekommendera utbildningen och 18 procent osäkra samt Maskinteknik, Södertälje med 15 procent nej och 28 procent osäkra och  Kemiteknik med 27 procent osäkra som står ut. föregående uppföljning var det en tredjedel på Elektroteknik, Haninge, 21 procent på Maskinteknik, Södertälje och 14 procent på Medicinsk teknik som inte skulle rekommendera sin utbildning.  För högskoleingenjörerna är det främst Maskinteknik som sammantaget med föregående </a:t>
            </a:r>
            <a:endParaRPr lang="sv-SE" dirty="0"/>
          </a:p>
        </p:txBody>
      </p:sp>
      <p:sp>
        <p:nvSpPr>
          <p:cNvPr id="4" name="Platshållare för bildnummer 3"/>
          <p:cNvSpPr>
            <a:spLocks noGrp="1"/>
          </p:cNvSpPr>
          <p:nvPr>
            <p:ph type="sldNum" sz="quarter" idx="10"/>
          </p:nvPr>
        </p:nvSpPr>
        <p:spPr/>
        <p:txBody>
          <a:bodyPr/>
          <a:lstStyle/>
          <a:p>
            <a:pPr>
              <a:defRPr/>
            </a:pPr>
            <a:fld id="{EE811775-299A-4959-BF5A-5DFB3E75F6AC}" type="slidenum">
              <a:rPr lang="sv-SE" smtClean="0"/>
              <a:pPr>
                <a:defRPr/>
              </a:pPr>
              <a:t>10</a:t>
            </a:fld>
            <a:endParaRPr lang="sv-SE"/>
          </a:p>
        </p:txBody>
      </p:sp>
    </p:spTree>
    <p:extLst>
      <p:ext uri="{BB962C8B-B14F-4D97-AF65-F5344CB8AC3E}">
        <p14:creationId xmlns:p14="http://schemas.microsoft.com/office/powerpoint/2010/main" val="21617652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bild">
    <p:spTree>
      <p:nvGrpSpPr>
        <p:cNvPr id="1" name=""/>
        <p:cNvGrpSpPr/>
        <p:nvPr/>
      </p:nvGrpSpPr>
      <p:grpSpPr>
        <a:xfrm>
          <a:off x="0" y="0"/>
          <a:ext cx="0" cy="0"/>
          <a:chOff x="0" y="0"/>
          <a:chExt cx="0" cy="0"/>
        </a:xfrm>
      </p:grpSpPr>
      <p:pic>
        <p:nvPicPr>
          <p:cNvPr id="2" name="Bildobjekt 18"/>
          <p:cNvPicPr>
            <a:picLocks noChangeAspect="1" noChangeArrowheads="1"/>
          </p:cNvPicPr>
          <p:nvPr/>
        </p:nvPicPr>
        <p:blipFill>
          <a:blip r:embed="rId2">
            <a:extLst>
              <a:ext uri="{28A0092B-C50C-407E-A947-70E740481C1C}">
                <a14:useLocalDpi xmlns:a14="http://schemas.microsoft.com/office/drawing/2010/main"/>
              </a:ext>
            </a:extLst>
          </a:blip>
          <a:srcRect l="27231" t="40906" r="20988" b="17529"/>
          <a:stretch>
            <a:fillRect/>
          </a:stretch>
        </p:blipFill>
        <p:spPr bwMode="auto">
          <a:xfrm>
            <a:off x="250824" y="2542658"/>
            <a:ext cx="8642351" cy="2426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ubrik 1">
            <a:extLst>
              <a:ext uri="{FF2B5EF4-FFF2-40B4-BE49-F238E27FC236}">
                <a16:creationId xmlns:a16="http://schemas.microsoft.com/office/drawing/2014/main" id="{C2E0D84A-3EC1-DD40-8DA6-147FB563C32E}"/>
              </a:ext>
            </a:extLst>
          </p:cNvPr>
          <p:cNvSpPr>
            <a:spLocks noGrp="1"/>
          </p:cNvSpPr>
          <p:nvPr>
            <p:ph type="ctrTitle" hasCustomPrompt="1"/>
          </p:nvPr>
        </p:nvSpPr>
        <p:spPr>
          <a:xfrm>
            <a:off x="459548" y="1270265"/>
            <a:ext cx="8181215" cy="643695"/>
          </a:xfrm>
        </p:spPr>
        <p:txBody>
          <a:bodyPr lIns="90000" anchor="t">
            <a:noAutofit/>
          </a:bodyPr>
          <a:lstStyle>
            <a:lvl1pPr algn="l">
              <a:lnSpc>
                <a:spcPct val="90000"/>
              </a:lnSpc>
              <a:defRPr sz="3600" b="1"/>
            </a:lvl1pPr>
          </a:lstStyle>
          <a:p>
            <a:r>
              <a:rPr lang="sv-SE" dirty="0"/>
              <a:t>Klicka för att ändra </a:t>
            </a:r>
            <a:r>
              <a:rPr lang="sv-SE" dirty="0" smtClean="0"/>
              <a:t>rubrik</a:t>
            </a:r>
            <a:endParaRPr lang="en-GB" dirty="0"/>
          </a:p>
        </p:txBody>
      </p:sp>
      <p:sp>
        <p:nvSpPr>
          <p:cNvPr id="8" name="Underrubrik 2">
            <a:extLst>
              <a:ext uri="{FF2B5EF4-FFF2-40B4-BE49-F238E27FC236}">
                <a16:creationId xmlns:a16="http://schemas.microsoft.com/office/drawing/2014/main" id="{D9708450-9178-2141-98CC-ED5077AF0A7F}"/>
              </a:ext>
            </a:extLst>
          </p:cNvPr>
          <p:cNvSpPr>
            <a:spLocks noGrp="1"/>
          </p:cNvSpPr>
          <p:nvPr>
            <p:ph type="subTitle" idx="1" hasCustomPrompt="1"/>
          </p:nvPr>
        </p:nvSpPr>
        <p:spPr>
          <a:xfrm>
            <a:off x="459548" y="1913960"/>
            <a:ext cx="8181215" cy="711031"/>
          </a:xfrm>
        </p:spPr>
        <p:txBody>
          <a:bodyPr lIns="108000" rIns="90000">
            <a:noAutofit/>
          </a:bodyPr>
          <a:lstStyle>
            <a:lvl1pPr marL="0" indent="0" algn="l">
              <a:lnSpc>
                <a:spcPct val="90000"/>
              </a:lnSpc>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err="1" smtClean="0"/>
              <a:t>Klicka</a:t>
            </a:r>
            <a:r>
              <a:rPr lang="en-US" dirty="0" smtClean="0"/>
              <a:t> </a:t>
            </a:r>
            <a:r>
              <a:rPr lang="en-US" dirty="0" err="1" smtClean="0"/>
              <a:t>för</a:t>
            </a:r>
            <a:r>
              <a:rPr lang="en-US" dirty="0" smtClean="0"/>
              <a:t> </a:t>
            </a:r>
            <a:r>
              <a:rPr lang="en-US" dirty="0" err="1" smtClean="0"/>
              <a:t>att</a:t>
            </a:r>
            <a:r>
              <a:rPr lang="en-US" dirty="0" smtClean="0"/>
              <a:t> </a:t>
            </a:r>
            <a:r>
              <a:rPr lang="en-US" dirty="0" err="1" smtClean="0"/>
              <a:t>ändra</a:t>
            </a:r>
            <a:r>
              <a:rPr lang="en-US" dirty="0" smtClean="0"/>
              <a:t> </a:t>
            </a:r>
            <a:r>
              <a:rPr lang="en-US" dirty="0" err="1" smtClean="0"/>
              <a:t>underrubrik</a:t>
            </a:r>
            <a:endParaRPr lang="en-GB" dirty="0"/>
          </a:p>
        </p:txBody>
      </p:sp>
      <p:grpSp>
        <p:nvGrpSpPr>
          <p:cNvPr id="12" name="Grupp 11">
            <a:extLst>
              <a:ext uri="{FF2B5EF4-FFF2-40B4-BE49-F238E27FC236}">
                <a16:creationId xmlns:a16="http://schemas.microsoft.com/office/drawing/2014/main" id="{E9331F4D-CFBF-B743-B11A-1C8047D3CFBE}"/>
              </a:ext>
            </a:extLst>
          </p:cNvPr>
          <p:cNvGrpSpPr/>
          <p:nvPr userDrawn="1"/>
        </p:nvGrpSpPr>
        <p:grpSpPr>
          <a:xfrm>
            <a:off x="0" y="0"/>
            <a:ext cx="1172780" cy="1181100"/>
            <a:chOff x="0" y="0"/>
            <a:chExt cx="1118774" cy="1126711"/>
          </a:xfrm>
          <a:noFill/>
        </p:grpSpPr>
        <p:pic>
          <p:nvPicPr>
            <p:cNvPr id="13" name="Picture 2">
              <a:extLst>
                <a:ext uri="{FF2B5EF4-FFF2-40B4-BE49-F238E27FC236}">
                  <a16:creationId xmlns:a16="http://schemas.microsoft.com/office/drawing/2014/main" id="{A58F791A-AC82-4241-9571-C01F81F86836}"/>
                </a:ext>
              </a:extLst>
            </p:cNvPr>
            <p:cNvPicPr>
              <a:picLocks noChangeArrowheads="1"/>
            </p:cNvPicPr>
            <p:nvPr userDrawn="1"/>
          </p:nvPicPr>
          <p:blipFill>
            <a:blip r:embed="rId2" cstate="print">
              <a:extLst>
                <a:ext uri="{28A0092B-C50C-407E-A947-70E740481C1C}">
                  <a14:useLocalDpi xmlns:a14="http://schemas.microsoft.com/office/drawing/2010/main"/>
                </a:ext>
              </a:extLst>
            </a:blip>
            <a:srcRect/>
            <a:stretch>
              <a:fillRect/>
            </a:stretch>
          </p:blipFill>
          <p:spPr bwMode="auto">
            <a:xfrm>
              <a:off x="238674" y="237964"/>
              <a:ext cx="641393" cy="64978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pic>
        <p:grpSp>
          <p:nvGrpSpPr>
            <p:cNvPr id="14" name="Grupp 13">
              <a:extLst>
                <a:ext uri="{FF2B5EF4-FFF2-40B4-BE49-F238E27FC236}">
                  <a16:creationId xmlns:a16="http://schemas.microsoft.com/office/drawing/2014/main" id="{8947ABFC-334D-4740-BE63-0A994ACCB788}"/>
                </a:ext>
              </a:extLst>
            </p:cNvPr>
            <p:cNvGrpSpPr>
              <a:grpSpLocks noChangeAspect="1"/>
            </p:cNvGrpSpPr>
            <p:nvPr/>
          </p:nvGrpSpPr>
          <p:grpSpPr>
            <a:xfrm>
              <a:off x="440017" y="0"/>
              <a:ext cx="238707" cy="238781"/>
              <a:chOff x="2212991" y="4839051"/>
              <a:chExt cx="754419" cy="754653"/>
            </a:xfrm>
            <a:grpFill/>
          </p:grpSpPr>
          <p:sp>
            <p:nvSpPr>
              <p:cNvPr id="52" name="Rektangel 51">
                <a:extLst>
                  <a:ext uri="{FF2B5EF4-FFF2-40B4-BE49-F238E27FC236}">
                    <a16:creationId xmlns:a16="http://schemas.microsoft.com/office/drawing/2014/main" id="{9C1F2ABF-FD0A-7047-8941-99E4FF67871B}"/>
                  </a:ext>
                </a:extLst>
              </p:cNvPr>
              <p:cNvSpPr/>
              <p:nvPr userDrawn="1"/>
            </p:nvSpPr>
            <p:spPr>
              <a:xfrm>
                <a:off x="2212991" y="5342153"/>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3" name="Rektangel 52">
                <a:extLst>
                  <a:ext uri="{FF2B5EF4-FFF2-40B4-BE49-F238E27FC236}">
                    <a16:creationId xmlns:a16="http://schemas.microsoft.com/office/drawing/2014/main" id="{9F776FDA-E8EC-9045-BD9F-45209E3A805F}"/>
                  </a:ext>
                </a:extLst>
              </p:cNvPr>
              <p:cNvSpPr/>
              <p:nvPr userDrawn="1"/>
            </p:nvSpPr>
            <p:spPr>
              <a:xfrm>
                <a:off x="2212991" y="5090602"/>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4" name="Rektangel 53">
                <a:extLst>
                  <a:ext uri="{FF2B5EF4-FFF2-40B4-BE49-F238E27FC236}">
                    <a16:creationId xmlns:a16="http://schemas.microsoft.com/office/drawing/2014/main" id="{7024E031-C178-924F-A947-E6AB347889C7}"/>
                  </a:ext>
                </a:extLst>
              </p:cNvPr>
              <p:cNvSpPr/>
              <p:nvPr userDrawn="1"/>
            </p:nvSpPr>
            <p:spPr>
              <a:xfrm>
                <a:off x="2212991" y="4839051"/>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5" name="Rektangel 54">
                <a:extLst>
                  <a:ext uri="{FF2B5EF4-FFF2-40B4-BE49-F238E27FC236}">
                    <a16:creationId xmlns:a16="http://schemas.microsoft.com/office/drawing/2014/main" id="{9C9F9DC5-A524-D145-9011-37CC11C6EC20}"/>
                  </a:ext>
                </a:extLst>
              </p:cNvPr>
              <p:cNvSpPr/>
              <p:nvPr userDrawn="1"/>
            </p:nvSpPr>
            <p:spPr>
              <a:xfrm>
                <a:off x="2464464" y="4839051"/>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6" name="Rektangel 55">
                <a:extLst>
                  <a:ext uri="{FF2B5EF4-FFF2-40B4-BE49-F238E27FC236}">
                    <a16:creationId xmlns:a16="http://schemas.microsoft.com/office/drawing/2014/main" id="{64829C5F-978F-D747-8E8C-862213367EDC}"/>
                  </a:ext>
                </a:extLst>
              </p:cNvPr>
              <p:cNvSpPr/>
              <p:nvPr userDrawn="1"/>
            </p:nvSpPr>
            <p:spPr>
              <a:xfrm>
                <a:off x="2715937" y="4839051"/>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7" name="Rektangel 56">
                <a:extLst>
                  <a:ext uri="{FF2B5EF4-FFF2-40B4-BE49-F238E27FC236}">
                    <a16:creationId xmlns:a16="http://schemas.microsoft.com/office/drawing/2014/main" id="{2B47CF5B-7594-274E-B9E9-81D1789F4950}"/>
                  </a:ext>
                </a:extLst>
              </p:cNvPr>
              <p:cNvSpPr/>
              <p:nvPr userDrawn="1"/>
            </p:nvSpPr>
            <p:spPr>
              <a:xfrm>
                <a:off x="2464464" y="5342153"/>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8" name="Rektangel 57">
                <a:extLst>
                  <a:ext uri="{FF2B5EF4-FFF2-40B4-BE49-F238E27FC236}">
                    <a16:creationId xmlns:a16="http://schemas.microsoft.com/office/drawing/2014/main" id="{D1A397B8-832C-BE46-B490-8871281D0DD6}"/>
                  </a:ext>
                </a:extLst>
              </p:cNvPr>
              <p:cNvSpPr/>
              <p:nvPr userDrawn="1"/>
            </p:nvSpPr>
            <p:spPr>
              <a:xfrm>
                <a:off x="2715937" y="5342153"/>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9" name="Rektangel 58">
                <a:extLst>
                  <a:ext uri="{FF2B5EF4-FFF2-40B4-BE49-F238E27FC236}">
                    <a16:creationId xmlns:a16="http://schemas.microsoft.com/office/drawing/2014/main" id="{DE1FD1AF-8E22-CE4C-B838-C310A32D3678}"/>
                  </a:ext>
                </a:extLst>
              </p:cNvPr>
              <p:cNvSpPr/>
              <p:nvPr userDrawn="1"/>
            </p:nvSpPr>
            <p:spPr>
              <a:xfrm>
                <a:off x="2715937" y="5090602"/>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0" name="Rektangel 59">
                <a:extLst>
                  <a:ext uri="{FF2B5EF4-FFF2-40B4-BE49-F238E27FC236}">
                    <a16:creationId xmlns:a16="http://schemas.microsoft.com/office/drawing/2014/main" id="{1DC6E4F4-0565-C244-8DCD-B715E7E69CD9}"/>
                  </a:ext>
                </a:extLst>
              </p:cNvPr>
              <p:cNvSpPr/>
              <p:nvPr userDrawn="1"/>
            </p:nvSpPr>
            <p:spPr>
              <a:xfrm>
                <a:off x="2464464" y="5090602"/>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15" name="Grupp 14">
              <a:extLst>
                <a:ext uri="{FF2B5EF4-FFF2-40B4-BE49-F238E27FC236}">
                  <a16:creationId xmlns:a16="http://schemas.microsoft.com/office/drawing/2014/main" id="{40184570-8C9F-D547-BFCF-47EDE34BEABF}"/>
                </a:ext>
              </a:extLst>
            </p:cNvPr>
            <p:cNvGrpSpPr>
              <a:grpSpLocks noChangeAspect="1"/>
            </p:cNvGrpSpPr>
            <p:nvPr/>
          </p:nvGrpSpPr>
          <p:grpSpPr>
            <a:xfrm>
              <a:off x="440017" y="887930"/>
              <a:ext cx="238707" cy="238781"/>
              <a:chOff x="2212991" y="4839051"/>
              <a:chExt cx="754419" cy="754653"/>
            </a:xfrm>
            <a:grpFill/>
          </p:grpSpPr>
          <p:sp>
            <p:nvSpPr>
              <p:cNvPr id="43" name="Rektangel 42">
                <a:extLst>
                  <a:ext uri="{FF2B5EF4-FFF2-40B4-BE49-F238E27FC236}">
                    <a16:creationId xmlns:a16="http://schemas.microsoft.com/office/drawing/2014/main" id="{A61EED33-3876-6C46-A702-773D24B265C3}"/>
                  </a:ext>
                </a:extLst>
              </p:cNvPr>
              <p:cNvSpPr/>
              <p:nvPr userDrawn="1"/>
            </p:nvSpPr>
            <p:spPr>
              <a:xfrm>
                <a:off x="2212991" y="5342153"/>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4" name="Rektangel 43">
                <a:extLst>
                  <a:ext uri="{FF2B5EF4-FFF2-40B4-BE49-F238E27FC236}">
                    <a16:creationId xmlns:a16="http://schemas.microsoft.com/office/drawing/2014/main" id="{4D8A9A53-2174-6D4A-BBB7-03CDEA7B382A}"/>
                  </a:ext>
                </a:extLst>
              </p:cNvPr>
              <p:cNvSpPr/>
              <p:nvPr userDrawn="1"/>
            </p:nvSpPr>
            <p:spPr>
              <a:xfrm>
                <a:off x="2212991" y="5090602"/>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5" name="Rektangel 44">
                <a:extLst>
                  <a:ext uri="{FF2B5EF4-FFF2-40B4-BE49-F238E27FC236}">
                    <a16:creationId xmlns:a16="http://schemas.microsoft.com/office/drawing/2014/main" id="{3EF5D968-9105-C94D-BE78-C3D31395CC25}"/>
                  </a:ext>
                </a:extLst>
              </p:cNvPr>
              <p:cNvSpPr/>
              <p:nvPr userDrawn="1"/>
            </p:nvSpPr>
            <p:spPr>
              <a:xfrm>
                <a:off x="2212991" y="4839051"/>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6" name="Rektangel 45">
                <a:extLst>
                  <a:ext uri="{FF2B5EF4-FFF2-40B4-BE49-F238E27FC236}">
                    <a16:creationId xmlns:a16="http://schemas.microsoft.com/office/drawing/2014/main" id="{EC212671-72CA-9245-919A-6FA7C159FA15}"/>
                  </a:ext>
                </a:extLst>
              </p:cNvPr>
              <p:cNvSpPr/>
              <p:nvPr userDrawn="1"/>
            </p:nvSpPr>
            <p:spPr>
              <a:xfrm>
                <a:off x="2464464" y="4839051"/>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7" name="Rektangel 46">
                <a:extLst>
                  <a:ext uri="{FF2B5EF4-FFF2-40B4-BE49-F238E27FC236}">
                    <a16:creationId xmlns:a16="http://schemas.microsoft.com/office/drawing/2014/main" id="{3A60D9C3-D2EA-4D42-87B8-128A9096F2C9}"/>
                  </a:ext>
                </a:extLst>
              </p:cNvPr>
              <p:cNvSpPr/>
              <p:nvPr userDrawn="1"/>
            </p:nvSpPr>
            <p:spPr>
              <a:xfrm>
                <a:off x="2715937" y="4839051"/>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8" name="Rektangel 47">
                <a:extLst>
                  <a:ext uri="{FF2B5EF4-FFF2-40B4-BE49-F238E27FC236}">
                    <a16:creationId xmlns:a16="http://schemas.microsoft.com/office/drawing/2014/main" id="{DE94F348-690F-E540-9093-1C49199F26C1}"/>
                  </a:ext>
                </a:extLst>
              </p:cNvPr>
              <p:cNvSpPr/>
              <p:nvPr userDrawn="1"/>
            </p:nvSpPr>
            <p:spPr>
              <a:xfrm>
                <a:off x="2464464" y="5342153"/>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9" name="Rektangel 48">
                <a:extLst>
                  <a:ext uri="{FF2B5EF4-FFF2-40B4-BE49-F238E27FC236}">
                    <a16:creationId xmlns:a16="http://schemas.microsoft.com/office/drawing/2014/main" id="{0F47886B-9D67-8945-B978-E3C389995422}"/>
                  </a:ext>
                </a:extLst>
              </p:cNvPr>
              <p:cNvSpPr/>
              <p:nvPr userDrawn="1"/>
            </p:nvSpPr>
            <p:spPr>
              <a:xfrm>
                <a:off x="2715937" y="5342153"/>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0" name="Rektangel 49">
                <a:extLst>
                  <a:ext uri="{FF2B5EF4-FFF2-40B4-BE49-F238E27FC236}">
                    <a16:creationId xmlns:a16="http://schemas.microsoft.com/office/drawing/2014/main" id="{B6E087E5-ED56-1F44-AB4D-4E5DC58625B2}"/>
                  </a:ext>
                </a:extLst>
              </p:cNvPr>
              <p:cNvSpPr/>
              <p:nvPr userDrawn="1"/>
            </p:nvSpPr>
            <p:spPr>
              <a:xfrm>
                <a:off x="2715937" y="5090602"/>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1" name="Rektangel 50">
                <a:extLst>
                  <a:ext uri="{FF2B5EF4-FFF2-40B4-BE49-F238E27FC236}">
                    <a16:creationId xmlns:a16="http://schemas.microsoft.com/office/drawing/2014/main" id="{FEAE9DDC-8E15-554D-A9F9-32C9FD821303}"/>
                  </a:ext>
                </a:extLst>
              </p:cNvPr>
              <p:cNvSpPr/>
              <p:nvPr userDrawn="1"/>
            </p:nvSpPr>
            <p:spPr>
              <a:xfrm>
                <a:off x="2464464" y="5090602"/>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16" name="Grupp 15">
              <a:extLst>
                <a:ext uri="{FF2B5EF4-FFF2-40B4-BE49-F238E27FC236}">
                  <a16:creationId xmlns:a16="http://schemas.microsoft.com/office/drawing/2014/main" id="{BBD191D5-8184-A045-B6FE-5411D0DCF582}"/>
                </a:ext>
              </a:extLst>
            </p:cNvPr>
            <p:cNvGrpSpPr>
              <a:grpSpLocks noChangeAspect="1"/>
            </p:cNvGrpSpPr>
            <p:nvPr/>
          </p:nvGrpSpPr>
          <p:grpSpPr>
            <a:xfrm>
              <a:off x="0" y="443465"/>
              <a:ext cx="238707" cy="238781"/>
              <a:chOff x="2212991" y="4839051"/>
              <a:chExt cx="754419" cy="754653"/>
            </a:xfrm>
            <a:grpFill/>
          </p:grpSpPr>
          <p:sp>
            <p:nvSpPr>
              <p:cNvPr id="27" name="Rektangel 26">
                <a:extLst>
                  <a:ext uri="{FF2B5EF4-FFF2-40B4-BE49-F238E27FC236}">
                    <a16:creationId xmlns:a16="http://schemas.microsoft.com/office/drawing/2014/main" id="{8DFBCE1C-D3B2-5F49-A340-D59567749FAF}"/>
                  </a:ext>
                </a:extLst>
              </p:cNvPr>
              <p:cNvSpPr/>
              <p:nvPr userDrawn="1"/>
            </p:nvSpPr>
            <p:spPr>
              <a:xfrm>
                <a:off x="2212991" y="5342153"/>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8" name="Rektangel 27">
                <a:extLst>
                  <a:ext uri="{FF2B5EF4-FFF2-40B4-BE49-F238E27FC236}">
                    <a16:creationId xmlns:a16="http://schemas.microsoft.com/office/drawing/2014/main" id="{1A697A31-3F22-3D42-AAC2-3D75D7AB3974}"/>
                  </a:ext>
                </a:extLst>
              </p:cNvPr>
              <p:cNvSpPr/>
              <p:nvPr userDrawn="1"/>
            </p:nvSpPr>
            <p:spPr>
              <a:xfrm>
                <a:off x="2212991" y="5090602"/>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9" name="Rektangel 28">
                <a:extLst>
                  <a:ext uri="{FF2B5EF4-FFF2-40B4-BE49-F238E27FC236}">
                    <a16:creationId xmlns:a16="http://schemas.microsoft.com/office/drawing/2014/main" id="{1533B9DF-99E0-F148-98DF-1AE4E0DCB229}"/>
                  </a:ext>
                </a:extLst>
              </p:cNvPr>
              <p:cNvSpPr/>
              <p:nvPr userDrawn="1"/>
            </p:nvSpPr>
            <p:spPr>
              <a:xfrm>
                <a:off x="2212991" y="4839051"/>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0" name="Rektangel 29">
                <a:extLst>
                  <a:ext uri="{FF2B5EF4-FFF2-40B4-BE49-F238E27FC236}">
                    <a16:creationId xmlns:a16="http://schemas.microsoft.com/office/drawing/2014/main" id="{AC0994CB-1562-C84A-BC07-C3E433681627}"/>
                  </a:ext>
                </a:extLst>
              </p:cNvPr>
              <p:cNvSpPr/>
              <p:nvPr userDrawn="1"/>
            </p:nvSpPr>
            <p:spPr>
              <a:xfrm>
                <a:off x="2464464" y="4839051"/>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8" name="Rektangel 37">
                <a:extLst>
                  <a:ext uri="{FF2B5EF4-FFF2-40B4-BE49-F238E27FC236}">
                    <a16:creationId xmlns:a16="http://schemas.microsoft.com/office/drawing/2014/main" id="{1C45B92F-660A-FE46-AB66-EC8D8127EEE6}"/>
                  </a:ext>
                </a:extLst>
              </p:cNvPr>
              <p:cNvSpPr/>
              <p:nvPr userDrawn="1"/>
            </p:nvSpPr>
            <p:spPr>
              <a:xfrm>
                <a:off x="2715937" y="4839051"/>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9" name="Rektangel 38">
                <a:extLst>
                  <a:ext uri="{FF2B5EF4-FFF2-40B4-BE49-F238E27FC236}">
                    <a16:creationId xmlns:a16="http://schemas.microsoft.com/office/drawing/2014/main" id="{6BFB85B6-8991-7A40-9E36-70642CC39972}"/>
                  </a:ext>
                </a:extLst>
              </p:cNvPr>
              <p:cNvSpPr/>
              <p:nvPr userDrawn="1"/>
            </p:nvSpPr>
            <p:spPr>
              <a:xfrm>
                <a:off x="2464464" y="5342153"/>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0" name="Rektangel 39">
                <a:extLst>
                  <a:ext uri="{FF2B5EF4-FFF2-40B4-BE49-F238E27FC236}">
                    <a16:creationId xmlns:a16="http://schemas.microsoft.com/office/drawing/2014/main" id="{DA01DD59-2BF2-D44E-92BC-D4F5118FF537}"/>
                  </a:ext>
                </a:extLst>
              </p:cNvPr>
              <p:cNvSpPr/>
              <p:nvPr userDrawn="1"/>
            </p:nvSpPr>
            <p:spPr>
              <a:xfrm>
                <a:off x="2715937" y="5342153"/>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1" name="Rektangel 40">
                <a:extLst>
                  <a:ext uri="{FF2B5EF4-FFF2-40B4-BE49-F238E27FC236}">
                    <a16:creationId xmlns:a16="http://schemas.microsoft.com/office/drawing/2014/main" id="{A044860E-CE54-C645-8C96-DCC0027B3850}"/>
                  </a:ext>
                </a:extLst>
              </p:cNvPr>
              <p:cNvSpPr/>
              <p:nvPr userDrawn="1"/>
            </p:nvSpPr>
            <p:spPr>
              <a:xfrm>
                <a:off x="2715937" y="5090602"/>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2" name="Rektangel 41">
                <a:extLst>
                  <a:ext uri="{FF2B5EF4-FFF2-40B4-BE49-F238E27FC236}">
                    <a16:creationId xmlns:a16="http://schemas.microsoft.com/office/drawing/2014/main" id="{040B73E1-2341-A342-9BFA-9F9DC4E47D90}"/>
                  </a:ext>
                </a:extLst>
              </p:cNvPr>
              <p:cNvSpPr/>
              <p:nvPr userDrawn="1"/>
            </p:nvSpPr>
            <p:spPr>
              <a:xfrm>
                <a:off x="2464464" y="5090602"/>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17" name="Grupp 16">
              <a:extLst>
                <a:ext uri="{FF2B5EF4-FFF2-40B4-BE49-F238E27FC236}">
                  <a16:creationId xmlns:a16="http://schemas.microsoft.com/office/drawing/2014/main" id="{C01C7D92-822D-F247-888A-51CDBE3208C8}"/>
                </a:ext>
              </a:extLst>
            </p:cNvPr>
            <p:cNvGrpSpPr>
              <a:grpSpLocks noChangeAspect="1"/>
            </p:cNvGrpSpPr>
            <p:nvPr/>
          </p:nvGrpSpPr>
          <p:grpSpPr>
            <a:xfrm>
              <a:off x="880067" y="443465"/>
              <a:ext cx="238707" cy="238781"/>
              <a:chOff x="2212991" y="4839051"/>
              <a:chExt cx="754419" cy="754653"/>
            </a:xfrm>
            <a:grpFill/>
          </p:grpSpPr>
          <p:sp>
            <p:nvSpPr>
              <p:cNvPr id="18" name="Rektangel 17">
                <a:extLst>
                  <a:ext uri="{FF2B5EF4-FFF2-40B4-BE49-F238E27FC236}">
                    <a16:creationId xmlns:a16="http://schemas.microsoft.com/office/drawing/2014/main" id="{65FEDA4E-E961-0D49-94DF-571AD02244A0}"/>
                  </a:ext>
                </a:extLst>
              </p:cNvPr>
              <p:cNvSpPr/>
              <p:nvPr userDrawn="1"/>
            </p:nvSpPr>
            <p:spPr>
              <a:xfrm>
                <a:off x="2212991" y="5342153"/>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9" name="Rektangel 18">
                <a:extLst>
                  <a:ext uri="{FF2B5EF4-FFF2-40B4-BE49-F238E27FC236}">
                    <a16:creationId xmlns:a16="http://schemas.microsoft.com/office/drawing/2014/main" id="{9E90C081-1629-9147-9B51-6494A7B4DB18}"/>
                  </a:ext>
                </a:extLst>
              </p:cNvPr>
              <p:cNvSpPr/>
              <p:nvPr userDrawn="1"/>
            </p:nvSpPr>
            <p:spPr>
              <a:xfrm>
                <a:off x="2212991" y="5090602"/>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0" name="Rektangel 19">
                <a:extLst>
                  <a:ext uri="{FF2B5EF4-FFF2-40B4-BE49-F238E27FC236}">
                    <a16:creationId xmlns:a16="http://schemas.microsoft.com/office/drawing/2014/main" id="{EEB32951-A8BB-ED4E-BAAB-C0E1FE85F8EB}"/>
                  </a:ext>
                </a:extLst>
              </p:cNvPr>
              <p:cNvSpPr/>
              <p:nvPr userDrawn="1"/>
            </p:nvSpPr>
            <p:spPr>
              <a:xfrm>
                <a:off x="2212991" y="4839051"/>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1" name="Rektangel 20">
                <a:extLst>
                  <a:ext uri="{FF2B5EF4-FFF2-40B4-BE49-F238E27FC236}">
                    <a16:creationId xmlns:a16="http://schemas.microsoft.com/office/drawing/2014/main" id="{0A8A807A-65D9-C54E-98D6-5949FCEA8DFA}"/>
                  </a:ext>
                </a:extLst>
              </p:cNvPr>
              <p:cNvSpPr/>
              <p:nvPr userDrawn="1"/>
            </p:nvSpPr>
            <p:spPr>
              <a:xfrm>
                <a:off x="2464464" y="4839051"/>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2" name="Rektangel 21">
                <a:extLst>
                  <a:ext uri="{FF2B5EF4-FFF2-40B4-BE49-F238E27FC236}">
                    <a16:creationId xmlns:a16="http://schemas.microsoft.com/office/drawing/2014/main" id="{C94C2C1C-9987-A64A-A424-C3C8AAF83EAE}"/>
                  </a:ext>
                </a:extLst>
              </p:cNvPr>
              <p:cNvSpPr/>
              <p:nvPr userDrawn="1"/>
            </p:nvSpPr>
            <p:spPr>
              <a:xfrm>
                <a:off x="2715937" y="4839051"/>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3" name="Rektangel 22">
                <a:extLst>
                  <a:ext uri="{FF2B5EF4-FFF2-40B4-BE49-F238E27FC236}">
                    <a16:creationId xmlns:a16="http://schemas.microsoft.com/office/drawing/2014/main" id="{BA62EF01-C788-684D-AEAC-5899616A01B7}"/>
                  </a:ext>
                </a:extLst>
              </p:cNvPr>
              <p:cNvSpPr/>
              <p:nvPr userDrawn="1"/>
            </p:nvSpPr>
            <p:spPr>
              <a:xfrm>
                <a:off x="2464464" y="5342153"/>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4" name="Rektangel 23">
                <a:extLst>
                  <a:ext uri="{FF2B5EF4-FFF2-40B4-BE49-F238E27FC236}">
                    <a16:creationId xmlns:a16="http://schemas.microsoft.com/office/drawing/2014/main" id="{F52962C9-79CF-D24A-AFEF-4F2634BF4BF0}"/>
                  </a:ext>
                </a:extLst>
              </p:cNvPr>
              <p:cNvSpPr/>
              <p:nvPr userDrawn="1"/>
            </p:nvSpPr>
            <p:spPr>
              <a:xfrm>
                <a:off x="2715937" y="5342153"/>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5" name="Rektangel 24">
                <a:extLst>
                  <a:ext uri="{FF2B5EF4-FFF2-40B4-BE49-F238E27FC236}">
                    <a16:creationId xmlns:a16="http://schemas.microsoft.com/office/drawing/2014/main" id="{CF48E26C-2B9A-4442-BC4B-E4588287A02E}"/>
                  </a:ext>
                </a:extLst>
              </p:cNvPr>
              <p:cNvSpPr/>
              <p:nvPr userDrawn="1"/>
            </p:nvSpPr>
            <p:spPr>
              <a:xfrm>
                <a:off x="2715937" y="5090602"/>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6" name="Rektangel 25">
                <a:extLst>
                  <a:ext uri="{FF2B5EF4-FFF2-40B4-BE49-F238E27FC236}">
                    <a16:creationId xmlns:a16="http://schemas.microsoft.com/office/drawing/2014/main" id="{C0DCEE72-5D28-C148-828F-B74EE134472D}"/>
                  </a:ext>
                </a:extLst>
              </p:cNvPr>
              <p:cNvSpPr/>
              <p:nvPr userDrawn="1"/>
            </p:nvSpPr>
            <p:spPr>
              <a:xfrm>
                <a:off x="2464464" y="5090602"/>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cxnSp>
        <p:nvCxnSpPr>
          <p:cNvPr id="123" name="Rak 122">
            <a:extLst>
              <a:ext uri="{FF2B5EF4-FFF2-40B4-BE49-F238E27FC236}">
                <a16:creationId xmlns:a16="http://schemas.microsoft.com/office/drawing/2014/main" id="{5097A8E5-A6B9-EE40-A302-C6CF112729E0}"/>
              </a:ext>
            </a:extLst>
          </p:cNvPr>
          <p:cNvCxnSpPr>
            <a:cxnSpLocks/>
          </p:cNvCxnSpPr>
          <p:nvPr userDrawn="1"/>
        </p:nvCxnSpPr>
        <p:spPr>
          <a:xfrm>
            <a:off x="247666" y="4891747"/>
            <a:ext cx="8645509"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577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and Content">
    <p:spTree>
      <p:nvGrpSpPr>
        <p:cNvPr id="1" name=""/>
        <p:cNvGrpSpPr/>
        <p:nvPr/>
      </p:nvGrpSpPr>
      <p:grpSpPr>
        <a:xfrm>
          <a:off x="0" y="0"/>
          <a:ext cx="0" cy="0"/>
          <a:chOff x="0" y="0"/>
          <a:chExt cx="0" cy="0"/>
        </a:xfrm>
      </p:grpSpPr>
      <p:sp>
        <p:nvSpPr>
          <p:cNvPr id="6" name="Rubrik 1"/>
          <p:cNvSpPr>
            <a:spLocks noGrp="1"/>
          </p:cNvSpPr>
          <p:nvPr>
            <p:ph type="title"/>
          </p:nvPr>
        </p:nvSpPr>
        <p:spPr>
          <a:xfrm>
            <a:off x="1619250" y="303652"/>
            <a:ext cx="6935788" cy="501254"/>
          </a:xfrm>
        </p:spPr>
        <p:txBody>
          <a:bodyPr/>
          <a:lstStyle/>
          <a:p>
            <a:r>
              <a:rPr lang="sv-SE" smtClean="0"/>
              <a:t>Klicka här för att ändra format</a:t>
            </a:r>
            <a:endParaRPr lang="en-GB" dirty="0"/>
          </a:p>
        </p:txBody>
      </p:sp>
      <p:sp>
        <p:nvSpPr>
          <p:cNvPr id="7" name="Platshållare för innehåll 2"/>
          <p:cNvSpPr>
            <a:spLocks noGrp="1"/>
          </p:cNvSpPr>
          <p:nvPr>
            <p:ph idx="1"/>
          </p:nvPr>
        </p:nvSpPr>
        <p:spPr>
          <a:xfrm>
            <a:off x="1619250" y="1187054"/>
            <a:ext cx="6935788" cy="3058715"/>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GB" dirty="0"/>
          </a:p>
        </p:txBody>
      </p:sp>
      <p:sp>
        <p:nvSpPr>
          <p:cNvPr id="8" name="Platshållare för datum 3"/>
          <p:cNvSpPr>
            <a:spLocks noGrp="1"/>
          </p:cNvSpPr>
          <p:nvPr>
            <p:ph type="dt" sz="half" idx="10"/>
          </p:nvPr>
        </p:nvSpPr>
        <p:spPr>
          <a:xfrm>
            <a:off x="5580112" y="4716382"/>
            <a:ext cx="2133600" cy="273844"/>
          </a:xfrm>
        </p:spPr>
        <p:txBody>
          <a:bodyPr/>
          <a:lstStyle>
            <a:lvl1pPr>
              <a:defRPr sz="825"/>
            </a:lvl1pPr>
          </a:lstStyle>
          <a:p>
            <a:fld id="{CFCB38AA-14D0-4B67-BE5B-608C5A8A7489}" type="datetimeFigureOut">
              <a:rPr lang="sv-SE" smtClean="0"/>
              <a:pPr/>
              <a:t>2019-12-18</a:t>
            </a:fld>
            <a:endParaRPr lang="sv-SE"/>
          </a:p>
        </p:txBody>
      </p:sp>
      <p:sp>
        <p:nvSpPr>
          <p:cNvPr id="9" name="Platshållare för bildnummer 5"/>
          <p:cNvSpPr>
            <a:spLocks noGrp="1"/>
          </p:cNvSpPr>
          <p:nvPr>
            <p:ph type="sldNum" sz="quarter" idx="12"/>
          </p:nvPr>
        </p:nvSpPr>
        <p:spPr>
          <a:xfrm>
            <a:off x="8172400" y="4726058"/>
            <a:ext cx="531863" cy="273844"/>
          </a:xfrm>
        </p:spPr>
        <p:txBody>
          <a:bodyPr/>
          <a:lstStyle>
            <a:lvl1pPr>
              <a:defRPr sz="825"/>
            </a:lvl1pPr>
          </a:lstStyle>
          <a:p>
            <a:fld id="{680D72F4-1C41-4187-A4BC-492CF086CF40}" type="slidenum">
              <a:rPr lang="sv-SE" smtClean="0"/>
              <a:pPr/>
              <a:t>‹#›</a:t>
            </a:fld>
            <a:endParaRPr lang="sv-SE"/>
          </a:p>
        </p:txBody>
      </p:sp>
      <p:sp>
        <p:nvSpPr>
          <p:cNvPr id="10" name="Platshållare för sidfot 4"/>
          <p:cNvSpPr>
            <a:spLocks noGrp="1"/>
          </p:cNvSpPr>
          <p:nvPr>
            <p:ph type="ftr" sz="quarter" idx="11"/>
          </p:nvPr>
        </p:nvSpPr>
        <p:spPr>
          <a:xfrm>
            <a:off x="1619250" y="4758975"/>
            <a:ext cx="2895600" cy="273844"/>
          </a:xfrm>
        </p:spPr>
        <p:txBody>
          <a:bodyPr lIns="0" tIns="0" rIns="0" bIns="0" anchor="t"/>
          <a:lstStyle>
            <a:lvl1pPr algn="l">
              <a:lnSpc>
                <a:spcPts val="675"/>
              </a:lnSpc>
              <a:defRPr sz="825" b="1" cap="all" baseline="0">
                <a:solidFill>
                  <a:schemeClr val="bg1"/>
                </a:solidFill>
              </a:defRPr>
            </a:lvl1pPr>
          </a:lstStyle>
          <a:p>
            <a:endParaRPr lang="sv-SE" dirty="0"/>
          </a:p>
        </p:txBody>
      </p:sp>
    </p:spTree>
    <p:extLst>
      <p:ext uri="{BB962C8B-B14F-4D97-AF65-F5344CB8AC3E}">
        <p14:creationId xmlns:p14="http://schemas.microsoft.com/office/powerpoint/2010/main" val="397957853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Empty slide">
    <p:spTree>
      <p:nvGrpSpPr>
        <p:cNvPr id="1" name=""/>
        <p:cNvGrpSpPr/>
        <p:nvPr/>
      </p:nvGrpSpPr>
      <p:grpSpPr>
        <a:xfrm>
          <a:off x="0" y="0"/>
          <a:ext cx="0" cy="0"/>
          <a:chOff x="0" y="0"/>
          <a:chExt cx="0" cy="0"/>
        </a:xfrm>
      </p:grpSpPr>
      <p:sp>
        <p:nvSpPr>
          <p:cNvPr id="5" name="Platshållare för datum 3"/>
          <p:cNvSpPr>
            <a:spLocks noGrp="1"/>
          </p:cNvSpPr>
          <p:nvPr>
            <p:ph type="dt" sz="half" idx="10"/>
          </p:nvPr>
        </p:nvSpPr>
        <p:spPr>
          <a:xfrm>
            <a:off x="5580112" y="4716382"/>
            <a:ext cx="2133600" cy="273844"/>
          </a:xfrm>
        </p:spPr>
        <p:txBody>
          <a:bodyPr/>
          <a:lstStyle>
            <a:lvl1pPr>
              <a:defRPr sz="825"/>
            </a:lvl1pPr>
          </a:lstStyle>
          <a:p>
            <a:fld id="{CFCB38AA-14D0-4B67-BE5B-608C5A8A7489}" type="datetimeFigureOut">
              <a:rPr lang="sv-SE" smtClean="0"/>
              <a:pPr/>
              <a:t>2019-12-18</a:t>
            </a:fld>
            <a:endParaRPr lang="sv-SE"/>
          </a:p>
        </p:txBody>
      </p:sp>
      <p:sp>
        <p:nvSpPr>
          <p:cNvPr id="6" name="Platshållare för bildnummer 5"/>
          <p:cNvSpPr>
            <a:spLocks noGrp="1"/>
          </p:cNvSpPr>
          <p:nvPr>
            <p:ph type="sldNum" sz="quarter" idx="12"/>
          </p:nvPr>
        </p:nvSpPr>
        <p:spPr>
          <a:xfrm>
            <a:off x="8172400" y="4726058"/>
            <a:ext cx="531863" cy="273844"/>
          </a:xfrm>
        </p:spPr>
        <p:txBody>
          <a:bodyPr/>
          <a:lstStyle>
            <a:lvl1pPr>
              <a:defRPr sz="825"/>
            </a:lvl1pPr>
          </a:lstStyle>
          <a:p>
            <a:fld id="{680D72F4-1C41-4187-A4BC-492CF086CF40}" type="slidenum">
              <a:rPr lang="sv-SE" smtClean="0"/>
              <a:pPr/>
              <a:t>‹#›</a:t>
            </a:fld>
            <a:endParaRPr lang="sv-SE"/>
          </a:p>
        </p:txBody>
      </p:sp>
      <p:sp>
        <p:nvSpPr>
          <p:cNvPr id="7" name="Platshållare för sidfot 4"/>
          <p:cNvSpPr>
            <a:spLocks noGrp="1"/>
          </p:cNvSpPr>
          <p:nvPr>
            <p:ph type="ftr" sz="quarter" idx="11"/>
          </p:nvPr>
        </p:nvSpPr>
        <p:spPr>
          <a:xfrm>
            <a:off x="1619250" y="4758975"/>
            <a:ext cx="2895600" cy="273844"/>
          </a:xfrm>
        </p:spPr>
        <p:txBody>
          <a:bodyPr lIns="0" tIns="0" rIns="0" bIns="0" anchor="t"/>
          <a:lstStyle>
            <a:lvl1pPr algn="l">
              <a:lnSpc>
                <a:spcPts val="675"/>
              </a:lnSpc>
              <a:defRPr sz="825" b="1" cap="all" baseline="0">
                <a:solidFill>
                  <a:schemeClr val="bg1"/>
                </a:solidFill>
              </a:defRPr>
            </a:lvl1pPr>
          </a:lstStyle>
          <a:p>
            <a:endParaRPr lang="sv-SE" dirty="0"/>
          </a:p>
        </p:txBody>
      </p:sp>
    </p:spTree>
    <p:extLst>
      <p:ext uri="{BB962C8B-B14F-4D97-AF65-F5344CB8AC3E}">
        <p14:creationId xmlns:p14="http://schemas.microsoft.com/office/powerpoint/2010/main" val="87353926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_eng">
    <p:spTree>
      <p:nvGrpSpPr>
        <p:cNvPr id="1" name=""/>
        <p:cNvGrpSpPr/>
        <p:nvPr/>
      </p:nvGrpSpPr>
      <p:grpSpPr>
        <a:xfrm>
          <a:off x="0" y="0"/>
          <a:ext cx="0" cy="0"/>
          <a:chOff x="0" y="0"/>
          <a:chExt cx="0" cy="0"/>
        </a:xfrm>
      </p:grpSpPr>
      <p:sp>
        <p:nvSpPr>
          <p:cNvPr id="2" name="Line 6"/>
          <p:cNvSpPr>
            <a:spLocks noChangeShapeType="1"/>
          </p:cNvSpPr>
          <p:nvPr/>
        </p:nvSpPr>
        <p:spPr bwMode="gray">
          <a:xfrm>
            <a:off x="-1376363" y="4197350"/>
            <a:ext cx="0" cy="0"/>
          </a:xfrm>
          <a:prstGeom prst="line">
            <a:avLst/>
          </a:prstGeom>
          <a:noFill/>
          <a:ln w="3">
            <a:solidFill>
              <a:schemeClr val="bg1"/>
            </a:solidFill>
            <a:miter lim="800000"/>
            <a:headEnd/>
            <a:tailEnd/>
          </a:ln>
          <a:extLst>
            <a:ext uri="{909E8E84-426E-40DD-AFC4-6F175D3DCCD1}">
              <a14:hiddenFill xmlns:a14="http://schemas.microsoft.com/office/drawing/2010/main">
                <a:noFill/>
              </a14:hiddenFill>
            </a:ext>
          </a:extLst>
        </p:spPr>
        <p:txBody>
          <a:bodyPr/>
          <a:lstStyle/>
          <a:p>
            <a:endParaRPr lang="sv-SE"/>
          </a:p>
        </p:txBody>
      </p:sp>
      <p:sp>
        <p:nvSpPr>
          <p:cNvPr id="3" name="AutoShape 14"/>
          <p:cNvSpPr>
            <a:spLocks noChangeAspect="1" noChangeArrowheads="1" noTextEdit="1"/>
          </p:cNvSpPr>
          <p:nvPr/>
        </p:nvSpPr>
        <p:spPr bwMode="auto">
          <a:xfrm>
            <a:off x="-3582988" y="3049588"/>
            <a:ext cx="14508163" cy="1744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sv-SE"/>
          </a:p>
        </p:txBody>
      </p:sp>
      <p:pic>
        <p:nvPicPr>
          <p:cNvPr id="5" name="Bildobjekt 19"/>
          <p:cNvPicPr>
            <a:picLocks noChangeAspect="1" noChangeArrowheads="1"/>
          </p:cNvPicPr>
          <p:nvPr userDrawn="1"/>
        </p:nvPicPr>
        <p:blipFill>
          <a:blip r:embed="rId2" cstate="print">
            <a:extLst>
              <a:ext uri="{28A0092B-C50C-407E-A947-70E740481C1C}">
                <a14:useLocalDpi xmlns:a14="http://schemas.microsoft.com/office/drawing/2010/main"/>
              </a:ext>
            </a:extLst>
          </a:blip>
          <a:srcRect/>
          <a:stretch>
            <a:fillRect/>
          </a:stretch>
        </p:blipFill>
        <p:spPr bwMode="auto">
          <a:xfrm>
            <a:off x="7428051" y="333780"/>
            <a:ext cx="1381125" cy="22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Bildobjekt 18">
            <a:extLst>
              <a:ext uri="{FF2B5EF4-FFF2-40B4-BE49-F238E27FC236}">
                <a16:creationId xmlns:a16="http://schemas.microsoft.com/office/drawing/2014/main" id="{9818D67E-72BB-EF4D-8650-DA1146FF8B79}"/>
              </a:ext>
            </a:extLst>
          </p:cNvPr>
          <p:cNvPicPr>
            <a:picLocks noChangeAspect="1" noChangeArrowheads="1"/>
          </p:cNvPicPr>
          <p:nvPr userDrawn="1"/>
        </p:nvPicPr>
        <p:blipFill>
          <a:blip r:embed="rId2">
            <a:extLst>
              <a:ext uri="{28A0092B-C50C-407E-A947-70E740481C1C}">
                <a14:useLocalDpi xmlns:a14="http://schemas.microsoft.com/office/drawing/2010/main"/>
              </a:ext>
            </a:extLst>
          </a:blip>
          <a:srcRect l="27231" t="40906" r="20988" b="17529"/>
          <a:stretch>
            <a:fillRect/>
          </a:stretch>
        </p:blipFill>
        <p:spPr bwMode="auto">
          <a:xfrm>
            <a:off x="250824" y="2542658"/>
            <a:ext cx="8642351" cy="2426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5" name="Grupp 14">
            <a:extLst>
              <a:ext uri="{FF2B5EF4-FFF2-40B4-BE49-F238E27FC236}">
                <a16:creationId xmlns:a16="http://schemas.microsoft.com/office/drawing/2014/main" id="{0863DBC1-93FB-FC4F-8A6E-D08EB15A346A}"/>
              </a:ext>
            </a:extLst>
          </p:cNvPr>
          <p:cNvGrpSpPr/>
          <p:nvPr userDrawn="1"/>
        </p:nvGrpSpPr>
        <p:grpSpPr>
          <a:xfrm>
            <a:off x="0" y="0"/>
            <a:ext cx="1172780" cy="1181100"/>
            <a:chOff x="0" y="0"/>
            <a:chExt cx="1118774" cy="1126711"/>
          </a:xfrm>
          <a:noFill/>
        </p:grpSpPr>
        <p:pic>
          <p:nvPicPr>
            <p:cNvPr id="16" name="Picture 2">
              <a:extLst>
                <a:ext uri="{FF2B5EF4-FFF2-40B4-BE49-F238E27FC236}">
                  <a16:creationId xmlns:a16="http://schemas.microsoft.com/office/drawing/2014/main" id="{5016C568-ADC6-B448-9875-EC43010139E3}"/>
                </a:ext>
              </a:extLst>
            </p:cNvPr>
            <p:cNvPicPr>
              <a:picLocks noChangeArrowheads="1"/>
            </p:cNvPicPr>
            <p:nvPr userDrawn="1"/>
          </p:nvPicPr>
          <p:blipFill>
            <a:blip r:embed="rId2" cstate="print">
              <a:extLst>
                <a:ext uri="{28A0092B-C50C-407E-A947-70E740481C1C}">
                  <a14:useLocalDpi xmlns:a14="http://schemas.microsoft.com/office/drawing/2010/main"/>
                </a:ext>
              </a:extLst>
            </a:blip>
            <a:srcRect/>
            <a:stretch>
              <a:fillRect/>
            </a:stretch>
          </p:blipFill>
          <p:spPr bwMode="auto">
            <a:xfrm>
              <a:off x="238674" y="237964"/>
              <a:ext cx="641393" cy="64978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pic>
        <p:grpSp>
          <p:nvGrpSpPr>
            <p:cNvPr id="17" name="Grupp 16">
              <a:extLst>
                <a:ext uri="{FF2B5EF4-FFF2-40B4-BE49-F238E27FC236}">
                  <a16:creationId xmlns:a16="http://schemas.microsoft.com/office/drawing/2014/main" id="{15EAD1A5-2C50-F14C-A922-42AECE9F76AB}"/>
                </a:ext>
              </a:extLst>
            </p:cNvPr>
            <p:cNvGrpSpPr>
              <a:grpSpLocks noChangeAspect="1"/>
            </p:cNvGrpSpPr>
            <p:nvPr/>
          </p:nvGrpSpPr>
          <p:grpSpPr>
            <a:xfrm>
              <a:off x="440017" y="0"/>
              <a:ext cx="238707" cy="238781"/>
              <a:chOff x="2212991" y="4839051"/>
              <a:chExt cx="754419" cy="754653"/>
            </a:xfrm>
            <a:grpFill/>
          </p:grpSpPr>
          <p:sp>
            <p:nvSpPr>
              <p:cNvPr id="56" name="Rektangel 55">
                <a:extLst>
                  <a:ext uri="{FF2B5EF4-FFF2-40B4-BE49-F238E27FC236}">
                    <a16:creationId xmlns:a16="http://schemas.microsoft.com/office/drawing/2014/main" id="{625FD33E-FA80-8E47-89FC-DCCC2A3C2D16}"/>
                  </a:ext>
                </a:extLst>
              </p:cNvPr>
              <p:cNvSpPr/>
              <p:nvPr userDrawn="1"/>
            </p:nvSpPr>
            <p:spPr>
              <a:xfrm>
                <a:off x="2212991" y="5342153"/>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7" name="Rektangel 56">
                <a:extLst>
                  <a:ext uri="{FF2B5EF4-FFF2-40B4-BE49-F238E27FC236}">
                    <a16:creationId xmlns:a16="http://schemas.microsoft.com/office/drawing/2014/main" id="{8F10E0A5-B8EE-BE47-BC4E-24E1DDB174BC}"/>
                  </a:ext>
                </a:extLst>
              </p:cNvPr>
              <p:cNvSpPr/>
              <p:nvPr userDrawn="1"/>
            </p:nvSpPr>
            <p:spPr>
              <a:xfrm>
                <a:off x="2212991" y="5090602"/>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8" name="Rektangel 57">
                <a:extLst>
                  <a:ext uri="{FF2B5EF4-FFF2-40B4-BE49-F238E27FC236}">
                    <a16:creationId xmlns:a16="http://schemas.microsoft.com/office/drawing/2014/main" id="{28EFCF7D-6529-C142-93C9-90598C42E621}"/>
                  </a:ext>
                </a:extLst>
              </p:cNvPr>
              <p:cNvSpPr/>
              <p:nvPr userDrawn="1"/>
            </p:nvSpPr>
            <p:spPr>
              <a:xfrm>
                <a:off x="2212991" y="4839051"/>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9" name="Rektangel 58">
                <a:extLst>
                  <a:ext uri="{FF2B5EF4-FFF2-40B4-BE49-F238E27FC236}">
                    <a16:creationId xmlns:a16="http://schemas.microsoft.com/office/drawing/2014/main" id="{9AF22970-B936-314A-824B-D4DF2AC4B854}"/>
                  </a:ext>
                </a:extLst>
              </p:cNvPr>
              <p:cNvSpPr/>
              <p:nvPr userDrawn="1"/>
            </p:nvSpPr>
            <p:spPr>
              <a:xfrm>
                <a:off x="2464464" y="4839051"/>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0" name="Rektangel 59">
                <a:extLst>
                  <a:ext uri="{FF2B5EF4-FFF2-40B4-BE49-F238E27FC236}">
                    <a16:creationId xmlns:a16="http://schemas.microsoft.com/office/drawing/2014/main" id="{60A421F4-0D3B-8043-8234-162B9DF4AEA4}"/>
                  </a:ext>
                </a:extLst>
              </p:cNvPr>
              <p:cNvSpPr/>
              <p:nvPr userDrawn="1"/>
            </p:nvSpPr>
            <p:spPr>
              <a:xfrm>
                <a:off x="2715937" y="4839051"/>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1" name="Rektangel 60">
                <a:extLst>
                  <a:ext uri="{FF2B5EF4-FFF2-40B4-BE49-F238E27FC236}">
                    <a16:creationId xmlns:a16="http://schemas.microsoft.com/office/drawing/2014/main" id="{2DB35B1D-2369-204C-9135-78149F469654}"/>
                  </a:ext>
                </a:extLst>
              </p:cNvPr>
              <p:cNvSpPr/>
              <p:nvPr userDrawn="1"/>
            </p:nvSpPr>
            <p:spPr>
              <a:xfrm>
                <a:off x="2464464" y="5342153"/>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2" name="Rektangel 61">
                <a:extLst>
                  <a:ext uri="{FF2B5EF4-FFF2-40B4-BE49-F238E27FC236}">
                    <a16:creationId xmlns:a16="http://schemas.microsoft.com/office/drawing/2014/main" id="{F51D08D7-925E-C84D-8090-F610717A86D9}"/>
                  </a:ext>
                </a:extLst>
              </p:cNvPr>
              <p:cNvSpPr/>
              <p:nvPr userDrawn="1"/>
            </p:nvSpPr>
            <p:spPr>
              <a:xfrm>
                <a:off x="2715937" y="5342153"/>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3" name="Rektangel 62">
                <a:extLst>
                  <a:ext uri="{FF2B5EF4-FFF2-40B4-BE49-F238E27FC236}">
                    <a16:creationId xmlns:a16="http://schemas.microsoft.com/office/drawing/2014/main" id="{E8F003AD-FABE-EE4D-BA89-B2742335EC11}"/>
                  </a:ext>
                </a:extLst>
              </p:cNvPr>
              <p:cNvSpPr/>
              <p:nvPr userDrawn="1"/>
            </p:nvSpPr>
            <p:spPr>
              <a:xfrm>
                <a:off x="2715937" y="5090602"/>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4" name="Rektangel 63">
                <a:extLst>
                  <a:ext uri="{FF2B5EF4-FFF2-40B4-BE49-F238E27FC236}">
                    <a16:creationId xmlns:a16="http://schemas.microsoft.com/office/drawing/2014/main" id="{ABB6F5C6-C885-7942-A935-9C0B32B8A983}"/>
                  </a:ext>
                </a:extLst>
              </p:cNvPr>
              <p:cNvSpPr/>
              <p:nvPr userDrawn="1"/>
            </p:nvSpPr>
            <p:spPr>
              <a:xfrm>
                <a:off x="2464464" y="5090602"/>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26" name="Grupp 25">
              <a:extLst>
                <a:ext uri="{FF2B5EF4-FFF2-40B4-BE49-F238E27FC236}">
                  <a16:creationId xmlns:a16="http://schemas.microsoft.com/office/drawing/2014/main" id="{E37A3EC7-B403-FB41-9F91-C41E66E1C3F2}"/>
                </a:ext>
              </a:extLst>
            </p:cNvPr>
            <p:cNvGrpSpPr>
              <a:grpSpLocks noChangeAspect="1"/>
            </p:cNvGrpSpPr>
            <p:nvPr/>
          </p:nvGrpSpPr>
          <p:grpSpPr>
            <a:xfrm>
              <a:off x="440017" y="887930"/>
              <a:ext cx="238707" cy="238781"/>
              <a:chOff x="2212991" y="4839051"/>
              <a:chExt cx="754419" cy="754653"/>
            </a:xfrm>
            <a:grpFill/>
          </p:grpSpPr>
          <p:sp>
            <p:nvSpPr>
              <p:cNvPr id="47" name="Rektangel 46">
                <a:extLst>
                  <a:ext uri="{FF2B5EF4-FFF2-40B4-BE49-F238E27FC236}">
                    <a16:creationId xmlns:a16="http://schemas.microsoft.com/office/drawing/2014/main" id="{35D35AD7-6B39-F943-A943-C994051A3591}"/>
                  </a:ext>
                </a:extLst>
              </p:cNvPr>
              <p:cNvSpPr/>
              <p:nvPr userDrawn="1"/>
            </p:nvSpPr>
            <p:spPr>
              <a:xfrm>
                <a:off x="2212991" y="5342153"/>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8" name="Rektangel 47">
                <a:extLst>
                  <a:ext uri="{FF2B5EF4-FFF2-40B4-BE49-F238E27FC236}">
                    <a16:creationId xmlns:a16="http://schemas.microsoft.com/office/drawing/2014/main" id="{F607BB48-BBCD-3647-80C2-C6260F62508D}"/>
                  </a:ext>
                </a:extLst>
              </p:cNvPr>
              <p:cNvSpPr/>
              <p:nvPr userDrawn="1"/>
            </p:nvSpPr>
            <p:spPr>
              <a:xfrm>
                <a:off x="2212991" y="5090602"/>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9" name="Rektangel 48">
                <a:extLst>
                  <a:ext uri="{FF2B5EF4-FFF2-40B4-BE49-F238E27FC236}">
                    <a16:creationId xmlns:a16="http://schemas.microsoft.com/office/drawing/2014/main" id="{3A00F74D-012D-744D-8CD4-86F3025176A9}"/>
                  </a:ext>
                </a:extLst>
              </p:cNvPr>
              <p:cNvSpPr/>
              <p:nvPr userDrawn="1"/>
            </p:nvSpPr>
            <p:spPr>
              <a:xfrm>
                <a:off x="2212991" y="4839051"/>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0" name="Rektangel 49">
                <a:extLst>
                  <a:ext uri="{FF2B5EF4-FFF2-40B4-BE49-F238E27FC236}">
                    <a16:creationId xmlns:a16="http://schemas.microsoft.com/office/drawing/2014/main" id="{25EFBEB2-E669-4441-A2A7-8EA23B468366}"/>
                  </a:ext>
                </a:extLst>
              </p:cNvPr>
              <p:cNvSpPr/>
              <p:nvPr userDrawn="1"/>
            </p:nvSpPr>
            <p:spPr>
              <a:xfrm>
                <a:off x="2464464" y="4839051"/>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1" name="Rektangel 50">
                <a:extLst>
                  <a:ext uri="{FF2B5EF4-FFF2-40B4-BE49-F238E27FC236}">
                    <a16:creationId xmlns:a16="http://schemas.microsoft.com/office/drawing/2014/main" id="{478148B7-7D92-B443-9A7B-461278601ADC}"/>
                  </a:ext>
                </a:extLst>
              </p:cNvPr>
              <p:cNvSpPr/>
              <p:nvPr userDrawn="1"/>
            </p:nvSpPr>
            <p:spPr>
              <a:xfrm>
                <a:off x="2715937" y="4839051"/>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2" name="Rektangel 51">
                <a:extLst>
                  <a:ext uri="{FF2B5EF4-FFF2-40B4-BE49-F238E27FC236}">
                    <a16:creationId xmlns:a16="http://schemas.microsoft.com/office/drawing/2014/main" id="{33F102BC-AE06-C04F-ABBD-6954A9357DA6}"/>
                  </a:ext>
                </a:extLst>
              </p:cNvPr>
              <p:cNvSpPr/>
              <p:nvPr userDrawn="1"/>
            </p:nvSpPr>
            <p:spPr>
              <a:xfrm>
                <a:off x="2464464" y="5342153"/>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3" name="Rektangel 52">
                <a:extLst>
                  <a:ext uri="{FF2B5EF4-FFF2-40B4-BE49-F238E27FC236}">
                    <a16:creationId xmlns:a16="http://schemas.microsoft.com/office/drawing/2014/main" id="{F1168AA4-3F32-6345-AEAD-E2EF2358B8F2}"/>
                  </a:ext>
                </a:extLst>
              </p:cNvPr>
              <p:cNvSpPr/>
              <p:nvPr userDrawn="1"/>
            </p:nvSpPr>
            <p:spPr>
              <a:xfrm>
                <a:off x="2715937" y="5342153"/>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4" name="Rektangel 53">
                <a:extLst>
                  <a:ext uri="{FF2B5EF4-FFF2-40B4-BE49-F238E27FC236}">
                    <a16:creationId xmlns:a16="http://schemas.microsoft.com/office/drawing/2014/main" id="{EF2E7D3E-0E67-9A48-85F5-C51E73D42874}"/>
                  </a:ext>
                </a:extLst>
              </p:cNvPr>
              <p:cNvSpPr/>
              <p:nvPr userDrawn="1"/>
            </p:nvSpPr>
            <p:spPr>
              <a:xfrm>
                <a:off x="2715937" y="5090602"/>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5" name="Rektangel 54">
                <a:extLst>
                  <a:ext uri="{FF2B5EF4-FFF2-40B4-BE49-F238E27FC236}">
                    <a16:creationId xmlns:a16="http://schemas.microsoft.com/office/drawing/2014/main" id="{34ECFF50-188A-EF4D-ABC2-ECFAF9D440AE}"/>
                  </a:ext>
                </a:extLst>
              </p:cNvPr>
              <p:cNvSpPr/>
              <p:nvPr userDrawn="1"/>
            </p:nvSpPr>
            <p:spPr>
              <a:xfrm>
                <a:off x="2464464" y="5090602"/>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27" name="Grupp 26">
              <a:extLst>
                <a:ext uri="{FF2B5EF4-FFF2-40B4-BE49-F238E27FC236}">
                  <a16:creationId xmlns:a16="http://schemas.microsoft.com/office/drawing/2014/main" id="{F68676DE-7159-B449-A14D-06BBB64ECB8D}"/>
                </a:ext>
              </a:extLst>
            </p:cNvPr>
            <p:cNvGrpSpPr>
              <a:grpSpLocks noChangeAspect="1"/>
            </p:cNvGrpSpPr>
            <p:nvPr/>
          </p:nvGrpSpPr>
          <p:grpSpPr>
            <a:xfrm>
              <a:off x="0" y="443465"/>
              <a:ext cx="238707" cy="238781"/>
              <a:chOff x="2212991" y="4839051"/>
              <a:chExt cx="754419" cy="754653"/>
            </a:xfrm>
            <a:grpFill/>
          </p:grpSpPr>
          <p:sp>
            <p:nvSpPr>
              <p:cNvPr id="38" name="Rektangel 37">
                <a:extLst>
                  <a:ext uri="{FF2B5EF4-FFF2-40B4-BE49-F238E27FC236}">
                    <a16:creationId xmlns:a16="http://schemas.microsoft.com/office/drawing/2014/main" id="{A435E150-EB57-B44A-8293-2C19C271A956}"/>
                  </a:ext>
                </a:extLst>
              </p:cNvPr>
              <p:cNvSpPr/>
              <p:nvPr userDrawn="1"/>
            </p:nvSpPr>
            <p:spPr>
              <a:xfrm>
                <a:off x="2212991" y="5342153"/>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9" name="Rektangel 38">
                <a:extLst>
                  <a:ext uri="{FF2B5EF4-FFF2-40B4-BE49-F238E27FC236}">
                    <a16:creationId xmlns:a16="http://schemas.microsoft.com/office/drawing/2014/main" id="{53C0B4FF-3765-4840-8E0A-9AA936D37216}"/>
                  </a:ext>
                </a:extLst>
              </p:cNvPr>
              <p:cNvSpPr/>
              <p:nvPr userDrawn="1"/>
            </p:nvSpPr>
            <p:spPr>
              <a:xfrm>
                <a:off x="2212991" y="5090602"/>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0" name="Rektangel 39">
                <a:extLst>
                  <a:ext uri="{FF2B5EF4-FFF2-40B4-BE49-F238E27FC236}">
                    <a16:creationId xmlns:a16="http://schemas.microsoft.com/office/drawing/2014/main" id="{A60EFB5C-D38B-D849-AB68-371460E2B1DC}"/>
                  </a:ext>
                </a:extLst>
              </p:cNvPr>
              <p:cNvSpPr/>
              <p:nvPr userDrawn="1"/>
            </p:nvSpPr>
            <p:spPr>
              <a:xfrm>
                <a:off x="2212991" y="4839051"/>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1" name="Rektangel 40">
                <a:extLst>
                  <a:ext uri="{FF2B5EF4-FFF2-40B4-BE49-F238E27FC236}">
                    <a16:creationId xmlns:a16="http://schemas.microsoft.com/office/drawing/2014/main" id="{A71C6519-4CCC-D74C-A050-B08BE3BFE6AE}"/>
                  </a:ext>
                </a:extLst>
              </p:cNvPr>
              <p:cNvSpPr/>
              <p:nvPr userDrawn="1"/>
            </p:nvSpPr>
            <p:spPr>
              <a:xfrm>
                <a:off x="2464464" y="4839051"/>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2" name="Rektangel 41">
                <a:extLst>
                  <a:ext uri="{FF2B5EF4-FFF2-40B4-BE49-F238E27FC236}">
                    <a16:creationId xmlns:a16="http://schemas.microsoft.com/office/drawing/2014/main" id="{8625C522-5195-CA45-9C5A-7279ED5AF410}"/>
                  </a:ext>
                </a:extLst>
              </p:cNvPr>
              <p:cNvSpPr/>
              <p:nvPr userDrawn="1"/>
            </p:nvSpPr>
            <p:spPr>
              <a:xfrm>
                <a:off x="2715937" y="4839051"/>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3" name="Rektangel 42">
                <a:extLst>
                  <a:ext uri="{FF2B5EF4-FFF2-40B4-BE49-F238E27FC236}">
                    <a16:creationId xmlns:a16="http://schemas.microsoft.com/office/drawing/2014/main" id="{B21F9AF9-65C3-BA4E-9064-122DC8A4A494}"/>
                  </a:ext>
                </a:extLst>
              </p:cNvPr>
              <p:cNvSpPr/>
              <p:nvPr userDrawn="1"/>
            </p:nvSpPr>
            <p:spPr>
              <a:xfrm>
                <a:off x="2464464" y="5342153"/>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4" name="Rektangel 43">
                <a:extLst>
                  <a:ext uri="{FF2B5EF4-FFF2-40B4-BE49-F238E27FC236}">
                    <a16:creationId xmlns:a16="http://schemas.microsoft.com/office/drawing/2014/main" id="{7D8AAB2F-C807-4C4C-871F-F2E3846FF9FC}"/>
                  </a:ext>
                </a:extLst>
              </p:cNvPr>
              <p:cNvSpPr/>
              <p:nvPr userDrawn="1"/>
            </p:nvSpPr>
            <p:spPr>
              <a:xfrm>
                <a:off x="2715937" y="5342153"/>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5" name="Rektangel 44">
                <a:extLst>
                  <a:ext uri="{FF2B5EF4-FFF2-40B4-BE49-F238E27FC236}">
                    <a16:creationId xmlns:a16="http://schemas.microsoft.com/office/drawing/2014/main" id="{0CCC44B3-D0FF-D14E-A1C6-B6CFB2D23374}"/>
                  </a:ext>
                </a:extLst>
              </p:cNvPr>
              <p:cNvSpPr/>
              <p:nvPr userDrawn="1"/>
            </p:nvSpPr>
            <p:spPr>
              <a:xfrm>
                <a:off x="2715937" y="5090602"/>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6" name="Rektangel 45">
                <a:extLst>
                  <a:ext uri="{FF2B5EF4-FFF2-40B4-BE49-F238E27FC236}">
                    <a16:creationId xmlns:a16="http://schemas.microsoft.com/office/drawing/2014/main" id="{3E7AF6E4-A19E-CB48-A8B3-F17A97DA27ED}"/>
                  </a:ext>
                </a:extLst>
              </p:cNvPr>
              <p:cNvSpPr/>
              <p:nvPr userDrawn="1"/>
            </p:nvSpPr>
            <p:spPr>
              <a:xfrm>
                <a:off x="2464464" y="5090602"/>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28" name="Grupp 27">
              <a:extLst>
                <a:ext uri="{FF2B5EF4-FFF2-40B4-BE49-F238E27FC236}">
                  <a16:creationId xmlns:a16="http://schemas.microsoft.com/office/drawing/2014/main" id="{4D7939D2-013B-8D43-AF56-65E8308D448B}"/>
                </a:ext>
              </a:extLst>
            </p:cNvPr>
            <p:cNvGrpSpPr>
              <a:grpSpLocks noChangeAspect="1"/>
            </p:cNvGrpSpPr>
            <p:nvPr/>
          </p:nvGrpSpPr>
          <p:grpSpPr>
            <a:xfrm>
              <a:off x="880067" y="443465"/>
              <a:ext cx="238707" cy="238781"/>
              <a:chOff x="2212991" y="4839051"/>
              <a:chExt cx="754419" cy="754653"/>
            </a:xfrm>
            <a:grpFill/>
          </p:grpSpPr>
          <p:sp>
            <p:nvSpPr>
              <p:cNvPr id="29" name="Rektangel 28">
                <a:extLst>
                  <a:ext uri="{FF2B5EF4-FFF2-40B4-BE49-F238E27FC236}">
                    <a16:creationId xmlns:a16="http://schemas.microsoft.com/office/drawing/2014/main" id="{2B38132A-7F88-3148-A4FC-2DA07E2A634F}"/>
                  </a:ext>
                </a:extLst>
              </p:cNvPr>
              <p:cNvSpPr/>
              <p:nvPr userDrawn="1"/>
            </p:nvSpPr>
            <p:spPr>
              <a:xfrm>
                <a:off x="2212991" y="5342153"/>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0" name="Rektangel 29">
                <a:extLst>
                  <a:ext uri="{FF2B5EF4-FFF2-40B4-BE49-F238E27FC236}">
                    <a16:creationId xmlns:a16="http://schemas.microsoft.com/office/drawing/2014/main" id="{5209F07D-76ED-C14B-B4D2-A7765896DEBC}"/>
                  </a:ext>
                </a:extLst>
              </p:cNvPr>
              <p:cNvSpPr/>
              <p:nvPr userDrawn="1"/>
            </p:nvSpPr>
            <p:spPr>
              <a:xfrm>
                <a:off x="2212991" y="5090602"/>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1" name="Rektangel 30">
                <a:extLst>
                  <a:ext uri="{FF2B5EF4-FFF2-40B4-BE49-F238E27FC236}">
                    <a16:creationId xmlns:a16="http://schemas.microsoft.com/office/drawing/2014/main" id="{A32CA292-5FF0-A747-8736-F788E8B5030A}"/>
                  </a:ext>
                </a:extLst>
              </p:cNvPr>
              <p:cNvSpPr/>
              <p:nvPr userDrawn="1"/>
            </p:nvSpPr>
            <p:spPr>
              <a:xfrm>
                <a:off x="2212991" y="4839051"/>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2" name="Rektangel 31">
                <a:extLst>
                  <a:ext uri="{FF2B5EF4-FFF2-40B4-BE49-F238E27FC236}">
                    <a16:creationId xmlns:a16="http://schemas.microsoft.com/office/drawing/2014/main" id="{AF774941-1457-FE4F-99C0-D11026CE8C84}"/>
                  </a:ext>
                </a:extLst>
              </p:cNvPr>
              <p:cNvSpPr/>
              <p:nvPr userDrawn="1"/>
            </p:nvSpPr>
            <p:spPr>
              <a:xfrm>
                <a:off x="2464464" y="4839051"/>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3" name="Rektangel 32">
                <a:extLst>
                  <a:ext uri="{FF2B5EF4-FFF2-40B4-BE49-F238E27FC236}">
                    <a16:creationId xmlns:a16="http://schemas.microsoft.com/office/drawing/2014/main" id="{A552B882-FA01-D642-91BA-E072AF506A10}"/>
                  </a:ext>
                </a:extLst>
              </p:cNvPr>
              <p:cNvSpPr/>
              <p:nvPr userDrawn="1"/>
            </p:nvSpPr>
            <p:spPr>
              <a:xfrm>
                <a:off x="2715937" y="4839051"/>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4" name="Rektangel 33">
                <a:extLst>
                  <a:ext uri="{FF2B5EF4-FFF2-40B4-BE49-F238E27FC236}">
                    <a16:creationId xmlns:a16="http://schemas.microsoft.com/office/drawing/2014/main" id="{10860FD5-FD3F-A44E-A3A2-6ACBE91E3C41}"/>
                  </a:ext>
                </a:extLst>
              </p:cNvPr>
              <p:cNvSpPr/>
              <p:nvPr userDrawn="1"/>
            </p:nvSpPr>
            <p:spPr>
              <a:xfrm>
                <a:off x="2464464" y="5342153"/>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5" name="Rektangel 34">
                <a:extLst>
                  <a:ext uri="{FF2B5EF4-FFF2-40B4-BE49-F238E27FC236}">
                    <a16:creationId xmlns:a16="http://schemas.microsoft.com/office/drawing/2014/main" id="{7864E4F5-5000-7D43-8D12-8117255CB092}"/>
                  </a:ext>
                </a:extLst>
              </p:cNvPr>
              <p:cNvSpPr/>
              <p:nvPr userDrawn="1"/>
            </p:nvSpPr>
            <p:spPr>
              <a:xfrm>
                <a:off x="2715937" y="5342153"/>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6" name="Rektangel 35">
                <a:extLst>
                  <a:ext uri="{FF2B5EF4-FFF2-40B4-BE49-F238E27FC236}">
                    <a16:creationId xmlns:a16="http://schemas.microsoft.com/office/drawing/2014/main" id="{63FCD91C-D163-694C-A6A2-A8777BB9D7EF}"/>
                  </a:ext>
                </a:extLst>
              </p:cNvPr>
              <p:cNvSpPr/>
              <p:nvPr userDrawn="1"/>
            </p:nvSpPr>
            <p:spPr>
              <a:xfrm>
                <a:off x="2715937" y="5090602"/>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7" name="Rektangel 36">
                <a:extLst>
                  <a:ext uri="{FF2B5EF4-FFF2-40B4-BE49-F238E27FC236}">
                    <a16:creationId xmlns:a16="http://schemas.microsoft.com/office/drawing/2014/main" id="{C530E33C-0CCE-EA45-BFBA-21B929A17D1A}"/>
                  </a:ext>
                </a:extLst>
              </p:cNvPr>
              <p:cNvSpPr/>
              <p:nvPr userDrawn="1"/>
            </p:nvSpPr>
            <p:spPr>
              <a:xfrm>
                <a:off x="2464464" y="5090602"/>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cxnSp>
        <p:nvCxnSpPr>
          <p:cNvPr id="65" name="Rak 64">
            <a:extLst>
              <a:ext uri="{FF2B5EF4-FFF2-40B4-BE49-F238E27FC236}">
                <a16:creationId xmlns:a16="http://schemas.microsoft.com/office/drawing/2014/main" id="{FFF58A14-E24D-2646-87F0-D570B46FC445}"/>
              </a:ext>
            </a:extLst>
          </p:cNvPr>
          <p:cNvCxnSpPr>
            <a:cxnSpLocks/>
          </p:cNvCxnSpPr>
          <p:nvPr userDrawn="1"/>
        </p:nvCxnSpPr>
        <p:spPr>
          <a:xfrm>
            <a:off x="247666" y="4891747"/>
            <a:ext cx="8645509"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66" name="Rubrik 1">
            <a:extLst>
              <a:ext uri="{FF2B5EF4-FFF2-40B4-BE49-F238E27FC236}">
                <a16:creationId xmlns:a16="http://schemas.microsoft.com/office/drawing/2014/main" id="{3997965E-37C7-4D41-8C47-88DEC7D855AD}"/>
              </a:ext>
            </a:extLst>
          </p:cNvPr>
          <p:cNvSpPr>
            <a:spLocks noGrp="1"/>
          </p:cNvSpPr>
          <p:nvPr>
            <p:ph type="ctrTitle" hasCustomPrompt="1"/>
          </p:nvPr>
        </p:nvSpPr>
        <p:spPr>
          <a:xfrm>
            <a:off x="459548" y="1302076"/>
            <a:ext cx="8181215" cy="643695"/>
          </a:xfrm>
        </p:spPr>
        <p:txBody>
          <a:bodyPr lIns="90000" anchor="t">
            <a:noAutofit/>
          </a:bodyPr>
          <a:lstStyle>
            <a:lvl1pPr algn="l">
              <a:lnSpc>
                <a:spcPct val="90000"/>
              </a:lnSpc>
              <a:defRPr sz="3600" b="1"/>
            </a:lvl1pPr>
          </a:lstStyle>
          <a:p>
            <a:r>
              <a:rPr lang="sv-SE" dirty="0" err="1" smtClean="0"/>
              <a:t>Click</a:t>
            </a:r>
            <a:r>
              <a:rPr lang="sv-SE" dirty="0" smtClean="0"/>
              <a:t> to </a:t>
            </a:r>
            <a:r>
              <a:rPr lang="sv-SE" dirty="0" err="1" smtClean="0"/>
              <a:t>add</a:t>
            </a:r>
            <a:r>
              <a:rPr lang="sv-SE" dirty="0" smtClean="0"/>
              <a:t> </a:t>
            </a:r>
            <a:r>
              <a:rPr lang="sv-SE" dirty="0" err="1" smtClean="0"/>
              <a:t>title</a:t>
            </a:r>
            <a:endParaRPr lang="en-GB" dirty="0"/>
          </a:p>
        </p:txBody>
      </p:sp>
      <p:sp>
        <p:nvSpPr>
          <p:cNvPr id="67" name="Underrubrik 2">
            <a:extLst>
              <a:ext uri="{FF2B5EF4-FFF2-40B4-BE49-F238E27FC236}">
                <a16:creationId xmlns:a16="http://schemas.microsoft.com/office/drawing/2014/main" id="{BE9565E6-B7A1-5E48-B793-BFB8048C99A9}"/>
              </a:ext>
            </a:extLst>
          </p:cNvPr>
          <p:cNvSpPr>
            <a:spLocks noGrp="1"/>
          </p:cNvSpPr>
          <p:nvPr>
            <p:ph type="subTitle" idx="1" hasCustomPrompt="1"/>
          </p:nvPr>
        </p:nvSpPr>
        <p:spPr>
          <a:xfrm>
            <a:off x="459548" y="1945771"/>
            <a:ext cx="8181215" cy="711031"/>
          </a:xfrm>
        </p:spPr>
        <p:txBody>
          <a:bodyPr lIns="108000" rIns="90000">
            <a:noAutofit/>
          </a:bodyPr>
          <a:lstStyle>
            <a:lvl1pPr marL="0" indent="0" algn="l">
              <a:lnSpc>
                <a:spcPct val="90000"/>
              </a:lnSpc>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add subtitle</a:t>
            </a:r>
            <a:endParaRPr lang="en-GB" dirty="0"/>
          </a:p>
        </p:txBody>
      </p:sp>
    </p:spTree>
    <p:extLst>
      <p:ext uri="{BB962C8B-B14F-4D97-AF65-F5344CB8AC3E}">
        <p14:creationId xmlns:p14="http://schemas.microsoft.com/office/powerpoint/2010/main" val="3856855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32C2D5F-EA7C-6946-8E8C-7B84A7CCE148}"/>
              </a:ext>
            </a:extLst>
          </p:cNvPr>
          <p:cNvSpPr>
            <a:spLocks noGrp="1"/>
          </p:cNvSpPr>
          <p:nvPr>
            <p:ph type="title"/>
          </p:nvPr>
        </p:nvSpPr>
        <p:spPr/>
        <p:txBody>
          <a:bodyPr/>
          <a:lstStyle/>
          <a:p>
            <a:r>
              <a:rPr lang="en-US" smtClean="0"/>
              <a:t>Click to edit Master title style</a:t>
            </a:r>
            <a:endParaRPr lang="en-GB" dirty="0"/>
          </a:p>
        </p:txBody>
      </p:sp>
      <p:sp>
        <p:nvSpPr>
          <p:cNvPr id="4" name="Platshållare för datum 3">
            <a:extLst>
              <a:ext uri="{FF2B5EF4-FFF2-40B4-BE49-F238E27FC236}">
                <a16:creationId xmlns:a16="http://schemas.microsoft.com/office/drawing/2014/main" id="{142A2319-CD13-BE4D-9C63-5A9EBFDCEC17}"/>
              </a:ext>
            </a:extLst>
          </p:cNvPr>
          <p:cNvSpPr>
            <a:spLocks noGrp="1"/>
          </p:cNvSpPr>
          <p:nvPr>
            <p:ph type="dt" sz="half" idx="11"/>
          </p:nvPr>
        </p:nvSpPr>
        <p:spPr/>
        <p:txBody>
          <a:bodyPr/>
          <a:lstStyle/>
          <a:p>
            <a:fld id="{FB2CF90B-63BC-6544-9FB4-A72410329261}" type="datetime1">
              <a:rPr lang="sv-SE" smtClean="0"/>
              <a:t>2019-12-18</a:t>
            </a:fld>
            <a:endParaRPr lang="en-GB" dirty="0"/>
          </a:p>
        </p:txBody>
      </p:sp>
      <p:sp>
        <p:nvSpPr>
          <p:cNvPr id="5" name="Platshållare för bildnummer 4">
            <a:extLst>
              <a:ext uri="{FF2B5EF4-FFF2-40B4-BE49-F238E27FC236}">
                <a16:creationId xmlns:a16="http://schemas.microsoft.com/office/drawing/2014/main" id="{47540BA4-CF98-2846-8D40-8EA647BCD6B5}"/>
              </a:ext>
            </a:extLst>
          </p:cNvPr>
          <p:cNvSpPr>
            <a:spLocks noGrp="1"/>
          </p:cNvSpPr>
          <p:nvPr>
            <p:ph type="sldNum" sz="quarter" idx="12"/>
          </p:nvPr>
        </p:nvSpPr>
        <p:spPr/>
        <p:txBody>
          <a:bodyPr/>
          <a:lstStyle/>
          <a:p>
            <a:fld id="{C338348D-F2D3-AB47-AE2A-1D59B1E58D64}" type="slidenum">
              <a:rPr lang="en-GB" smtClean="0"/>
              <a:pPr/>
              <a:t>‹#›</a:t>
            </a:fld>
            <a:endParaRPr lang="en-GB"/>
          </a:p>
        </p:txBody>
      </p:sp>
      <p:sp>
        <p:nvSpPr>
          <p:cNvPr id="11" name="Platshållare för innehåll 10">
            <a:extLst>
              <a:ext uri="{FF2B5EF4-FFF2-40B4-BE49-F238E27FC236}">
                <a16:creationId xmlns:a16="http://schemas.microsoft.com/office/drawing/2014/main" id="{C55E1E5B-E1F9-C645-91AF-7753BF8D8EB5}"/>
              </a:ext>
            </a:extLst>
          </p:cNvPr>
          <p:cNvSpPr>
            <a:spLocks noGrp="1"/>
          </p:cNvSpPr>
          <p:nvPr>
            <p:ph sz="quarter" idx="13"/>
          </p:nvPr>
        </p:nvSpPr>
        <p:spPr>
          <a:xfrm>
            <a:off x="1062000" y="1112400"/>
            <a:ext cx="7559674" cy="3612000"/>
          </a:xfrm>
        </p:spPr>
        <p:txBody>
          <a:bodyPr/>
          <a:lstStyle>
            <a:lvl1pPr>
              <a:defRPr sz="1600"/>
            </a:lvl1pPr>
            <a:lvl2pPr>
              <a:defRPr sz="1400"/>
            </a:lvl2pPr>
            <a:lvl3pPr>
              <a:defRPr sz="1200"/>
            </a:lvl3pPr>
            <a:lvl4pPr>
              <a:defRPr sz="1200"/>
            </a:lvl4pPr>
            <a:lvl5pPr>
              <a:defRPr sz="12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5830010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 och två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AEF5597-77F0-434A-A2AB-0ACCE1CD79EB}"/>
              </a:ext>
            </a:extLst>
          </p:cNvPr>
          <p:cNvSpPr>
            <a:spLocks noGrp="1"/>
          </p:cNvSpPr>
          <p:nvPr>
            <p:ph type="title"/>
          </p:nvPr>
        </p:nvSpPr>
        <p:spPr/>
        <p:txBody>
          <a:bodyPr/>
          <a:lstStyle/>
          <a:p>
            <a:r>
              <a:rPr lang="en-US" smtClean="0"/>
              <a:t>Click to edit Master title style</a:t>
            </a:r>
            <a:endParaRPr lang="en-GB" dirty="0"/>
          </a:p>
        </p:txBody>
      </p:sp>
      <p:sp>
        <p:nvSpPr>
          <p:cNvPr id="4" name="Platshållare för datum 3">
            <a:extLst>
              <a:ext uri="{FF2B5EF4-FFF2-40B4-BE49-F238E27FC236}">
                <a16:creationId xmlns:a16="http://schemas.microsoft.com/office/drawing/2014/main" id="{D89E2E86-DCB5-5D40-AAC1-7A916712E6F4}"/>
              </a:ext>
            </a:extLst>
          </p:cNvPr>
          <p:cNvSpPr>
            <a:spLocks noGrp="1"/>
          </p:cNvSpPr>
          <p:nvPr>
            <p:ph type="dt" sz="half" idx="11"/>
          </p:nvPr>
        </p:nvSpPr>
        <p:spPr/>
        <p:txBody>
          <a:bodyPr/>
          <a:lstStyle/>
          <a:p>
            <a:fld id="{BAD82F0C-0E2A-5546-8972-AA94798A63F5}" type="datetime1">
              <a:rPr lang="sv-SE" smtClean="0"/>
              <a:t>2019-12-18</a:t>
            </a:fld>
            <a:endParaRPr lang="en-GB" dirty="0"/>
          </a:p>
        </p:txBody>
      </p:sp>
      <p:sp>
        <p:nvSpPr>
          <p:cNvPr id="5" name="Platshållare för bildnummer 4">
            <a:extLst>
              <a:ext uri="{FF2B5EF4-FFF2-40B4-BE49-F238E27FC236}">
                <a16:creationId xmlns:a16="http://schemas.microsoft.com/office/drawing/2014/main" id="{7C89D1DA-CF8E-0D44-9D15-51F737427C71}"/>
              </a:ext>
            </a:extLst>
          </p:cNvPr>
          <p:cNvSpPr>
            <a:spLocks noGrp="1"/>
          </p:cNvSpPr>
          <p:nvPr>
            <p:ph type="sldNum" sz="quarter" idx="12"/>
          </p:nvPr>
        </p:nvSpPr>
        <p:spPr/>
        <p:txBody>
          <a:bodyPr/>
          <a:lstStyle/>
          <a:p>
            <a:fld id="{C338348D-F2D3-AB47-AE2A-1D59B1E58D64}" type="slidenum">
              <a:rPr lang="en-GB" smtClean="0"/>
              <a:pPr/>
              <a:t>‹#›</a:t>
            </a:fld>
            <a:endParaRPr lang="en-GB"/>
          </a:p>
        </p:txBody>
      </p:sp>
      <p:sp>
        <p:nvSpPr>
          <p:cNvPr id="7" name="Platshållare för innehåll 6">
            <a:extLst>
              <a:ext uri="{FF2B5EF4-FFF2-40B4-BE49-F238E27FC236}">
                <a16:creationId xmlns:a16="http://schemas.microsoft.com/office/drawing/2014/main" id="{6AD6011F-45DB-6648-8334-1B4DC6E8EA92}"/>
              </a:ext>
            </a:extLst>
          </p:cNvPr>
          <p:cNvSpPr>
            <a:spLocks noGrp="1"/>
          </p:cNvSpPr>
          <p:nvPr>
            <p:ph sz="quarter" idx="13"/>
          </p:nvPr>
        </p:nvSpPr>
        <p:spPr>
          <a:xfrm>
            <a:off x="1062000" y="1116000"/>
            <a:ext cx="3427344" cy="3607075"/>
          </a:xfrm>
        </p:spPr>
        <p:txBody>
          <a:bodyPr/>
          <a:lstStyle>
            <a:lvl1pPr>
              <a:spcBef>
                <a:spcPts val="600"/>
              </a:spcBef>
              <a:defRPr sz="1400"/>
            </a:lvl1pPr>
            <a:lvl2pPr>
              <a:defRPr sz="1200"/>
            </a:lvl2pPr>
            <a:lvl3pPr>
              <a:defRPr sz="1200"/>
            </a:lvl3pPr>
            <a:lvl4pPr>
              <a:defRPr sz="1100"/>
            </a:lvl4pPr>
            <a:lvl5pPr>
              <a:defRPr sz="11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8" name="Platshållare för innehåll 6">
            <a:extLst>
              <a:ext uri="{FF2B5EF4-FFF2-40B4-BE49-F238E27FC236}">
                <a16:creationId xmlns:a16="http://schemas.microsoft.com/office/drawing/2014/main" id="{E71BD36F-2D19-AD42-B3D6-3BC155EE33A5}"/>
              </a:ext>
            </a:extLst>
          </p:cNvPr>
          <p:cNvSpPr>
            <a:spLocks noGrp="1"/>
          </p:cNvSpPr>
          <p:nvPr>
            <p:ph sz="quarter" idx="14"/>
          </p:nvPr>
        </p:nvSpPr>
        <p:spPr>
          <a:xfrm>
            <a:off x="4572000" y="1116000"/>
            <a:ext cx="3427341" cy="3607075"/>
          </a:xfrm>
        </p:spPr>
        <p:txBody>
          <a:bodyPr/>
          <a:lstStyle>
            <a:lvl1pPr>
              <a:spcBef>
                <a:spcPts val="600"/>
              </a:spcBef>
              <a:defRPr sz="1400"/>
            </a:lvl1pPr>
            <a:lvl2pPr>
              <a:defRPr sz="1200"/>
            </a:lvl2pPr>
            <a:lvl3pPr>
              <a:defRPr sz="1200"/>
            </a:lvl3pPr>
            <a:lvl4pPr>
              <a:defRPr sz="1100"/>
            </a:lvl4pPr>
            <a:lvl5pPr>
              <a:defRPr sz="11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1595337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ubrik, underrubriker och två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AEF5597-77F0-434A-A2AB-0ACCE1CD79EB}"/>
              </a:ext>
            </a:extLst>
          </p:cNvPr>
          <p:cNvSpPr>
            <a:spLocks noGrp="1"/>
          </p:cNvSpPr>
          <p:nvPr>
            <p:ph type="title"/>
          </p:nvPr>
        </p:nvSpPr>
        <p:spPr/>
        <p:txBody>
          <a:bodyPr/>
          <a:lstStyle/>
          <a:p>
            <a:r>
              <a:rPr lang="en-US" smtClean="0"/>
              <a:t>Click to edit Master title style</a:t>
            </a:r>
            <a:endParaRPr lang="en-GB"/>
          </a:p>
        </p:txBody>
      </p:sp>
      <p:sp>
        <p:nvSpPr>
          <p:cNvPr id="4" name="Platshållare för datum 3">
            <a:extLst>
              <a:ext uri="{FF2B5EF4-FFF2-40B4-BE49-F238E27FC236}">
                <a16:creationId xmlns:a16="http://schemas.microsoft.com/office/drawing/2014/main" id="{D89E2E86-DCB5-5D40-AAC1-7A916712E6F4}"/>
              </a:ext>
            </a:extLst>
          </p:cNvPr>
          <p:cNvSpPr>
            <a:spLocks noGrp="1"/>
          </p:cNvSpPr>
          <p:nvPr>
            <p:ph type="dt" sz="half" idx="11"/>
          </p:nvPr>
        </p:nvSpPr>
        <p:spPr/>
        <p:txBody>
          <a:bodyPr/>
          <a:lstStyle/>
          <a:p>
            <a:fld id="{A7A7FA62-242B-154F-BDED-F228A40489AE}" type="datetime1">
              <a:rPr lang="sv-SE" smtClean="0"/>
              <a:t>2019-12-18</a:t>
            </a:fld>
            <a:endParaRPr lang="en-GB" dirty="0"/>
          </a:p>
        </p:txBody>
      </p:sp>
      <p:sp>
        <p:nvSpPr>
          <p:cNvPr id="5" name="Platshållare för bildnummer 4">
            <a:extLst>
              <a:ext uri="{FF2B5EF4-FFF2-40B4-BE49-F238E27FC236}">
                <a16:creationId xmlns:a16="http://schemas.microsoft.com/office/drawing/2014/main" id="{7C89D1DA-CF8E-0D44-9D15-51F737427C71}"/>
              </a:ext>
            </a:extLst>
          </p:cNvPr>
          <p:cNvSpPr>
            <a:spLocks noGrp="1"/>
          </p:cNvSpPr>
          <p:nvPr>
            <p:ph type="sldNum" sz="quarter" idx="12"/>
          </p:nvPr>
        </p:nvSpPr>
        <p:spPr/>
        <p:txBody>
          <a:bodyPr/>
          <a:lstStyle/>
          <a:p>
            <a:fld id="{C338348D-F2D3-AB47-AE2A-1D59B1E58D64}" type="slidenum">
              <a:rPr lang="en-GB" smtClean="0"/>
              <a:pPr/>
              <a:t>‹#›</a:t>
            </a:fld>
            <a:endParaRPr lang="en-GB"/>
          </a:p>
        </p:txBody>
      </p:sp>
      <p:sp>
        <p:nvSpPr>
          <p:cNvPr id="7" name="Platshållare för innehåll 6">
            <a:extLst>
              <a:ext uri="{FF2B5EF4-FFF2-40B4-BE49-F238E27FC236}">
                <a16:creationId xmlns:a16="http://schemas.microsoft.com/office/drawing/2014/main" id="{6AD6011F-45DB-6648-8334-1B4DC6E8EA92}"/>
              </a:ext>
            </a:extLst>
          </p:cNvPr>
          <p:cNvSpPr>
            <a:spLocks noGrp="1"/>
          </p:cNvSpPr>
          <p:nvPr>
            <p:ph sz="quarter" idx="13"/>
          </p:nvPr>
        </p:nvSpPr>
        <p:spPr>
          <a:xfrm>
            <a:off x="1062000" y="1458000"/>
            <a:ext cx="3427344" cy="3266400"/>
          </a:xfrm>
        </p:spPr>
        <p:txBody>
          <a:bodyPr/>
          <a:lstStyle>
            <a:lvl1pPr>
              <a:spcBef>
                <a:spcPts val="600"/>
              </a:spcBef>
              <a:defRPr sz="1400"/>
            </a:lvl1pPr>
            <a:lvl2pPr>
              <a:defRPr sz="1200"/>
            </a:lvl2pPr>
            <a:lvl3pPr>
              <a:defRPr sz="1200"/>
            </a:lvl3pPr>
            <a:lvl4pPr>
              <a:defRPr sz="1100"/>
            </a:lvl4pPr>
            <a:lvl5pPr>
              <a:defRPr sz="11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8" name="Platshållare för innehåll 6">
            <a:extLst>
              <a:ext uri="{FF2B5EF4-FFF2-40B4-BE49-F238E27FC236}">
                <a16:creationId xmlns:a16="http://schemas.microsoft.com/office/drawing/2014/main" id="{E71BD36F-2D19-AD42-B3D6-3BC155EE33A5}"/>
              </a:ext>
            </a:extLst>
          </p:cNvPr>
          <p:cNvSpPr>
            <a:spLocks noGrp="1"/>
          </p:cNvSpPr>
          <p:nvPr>
            <p:ph sz="quarter" idx="14"/>
          </p:nvPr>
        </p:nvSpPr>
        <p:spPr>
          <a:xfrm>
            <a:off x="4572000" y="1458000"/>
            <a:ext cx="3427341" cy="3266400"/>
          </a:xfrm>
        </p:spPr>
        <p:txBody>
          <a:bodyPr/>
          <a:lstStyle>
            <a:lvl1pPr>
              <a:spcBef>
                <a:spcPts val="600"/>
              </a:spcBef>
              <a:defRPr sz="1400"/>
            </a:lvl1pPr>
            <a:lvl2pPr>
              <a:defRPr sz="1200"/>
            </a:lvl2pPr>
            <a:lvl3pPr>
              <a:defRPr sz="1200"/>
            </a:lvl3pPr>
            <a:lvl4pPr>
              <a:defRPr sz="1100"/>
            </a:lvl4pPr>
            <a:lvl5pPr>
              <a:defRPr sz="11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9" name="Platshållare för text 2">
            <a:extLst>
              <a:ext uri="{FF2B5EF4-FFF2-40B4-BE49-F238E27FC236}">
                <a16:creationId xmlns:a16="http://schemas.microsoft.com/office/drawing/2014/main" id="{5036AF80-4CD2-454D-A2BD-8376F1D80549}"/>
              </a:ext>
            </a:extLst>
          </p:cNvPr>
          <p:cNvSpPr>
            <a:spLocks noGrp="1"/>
          </p:cNvSpPr>
          <p:nvPr>
            <p:ph type="body" idx="1"/>
          </p:nvPr>
        </p:nvSpPr>
        <p:spPr>
          <a:xfrm>
            <a:off x="1062000" y="1051200"/>
            <a:ext cx="3427342" cy="327722"/>
          </a:xfrm>
        </p:spPr>
        <p:txBody>
          <a:bodyPr anchor="b">
            <a:noAutofit/>
          </a:bodyPr>
          <a:lstStyle>
            <a:lvl1pPr marL="0" indent="0">
              <a:buNone/>
              <a:defRPr sz="1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10" name="Platshållare för text 4">
            <a:extLst>
              <a:ext uri="{FF2B5EF4-FFF2-40B4-BE49-F238E27FC236}">
                <a16:creationId xmlns:a16="http://schemas.microsoft.com/office/drawing/2014/main" id="{BD1EFFC8-506E-5A4A-B12B-1ED4D1958FC5}"/>
              </a:ext>
            </a:extLst>
          </p:cNvPr>
          <p:cNvSpPr>
            <a:spLocks noGrp="1"/>
          </p:cNvSpPr>
          <p:nvPr>
            <p:ph type="body" sz="quarter" idx="3"/>
          </p:nvPr>
        </p:nvSpPr>
        <p:spPr>
          <a:xfrm>
            <a:off x="4572000" y="1051200"/>
            <a:ext cx="3427341" cy="327722"/>
          </a:xfrm>
        </p:spPr>
        <p:txBody>
          <a:bodyPr anchor="b">
            <a:noAutofit/>
          </a:bodyPr>
          <a:lstStyle>
            <a:lvl1pPr marL="0" indent="0">
              <a:buNone/>
              <a:defRPr sz="1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Tree>
    <p:extLst>
      <p:ext uri="{BB962C8B-B14F-4D97-AF65-F5344CB8AC3E}">
        <p14:creationId xmlns:p14="http://schemas.microsoft.com/office/powerpoint/2010/main" val="25595584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ubrik och 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99213F7-29AE-3348-BA14-276452F17522}"/>
              </a:ext>
            </a:extLst>
          </p:cNvPr>
          <p:cNvSpPr>
            <a:spLocks noGrp="1"/>
          </p:cNvSpPr>
          <p:nvPr>
            <p:ph type="title"/>
          </p:nvPr>
        </p:nvSpPr>
        <p:spPr/>
        <p:txBody>
          <a:bodyPr/>
          <a:lstStyle/>
          <a:p>
            <a:r>
              <a:rPr lang="en-US" smtClean="0"/>
              <a:t>Click to edit Master title style</a:t>
            </a:r>
            <a:endParaRPr lang="en-GB"/>
          </a:p>
        </p:txBody>
      </p:sp>
      <p:sp>
        <p:nvSpPr>
          <p:cNvPr id="4" name="Platshållare för datum 3">
            <a:extLst>
              <a:ext uri="{FF2B5EF4-FFF2-40B4-BE49-F238E27FC236}">
                <a16:creationId xmlns:a16="http://schemas.microsoft.com/office/drawing/2014/main" id="{DEE58744-88EE-9F48-B53F-195692071B89}"/>
              </a:ext>
            </a:extLst>
          </p:cNvPr>
          <p:cNvSpPr>
            <a:spLocks noGrp="1"/>
          </p:cNvSpPr>
          <p:nvPr>
            <p:ph type="dt" sz="half" idx="11"/>
          </p:nvPr>
        </p:nvSpPr>
        <p:spPr/>
        <p:txBody>
          <a:bodyPr/>
          <a:lstStyle/>
          <a:p>
            <a:fld id="{0D45677C-6021-4B4B-8D00-4AA6DB0D4902}" type="datetime1">
              <a:rPr lang="sv-SE" smtClean="0"/>
              <a:t>2019-12-18</a:t>
            </a:fld>
            <a:endParaRPr lang="en-GB" dirty="0"/>
          </a:p>
        </p:txBody>
      </p:sp>
      <p:sp>
        <p:nvSpPr>
          <p:cNvPr id="5" name="Platshållare för bildnummer 4">
            <a:extLst>
              <a:ext uri="{FF2B5EF4-FFF2-40B4-BE49-F238E27FC236}">
                <a16:creationId xmlns:a16="http://schemas.microsoft.com/office/drawing/2014/main" id="{12052B00-675E-0049-A5DB-D785D6290EF5}"/>
              </a:ext>
            </a:extLst>
          </p:cNvPr>
          <p:cNvSpPr>
            <a:spLocks noGrp="1"/>
          </p:cNvSpPr>
          <p:nvPr>
            <p:ph type="sldNum" sz="quarter" idx="12"/>
          </p:nvPr>
        </p:nvSpPr>
        <p:spPr/>
        <p:txBody>
          <a:bodyPr/>
          <a:lstStyle/>
          <a:p>
            <a:fld id="{C338348D-F2D3-AB47-AE2A-1D59B1E58D64}" type="slidenum">
              <a:rPr lang="en-GB" smtClean="0"/>
              <a:pPr/>
              <a:t>‹#›</a:t>
            </a:fld>
            <a:endParaRPr lang="en-GB"/>
          </a:p>
        </p:txBody>
      </p:sp>
      <p:sp>
        <p:nvSpPr>
          <p:cNvPr id="7" name="Platshållare för bild 6">
            <a:extLst>
              <a:ext uri="{FF2B5EF4-FFF2-40B4-BE49-F238E27FC236}">
                <a16:creationId xmlns:a16="http://schemas.microsoft.com/office/drawing/2014/main" id="{4CD2FD66-7FAA-AE47-8A10-92EF24064E28}"/>
              </a:ext>
            </a:extLst>
          </p:cNvPr>
          <p:cNvSpPr>
            <a:spLocks noGrp="1"/>
          </p:cNvSpPr>
          <p:nvPr>
            <p:ph type="pic" sz="quarter" idx="13"/>
          </p:nvPr>
        </p:nvSpPr>
        <p:spPr>
          <a:xfrm>
            <a:off x="250825" y="1182688"/>
            <a:ext cx="8642350" cy="3541712"/>
          </a:xfrm>
        </p:spPr>
        <p:txBody>
          <a:bodyPr/>
          <a:lstStyle>
            <a:lvl1pPr marL="0" indent="0">
              <a:buNone/>
              <a:defRPr/>
            </a:lvl1pPr>
          </a:lstStyle>
          <a:p>
            <a:r>
              <a:rPr lang="en-US" smtClean="0"/>
              <a:t>Click icon to add picture</a:t>
            </a:r>
            <a:endParaRPr lang="en-GB" dirty="0"/>
          </a:p>
        </p:txBody>
      </p:sp>
    </p:spTree>
    <p:extLst>
      <p:ext uri="{BB962C8B-B14F-4D97-AF65-F5344CB8AC3E}">
        <p14:creationId xmlns:p14="http://schemas.microsoft.com/office/powerpoint/2010/main" val="35177748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ubrik och två bild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99213F7-29AE-3348-BA14-276452F17522}"/>
              </a:ext>
            </a:extLst>
          </p:cNvPr>
          <p:cNvSpPr>
            <a:spLocks noGrp="1"/>
          </p:cNvSpPr>
          <p:nvPr>
            <p:ph type="title"/>
          </p:nvPr>
        </p:nvSpPr>
        <p:spPr/>
        <p:txBody>
          <a:bodyPr/>
          <a:lstStyle/>
          <a:p>
            <a:r>
              <a:rPr lang="en-US" smtClean="0"/>
              <a:t>Click to edit Master title style</a:t>
            </a:r>
            <a:endParaRPr lang="en-GB"/>
          </a:p>
        </p:txBody>
      </p:sp>
      <p:sp>
        <p:nvSpPr>
          <p:cNvPr id="4" name="Platshållare för datum 3">
            <a:extLst>
              <a:ext uri="{FF2B5EF4-FFF2-40B4-BE49-F238E27FC236}">
                <a16:creationId xmlns:a16="http://schemas.microsoft.com/office/drawing/2014/main" id="{DEE58744-88EE-9F48-B53F-195692071B89}"/>
              </a:ext>
            </a:extLst>
          </p:cNvPr>
          <p:cNvSpPr>
            <a:spLocks noGrp="1"/>
          </p:cNvSpPr>
          <p:nvPr>
            <p:ph type="dt" sz="half" idx="11"/>
          </p:nvPr>
        </p:nvSpPr>
        <p:spPr/>
        <p:txBody>
          <a:bodyPr/>
          <a:lstStyle/>
          <a:p>
            <a:fld id="{141755ED-D54E-694B-A391-7B1A4BC3BA77}" type="datetime1">
              <a:rPr lang="sv-SE" smtClean="0"/>
              <a:t>2019-12-18</a:t>
            </a:fld>
            <a:endParaRPr lang="en-GB" dirty="0"/>
          </a:p>
        </p:txBody>
      </p:sp>
      <p:sp>
        <p:nvSpPr>
          <p:cNvPr id="5" name="Platshållare för bildnummer 4">
            <a:extLst>
              <a:ext uri="{FF2B5EF4-FFF2-40B4-BE49-F238E27FC236}">
                <a16:creationId xmlns:a16="http://schemas.microsoft.com/office/drawing/2014/main" id="{12052B00-675E-0049-A5DB-D785D6290EF5}"/>
              </a:ext>
            </a:extLst>
          </p:cNvPr>
          <p:cNvSpPr>
            <a:spLocks noGrp="1"/>
          </p:cNvSpPr>
          <p:nvPr>
            <p:ph type="sldNum" sz="quarter" idx="12"/>
          </p:nvPr>
        </p:nvSpPr>
        <p:spPr/>
        <p:txBody>
          <a:bodyPr/>
          <a:lstStyle/>
          <a:p>
            <a:fld id="{C338348D-F2D3-AB47-AE2A-1D59B1E58D64}" type="slidenum">
              <a:rPr lang="en-GB" smtClean="0"/>
              <a:pPr/>
              <a:t>‹#›</a:t>
            </a:fld>
            <a:endParaRPr lang="en-GB"/>
          </a:p>
        </p:txBody>
      </p:sp>
      <p:sp>
        <p:nvSpPr>
          <p:cNvPr id="7" name="Platshållare för bild 6">
            <a:extLst>
              <a:ext uri="{FF2B5EF4-FFF2-40B4-BE49-F238E27FC236}">
                <a16:creationId xmlns:a16="http://schemas.microsoft.com/office/drawing/2014/main" id="{4CD2FD66-7FAA-AE47-8A10-92EF24064E28}"/>
              </a:ext>
            </a:extLst>
          </p:cNvPr>
          <p:cNvSpPr>
            <a:spLocks noGrp="1"/>
          </p:cNvSpPr>
          <p:nvPr>
            <p:ph type="pic" sz="quarter" idx="13"/>
          </p:nvPr>
        </p:nvSpPr>
        <p:spPr>
          <a:xfrm>
            <a:off x="250825" y="1183342"/>
            <a:ext cx="4282057" cy="3541058"/>
          </a:xfrm>
        </p:spPr>
        <p:txBody>
          <a:bodyPr/>
          <a:lstStyle>
            <a:lvl1pPr marL="0" indent="0">
              <a:buNone/>
              <a:defRPr/>
            </a:lvl1pPr>
          </a:lstStyle>
          <a:p>
            <a:r>
              <a:rPr lang="en-US" smtClean="0"/>
              <a:t>Click icon to add picture</a:t>
            </a:r>
            <a:endParaRPr lang="en-GB" dirty="0"/>
          </a:p>
        </p:txBody>
      </p:sp>
      <p:sp>
        <p:nvSpPr>
          <p:cNvPr id="8" name="Platshållare för bild 6">
            <a:extLst>
              <a:ext uri="{FF2B5EF4-FFF2-40B4-BE49-F238E27FC236}">
                <a16:creationId xmlns:a16="http://schemas.microsoft.com/office/drawing/2014/main" id="{F471D766-023C-E042-B60C-5AA70DCA1212}"/>
              </a:ext>
            </a:extLst>
          </p:cNvPr>
          <p:cNvSpPr>
            <a:spLocks noGrp="1"/>
          </p:cNvSpPr>
          <p:nvPr>
            <p:ph type="pic" sz="quarter" idx="14"/>
          </p:nvPr>
        </p:nvSpPr>
        <p:spPr>
          <a:xfrm>
            <a:off x="4611119" y="1183342"/>
            <a:ext cx="4282055" cy="3541058"/>
          </a:xfrm>
        </p:spPr>
        <p:txBody>
          <a:bodyPr/>
          <a:lstStyle>
            <a:lvl1pPr marL="0" indent="0">
              <a:buNone/>
              <a:defRPr/>
            </a:lvl1pPr>
          </a:lstStyle>
          <a:p>
            <a:r>
              <a:rPr lang="en-US" smtClean="0"/>
              <a:t>Click icon to add picture</a:t>
            </a:r>
            <a:endParaRPr lang="en-GB" dirty="0"/>
          </a:p>
        </p:txBody>
      </p:sp>
    </p:spTree>
    <p:extLst>
      <p:ext uri="{BB962C8B-B14F-4D97-AF65-F5344CB8AC3E}">
        <p14:creationId xmlns:p14="http://schemas.microsoft.com/office/powerpoint/2010/main" val="1901281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06286D3-8649-524C-AC90-FF2F69102F70}"/>
              </a:ext>
            </a:extLst>
          </p:cNvPr>
          <p:cNvSpPr>
            <a:spLocks noGrp="1"/>
          </p:cNvSpPr>
          <p:nvPr>
            <p:ph type="title"/>
          </p:nvPr>
        </p:nvSpPr>
        <p:spPr/>
        <p:txBody>
          <a:bodyPr/>
          <a:lstStyle/>
          <a:p>
            <a:r>
              <a:rPr lang="en-US" smtClean="0"/>
              <a:t>Click to edit Master title style</a:t>
            </a:r>
            <a:endParaRPr lang="en-GB" dirty="0"/>
          </a:p>
        </p:txBody>
      </p:sp>
      <p:sp>
        <p:nvSpPr>
          <p:cNvPr id="4" name="Platshållare för datum 3">
            <a:extLst>
              <a:ext uri="{FF2B5EF4-FFF2-40B4-BE49-F238E27FC236}">
                <a16:creationId xmlns:a16="http://schemas.microsoft.com/office/drawing/2014/main" id="{EE417B25-3466-4D4E-9932-2BC6E1D868B5}"/>
              </a:ext>
            </a:extLst>
          </p:cNvPr>
          <p:cNvSpPr>
            <a:spLocks noGrp="1"/>
          </p:cNvSpPr>
          <p:nvPr>
            <p:ph type="dt" sz="half" idx="11"/>
          </p:nvPr>
        </p:nvSpPr>
        <p:spPr/>
        <p:txBody>
          <a:bodyPr/>
          <a:lstStyle/>
          <a:p>
            <a:fld id="{C55EB1E9-4E18-5549-8E17-04A05D374244}" type="datetime1">
              <a:rPr lang="sv-SE" smtClean="0"/>
              <a:t>2019-12-18</a:t>
            </a:fld>
            <a:endParaRPr lang="en-GB" dirty="0"/>
          </a:p>
        </p:txBody>
      </p:sp>
      <p:sp>
        <p:nvSpPr>
          <p:cNvPr id="5" name="Platshållare för bildnummer 4">
            <a:extLst>
              <a:ext uri="{FF2B5EF4-FFF2-40B4-BE49-F238E27FC236}">
                <a16:creationId xmlns:a16="http://schemas.microsoft.com/office/drawing/2014/main" id="{31573EF2-0F29-FC4E-8D8C-6C9A6BED7D41}"/>
              </a:ext>
            </a:extLst>
          </p:cNvPr>
          <p:cNvSpPr>
            <a:spLocks noGrp="1"/>
          </p:cNvSpPr>
          <p:nvPr>
            <p:ph type="sldNum" sz="quarter" idx="12"/>
          </p:nvPr>
        </p:nvSpPr>
        <p:spPr/>
        <p:txBody>
          <a:bodyPr/>
          <a:lstStyle/>
          <a:p>
            <a:fld id="{C338348D-F2D3-AB47-AE2A-1D59B1E58D64}" type="slidenum">
              <a:rPr lang="en-GB" smtClean="0"/>
              <a:pPr/>
              <a:t>‹#›</a:t>
            </a:fld>
            <a:endParaRPr lang="en-GB"/>
          </a:p>
        </p:txBody>
      </p:sp>
    </p:spTree>
    <p:extLst>
      <p:ext uri="{BB962C8B-B14F-4D97-AF65-F5344CB8AC3E}">
        <p14:creationId xmlns:p14="http://schemas.microsoft.com/office/powerpoint/2010/main" val="1477115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1_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ED198F56-7694-4BEF-B199-A971A5CCA2F1}" type="datetimeFigureOut">
              <a:rPr lang="sv-SE" smtClean="0"/>
              <a:t>2019-12-18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20AD9A4-577A-4FAA-ABEC-F0EC0E4B5B99}" type="slidenum">
              <a:rPr lang="sv-SE" smtClean="0"/>
              <a:t>‹#›</a:t>
            </a:fld>
            <a:endParaRPr lang="sv-SE"/>
          </a:p>
        </p:txBody>
      </p:sp>
    </p:spTree>
    <p:extLst>
      <p:ext uri="{BB962C8B-B14F-4D97-AF65-F5344CB8AC3E}">
        <p14:creationId xmlns:p14="http://schemas.microsoft.com/office/powerpoint/2010/main" val="2115799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NUL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6" name="Grupp 15">
            <a:extLst>
              <a:ext uri="{FF2B5EF4-FFF2-40B4-BE49-F238E27FC236}">
                <a16:creationId xmlns:a16="http://schemas.microsoft.com/office/drawing/2014/main" id="{8FC9BCA9-8112-B140-ADE9-6824270029CC}"/>
              </a:ext>
            </a:extLst>
          </p:cNvPr>
          <p:cNvGrpSpPr/>
          <p:nvPr userDrawn="1"/>
        </p:nvGrpSpPr>
        <p:grpSpPr>
          <a:xfrm>
            <a:off x="0" y="0"/>
            <a:ext cx="1172780" cy="1181100"/>
            <a:chOff x="0" y="0"/>
            <a:chExt cx="1118774" cy="1126711"/>
          </a:xfrm>
          <a:noFill/>
        </p:grpSpPr>
        <p:pic>
          <p:nvPicPr>
            <p:cNvPr id="17" name="Picture 2">
              <a:extLst>
                <a:ext uri="{FF2B5EF4-FFF2-40B4-BE49-F238E27FC236}">
                  <a16:creationId xmlns:a16="http://schemas.microsoft.com/office/drawing/2014/main" id="{5CC0A999-4F7B-8C4E-8149-C4EAA0A4A500}"/>
                </a:ext>
              </a:extLst>
            </p:cNvPr>
            <p:cNvPicPr>
              <a:picLocks noChangeArrowheads="1"/>
            </p:cNvPicPr>
            <p:nvPr userDrawn="1"/>
          </p:nvPicPr>
          <p:blipFill>
            <a:blip r:embed="rId13" cstate="print">
              <a:extLst>
                <a:ext uri="{28A0092B-C50C-407E-A947-70E740481C1C}">
                  <a14:useLocalDpi xmlns:a14="http://schemas.microsoft.com/office/drawing/2010/main"/>
                </a:ext>
              </a:extLst>
            </a:blip>
            <a:srcRect/>
            <a:stretch>
              <a:fillRect/>
            </a:stretch>
          </p:blipFill>
          <p:spPr bwMode="auto">
            <a:xfrm>
              <a:off x="238674" y="237964"/>
              <a:ext cx="641393" cy="64978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pic>
        <p:grpSp>
          <p:nvGrpSpPr>
            <p:cNvPr id="18" name="Grupp 17">
              <a:extLst>
                <a:ext uri="{FF2B5EF4-FFF2-40B4-BE49-F238E27FC236}">
                  <a16:creationId xmlns:a16="http://schemas.microsoft.com/office/drawing/2014/main" id="{69D53D63-D667-E84D-A90C-8D11EC9E4B53}"/>
                </a:ext>
              </a:extLst>
            </p:cNvPr>
            <p:cNvGrpSpPr>
              <a:grpSpLocks noChangeAspect="1"/>
            </p:cNvGrpSpPr>
            <p:nvPr/>
          </p:nvGrpSpPr>
          <p:grpSpPr>
            <a:xfrm>
              <a:off x="440017" y="0"/>
              <a:ext cx="238707" cy="238781"/>
              <a:chOff x="2212991" y="4839051"/>
              <a:chExt cx="754419" cy="754653"/>
            </a:xfrm>
            <a:grpFill/>
          </p:grpSpPr>
          <p:sp>
            <p:nvSpPr>
              <p:cNvPr id="55" name="Rektangel 54">
                <a:extLst>
                  <a:ext uri="{FF2B5EF4-FFF2-40B4-BE49-F238E27FC236}">
                    <a16:creationId xmlns:a16="http://schemas.microsoft.com/office/drawing/2014/main" id="{9B6D8BC4-515D-A14B-BF16-35FC559D15C0}"/>
                  </a:ext>
                </a:extLst>
              </p:cNvPr>
              <p:cNvSpPr/>
              <p:nvPr userDrawn="1"/>
            </p:nvSpPr>
            <p:spPr>
              <a:xfrm>
                <a:off x="2212991" y="5342153"/>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6" name="Rektangel 55">
                <a:extLst>
                  <a:ext uri="{FF2B5EF4-FFF2-40B4-BE49-F238E27FC236}">
                    <a16:creationId xmlns:a16="http://schemas.microsoft.com/office/drawing/2014/main" id="{6A8074B4-32D4-7D4D-99B1-C1E5BCA4C294}"/>
                  </a:ext>
                </a:extLst>
              </p:cNvPr>
              <p:cNvSpPr/>
              <p:nvPr userDrawn="1"/>
            </p:nvSpPr>
            <p:spPr>
              <a:xfrm>
                <a:off x="2212991" y="5090602"/>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7" name="Rektangel 56">
                <a:extLst>
                  <a:ext uri="{FF2B5EF4-FFF2-40B4-BE49-F238E27FC236}">
                    <a16:creationId xmlns:a16="http://schemas.microsoft.com/office/drawing/2014/main" id="{5DF1CC6E-E23D-7846-B935-B6D685DE5D3F}"/>
                  </a:ext>
                </a:extLst>
              </p:cNvPr>
              <p:cNvSpPr/>
              <p:nvPr userDrawn="1"/>
            </p:nvSpPr>
            <p:spPr>
              <a:xfrm>
                <a:off x="2212991" y="4839051"/>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8" name="Rektangel 57">
                <a:extLst>
                  <a:ext uri="{FF2B5EF4-FFF2-40B4-BE49-F238E27FC236}">
                    <a16:creationId xmlns:a16="http://schemas.microsoft.com/office/drawing/2014/main" id="{E0344D03-8FC1-6B4D-BBDE-3DAE45779BC4}"/>
                  </a:ext>
                </a:extLst>
              </p:cNvPr>
              <p:cNvSpPr/>
              <p:nvPr userDrawn="1"/>
            </p:nvSpPr>
            <p:spPr>
              <a:xfrm>
                <a:off x="2464464" y="4839051"/>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9" name="Rektangel 58">
                <a:extLst>
                  <a:ext uri="{FF2B5EF4-FFF2-40B4-BE49-F238E27FC236}">
                    <a16:creationId xmlns:a16="http://schemas.microsoft.com/office/drawing/2014/main" id="{1ADEEFC8-FFFE-B543-9D4F-F5E7FFED0956}"/>
                  </a:ext>
                </a:extLst>
              </p:cNvPr>
              <p:cNvSpPr/>
              <p:nvPr userDrawn="1"/>
            </p:nvSpPr>
            <p:spPr>
              <a:xfrm>
                <a:off x="2715937" y="4839051"/>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0" name="Rektangel 59">
                <a:extLst>
                  <a:ext uri="{FF2B5EF4-FFF2-40B4-BE49-F238E27FC236}">
                    <a16:creationId xmlns:a16="http://schemas.microsoft.com/office/drawing/2014/main" id="{F8D556CD-9A22-3549-83E4-AC3754C40CA8}"/>
                  </a:ext>
                </a:extLst>
              </p:cNvPr>
              <p:cNvSpPr/>
              <p:nvPr userDrawn="1"/>
            </p:nvSpPr>
            <p:spPr>
              <a:xfrm>
                <a:off x="2464464" y="5342153"/>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1" name="Rektangel 60">
                <a:extLst>
                  <a:ext uri="{FF2B5EF4-FFF2-40B4-BE49-F238E27FC236}">
                    <a16:creationId xmlns:a16="http://schemas.microsoft.com/office/drawing/2014/main" id="{483B93B1-26EF-844F-BD73-0AB10B74D5DE}"/>
                  </a:ext>
                </a:extLst>
              </p:cNvPr>
              <p:cNvSpPr/>
              <p:nvPr userDrawn="1"/>
            </p:nvSpPr>
            <p:spPr>
              <a:xfrm>
                <a:off x="2715937" y="5342153"/>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2" name="Rektangel 61">
                <a:extLst>
                  <a:ext uri="{FF2B5EF4-FFF2-40B4-BE49-F238E27FC236}">
                    <a16:creationId xmlns:a16="http://schemas.microsoft.com/office/drawing/2014/main" id="{54D47BB5-122C-2748-A219-5604D6DB5EAD}"/>
                  </a:ext>
                </a:extLst>
              </p:cNvPr>
              <p:cNvSpPr/>
              <p:nvPr userDrawn="1"/>
            </p:nvSpPr>
            <p:spPr>
              <a:xfrm>
                <a:off x="2715937" y="5090602"/>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3" name="Rektangel 62">
                <a:extLst>
                  <a:ext uri="{FF2B5EF4-FFF2-40B4-BE49-F238E27FC236}">
                    <a16:creationId xmlns:a16="http://schemas.microsoft.com/office/drawing/2014/main" id="{39F3589B-0BFD-5640-9CF3-FAF5F7063F1A}"/>
                  </a:ext>
                </a:extLst>
              </p:cNvPr>
              <p:cNvSpPr/>
              <p:nvPr userDrawn="1"/>
            </p:nvSpPr>
            <p:spPr>
              <a:xfrm>
                <a:off x="2464464" y="5090602"/>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19" name="Grupp 18">
              <a:extLst>
                <a:ext uri="{FF2B5EF4-FFF2-40B4-BE49-F238E27FC236}">
                  <a16:creationId xmlns:a16="http://schemas.microsoft.com/office/drawing/2014/main" id="{BFB3C6E5-14B8-784E-8FB1-95AADD256478}"/>
                </a:ext>
              </a:extLst>
            </p:cNvPr>
            <p:cNvGrpSpPr>
              <a:grpSpLocks noChangeAspect="1"/>
            </p:cNvGrpSpPr>
            <p:nvPr/>
          </p:nvGrpSpPr>
          <p:grpSpPr>
            <a:xfrm>
              <a:off x="440017" y="887930"/>
              <a:ext cx="238707" cy="238781"/>
              <a:chOff x="2212991" y="4839051"/>
              <a:chExt cx="754419" cy="754653"/>
            </a:xfrm>
            <a:grpFill/>
          </p:grpSpPr>
          <p:sp>
            <p:nvSpPr>
              <p:cNvPr id="46" name="Rektangel 45">
                <a:extLst>
                  <a:ext uri="{FF2B5EF4-FFF2-40B4-BE49-F238E27FC236}">
                    <a16:creationId xmlns:a16="http://schemas.microsoft.com/office/drawing/2014/main" id="{8FF3B2D3-7968-8841-B69E-C92F6F383163}"/>
                  </a:ext>
                </a:extLst>
              </p:cNvPr>
              <p:cNvSpPr/>
              <p:nvPr userDrawn="1"/>
            </p:nvSpPr>
            <p:spPr>
              <a:xfrm>
                <a:off x="2212991" y="5342153"/>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7" name="Rektangel 46">
                <a:extLst>
                  <a:ext uri="{FF2B5EF4-FFF2-40B4-BE49-F238E27FC236}">
                    <a16:creationId xmlns:a16="http://schemas.microsoft.com/office/drawing/2014/main" id="{9C6FD4FD-051C-7D44-A009-64B5F0CF97F5}"/>
                  </a:ext>
                </a:extLst>
              </p:cNvPr>
              <p:cNvSpPr/>
              <p:nvPr userDrawn="1"/>
            </p:nvSpPr>
            <p:spPr>
              <a:xfrm>
                <a:off x="2212991" y="5090602"/>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8" name="Rektangel 47">
                <a:extLst>
                  <a:ext uri="{FF2B5EF4-FFF2-40B4-BE49-F238E27FC236}">
                    <a16:creationId xmlns:a16="http://schemas.microsoft.com/office/drawing/2014/main" id="{D122B4FC-27BC-B84C-9081-BA4D2B8110D6}"/>
                  </a:ext>
                </a:extLst>
              </p:cNvPr>
              <p:cNvSpPr/>
              <p:nvPr userDrawn="1"/>
            </p:nvSpPr>
            <p:spPr>
              <a:xfrm>
                <a:off x="2212991" y="4839051"/>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9" name="Rektangel 48">
                <a:extLst>
                  <a:ext uri="{FF2B5EF4-FFF2-40B4-BE49-F238E27FC236}">
                    <a16:creationId xmlns:a16="http://schemas.microsoft.com/office/drawing/2014/main" id="{C2B70FAB-C9FA-2A44-9029-57E8DB422861}"/>
                  </a:ext>
                </a:extLst>
              </p:cNvPr>
              <p:cNvSpPr/>
              <p:nvPr userDrawn="1"/>
            </p:nvSpPr>
            <p:spPr>
              <a:xfrm>
                <a:off x="2464464" y="4839051"/>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0" name="Rektangel 49">
                <a:extLst>
                  <a:ext uri="{FF2B5EF4-FFF2-40B4-BE49-F238E27FC236}">
                    <a16:creationId xmlns:a16="http://schemas.microsoft.com/office/drawing/2014/main" id="{A5278468-9F40-3949-88D4-236CB2B2ABC3}"/>
                  </a:ext>
                </a:extLst>
              </p:cNvPr>
              <p:cNvSpPr/>
              <p:nvPr userDrawn="1"/>
            </p:nvSpPr>
            <p:spPr>
              <a:xfrm>
                <a:off x="2715937" y="4839051"/>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1" name="Rektangel 50">
                <a:extLst>
                  <a:ext uri="{FF2B5EF4-FFF2-40B4-BE49-F238E27FC236}">
                    <a16:creationId xmlns:a16="http://schemas.microsoft.com/office/drawing/2014/main" id="{14A7F17F-2E72-7B46-9CD0-02CCB8739BB5}"/>
                  </a:ext>
                </a:extLst>
              </p:cNvPr>
              <p:cNvSpPr/>
              <p:nvPr userDrawn="1"/>
            </p:nvSpPr>
            <p:spPr>
              <a:xfrm>
                <a:off x="2464464" y="5342153"/>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2" name="Rektangel 51">
                <a:extLst>
                  <a:ext uri="{FF2B5EF4-FFF2-40B4-BE49-F238E27FC236}">
                    <a16:creationId xmlns:a16="http://schemas.microsoft.com/office/drawing/2014/main" id="{93801361-770D-6F40-89DC-EB545DDB8AFF}"/>
                  </a:ext>
                </a:extLst>
              </p:cNvPr>
              <p:cNvSpPr/>
              <p:nvPr userDrawn="1"/>
            </p:nvSpPr>
            <p:spPr>
              <a:xfrm>
                <a:off x="2715937" y="5342153"/>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3" name="Rektangel 52">
                <a:extLst>
                  <a:ext uri="{FF2B5EF4-FFF2-40B4-BE49-F238E27FC236}">
                    <a16:creationId xmlns:a16="http://schemas.microsoft.com/office/drawing/2014/main" id="{08944139-F9F3-7943-BCEB-BE4B04164A28}"/>
                  </a:ext>
                </a:extLst>
              </p:cNvPr>
              <p:cNvSpPr/>
              <p:nvPr userDrawn="1"/>
            </p:nvSpPr>
            <p:spPr>
              <a:xfrm>
                <a:off x="2715937" y="5090602"/>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4" name="Rektangel 53">
                <a:extLst>
                  <a:ext uri="{FF2B5EF4-FFF2-40B4-BE49-F238E27FC236}">
                    <a16:creationId xmlns:a16="http://schemas.microsoft.com/office/drawing/2014/main" id="{3A4FBAF0-741B-2149-90C7-535640089BF3}"/>
                  </a:ext>
                </a:extLst>
              </p:cNvPr>
              <p:cNvSpPr/>
              <p:nvPr userDrawn="1"/>
            </p:nvSpPr>
            <p:spPr>
              <a:xfrm>
                <a:off x="2464464" y="5090602"/>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20" name="Grupp 19">
              <a:extLst>
                <a:ext uri="{FF2B5EF4-FFF2-40B4-BE49-F238E27FC236}">
                  <a16:creationId xmlns:a16="http://schemas.microsoft.com/office/drawing/2014/main" id="{58807A2E-9697-D74B-98B0-162AE365508C}"/>
                </a:ext>
              </a:extLst>
            </p:cNvPr>
            <p:cNvGrpSpPr>
              <a:grpSpLocks noChangeAspect="1"/>
            </p:cNvGrpSpPr>
            <p:nvPr/>
          </p:nvGrpSpPr>
          <p:grpSpPr>
            <a:xfrm>
              <a:off x="0" y="443465"/>
              <a:ext cx="238707" cy="238781"/>
              <a:chOff x="2212991" y="4839051"/>
              <a:chExt cx="754419" cy="754653"/>
            </a:xfrm>
            <a:grpFill/>
          </p:grpSpPr>
          <p:sp>
            <p:nvSpPr>
              <p:cNvPr id="37" name="Rektangel 36">
                <a:extLst>
                  <a:ext uri="{FF2B5EF4-FFF2-40B4-BE49-F238E27FC236}">
                    <a16:creationId xmlns:a16="http://schemas.microsoft.com/office/drawing/2014/main" id="{81418C15-36C2-3E44-A14C-7074CE448558}"/>
                  </a:ext>
                </a:extLst>
              </p:cNvPr>
              <p:cNvSpPr/>
              <p:nvPr userDrawn="1"/>
            </p:nvSpPr>
            <p:spPr>
              <a:xfrm>
                <a:off x="2212991" y="5342153"/>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8" name="Rektangel 37">
                <a:extLst>
                  <a:ext uri="{FF2B5EF4-FFF2-40B4-BE49-F238E27FC236}">
                    <a16:creationId xmlns:a16="http://schemas.microsoft.com/office/drawing/2014/main" id="{44833AF8-4999-7D4F-AE3B-8B0F9A33DFDF}"/>
                  </a:ext>
                </a:extLst>
              </p:cNvPr>
              <p:cNvSpPr/>
              <p:nvPr userDrawn="1"/>
            </p:nvSpPr>
            <p:spPr>
              <a:xfrm>
                <a:off x="2212991" y="5090602"/>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9" name="Rektangel 38">
                <a:extLst>
                  <a:ext uri="{FF2B5EF4-FFF2-40B4-BE49-F238E27FC236}">
                    <a16:creationId xmlns:a16="http://schemas.microsoft.com/office/drawing/2014/main" id="{FF4139E5-A452-9845-824A-43F6502DE50C}"/>
                  </a:ext>
                </a:extLst>
              </p:cNvPr>
              <p:cNvSpPr/>
              <p:nvPr userDrawn="1"/>
            </p:nvSpPr>
            <p:spPr>
              <a:xfrm>
                <a:off x="2212991" y="4839051"/>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0" name="Rektangel 39">
                <a:extLst>
                  <a:ext uri="{FF2B5EF4-FFF2-40B4-BE49-F238E27FC236}">
                    <a16:creationId xmlns:a16="http://schemas.microsoft.com/office/drawing/2014/main" id="{183BB7F3-8509-4B45-9508-7FA6F428C163}"/>
                  </a:ext>
                </a:extLst>
              </p:cNvPr>
              <p:cNvSpPr/>
              <p:nvPr userDrawn="1"/>
            </p:nvSpPr>
            <p:spPr>
              <a:xfrm>
                <a:off x="2464464" y="4839051"/>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1" name="Rektangel 40">
                <a:extLst>
                  <a:ext uri="{FF2B5EF4-FFF2-40B4-BE49-F238E27FC236}">
                    <a16:creationId xmlns:a16="http://schemas.microsoft.com/office/drawing/2014/main" id="{DE036BB2-A884-814F-B716-7468FF3E1938}"/>
                  </a:ext>
                </a:extLst>
              </p:cNvPr>
              <p:cNvSpPr/>
              <p:nvPr userDrawn="1"/>
            </p:nvSpPr>
            <p:spPr>
              <a:xfrm>
                <a:off x="2715937" y="4839051"/>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2" name="Rektangel 41">
                <a:extLst>
                  <a:ext uri="{FF2B5EF4-FFF2-40B4-BE49-F238E27FC236}">
                    <a16:creationId xmlns:a16="http://schemas.microsoft.com/office/drawing/2014/main" id="{8C10D231-9633-4D40-8745-05CD67ACEB58}"/>
                  </a:ext>
                </a:extLst>
              </p:cNvPr>
              <p:cNvSpPr/>
              <p:nvPr userDrawn="1"/>
            </p:nvSpPr>
            <p:spPr>
              <a:xfrm>
                <a:off x="2464464" y="5342153"/>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3" name="Rektangel 42">
                <a:extLst>
                  <a:ext uri="{FF2B5EF4-FFF2-40B4-BE49-F238E27FC236}">
                    <a16:creationId xmlns:a16="http://schemas.microsoft.com/office/drawing/2014/main" id="{23A536BF-0D41-6E4F-985C-BE1F16D015F7}"/>
                  </a:ext>
                </a:extLst>
              </p:cNvPr>
              <p:cNvSpPr/>
              <p:nvPr userDrawn="1"/>
            </p:nvSpPr>
            <p:spPr>
              <a:xfrm>
                <a:off x="2715937" y="5342153"/>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4" name="Rektangel 43">
                <a:extLst>
                  <a:ext uri="{FF2B5EF4-FFF2-40B4-BE49-F238E27FC236}">
                    <a16:creationId xmlns:a16="http://schemas.microsoft.com/office/drawing/2014/main" id="{BA63BD33-740B-0441-BEB3-D86ED464D5A4}"/>
                  </a:ext>
                </a:extLst>
              </p:cNvPr>
              <p:cNvSpPr/>
              <p:nvPr userDrawn="1"/>
            </p:nvSpPr>
            <p:spPr>
              <a:xfrm>
                <a:off x="2715937" y="5090602"/>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5" name="Rektangel 44">
                <a:extLst>
                  <a:ext uri="{FF2B5EF4-FFF2-40B4-BE49-F238E27FC236}">
                    <a16:creationId xmlns:a16="http://schemas.microsoft.com/office/drawing/2014/main" id="{56D57299-ADB2-AF45-A47F-34F0365988CE}"/>
                  </a:ext>
                </a:extLst>
              </p:cNvPr>
              <p:cNvSpPr/>
              <p:nvPr userDrawn="1"/>
            </p:nvSpPr>
            <p:spPr>
              <a:xfrm>
                <a:off x="2464464" y="5090602"/>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21" name="Grupp 20">
              <a:extLst>
                <a:ext uri="{FF2B5EF4-FFF2-40B4-BE49-F238E27FC236}">
                  <a16:creationId xmlns:a16="http://schemas.microsoft.com/office/drawing/2014/main" id="{50B193BD-04F2-AD45-A802-45224EFD42DE}"/>
                </a:ext>
              </a:extLst>
            </p:cNvPr>
            <p:cNvGrpSpPr>
              <a:grpSpLocks noChangeAspect="1"/>
            </p:cNvGrpSpPr>
            <p:nvPr/>
          </p:nvGrpSpPr>
          <p:grpSpPr>
            <a:xfrm>
              <a:off x="880067" y="443465"/>
              <a:ext cx="238707" cy="238781"/>
              <a:chOff x="2212991" y="4839051"/>
              <a:chExt cx="754419" cy="754653"/>
            </a:xfrm>
            <a:grpFill/>
          </p:grpSpPr>
          <p:sp>
            <p:nvSpPr>
              <p:cNvPr id="22" name="Rektangel 21">
                <a:extLst>
                  <a:ext uri="{FF2B5EF4-FFF2-40B4-BE49-F238E27FC236}">
                    <a16:creationId xmlns:a16="http://schemas.microsoft.com/office/drawing/2014/main" id="{B412C8AC-CE2A-8848-A20D-226D21F4CB5C}"/>
                  </a:ext>
                </a:extLst>
              </p:cNvPr>
              <p:cNvSpPr/>
              <p:nvPr userDrawn="1"/>
            </p:nvSpPr>
            <p:spPr>
              <a:xfrm>
                <a:off x="2212991" y="5342153"/>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9" name="Rektangel 28">
                <a:extLst>
                  <a:ext uri="{FF2B5EF4-FFF2-40B4-BE49-F238E27FC236}">
                    <a16:creationId xmlns:a16="http://schemas.microsoft.com/office/drawing/2014/main" id="{FC864472-CE46-9A45-8003-AF4F1FF1F46F}"/>
                  </a:ext>
                </a:extLst>
              </p:cNvPr>
              <p:cNvSpPr/>
              <p:nvPr userDrawn="1"/>
            </p:nvSpPr>
            <p:spPr>
              <a:xfrm>
                <a:off x="2212991" y="5090602"/>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0" name="Rektangel 29">
                <a:extLst>
                  <a:ext uri="{FF2B5EF4-FFF2-40B4-BE49-F238E27FC236}">
                    <a16:creationId xmlns:a16="http://schemas.microsoft.com/office/drawing/2014/main" id="{A55052CE-8A2D-5242-87E6-5FAE68A5F451}"/>
                  </a:ext>
                </a:extLst>
              </p:cNvPr>
              <p:cNvSpPr/>
              <p:nvPr userDrawn="1"/>
            </p:nvSpPr>
            <p:spPr>
              <a:xfrm>
                <a:off x="2212991" y="4839051"/>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1" name="Rektangel 30">
                <a:extLst>
                  <a:ext uri="{FF2B5EF4-FFF2-40B4-BE49-F238E27FC236}">
                    <a16:creationId xmlns:a16="http://schemas.microsoft.com/office/drawing/2014/main" id="{C5C802A8-B3EB-504F-B960-8D1EB66A1C5F}"/>
                  </a:ext>
                </a:extLst>
              </p:cNvPr>
              <p:cNvSpPr/>
              <p:nvPr userDrawn="1"/>
            </p:nvSpPr>
            <p:spPr>
              <a:xfrm>
                <a:off x="2464464" y="4839051"/>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2" name="Rektangel 31">
                <a:extLst>
                  <a:ext uri="{FF2B5EF4-FFF2-40B4-BE49-F238E27FC236}">
                    <a16:creationId xmlns:a16="http://schemas.microsoft.com/office/drawing/2014/main" id="{85EABCF9-7B70-3043-AFE1-619D293FE116}"/>
                  </a:ext>
                </a:extLst>
              </p:cNvPr>
              <p:cNvSpPr/>
              <p:nvPr userDrawn="1"/>
            </p:nvSpPr>
            <p:spPr>
              <a:xfrm>
                <a:off x="2715937" y="4839051"/>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3" name="Rektangel 32">
                <a:extLst>
                  <a:ext uri="{FF2B5EF4-FFF2-40B4-BE49-F238E27FC236}">
                    <a16:creationId xmlns:a16="http://schemas.microsoft.com/office/drawing/2014/main" id="{479CB243-E35B-754D-AE34-43FD1DBAB312}"/>
                  </a:ext>
                </a:extLst>
              </p:cNvPr>
              <p:cNvSpPr/>
              <p:nvPr userDrawn="1"/>
            </p:nvSpPr>
            <p:spPr>
              <a:xfrm>
                <a:off x="2464464" y="5342153"/>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4" name="Rektangel 33">
                <a:extLst>
                  <a:ext uri="{FF2B5EF4-FFF2-40B4-BE49-F238E27FC236}">
                    <a16:creationId xmlns:a16="http://schemas.microsoft.com/office/drawing/2014/main" id="{236D23C6-AA93-C048-892B-A29832BC0F45}"/>
                  </a:ext>
                </a:extLst>
              </p:cNvPr>
              <p:cNvSpPr/>
              <p:nvPr userDrawn="1"/>
            </p:nvSpPr>
            <p:spPr>
              <a:xfrm>
                <a:off x="2715937" y="5342153"/>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5" name="Rektangel 34">
                <a:extLst>
                  <a:ext uri="{FF2B5EF4-FFF2-40B4-BE49-F238E27FC236}">
                    <a16:creationId xmlns:a16="http://schemas.microsoft.com/office/drawing/2014/main" id="{099F8E46-00A7-9B49-BA0B-443C1B18F619}"/>
                  </a:ext>
                </a:extLst>
              </p:cNvPr>
              <p:cNvSpPr/>
              <p:nvPr userDrawn="1"/>
            </p:nvSpPr>
            <p:spPr>
              <a:xfrm>
                <a:off x="2715937" y="5090602"/>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6" name="Rektangel 35">
                <a:extLst>
                  <a:ext uri="{FF2B5EF4-FFF2-40B4-BE49-F238E27FC236}">
                    <a16:creationId xmlns:a16="http://schemas.microsoft.com/office/drawing/2014/main" id="{1F014AEE-BA9C-5B4F-A52F-FFC2BFC66238}"/>
                  </a:ext>
                </a:extLst>
              </p:cNvPr>
              <p:cNvSpPr/>
              <p:nvPr userDrawn="1"/>
            </p:nvSpPr>
            <p:spPr>
              <a:xfrm>
                <a:off x="2464464" y="5090602"/>
                <a:ext cx="251473" cy="2515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cxnSp>
        <p:nvCxnSpPr>
          <p:cNvPr id="9" name="Rak 8">
            <a:extLst>
              <a:ext uri="{FF2B5EF4-FFF2-40B4-BE49-F238E27FC236}">
                <a16:creationId xmlns:a16="http://schemas.microsoft.com/office/drawing/2014/main" id="{35A3ADBA-25A7-C947-B502-691111D0D9E5}"/>
              </a:ext>
            </a:extLst>
          </p:cNvPr>
          <p:cNvCxnSpPr>
            <a:cxnSpLocks/>
          </p:cNvCxnSpPr>
          <p:nvPr/>
        </p:nvCxnSpPr>
        <p:spPr>
          <a:xfrm>
            <a:off x="247666" y="4891747"/>
            <a:ext cx="8645509"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Platshållare för rubrik 1">
            <a:extLst>
              <a:ext uri="{FF2B5EF4-FFF2-40B4-BE49-F238E27FC236}">
                <a16:creationId xmlns:a16="http://schemas.microsoft.com/office/drawing/2014/main" id="{785D31C7-D918-594B-BEA4-908A2623180A}"/>
              </a:ext>
            </a:extLst>
          </p:cNvPr>
          <p:cNvSpPr>
            <a:spLocks noGrp="1"/>
          </p:cNvSpPr>
          <p:nvPr>
            <p:ph type="title"/>
          </p:nvPr>
        </p:nvSpPr>
        <p:spPr>
          <a:xfrm>
            <a:off x="1060463" y="251752"/>
            <a:ext cx="7552857" cy="673874"/>
          </a:xfrm>
          <a:prstGeom prst="rect">
            <a:avLst/>
          </a:prstGeom>
        </p:spPr>
        <p:txBody>
          <a:bodyPr vert="horz" lIns="91440" tIns="45720" rIns="91440" bIns="45720" rtlCol="0" anchor="ctr">
            <a:noAutofit/>
          </a:bodyPr>
          <a:lstStyle/>
          <a:p>
            <a:r>
              <a:rPr lang="sv-SE" dirty="0"/>
              <a:t>Klicka här för att ändra mall för rubrikformat</a:t>
            </a:r>
            <a:endParaRPr lang="en-GB" dirty="0"/>
          </a:p>
        </p:txBody>
      </p:sp>
      <p:sp>
        <p:nvSpPr>
          <p:cNvPr id="3" name="Platshållare för text 2">
            <a:extLst>
              <a:ext uri="{FF2B5EF4-FFF2-40B4-BE49-F238E27FC236}">
                <a16:creationId xmlns:a16="http://schemas.microsoft.com/office/drawing/2014/main" id="{376CF093-1E8D-FF4F-B3C9-72A2B0815CB3}"/>
              </a:ext>
            </a:extLst>
          </p:cNvPr>
          <p:cNvSpPr>
            <a:spLocks noGrp="1"/>
          </p:cNvSpPr>
          <p:nvPr>
            <p:ph type="body" idx="1"/>
          </p:nvPr>
        </p:nvSpPr>
        <p:spPr>
          <a:xfrm>
            <a:off x="1062000" y="1112400"/>
            <a:ext cx="7572358" cy="3609046"/>
          </a:xfrm>
          <a:prstGeom prst="rect">
            <a:avLst/>
          </a:prstGeom>
        </p:spPr>
        <p:txBody>
          <a:bodyPr vert="horz" lIns="91440" tIns="45720" rIns="91440" bIns="4572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endParaRPr lang="en-GB" dirty="0"/>
          </a:p>
        </p:txBody>
      </p:sp>
      <p:sp>
        <p:nvSpPr>
          <p:cNvPr id="5" name="Platshållare för datum 4">
            <a:extLst>
              <a:ext uri="{FF2B5EF4-FFF2-40B4-BE49-F238E27FC236}">
                <a16:creationId xmlns:a16="http://schemas.microsoft.com/office/drawing/2014/main" id="{97E4CD63-A723-E743-A7FA-6B31200F61CF}"/>
              </a:ext>
            </a:extLst>
          </p:cNvPr>
          <p:cNvSpPr>
            <a:spLocks noGrp="1"/>
          </p:cNvSpPr>
          <p:nvPr>
            <p:ph type="dt" sz="half" idx="2"/>
          </p:nvPr>
        </p:nvSpPr>
        <p:spPr>
          <a:xfrm>
            <a:off x="250825" y="4949520"/>
            <a:ext cx="2057400" cy="117474"/>
          </a:xfrm>
          <a:prstGeom prst="rect">
            <a:avLst/>
          </a:prstGeom>
        </p:spPr>
        <p:txBody>
          <a:bodyPr vert="horz" wrap="none" lIns="0" tIns="0" rIns="0" bIns="0" rtlCol="0" anchor="ctr"/>
          <a:lstStyle>
            <a:lvl1pPr algn="l">
              <a:defRPr sz="700">
                <a:solidFill>
                  <a:srgbClr val="848489"/>
                </a:solidFill>
              </a:defRPr>
            </a:lvl1pPr>
          </a:lstStyle>
          <a:p>
            <a:fld id="{832A3DEB-92BA-404E-9210-96F4218B7138}" type="datetime1">
              <a:rPr lang="sv-SE" smtClean="0"/>
              <a:t>2019-12-18</a:t>
            </a:fld>
            <a:endParaRPr lang="en-GB" dirty="0"/>
          </a:p>
        </p:txBody>
      </p:sp>
      <p:sp>
        <p:nvSpPr>
          <p:cNvPr id="6" name="Platshållare för bildnummer 5">
            <a:extLst>
              <a:ext uri="{FF2B5EF4-FFF2-40B4-BE49-F238E27FC236}">
                <a16:creationId xmlns:a16="http://schemas.microsoft.com/office/drawing/2014/main" id="{3844A7B9-8441-734E-B26B-9C9C5C04B442}"/>
              </a:ext>
            </a:extLst>
          </p:cNvPr>
          <p:cNvSpPr>
            <a:spLocks noGrp="1"/>
          </p:cNvSpPr>
          <p:nvPr>
            <p:ph type="sldNum" sz="quarter" idx="4"/>
          </p:nvPr>
        </p:nvSpPr>
        <p:spPr>
          <a:xfrm>
            <a:off x="6835775" y="4949520"/>
            <a:ext cx="2057400" cy="117474"/>
          </a:xfrm>
          <a:prstGeom prst="rect">
            <a:avLst/>
          </a:prstGeom>
        </p:spPr>
        <p:txBody>
          <a:bodyPr vert="horz" wrap="none" lIns="0" tIns="0" rIns="0" bIns="0" rtlCol="0" anchor="ctr"/>
          <a:lstStyle>
            <a:lvl1pPr algn="r">
              <a:defRPr sz="700">
                <a:solidFill>
                  <a:srgbClr val="848489"/>
                </a:solidFill>
              </a:defRPr>
            </a:lvl1pPr>
          </a:lstStyle>
          <a:p>
            <a:fld id="{C338348D-F2D3-AB47-AE2A-1D59B1E58D64}"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772" r:id="rId1"/>
    <p:sldLayoutId id="2147483773" r:id="rId2"/>
    <p:sldLayoutId id="2147483786" r:id="rId3"/>
    <p:sldLayoutId id="2147483800" r:id="rId4"/>
    <p:sldLayoutId id="2147483801" r:id="rId5"/>
    <p:sldLayoutId id="2147483803" r:id="rId6"/>
    <p:sldLayoutId id="2147483802" r:id="rId7"/>
    <p:sldLayoutId id="2147483799" r:id="rId8"/>
    <p:sldLayoutId id="2147483804" r:id="rId9"/>
    <p:sldLayoutId id="2147483805" r:id="rId10"/>
    <p:sldLayoutId id="2147483806"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rtl="0" eaLnBrk="1" fontAlgn="base" hangingPunct="1">
        <a:lnSpc>
          <a:spcPts val="3000"/>
        </a:lnSpc>
        <a:spcBef>
          <a:spcPct val="0"/>
        </a:spcBef>
        <a:spcAft>
          <a:spcPct val="0"/>
        </a:spcAft>
        <a:defRPr sz="2600" b="1" kern="1200">
          <a:solidFill>
            <a:schemeClr val="tx1"/>
          </a:solidFill>
          <a:latin typeface="+mj-lt"/>
          <a:ea typeface="+mj-ea"/>
          <a:cs typeface="+mj-cs"/>
        </a:defRPr>
      </a:lvl1pPr>
      <a:lvl2pPr algn="l" rtl="0" eaLnBrk="1" fontAlgn="base" hangingPunct="1">
        <a:lnSpc>
          <a:spcPts val="3000"/>
        </a:lnSpc>
        <a:spcBef>
          <a:spcPct val="0"/>
        </a:spcBef>
        <a:spcAft>
          <a:spcPct val="0"/>
        </a:spcAft>
        <a:defRPr sz="2600" b="1">
          <a:solidFill>
            <a:schemeClr val="tx1"/>
          </a:solidFill>
          <a:latin typeface="Arial" panose="020B0604020202020204" pitchFamily="34" charset="0"/>
        </a:defRPr>
      </a:lvl2pPr>
      <a:lvl3pPr algn="l" rtl="0" eaLnBrk="1" fontAlgn="base" hangingPunct="1">
        <a:lnSpc>
          <a:spcPts val="3000"/>
        </a:lnSpc>
        <a:spcBef>
          <a:spcPct val="0"/>
        </a:spcBef>
        <a:spcAft>
          <a:spcPct val="0"/>
        </a:spcAft>
        <a:defRPr sz="2600" b="1">
          <a:solidFill>
            <a:schemeClr val="tx1"/>
          </a:solidFill>
          <a:latin typeface="Arial" panose="020B0604020202020204" pitchFamily="34" charset="0"/>
        </a:defRPr>
      </a:lvl3pPr>
      <a:lvl4pPr algn="l" rtl="0" eaLnBrk="1" fontAlgn="base" hangingPunct="1">
        <a:lnSpc>
          <a:spcPts val="3000"/>
        </a:lnSpc>
        <a:spcBef>
          <a:spcPct val="0"/>
        </a:spcBef>
        <a:spcAft>
          <a:spcPct val="0"/>
        </a:spcAft>
        <a:defRPr sz="2600" b="1">
          <a:solidFill>
            <a:schemeClr val="tx1"/>
          </a:solidFill>
          <a:latin typeface="Arial" panose="020B0604020202020204" pitchFamily="34" charset="0"/>
        </a:defRPr>
      </a:lvl4pPr>
      <a:lvl5pPr algn="l" rtl="0" eaLnBrk="1" fontAlgn="base" hangingPunct="1">
        <a:lnSpc>
          <a:spcPts val="3000"/>
        </a:lnSpc>
        <a:spcBef>
          <a:spcPct val="0"/>
        </a:spcBef>
        <a:spcAft>
          <a:spcPct val="0"/>
        </a:spcAft>
        <a:defRPr sz="2600" b="1">
          <a:solidFill>
            <a:schemeClr val="tx1"/>
          </a:solidFill>
          <a:latin typeface="Arial" panose="020B0604020202020204" pitchFamily="34" charset="0"/>
        </a:defRPr>
      </a:lvl5pPr>
      <a:lvl6pPr marL="457200" algn="l" rtl="0" eaLnBrk="1" fontAlgn="base" hangingPunct="1">
        <a:lnSpc>
          <a:spcPts val="3000"/>
        </a:lnSpc>
        <a:spcBef>
          <a:spcPct val="0"/>
        </a:spcBef>
        <a:spcAft>
          <a:spcPct val="0"/>
        </a:spcAft>
        <a:defRPr sz="2600" b="1">
          <a:solidFill>
            <a:schemeClr val="tx1"/>
          </a:solidFill>
          <a:latin typeface="Arial" panose="020B0604020202020204" pitchFamily="34" charset="0"/>
        </a:defRPr>
      </a:lvl6pPr>
      <a:lvl7pPr marL="914400" algn="l" rtl="0" eaLnBrk="1" fontAlgn="base" hangingPunct="1">
        <a:lnSpc>
          <a:spcPts val="3000"/>
        </a:lnSpc>
        <a:spcBef>
          <a:spcPct val="0"/>
        </a:spcBef>
        <a:spcAft>
          <a:spcPct val="0"/>
        </a:spcAft>
        <a:defRPr sz="2600" b="1">
          <a:solidFill>
            <a:schemeClr val="tx1"/>
          </a:solidFill>
          <a:latin typeface="Arial" panose="020B0604020202020204" pitchFamily="34" charset="0"/>
        </a:defRPr>
      </a:lvl7pPr>
      <a:lvl8pPr marL="1371600" algn="l" rtl="0" eaLnBrk="1" fontAlgn="base" hangingPunct="1">
        <a:lnSpc>
          <a:spcPts val="3000"/>
        </a:lnSpc>
        <a:spcBef>
          <a:spcPct val="0"/>
        </a:spcBef>
        <a:spcAft>
          <a:spcPct val="0"/>
        </a:spcAft>
        <a:defRPr sz="2600" b="1">
          <a:solidFill>
            <a:schemeClr val="tx1"/>
          </a:solidFill>
          <a:latin typeface="Arial" panose="020B0604020202020204" pitchFamily="34" charset="0"/>
        </a:defRPr>
      </a:lvl8pPr>
      <a:lvl9pPr marL="1828800" algn="l" rtl="0" eaLnBrk="1" fontAlgn="base" hangingPunct="1">
        <a:lnSpc>
          <a:spcPts val="3000"/>
        </a:lnSpc>
        <a:spcBef>
          <a:spcPct val="0"/>
        </a:spcBef>
        <a:spcAft>
          <a:spcPct val="0"/>
        </a:spcAft>
        <a:defRPr sz="2600" b="1">
          <a:solidFill>
            <a:schemeClr val="tx1"/>
          </a:solidFill>
          <a:latin typeface="Arial" panose="020B0604020202020204" pitchFamily="34" charset="0"/>
        </a:defRPr>
      </a:lvl9pPr>
    </p:titleStyle>
    <p:bodyStyle>
      <a:lvl1pPr marL="222250" indent="-222250" algn="l" rtl="0" eaLnBrk="1" fontAlgn="base" hangingPunct="1">
        <a:lnSpc>
          <a:spcPct val="90000"/>
        </a:lnSpc>
        <a:spcBef>
          <a:spcPts val="1000"/>
        </a:spcBef>
        <a:spcAft>
          <a:spcPts val="200"/>
        </a:spcAft>
        <a:buClr>
          <a:schemeClr val="tx1"/>
        </a:buClr>
        <a:buFont typeface="Arial" panose="020B0604020202020204" pitchFamily="34" charset="0"/>
        <a:buChar char="•"/>
        <a:tabLst/>
        <a:defRPr sz="1800" kern="1200">
          <a:solidFill>
            <a:schemeClr val="tx1"/>
          </a:solidFill>
          <a:latin typeface="+mn-lt"/>
          <a:ea typeface="+mn-ea"/>
          <a:cs typeface="+mn-cs"/>
        </a:defRPr>
      </a:lvl1pPr>
      <a:lvl2pPr marL="446088" indent="-223838" algn="l" rtl="0" eaLnBrk="1" fontAlgn="base" hangingPunct="1">
        <a:lnSpc>
          <a:spcPct val="90000"/>
        </a:lnSpc>
        <a:spcBef>
          <a:spcPts val="600"/>
        </a:spcBef>
        <a:spcAft>
          <a:spcPct val="0"/>
        </a:spcAft>
        <a:buFont typeface="Systemtypsnitt"/>
        <a:buChar char="–"/>
        <a:tabLst/>
        <a:defRPr sz="1600" kern="1200">
          <a:solidFill>
            <a:schemeClr val="tx1"/>
          </a:solidFill>
          <a:latin typeface="+mn-lt"/>
          <a:ea typeface="+mn-ea"/>
          <a:cs typeface="+mn-cs"/>
        </a:defRPr>
      </a:lvl2pPr>
      <a:lvl3pPr marL="669925" indent="-223838" algn="l" rtl="0" eaLnBrk="1" fontAlgn="base" hangingPunct="1">
        <a:lnSpc>
          <a:spcPct val="90000"/>
        </a:lnSpc>
        <a:spcBef>
          <a:spcPts val="600"/>
        </a:spcBef>
        <a:spcAft>
          <a:spcPct val="0"/>
        </a:spcAft>
        <a:buFont typeface="Systemtypsnitt"/>
        <a:buChar char="&gt;"/>
        <a:tabLst/>
        <a:defRPr sz="1600" i="1" kern="1200">
          <a:solidFill>
            <a:schemeClr val="tx1"/>
          </a:solidFill>
          <a:latin typeface="+mn-lt"/>
          <a:ea typeface="+mn-ea"/>
          <a:cs typeface="+mn-cs"/>
        </a:defRPr>
      </a:lvl3pPr>
      <a:lvl4pPr marL="846138" indent="-176213" algn="l" rtl="0" eaLnBrk="1" fontAlgn="base" hangingPunct="1">
        <a:lnSpc>
          <a:spcPct val="90000"/>
        </a:lnSpc>
        <a:spcBef>
          <a:spcPts val="600"/>
        </a:spcBef>
        <a:spcAft>
          <a:spcPct val="0"/>
        </a:spcAft>
        <a:buFont typeface="Arial" panose="020B0604020202020204" pitchFamily="34" charset="0"/>
        <a:buChar char="•"/>
        <a:tabLst/>
        <a:defRPr sz="1400" kern="1200">
          <a:solidFill>
            <a:schemeClr val="tx1"/>
          </a:solidFill>
          <a:latin typeface="+mn-lt"/>
          <a:ea typeface="+mn-ea"/>
          <a:cs typeface="+mn-cs"/>
        </a:defRPr>
      </a:lvl4pPr>
      <a:lvl5pPr marL="1112838" indent="-266700" algn="l" rtl="0" eaLnBrk="1" fontAlgn="base" hangingPunct="1">
        <a:lnSpc>
          <a:spcPct val="90000"/>
        </a:lnSpc>
        <a:spcBef>
          <a:spcPts val="600"/>
        </a:spcBef>
        <a:spcAft>
          <a:spcPct val="0"/>
        </a:spcAft>
        <a:buFont typeface="Arial" panose="020B0604020202020204" pitchFamily="34" charset="0"/>
        <a:buChar char="–"/>
        <a:tabLst/>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620" userDrawn="1">
          <p15:clr>
            <a:srgbClr val="F26B43"/>
          </p15:clr>
        </p15:guide>
        <p15:guide id="2" pos="2880" userDrawn="1">
          <p15:clr>
            <a:srgbClr val="F26B43"/>
          </p15:clr>
        </p15:guide>
        <p15:guide id="3" pos="736" userDrawn="1">
          <p15:clr>
            <a:srgbClr val="F26B43"/>
          </p15:clr>
        </p15:guide>
        <p15:guide id="4" pos="5443" userDrawn="1">
          <p15:clr>
            <a:srgbClr val="F26B43"/>
          </p15:clr>
        </p15:guide>
        <p15:guide id="5" orient="horz" pos="742" userDrawn="1">
          <p15:clr>
            <a:srgbClr val="F26B43"/>
          </p15:clr>
        </p15:guide>
        <p15:guide id="7" pos="158" userDrawn="1">
          <p15:clr>
            <a:srgbClr val="F26B43"/>
          </p15:clr>
        </p15:guide>
        <p15:guide id="9" orient="horz" pos="584" userDrawn="1">
          <p15:clr>
            <a:srgbClr val="F26B43"/>
          </p15:clr>
        </p15:guide>
        <p15:guide id="10" orient="horz" pos="156" userDrawn="1">
          <p15:clr>
            <a:srgbClr val="F26B43"/>
          </p15:clr>
        </p15:guide>
        <p15:guide id="11" pos="5602" userDrawn="1">
          <p15:clr>
            <a:srgbClr val="F26B43"/>
          </p15:clr>
        </p15:guide>
        <p15:guide id="12" pos="667" userDrawn="1">
          <p15:clr>
            <a:srgbClr val="F26B43"/>
          </p15:clr>
        </p15:guide>
        <p15:guide id="13" pos="580" userDrawn="1">
          <p15:clr>
            <a:srgbClr val="F26B43"/>
          </p15:clr>
        </p15:guide>
        <p15:guide id="15" orient="horz" pos="3085" userDrawn="1">
          <p15:clr>
            <a:srgbClr val="F26B43"/>
          </p15:clr>
        </p15:guide>
        <p15:guide id="16" orient="horz" pos="2976" userDrawn="1">
          <p15:clr>
            <a:srgbClr val="F26B43"/>
          </p15:clr>
        </p15:guide>
        <p15:guide id="17" pos="363"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comments" Target="../comments/comment1.xml"/></Relationships>
</file>

<file path=ppt/slides/_rels/slide1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hyperlink" Target="https://intra.kth.se/styrning/utbildning/enkater/kth-s-officiella-enkater-1.330675" TargetMode="Externa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hyperlink" Target="https://intra.kth.se/styrning/utbildning/enkater/kth-s-officiella-enkater-1.330675"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9DA710C-5B5B-BF41-8E67-58B4F660292C}"/>
              </a:ext>
            </a:extLst>
          </p:cNvPr>
          <p:cNvSpPr>
            <a:spLocks noGrp="1"/>
          </p:cNvSpPr>
          <p:nvPr>
            <p:ph type="ctrTitle"/>
          </p:nvPr>
        </p:nvSpPr>
        <p:spPr>
          <a:xfrm>
            <a:off x="459548" y="1329595"/>
            <a:ext cx="8181215" cy="643695"/>
          </a:xfrm>
        </p:spPr>
        <p:txBody>
          <a:bodyPr/>
          <a:lstStyle/>
          <a:p>
            <a:r>
              <a:rPr lang="en-GB" dirty="0" err="1" smtClean="0"/>
              <a:t>Mellanårsenkät</a:t>
            </a:r>
            <a:r>
              <a:rPr lang="en-GB" dirty="0" smtClean="0"/>
              <a:t> 2019</a:t>
            </a:r>
            <a:endParaRPr lang="en-GB" dirty="0"/>
          </a:p>
        </p:txBody>
      </p:sp>
      <p:sp>
        <p:nvSpPr>
          <p:cNvPr id="3" name="Underrubrik 2">
            <a:extLst>
              <a:ext uri="{FF2B5EF4-FFF2-40B4-BE49-F238E27FC236}">
                <a16:creationId xmlns:a16="http://schemas.microsoft.com/office/drawing/2014/main" id="{76D738B8-0E7F-6245-8D2F-E944B59515D1}"/>
              </a:ext>
            </a:extLst>
          </p:cNvPr>
          <p:cNvSpPr>
            <a:spLocks noGrp="1"/>
          </p:cNvSpPr>
          <p:nvPr>
            <p:ph type="subTitle" idx="1"/>
          </p:nvPr>
        </p:nvSpPr>
        <p:spPr>
          <a:xfrm>
            <a:off x="459548" y="1973290"/>
            <a:ext cx="8181215" cy="711031"/>
          </a:xfrm>
        </p:spPr>
        <p:txBody>
          <a:bodyPr/>
          <a:lstStyle/>
          <a:p>
            <a:endParaRPr lang="en-GB" dirty="0"/>
          </a:p>
        </p:txBody>
      </p:sp>
    </p:spTree>
    <p:extLst>
      <p:ext uri="{BB962C8B-B14F-4D97-AF65-F5344CB8AC3E}">
        <p14:creationId xmlns:p14="http://schemas.microsoft.com/office/powerpoint/2010/main" val="7924884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A9E2BCFE-8676-A348-AF96-83861126C78A}"/>
              </a:ext>
            </a:extLst>
          </p:cNvPr>
          <p:cNvSpPr>
            <a:spLocks noGrp="1"/>
          </p:cNvSpPr>
          <p:nvPr>
            <p:ph type="dt" sz="half" idx="11"/>
          </p:nvPr>
        </p:nvSpPr>
        <p:spPr/>
        <p:txBody>
          <a:bodyPr/>
          <a:lstStyle/>
          <a:p>
            <a:fld id="{141755ED-D54E-694B-A391-7B1A4BC3BA77}" type="datetime1">
              <a:rPr lang="sv-SE" smtClean="0"/>
              <a:pPr/>
              <a:t>2019-12-18</a:t>
            </a:fld>
            <a:endParaRPr lang="en-GB" dirty="0"/>
          </a:p>
        </p:txBody>
      </p:sp>
      <p:sp>
        <p:nvSpPr>
          <p:cNvPr id="4" name="Platshållare för bildnummer 3">
            <a:extLst>
              <a:ext uri="{FF2B5EF4-FFF2-40B4-BE49-F238E27FC236}">
                <a16:creationId xmlns:a16="http://schemas.microsoft.com/office/drawing/2014/main" id="{E0800158-0EC8-D040-A057-34B84D5FFA29}"/>
              </a:ext>
            </a:extLst>
          </p:cNvPr>
          <p:cNvSpPr>
            <a:spLocks noGrp="1"/>
          </p:cNvSpPr>
          <p:nvPr>
            <p:ph type="sldNum" sz="quarter" idx="12"/>
          </p:nvPr>
        </p:nvSpPr>
        <p:spPr/>
        <p:txBody>
          <a:bodyPr/>
          <a:lstStyle/>
          <a:p>
            <a:fld id="{C338348D-F2D3-AB47-AE2A-1D59B1E58D64}" type="slidenum">
              <a:rPr lang="en-GB" smtClean="0"/>
              <a:pPr/>
              <a:t>10</a:t>
            </a:fld>
            <a:endParaRPr lang="en-GB"/>
          </a:p>
        </p:txBody>
      </p:sp>
      <p:graphicFrame>
        <p:nvGraphicFramePr>
          <p:cNvPr id="7" name="Diagram 6"/>
          <p:cNvGraphicFramePr/>
          <p:nvPr>
            <p:extLst>
              <p:ext uri="{D42A27DB-BD31-4B8C-83A1-F6EECF244321}">
                <p14:modId xmlns:p14="http://schemas.microsoft.com/office/powerpoint/2010/main" val="3189080771"/>
              </p:ext>
            </p:extLst>
          </p:nvPr>
        </p:nvGraphicFramePr>
        <p:xfrm>
          <a:off x="677577" y="335499"/>
          <a:ext cx="7762532" cy="461402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7524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054283799"/>
              </p:ext>
            </p:extLst>
          </p:nvPr>
        </p:nvGraphicFramePr>
        <p:xfrm>
          <a:off x="744583" y="424543"/>
          <a:ext cx="7393577" cy="426502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920199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D144A08B-F02B-4E46-9023-9C714CB71CBA}"/>
              </a:ext>
            </a:extLst>
          </p:cNvPr>
          <p:cNvSpPr>
            <a:spLocks noGrp="1"/>
          </p:cNvSpPr>
          <p:nvPr>
            <p:ph type="dt" sz="half" idx="11"/>
          </p:nvPr>
        </p:nvSpPr>
        <p:spPr/>
        <p:txBody>
          <a:bodyPr/>
          <a:lstStyle/>
          <a:p>
            <a:fld id="{C55EB1E9-4E18-5549-8E17-04A05D374244}" type="datetime1">
              <a:rPr lang="sv-SE" smtClean="0"/>
              <a:pPr/>
              <a:t>2019-12-18</a:t>
            </a:fld>
            <a:endParaRPr lang="en-GB" dirty="0"/>
          </a:p>
        </p:txBody>
      </p:sp>
      <p:sp>
        <p:nvSpPr>
          <p:cNvPr id="4" name="Platshållare för bildnummer 3">
            <a:extLst>
              <a:ext uri="{FF2B5EF4-FFF2-40B4-BE49-F238E27FC236}">
                <a16:creationId xmlns:a16="http://schemas.microsoft.com/office/drawing/2014/main" id="{DC771317-7A3B-AB4F-A106-3CFD06496B26}"/>
              </a:ext>
            </a:extLst>
          </p:cNvPr>
          <p:cNvSpPr>
            <a:spLocks noGrp="1"/>
          </p:cNvSpPr>
          <p:nvPr>
            <p:ph type="sldNum" sz="quarter" idx="12"/>
          </p:nvPr>
        </p:nvSpPr>
        <p:spPr/>
        <p:txBody>
          <a:bodyPr/>
          <a:lstStyle/>
          <a:p>
            <a:fld id="{C338348D-F2D3-AB47-AE2A-1D59B1E58D64}" type="slidenum">
              <a:rPr lang="en-GB" smtClean="0"/>
              <a:pPr/>
              <a:t>12</a:t>
            </a:fld>
            <a:endParaRPr lang="en-GB"/>
          </a:p>
        </p:txBody>
      </p:sp>
      <p:graphicFrame>
        <p:nvGraphicFramePr>
          <p:cNvPr id="5" name="Diagram 4"/>
          <p:cNvGraphicFramePr/>
          <p:nvPr>
            <p:extLst>
              <p:ext uri="{D42A27DB-BD31-4B8C-83A1-F6EECF244321}">
                <p14:modId xmlns:p14="http://schemas.microsoft.com/office/powerpoint/2010/main" val="4141336619"/>
              </p:ext>
            </p:extLst>
          </p:nvPr>
        </p:nvGraphicFramePr>
        <p:xfrm>
          <a:off x="921544" y="550070"/>
          <a:ext cx="7165181" cy="3886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50226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p:cNvSpPr>
            <a:spLocks noGrp="1"/>
          </p:cNvSpPr>
          <p:nvPr>
            <p:ph type="dt" sz="half" idx="11"/>
          </p:nvPr>
        </p:nvSpPr>
        <p:spPr/>
        <p:txBody>
          <a:bodyPr/>
          <a:lstStyle/>
          <a:p>
            <a:fld id="{C55EB1E9-4E18-5549-8E17-04A05D374244}" type="datetime1">
              <a:rPr lang="sv-SE" smtClean="0"/>
              <a:t>2019-12-18</a:t>
            </a:fld>
            <a:endParaRPr lang="en-GB" dirty="0"/>
          </a:p>
        </p:txBody>
      </p:sp>
      <p:sp>
        <p:nvSpPr>
          <p:cNvPr id="4" name="Platshållare för bildnummer 3"/>
          <p:cNvSpPr>
            <a:spLocks noGrp="1"/>
          </p:cNvSpPr>
          <p:nvPr>
            <p:ph type="sldNum" sz="quarter" idx="12"/>
          </p:nvPr>
        </p:nvSpPr>
        <p:spPr/>
        <p:txBody>
          <a:bodyPr/>
          <a:lstStyle/>
          <a:p>
            <a:fld id="{C338348D-F2D3-AB47-AE2A-1D59B1E58D64}" type="slidenum">
              <a:rPr lang="en-GB" smtClean="0"/>
              <a:pPr/>
              <a:t>13</a:t>
            </a:fld>
            <a:endParaRPr lang="en-GB"/>
          </a:p>
        </p:txBody>
      </p:sp>
      <p:graphicFrame>
        <p:nvGraphicFramePr>
          <p:cNvPr id="5" name="Diagram 4"/>
          <p:cNvGraphicFramePr/>
          <p:nvPr>
            <p:extLst>
              <p:ext uri="{D42A27DB-BD31-4B8C-83A1-F6EECF244321}">
                <p14:modId xmlns:p14="http://schemas.microsoft.com/office/powerpoint/2010/main" val="4259681888"/>
              </p:ext>
            </p:extLst>
          </p:nvPr>
        </p:nvGraphicFramePr>
        <p:xfrm>
          <a:off x="885371" y="123371"/>
          <a:ext cx="7532915" cy="4622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286723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1593795265"/>
              </p:ext>
            </p:extLst>
          </p:nvPr>
        </p:nvGraphicFramePr>
        <p:xfrm>
          <a:off x="642939" y="1038498"/>
          <a:ext cx="6665730" cy="3369196"/>
        </p:xfrm>
        <a:graphic>
          <a:graphicData uri="http://schemas.openxmlformats.org/drawingml/2006/chart">
            <c:chart xmlns:c="http://schemas.openxmlformats.org/drawingml/2006/chart" xmlns:r="http://schemas.openxmlformats.org/officeDocument/2006/relationships" r:id="rId2"/>
          </a:graphicData>
        </a:graphic>
      </p:graphicFrame>
      <p:sp>
        <p:nvSpPr>
          <p:cNvPr id="3" name="Rektangel 2"/>
          <p:cNvSpPr/>
          <p:nvPr/>
        </p:nvSpPr>
        <p:spPr>
          <a:xfrm>
            <a:off x="2439488" y="317697"/>
            <a:ext cx="3429000" cy="715581"/>
          </a:xfrm>
          <a:prstGeom prst="rect">
            <a:avLst/>
          </a:prstGeom>
        </p:spPr>
        <p:txBody>
          <a:bodyPr>
            <a:spAutoFit/>
          </a:bodyPr>
          <a:lstStyle/>
          <a:p>
            <a:pPr algn="ctr">
              <a:defRPr sz="1800" b="1" i="0" u="none" strike="noStrike" kern="1200" baseline="0">
                <a:solidFill>
                  <a:prstClr val="black"/>
                </a:solidFill>
                <a:latin typeface="+mn-lt"/>
                <a:ea typeface="+mn-ea"/>
                <a:cs typeface="+mn-cs"/>
              </a:defRPr>
            </a:pPr>
            <a:r>
              <a:rPr lang="sv-SE" sz="1350" dirty="0"/>
              <a:t>Hur bedömer du din utbildning när det gäller kopplingen till </a:t>
            </a:r>
            <a:r>
              <a:rPr lang="sv-SE" sz="1350" dirty="0" smtClean="0"/>
              <a:t>arbetslivet KARRIÄRENKÄT</a:t>
            </a:r>
            <a:endParaRPr lang="sv-SE" sz="1350" dirty="0"/>
          </a:p>
        </p:txBody>
      </p:sp>
    </p:spTree>
    <p:extLst>
      <p:ext uri="{BB962C8B-B14F-4D97-AF65-F5344CB8AC3E}">
        <p14:creationId xmlns:p14="http://schemas.microsoft.com/office/powerpoint/2010/main" val="14709361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185130" y="278127"/>
            <a:ext cx="7551282" cy="401391"/>
          </a:xfrm>
        </p:spPr>
        <p:txBody>
          <a:bodyPr/>
          <a:lstStyle/>
          <a:p>
            <a:r>
              <a:rPr lang="sv-SE" sz="2000" dirty="0"/>
              <a:t>Vad tycker du om utbildningens ämnesinnehåll?</a:t>
            </a:r>
            <a:r>
              <a:rPr lang="sv-SE" sz="2800" dirty="0"/>
              <a:t/>
            </a:r>
            <a:br>
              <a:rPr lang="sv-SE" sz="2800" dirty="0"/>
            </a:br>
            <a:endParaRPr lang="sv-SE" dirty="0"/>
          </a:p>
        </p:txBody>
      </p:sp>
      <p:sp>
        <p:nvSpPr>
          <p:cNvPr id="3" name="Platshållare för datum 2"/>
          <p:cNvSpPr>
            <a:spLocks noGrp="1"/>
          </p:cNvSpPr>
          <p:nvPr>
            <p:ph type="dt" sz="half" idx="11"/>
          </p:nvPr>
        </p:nvSpPr>
        <p:spPr/>
        <p:txBody>
          <a:bodyPr/>
          <a:lstStyle/>
          <a:p>
            <a:fld id="{FB2CF90B-63BC-6544-9FB4-A72410329261}" type="datetime1">
              <a:rPr lang="sv-SE" smtClean="0"/>
              <a:t>2019-12-18</a:t>
            </a:fld>
            <a:endParaRPr lang="en-GB" dirty="0"/>
          </a:p>
        </p:txBody>
      </p:sp>
      <p:sp>
        <p:nvSpPr>
          <p:cNvPr id="4" name="Platshållare för bildnummer 3"/>
          <p:cNvSpPr>
            <a:spLocks noGrp="1"/>
          </p:cNvSpPr>
          <p:nvPr>
            <p:ph type="sldNum" sz="quarter" idx="12"/>
          </p:nvPr>
        </p:nvSpPr>
        <p:spPr/>
        <p:txBody>
          <a:bodyPr/>
          <a:lstStyle/>
          <a:p>
            <a:fld id="{C338348D-F2D3-AB47-AE2A-1D59B1E58D64}" type="slidenum">
              <a:rPr lang="en-GB" smtClean="0"/>
              <a:pPr/>
              <a:t>15</a:t>
            </a:fld>
            <a:endParaRPr lang="en-GB"/>
          </a:p>
        </p:txBody>
      </p:sp>
      <p:graphicFrame>
        <p:nvGraphicFramePr>
          <p:cNvPr id="6" name="Platshållare för innehåll 5"/>
          <p:cNvGraphicFramePr>
            <a:graphicFrameLocks noGrp="1"/>
          </p:cNvGraphicFramePr>
          <p:nvPr>
            <p:ph sz="quarter" idx="13"/>
            <p:extLst>
              <p:ext uri="{D42A27DB-BD31-4B8C-83A1-F6EECF244321}">
                <p14:modId xmlns:p14="http://schemas.microsoft.com/office/powerpoint/2010/main" val="364805661"/>
              </p:ext>
            </p:extLst>
          </p:nvPr>
        </p:nvGraphicFramePr>
        <p:xfrm>
          <a:off x="682172" y="703943"/>
          <a:ext cx="7939542" cy="402045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63656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ubrik 7">
            <a:extLst>
              <a:ext uri="{FF2B5EF4-FFF2-40B4-BE49-F238E27FC236}">
                <a16:creationId xmlns:a16="http://schemas.microsoft.com/office/drawing/2014/main" id="{387555E4-1462-704B-824D-672352429B62}"/>
              </a:ext>
            </a:extLst>
          </p:cNvPr>
          <p:cNvSpPr>
            <a:spLocks noGrp="1"/>
          </p:cNvSpPr>
          <p:nvPr>
            <p:ph type="title"/>
          </p:nvPr>
        </p:nvSpPr>
        <p:spPr>
          <a:xfrm>
            <a:off x="1062038" y="251752"/>
            <a:ext cx="7551282" cy="861086"/>
          </a:xfrm>
        </p:spPr>
        <p:txBody>
          <a:bodyPr/>
          <a:lstStyle/>
          <a:p>
            <a:r>
              <a:rPr lang="en-US" sz="2000" dirty="0" smtClean="0"/>
              <a:t/>
            </a:r>
            <a:br>
              <a:rPr lang="en-US" sz="2000" dirty="0" smtClean="0"/>
            </a:br>
            <a:r>
              <a:rPr lang="en-US" sz="2000" dirty="0" err="1" smtClean="0"/>
              <a:t>Studiesituationen</a:t>
            </a:r>
            <a:r>
              <a:rPr lang="en-US" sz="2000" dirty="0" smtClean="0"/>
              <a:t> </a:t>
            </a:r>
            <a:r>
              <a:rPr lang="en-US" sz="2000" dirty="0" err="1"/>
              <a:t>känts</a:t>
            </a:r>
            <a:r>
              <a:rPr lang="en-US" sz="2000" dirty="0"/>
              <a:t> </a:t>
            </a:r>
            <a:r>
              <a:rPr lang="en-US" sz="2000" dirty="0" err="1"/>
              <a:t>så</a:t>
            </a:r>
            <a:r>
              <a:rPr lang="en-US" sz="2000" dirty="0"/>
              <a:t> </a:t>
            </a:r>
            <a:r>
              <a:rPr lang="en-US" sz="2000" dirty="0" err="1"/>
              <a:t>svår</a:t>
            </a:r>
            <a:r>
              <a:rPr lang="en-US" sz="2000" dirty="0"/>
              <a:t> </a:t>
            </a:r>
            <a:r>
              <a:rPr lang="en-US" sz="2000" dirty="0" err="1"/>
              <a:t>att</a:t>
            </a:r>
            <a:r>
              <a:rPr lang="en-US" sz="2000" dirty="0"/>
              <a:t> du </a:t>
            </a:r>
            <a:r>
              <a:rPr lang="en-US" sz="2000" dirty="0" err="1"/>
              <a:t>behövt</a:t>
            </a:r>
            <a:r>
              <a:rPr lang="en-US" sz="2000" dirty="0"/>
              <a:t> </a:t>
            </a:r>
            <a:r>
              <a:rPr lang="en-US" sz="2000" dirty="0" err="1"/>
              <a:t>hjälp</a:t>
            </a:r>
            <a:r>
              <a:rPr lang="en-US" sz="2000" dirty="0"/>
              <a:t> </a:t>
            </a:r>
            <a:r>
              <a:rPr lang="en-US" sz="2000" dirty="0" err="1"/>
              <a:t>från</a:t>
            </a:r>
            <a:r>
              <a:rPr lang="en-US" sz="2000" dirty="0"/>
              <a:t> </a:t>
            </a:r>
            <a:r>
              <a:rPr lang="en-US" sz="2000" dirty="0" err="1"/>
              <a:t>andra</a:t>
            </a:r>
            <a:r>
              <a:rPr lang="en-US" sz="2000" dirty="0"/>
              <a:t>?</a:t>
            </a:r>
            <a:r>
              <a:rPr lang="en-US" dirty="0"/>
              <a:t/>
            </a:r>
            <a:br>
              <a:rPr lang="en-US" dirty="0"/>
            </a:br>
            <a:endParaRPr lang="en-GB" dirty="0"/>
          </a:p>
        </p:txBody>
      </p:sp>
      <p:sp>
        <p:nvSpPr>
          <p:cNvPr id="3" name="Platshållare för datum 2">
            <a:extLst>
              <a:ext uri="{FF2B5EF4-FFF2-40B4-BE49-F238E27FC236}">
                <a16:creationId xmlns:a16="http://schemas.microsoft.com/office/drawing/2014/main" id="{B5DC37C1-D8A0-DA41-9721-23DD355AF2E9}"/>
              </a:ext>
            </a:extLst>
          </p:cNvPr>
          <p:cNvSpPr>
            <a:spLocks noGrp="1"/>
          </p:cNvSpPr>
          <p:nvPr>
            <p:ph type="dt" sz="half" idx="11"/>
          </p:nvPr>
        </p:nvSpPr>
        <p:spPr/>
        <p:txBody>
          <a:bodyPr/>
          <a:lstStyle/>
          <a:p>
            <a:fld id="{FB2CF90B-63BC-6544-9FB4-A72410329261}" type="datetime1">
              <a:rPr lang="sv-SE" smtClean="0"/>
              <a:pPr/>
              <a:t>2019-12-18</a:t>
            </a:fld>
            <a:endParaRPr lang="en-GB" dirty="0"/>
          </a:p>
        </p:txBody>
      </p:sp>
      <p:sp>
        <p:nvSpPr>
          <p:cNvPr id="4" name="Platshållare för bildnummer 3">
            <a:extLst>
              <a:ext uri="{FF2B5EF4-FFF2-40B4-BE49-F238E27FC236}">
                <a16:creationId xmlns:a16="http://schemas.microsoft.com/office/drawing/2014/main" id="{41042904-6C12-3C45-8180-36DC2B5311F9}"/>
              </a:ext>
            </a:extLst>
          </p:cNvPr>
          <p:cNvSpPr>
            <a:spLocks noGrp="1"/>
          </p:cNvSpPr>
          <p:nvPr>
            <p:ph type="sldNum" sz="quarter" idx="12"/>
          </p:nvPr>
        </p:nvSpPr>
        <p:spPr/>
        <p:txBody>
          <a:bodyPr/>
          <a:lstStyle/>
          <a:p>
            <a:fld id="{C338348D-F2D3-AB47-AE2A-1D59B1E58D64}" type="slidenum">
              <a:rPr lang="en-GB" smtClean="0"/>
              <a:pPr/>
              <a:t>16</a:t>
            </a:fld>
            <a:endParaRPr lang="en-GB"/>
          </a:p>
        </p:txBody>
      </p:sp>
      <p:graphicFrame>
        <p:nvGraphicFramePr>
          <p:cNvPr id="6" name="Platshållare för innehåll 5"/>
          <p:cNvGraphicFramePr>
            <a:graphicFrameLocks noGrp="1"/>
          </p:cNvGraphicFramePr>
          <p:nvPr>
            <p:ph sz="quarter" idx="13"/>
            <p:extLst>
              <p:ext uri="{D42A27DB-BD31-4B8C-83A1-F6EECF244321}">
                <p14:modId xmlns:p14="http://schemas.microsoft.com/office/powerpoint/2010/main" val="3309476805"/>
              </p:ext>
            </p:extLst>
          </p:nvPr>
        </p:nvGraphicFramePr>
        <p:xfrm>
          <a:off x="1062038" y="1112838"/>
          <a:ext cx="7559675" cy="361156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6705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2000" dirty="0"/>
              <a:t>Har du under de senaste 6 månaderna känt oro över att inte kunna fullfölja dina studier?</a:t>
            </a:r>
            <a:br>
              <a:rPr lang="sv-SE" sz="2000" dirty="0"/>
            </a:br>
            <a:endParaRPr lang="sv-SE" sz="2000" dirty="0"/>
          </a:p>
        </p:txBody>
      </p:sp>
      <p:sp>
        <p:nvSpPr>
          <p:cNvPr id="3" name="Platshållare för datum 2">
            <a:extLst>
              <a:ext uri="{FF2B5EF4-FFF2-40B4-BE49-F238E27FC236}">
                <a16:creationId xmlns:a16="http://schemas.microsoft.com/office/drawing/2014/main" id="{A92D5815-6AFC-734B-9E0C-0F2FEA63A4B4}"/>
              </a:ext>
            </a:extLst>
          </p:cNvPr>
          <p:cNvSpPr>
            <a:spLocks noGrp="1"/>
          </p:cNvSpPr>
          <p:nvPr>
            <p:ph type="dt" sz="half" idx="11"/>
          </p:nvPr>
        </p:nvSpPr>
        <p:spPr/>
        <p:txBody>
          <a:bodyPr/>
          <a:lstStyle/>
          <a:p>
            <a:fld id="{BAD82F0C-0E2A-5546-8972-AA94798A63F5}" type="datetime1">
              <a:rPr lang="sv-SE" smtClean="0"/>
              <a:pPr/>
              <a:t>2019-12-18</a:t>
            </a:fld>
            <a:endParaRPr lang="en-GB" dirty="0"/>
          </a:p>
        </p:txBody>
      </p:sp>
      <p:sp>
        <p:nvSpPr>
          <p:cNvPr id="4" name="Platshållare för bildnummer 3">
            <a:extLst>
              <a:ext uri="{FF2B5EF4-FFF2-40B4-BE49-F238E27FC236}">
                <a16:creationId xmlns:a16="http://schemas.microsoft.com/office/drawing/2014/main" id="{C87C319B-AA08-4D41-9648-6D635ED45949}"/>
              </a:ext>
            </a:extLst>
          </p:cNvPr>
          <p:cNvSpPr>
            <a:spLocks noGrp="1"/>
          </p:cNvSpPr>
          <p:nvPr>
            <p:ph type="sldNum" sz="quarter" idx="12"/>
          </p:nvPr>
        </p:nvSpPr>
        <p:spPr/>
        <p:txBody>
          <a:bodyPr/>
          <a:lstStyle/>
          <a:p>
            <a:fld id="{C338348D-F2D3-AB47-AE2A-1D59B1E58D64}" type="slidenum">
              <a:rPr lang="en-GB" smtClean="0"/>
              <a:pPr/>
              <a:t>17</a:t>
            </a:fld>
            <a:endParaRPr lang="en-GB"/>
          </a:p>
        </p:txBody>
      </p:sp>
      <p:graphicFrame>
        <p:nvGraphicFramePr>
          <p:cNvPr id="12" name="Platshållare för bild 11"/>
          <p:cNvGraphicFramePr>
            <a:graphicFrameLocks noGrp="1"/>
          </p:cNvGraphicFramePr>
          <p:nvPr>
            <p:ph type="pic" sz="quarter" idx="13"/>
            <p:extLst>
              <p:ext uri="{D42A27DB-BD31-4B8C-83A1-F6EECF244321}">
                <p14:modId xmlns:p14="http://schemas.microsoft.com/office/powerpoint/2010/main" val="2444572101"/>
              </p:ext>
            </p:extLst>
          </p:nvPr>
        </p:nvGraphicFramePr>
        <p:xfrm>
          <a:off x="250825" y="1182688"/>
          <a:ext cx="8642350" cy="354171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44086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Platshållare för innehåll 3"/>
          <p:cNvGraphicFramePr>
            <a:graphicFrameLocks noGrp="1"/>
          </p:cNvGraphicFramePr>
          <p:nvPr>
            <p:ph idx="1"/>
            <p:extLst>
              <p:ext uri="{D42A27DB-BD31-4B8C-83A1-F6EECF244321}">
                <p14:modId xmlns:p14="http://schemas.microsoft.com/office/powerpoint/2010/main" val="504930190"/>
              </p:ext>
            </p:extLst>
          </p:nvPr>
        </p:nvGraphicFramePr>
        <p:xfrm>
          <a:off x="378823" y="248195"/>
          <a:ext cx="8136527" cy="438452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737917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Platshållare för innehåll 3"/>
          <p:cNvGraphicFramePr>
            <a:graphicFrameLocks noGrp="1"/>
          </p:cNvGraphicFramePr>
          <p:nvPr>
            <p:ph idx="1"/>
            <p:extLst/>
          </p:nvPr>
        </p:nvGraphicFramePr>
        <p:xfrm>
          <a:off x="514350" y="300038"/>
          <a:ext cx="8001000" cy="43326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829729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ubrik 7"/>
          <p:cNvSpPr>
            <a:spLocks noGrp="1"/>
          </p:cNvSpPr>
          <p:nvPr>
            <p:ph type="title"/>
          </p:nvPr>
        </p:nvSpPr>
        <p:spPr/>
        <p:txBody>
          <a:bodyPr/>
          <a:lstStyle/>
          <a:p>
            <a:pPr algn="ctr"/>
            <a:r>
              <a:rPr lang="sv-SE" dirty="0" smtClean="0"/>
              <a:t>Enkäter</a:t>
            </a:r>
            <a:endParaRPr lang="sv-SE" dirty="0"/>
          </a:p>
        </p:txBody>
      </p:sp>
      <p:sp>
        <p:nvSpPr>
          <p:cNvPr id="3" name="Platshållare för datum 2"/>
          <p:cNvSpPr>
            <a:spLocks noGrp="1"/>
          </p:cNvSpPr>
          <p:nvPr>
            <p:ph type="dt" sz="half" idx="11"/>
          </p:nvPr>
        </p:nvSpPr>
        <p:spPr/>
        <p:txBody>
          <a:bodyPr/>
          <a:lstStyle/>
          <a:p>
            <a:fld id="{FB2CF90B-63BC-6544-9FB4-A72410329261}" type="datetime1">
              <a:rPr lang="sv-SE" smtClean="0"/>
              <a:t>2019-12-18</a:t>
            </a:fld>
            <a:endParaRPr lang="en-GB" dirty="0"/>
          </a:p>
        </p:txBody>
      </p:sp>
      <p:sp>
        <p:nvSpPr>
          <p:cNvPr id="4" name="Platshållare för bildnummer 3"/>
          <p:cNvSpPr>
            <a:spLocks noGrp="1"/>
          </p:cNvSpPr>
          <p:nvPr>
            <p:ph type="sldNum" sz="quarter" idx="12"/>
          </p:nvPr>
        </p:nvSpPr>
        <p:spPr/>
        <p:txBody>
          <a:bodyPr/>
          <a:lstStyle/>
          <a:p>
            <a:fld id="{C338348D-F2D3-AB47-AE2A-1D59B1E58D64}" type="slidenum">
              <a:rPr lang="en-GB" smtClean="0"/>
              <a:pPr/>
              <a:t>2</a:t>
            </a:fld>
            <a:endParaRPr lang="en-GB"/>
          </a:p>
        </p:txBody>
      </p:sp>
      <p:sp>
        <p:nvSpPr>
          <p:cNvPr id="7" name="Platshållare för innehåll 4"/>
          <p:cNvSpPr>
            <a:spLocks noGrp="1"/>
          </p:cNvSpPr>
          <p:nvPr>
            <p:ph sz="quarter" idx="13"/>
          </p:nvPr>
        </p:nvSpPr>
        <p:spPr>
          <a:xfrm>
            <a:off x="342900" y="1112400"/>
            <a:ext cx="8278774" cy="3623906"/>
          </a:xfrm>
        </p:spPr>
        <p:txBody>
          <a:bodyPr>
            <a:normAutofit lnSpcReduction="10000"/>
          </a:bodyPr>
          <a:lstStyle/>
          <a:p>
            <a:r>
              <a:rPr lang="sv-SE" dirty="0"/>
              <a:t>Med </a:t>
            </a:r>
            <a:r>
              <a:rPr lang="sv-SE" dirty="0" smtClean="0"/>
              <a:t>regelbundenhet </a:t>
            </a:r>
            <a:r>
              <a:rPr lang="sv-SE" dirty="0"/>
              <a:t>genomförs </a:t>
            </a:r>
            <a:r>
              <a:rPr lang="sv-SE" dirty="0" smtClean="0"/>
              <a:t>flera </a:t>
            </a:r>
            <a:r>
              <a:rPr lang="sv-SE" dirty="0"/>
              <a:t>större enkätundersökningar. </a:t>
            </a:r>
            <a:r>
              <a:rPr lang="sv-SE" dirty="0" smtClean="0">
                <a:hlinkClick r:id="rId2"/>
              </a:rPr>
              <a:t>KTH officiella enkäter</a:t>
            </a:r>
            <a:endParaRPr lang="sv-SE" dirty="0"/>
          </a:p>
          <a:p>
            <a:endParaRPr lang="sv-SE" sz="1400" dirty="0"/>
          </a:p>
          <a:p>
            <a:pPr marL="342900" indent="-342900">
              <a:buFont typeface="Arial" panose="020B0604020202020204" pitchFamily="34" charset="0"/>
              <a:buChar char="•"/>
            </a:pPr>
            <a:r>
              <a:rPr lang="sv-SE" sz="1800" dirty="0"/>
              <a:t>Startenkäten – vart tredje </a:t>
            </a:r>
            <a:r>
              <a:rPr lang="sv-SE" sz="1800" dirty="0" smtClean="0"/>
              <a:t>år – </a:t>
            </a:r>
            <a:r>
              <a:rPr lang="sv-SE" sz="1800" dirty="0" smtClean="0">
                <a:solidFill>
                  <a:srgbClr val="00B050"/>
                </a:solidFill>
              </a:rPr>
              <a:t>Genomförs 2020</a:t>
            </a:r>
            <a:endParaRPr lang="sv-SE" sz="1800" dirty="0">
              <a:solidFill>
                <a:srgbClr val="00B050"/>
              </a:solidFill>
            </a:endParaRPr>
          </a:p>
          <a:p>
            <a:pPr marL="342900" indent="-342900">
              <a:buFont typeface="Arial" panose="020B0604020202020204" pitchFamily="34" charset="0"/>
              <a:buChar char="•"/>
            </a:pPr>
            <a:r>
              <a:rPr lang="sv-SE" sz="1800" dirty="0" smtClean="0">
                <a:solidFill>
                  <a:srgbClr val="1954A6"/>
                </a:solidFill>
              </a:rPr>
              <a:t>Mellanårsenkät </a:t>
            </a:r>
            <a:r>
              <a:rPr lang="sv-SE" sz="1800" dirty="0">
                <a:solidFill>
                  <a:srgbClr val="1954A6"/>
                </a:solidFill>
              </a:rPr>
              <a:t>– vart tredje </a:t>
            </a:r>
            <a:r>
              <a:rPr lang="sv-SE" sz="1800" dirty="0" smtClean="0">
                <a:solidFill>
                  <a:srgbClr val="1954A6"/>
                </a:solidFill>
              </a:rPr>
              <a:t>år - Genomfördes 2019</a:t>
            </a:r>
          </a:p>
          <a:p>
            <a:pPr marL="342900" indent="-342900"/>
            <a:r>
              <a:rPr lang="sv-SE" sz="1800" dirty="0" smtClean="0">
                <a:solidFill>
                  <a:srgbClr val="1954A6"/>
                </a:solidFill>
              </a:rPr>
              <a:t>NY </a:t>
            </a:r>
            <a:r>
              <a:rPr lang="sv-SE" sz="1800" dirty="0">
                <a:solidFill>
                  <a:srgbClr val="1954A6"/>
                </a:solidFill>
              </a:rPr>
              <a:t>Mellanårsenkät till </a:t>
            </a:r>
            <a:r>
              <a:rPr lang="sv-SE" sz="1800" dirty="0" smtClean="0">
                <a:solidFill>
                  <a:srgbClr val="1954A6"/>
                </a:solidFill>
              </a:rPr>
              <a:t>mastersstudenter - </a:t>
            </a:r>
            <a:r>
              <a:rPr lang="sv-SE" sz="1800" dirty="0">
                <a:solidFill>
                  <a:srgbClr val="1954A6"/>
                </a:solidFill>
              </a:rPr>
              <a:t>Genomfördes 2019</a:t>
            </a:r>
          </a:p>
          <a:p>
            <a:pPr marL="342900" indent="-342900">
              <a:buFont typeface="Arial" panose="020B0604020202020204" pitchFamily="34" charset="0"/>
              <a:buChar char="•"/>
            </a:pPr>
            <a:r>
              <a:rPr lang="sv-SE" sz="1800" dirty="0" smtClean="0"/>
              <a:t>Karriäruppföljning </a:t>
            </a:r>
            <a:r>
              <a:rPr lang="sv-SE" sz="1800" dirty="0"/>
              <a:t>– vart tredje </a:t>
            </a:r>
            <a:r>
              <a:rPr lang="sv-SE" sz="1800" dirty="0" smtClean="0"/>
              <a:t>år – Genomfördes 2018</a:t>
            </a:r>
            <a:endParaRPr lang="sv-SE" sz="1800" dirty="0"/>
          </a:p>
          <a:p>
            <a:pPr marL="342900" indent="-342900">
              <a:buFont typeface="Arial" panose="020B0604020202020204" pitchFamily="34" charset="0"/>
              <a:buChar char="•"/>
            </a:pPr>
            <a:r>
              <a:rPr lang="sv-SE" sz="1800" dirty="0" smtClean="0"/>
              <a:t>Doktorandenkät </a:t>
            </a:r>
            <a:r>
              <a:rPr lang="sv-SE" sz="1800" dirty="0"/>
              <a:t>– vart fjärde år </a:t>
            </a:r>
            <a:r>
              <a:rPr lang="sv-SE" sz="1800" dirty="0" smtClean="0"/>
              <a:t>– </a:t>
            </a:r>
            <a:r>
              <a:rPr lang="sv-SE" sz="1800" dirty="0" smtClean="0">
                <a:solidFill>
                  <a:srgbClr val="00B050"/>
                </a:solidFill>
              </a:rPr>
              <a:t>Genomförs 2020</a:t>
            </a:r>
            <a:endParaRPr lang="sv-SE" sz="1800" dirty="0">
              <a:solidFill>
                <a:srgbClr val="00B050"/>
              </a:solidFill>
            </a:endParaRPr>
          </a:p>
          <a:p>
            <a:pPr marL="342900" indent="-342900">
              <a:buFont typeface="Arial" panose="020B0604020202020204" pitchFamily="34" charset="0"/>
              <a:buChar char="•"/>
            </a:pPr>
            <a:endParaRPr lang="sv-SE" dirty="0"/>
          </a:p>
          <a:p>
            <a:pPr marL="342900" indent="-342900">
              <a:buFont typeface="Arial" panose="020B0604020202020204" pitchFamily="34" charset="0"/>
              <a:buChar char="•"/>
            </a:pPr>
            <a:r>
              <a:rPr lang="sv-SE" dirty="0" smtClean="0"/>
              <a:t> </a:t>
            </a:r>
            <a:r>
              <a:rPr lang="sv-SE" dirty="0"/>
              <a:t>M</a:t>
            </a:r>
            <a:r>
              <a:rPr lang="sv-SE" dirty="0" smtClean="0"/>
              <a:t>edarbetarundersökningen </a:t>
            </a:r>
            <a:r>
              <a:rPr lang="sv-SE" dirty="0"/>
              <a:t>(doktorander</a:t>
            </a:r>
            <a:r>
              <a:rPr lang="sv-SE" dirty="0" smtClean="0"/>
              <a:t>)- ?</a:t>
            </a:r>
          </a:p>
          <a:p>
            <a:endParaRPr lang="sv-SE" dirty="0"/>
          </a:p>
        </p:txBody>
      </p:sp>
    </p:spTree>
    <p:extLst>
      <p:ext uri="{BB962C8B-B14F-4D97-AF65-F5344CB8AC3E}">
        <p14:creationId xmlns:p14="http://schemas.microsoft.com/office/powerpoint/2010/main" val="3530414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Hållbar utveckling - Måluppfyllnad</a:t>
            </a:r>
            <a:endParaRPr lang="sv-SE" dirty="0"/>
          </a:p>
        </p:txBody>
      </p:sp>
      <p:sp>
        <p:nvSpPr>
          <p:cNvPr id="4" name="Platshållare för datum 3"/>
          <p:cNvSpPr>
            <a:spLocks noGrp="1"/>
          </p:cNvSpPr>
          <p:nvPr>
            <p:ph type="dt" sz="half" idx="10"/>
          </p:nvPr>
        </p:nvSpPr>
        <p:spPr/>
        <p:txBody>
          <a:bodyPr/>
          <a:lstStyle/>
          <a:p>
            <a:fld id="{021FCB34-9060-45D3-B331-88886AEA6D08}" type="datetime1">
              <a:rPr lang="sv-SE" smtClean="0"/>
              <a:t>2019-12-18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20AD9A4-577A-4FAA-ABEC-F0EC0E4B5B99}" type="slidenum">
              <a:rPr lang="sv-SE" smtClean="0"/>
              <a:t>20</a:t>
            </a:fld>
            <a:endParaRPr lang="sv-SE"/>
          </a:p>
        </p:txBody>
      </p:sp>
      <p:graphicFrame>
        <p:nvGraphicFramePr>
          <p:cNvPr id="9" name="Platshållare för innehåll 8"/>
          <p:cNvGraphicFramePr>
            <a:graphicFrameLocks noGrp="1"/>
          </p:cNvGraphicFramePr>
          <p:nvPr>
            <p:ph idx="1"/>
            <p:extLst>
              <p:ext uri="{D42A27DB-BD31-4B8C-83A1-F6EECF244321}">
                <p14:modId xmlns:p14="http://schemas.microsoft.com/office/powerpoint/2010/main" val="1914473747"/>
              </p:ext>
            </p:extLst>
          </p:nvPr>
        </p:nvGraphicFramePr>
        <p:xfrm>
          <a:off x="1062038" y="1112838"/>
          <a:ext cx="7572375" cy="360838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207212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p:txBody>
          <a:bodyPr/>
          <a:lstStyle/>
          <a:p>
            <a:fld id="{490B3665-CC19-41E3-AFEA-DA2D77958495}" type="datetime1">
              <a:rPr lang="sv-SE" smtClean="0"/>
              <a:t>2019-12-18</a:t>
            </a:fld>
            <a:endParaRPr lang="sv-SE"/>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A20AD9A4-577A-4FAA-ABEC-F0EC0E4B5B99}" type="slidenum">
              <a:rPr lang="sv-SE" smtClean="0"/>
              <a:t>21</a:t>
            </a:fld>
            <a:endParaRPr lang="sv-SE"/>
          </a:p>
        </p:txBody>
      </p:sp>
      <p:graphicFrame>
        <p:nvGraphicFramePr>
          <p:cNvPr id="7" name="Platshållare för innehåll 6"/>
          <p:cNvGraphicFramePr>
            <a:graphicFrameLocks noGrp="1"/>
          </p:cNvGraphicFramePr>
          <p:nvPr>
            <p:ph idx="1"/>
            <p:extLst>
              <p:ext uri="{D42A27DB-BD31-4B8C-83A1-F6EECF244321}">
                <p14:modId xmlns:p14="http://schemas.microsoft.com/office/powerpoint/2010/main" val="2904399287"/>
              </p:ext>
            </p:extLst>
          </p:nvPr>
        </p:nvGraphicFramePr>
        <p:xfrm>
          <a:off x="892970" y="321470"/>
          <a:ext cx="7741444" cy="439975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650513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ubrik 8"/>
          <p:cNvSpPr>
            <a:spLocks noGrp="1"/>
          </p:cNvSpPr>
          <p:nvPr>
            <p:ph type="title"/>
          </p:nvPr>
        </p:nvSpPr>
        <p:spPr/>
        <p:txBody>
          <a:bodyPr/>
          <a:lstStyle/>
          <a:p>
            <a:pPr algn="ctr"/>
            <a:r>
              <a:rPr lang="sv-SE" dirty="0" smtClean="0"/>
              <a:t>Kränkande behandling</a:t>
            </a:r>
            <a:endParaRPr lang="sv-SE" dirty="0"/>
          </a:p>
        </p:txBody>
      </p:sp>
      <p:sp>
        <p:nvSpPr>
          <p:cNvPr id="3" name="Platshållare för datum 2"/>
          <p:cNvSpPr>
            <a:spLocks noGrp="1"/>
          </p:cNvSpPr>
          <p:nvPr>
            <p:ph type="dt" sz="half" idx="11"/>
          </p:nvPr>
        </p:nvSpPr>
        <p:spPr/>
        <p:txBody>
          <a:bodyPr/>
          <a:lstStyle/>
          <a:p>
            <a:fld id="{BAD82F0C-0E2A-5546-8972-AA94798A63F5}" type="datetime1">
              <a:rPr lang="sv-SE" smtClean="0"/>
              <a:t>2019-12-18</a:t>
            </a:fld>
            <a:endParaRPr lang="en-GB" dirty="0"/>
          </a:p>
        </p:txBody>
      </p:sp>
      <p:sp>
        <p:nvSpPr>
          <p:cNvPr id="4" name="Platshållare för bildnummer 3"/>
          <p:cNvSpPr>
            <a:spLocks noGrp="1"/>
          </p:cNvSpPr>
          <p:nvPr>
            <p:ph type="sldNum" sz="quarter" idx="12"/>
          </p:nvPr>
        </p:nvSpPr>
        <p:spPr/>
        <p:txBody>
          <a:bodyPr/>
          <a:lstStyle/>
          <a:p>
            <a:fld id="{C338348D-F2D3-AB47-AE2A-1D59B1E58D64}" type="slidenum">
              <a:rPr lang="en-GB" smtClean="0"/>
              <a:pPr/>
              <a:t>22</a:t>
            </a:fld>
            <a:endParaRPr lang="en-GB"/>
          </a:p>
        </p:txBody>
      </p:sp>
      <p:graphicFrame>
        <p:nvGraphicFramePr>
          <p:cNvPr id="11" name="Platshållare för innehåll 10"/>
          <p:cNvGraphicFramePr>
            <a:graphicFrameLocks noGrp="1"/>
          </p:cNvGraphicFramePr>
          <p:nvPr>
            <p:ph sz="quarter" idx="13"/>
            <p:extLst>
              <p:ext uri="{D42A27DB-BD31-4B8C-83A1-F6EECF244321}">
                <p14:modId xmlns:p14="http://schemas.microsoft.com/office/powerpoint/2010/main" val="352609429"/>
              </p:ext>
            </p:extLst>
          </p:nvPr>
        </p:nvGraphicFramePr>
        <p:xfrm>
          <a:off x="1062038" y="1112838"/>
          <a:ext cx="7559675" cy="361156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907220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062038" y="251752"/>
            <a:ext cx="7551282" cy="343334"/>
          </a:xfrm>
        </p:spPr>
        <p:txBody>
          <a:bodyPr/>
          <a:lstStyle/>
          <a:p>
            <a:pPr algn="ctr"/>
            <a:r>
              <a:rPr lang="sv-SE" sz="1800" dirty="0" smtClean="0"/>
              <a:t>Kränkande särbehandling</a:t>
            </a:r>
            <a:endParaRPr lang="sv-SE" sz="1800" dirty="0"/>
          </a:p>
        </p:txBody>
      </p:sp>
      <p:sp>
        <p:nvSpPr>
          <p:cNvPr id="4" name="Platshållare för datum 3"/>
          <p:cNvSpPr>
            <a:spLocks noGrp="1"/>
          </p:cNvSpPr>
          <p:nvPr>
            <p:ph type="dt" sz="half" idx="11"/>
          </p:nvPr>
        </p:nvSpPr>
        <p:spPr/>
        <p:txBody>
          <a:bodyPr/>
          <a:lstStyle/>
          <a:p>
            <a:fld id="{A711EA9A-026C-42F8-86DB-01F8EE6A6242}" type="datetime1">
              <a:rPr lang="sv-SE" smtClean="0"/>
              <a:t>2019-12-18</a:t>
            </a:fld>
            <a:endParaRPr lang="sv-SE"/>
          </a:p>
        </p:txBody>
      </p:sp>
      <p:sp>
        <p:nvSpPr>
          <p:cNvPr id="6" name="Platshållare för bildnummer 5"/>
          <p:cNvSpPr>
            <a:spLocks noGrp="1"/>
          </p:cNvSpPr>
          <p:nvPr>
            <p:ph type="sldNum" sz="quarter" idx="12"/>
          </p:nvPr>
        </p:nvSpPr>
        <p:spPr/>
        <p:txBody>
          <a:bodyPr/>
          <a:lstStyle/>
          <a:p>
            <a:fld id="{A20AD9A4-577A-4FAA-ABEC-F0EC0E4B5B99}" type="slidenum">
              <a:rPr lang="sv-SE" smtClean="0"/>
              <a:t>23</a:t>
            </a:fld>
            <a:endParaRPr lang="sv-SE"/>
          </a:p>
        </p:txBody>
      </p:sp>
      <p:graphicFrame>
        <p:nvGraphicFramePr>
          <p:cNvPr id="10" name="Platshållare för bild 9"/>
          <p:cNvGraphicFramePr>
            <a:graphicFrameLocks noGrp="1"/>
          </p:cNvGraphicFramePr>
          <p:nvPr>
            <p:ph sz="quarter" idx="13"/>
            <p:extLst>
              <p:ext uri="{D42A27DB-BD31-4B8C-83A1-F6EECF244321}">
                <p14:modId xmlns:p14="http://schemas.microsoft.com/office/powerpoint/2010/main" val="1915099118"/>
              </p:ext>
            </p:extLst>
          </p:nvPr>
        </p:nvGraphicFramePr>
        <p:xfrm>
          <a:off x="250825" y="1116013"/>
          <a:ext cx="4238625" cy="3606800"/>
        </p:xfrm>
        <a:graphic>
          <a:graphicData uri="http://schemas.openxmlformats.org/drawingml/2006/chart">
            <c:chart xmlns:c="http://schemas.openxmlformats.org/drawingml/2006/chart" xmlns:r="http://schemas.openxmlformats.org/officeDocument/2006/relationships" r:id="rId2"/>
          </a:graphicData>
        </a:graphic>
      </p:graphicFrame>
      <p:sp>
        <p:nvSpPr>
          <p:cNvPr id="11" name="Platshållare för innehåll 10"/>
          <p:cNvSpPr>
            <a:spLocks noGrp="1"/>
          </p:cNvSpPr>
          <p:nvPr>
            <p:ph sz="quarter" idx="14"/>
          </p:nvPr>
        </p:nvSpPr>
        <p:spPr>
          <a:xfrm>
            <a:off x="4572000" y="1115738"/>
            <a:ext cx="3427341" cy="3607075"/>
          </a:xfrm>
        </p:spPr>
        <p:txBody>
          <a:bodyPr/>
          <a:lstStyle/>
          <a:p>
            <a:r>
              <a:rPr lang="sv-SE" b="1" dirty="0" smtClean="0"/>
              <a:t>Främst av:</a:t>
            </a:r>
          </a:p>
          <a:p>
            <a:r>
              <a:rPr lang="sv-SE" dirty="0" smtClean="0"/>
              <a:t>KTH studenter</a:t>
            </a:r>
          </a:p>
          <a:p>
            <a:r>
              <a:rPr lang="sv-SE" dirty="0" smtClean="0"/>
              <a:t>Lärare/assistenter</a:t>
            </a:r>
          </a:p>
          <a:p>
            <a:r>
              <a:rPr lang="sv-SE" dirty="0" smtClean="0"/>
              <a:t>Personal vid utbildningskansli</a:t>
            </a:r>
          </a:p>
          <a:p>
            <a:r>
              <a:rPr lang="sv-SE" dirty="0" smtClean="0">
                <a:solidFill>
                  <a:srgbClr val="FF0000"/>
                </a:solidFill>
              </a:rPr>
              <a:t>Maskinteknik </a:t>
            </a:r>
            <a:r>
              <a:rPr lang="sv-SE" dirty="0" smtClean="0"/>
              <a:t>även THS/studerandeskyddsombud</a:t>
            </a:r>
          </a:p>
          <a:p>
            <a:pPr marL="0" indent="0">
              <a:buNone/>
            </a:pPr>
            <a:r>
              <a:rPr lang="sv-SE" b="1" dirty="0" smtClean="0"/>
              <a:t>Vilken typ av aktiviteter</a:t>
            </a:r>
          </a:p>
          <a:p>
            <a:pPr marL="0" indent="0">
              <a:buNone/>
            </a:pPr>
            <a:r>
              <a:rPr lang="sv-SE" dirty="0" smtClean="0"/>
              <a:t>Sexuella skämt, kommentarer kropp/utseende, oönskad beröring av sexuell karaktär, sexuell jargong, Upprepade oönskade inviter. </a:t>
            </a:r>
          </a:p>
          <a:p>
            <a:pPr marL="0" indent="0">
              <a:buNone/>
            </a:pPr>
            <a:endParaRPr lang="sv-SE" dirty="0"/>
          </a:p>
          <a:p>
            <a:pPr marL="0" indent="0">
              <a:buNone/>
            </a:pPr>
            <a:r>
              <a:rPr lang="sv-SE" i="1" dirty="0" smtClean="0"/>
              <a:t>Få antal svarande samt stort bortfall.</a:t>
            </a:r>
          </a:p>
          <a:p>
            <a:pPr marL="0" indent="0">
              <a:buNone/>
            </a:pPr>
            <a:endParaRPr lang="sv-SE" dirty="0" smtClean="0"/>
          </a:p>
          <a:p>
            <a:endParaRPr lang="sv-SE" dirty="0"/>
          </a:p>
        </p:txBody>
      </p:sp>
    </p:spTree>
    <p:extLst>
      <p:ext uri="{BB962C8B-B14F-4D97-AF65-F5344CB8AC3E}">
        <p14:creationId xmlns:p14="http://schemas.microsoft.com/office/powerpoint/2010/main" val="532051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2100" dirty="0"/>
              <a:t>Diskussionsfrågor</a:t>
            </a:r>
          </a:p>
        </p:txBody>
      </p:sp>
      <p:sp>
        <p:nvSpPr>
          <p:cNvPr id="3" name="Platshållare för innehåll 2"/>
          <p:cNvSpPr>
            <a:spLocks noGrp="1"/>
          </p:cNvSpPr>
          <p:nvPr>
            <p:ph idx="1"/>
          </p:nvPr>
        </p:nvSpPr>
        <p:spPr/>
        <p:txBody>
          <a:bodyPr>
            <a:normAutofit fontScale="92500" lnSpcReduction="20000"/>
          </a:bodyPr>
          <a:lstStyle/>
          <a:p>
            <a:pPr marL="257175" indent="-257175"/>
            <a:r>
              <a:rPr lang="sv-SE" dirty="0"/>
              <a:t>Vilka fler än PA behöver få ta del av resultatet?</a:t>
            </a:r>
          </a:p>
          <a:p>
            <a:pPr marL="257175" indent="-257175"/>
            <a:endParaRPr lang="sv-SE" dirty="0"/>
          </a:p>
          <a:p>
            <a:pPr marL="257175" indent="-257175"/>
            <a:r>
              <a:rPr lang="sv-SE" dirty="0"/>
              <a:t>I vilka sammanhang kan resultatet användas?</a:t>
            </a:r>
          </a:p>
          <a:p>
            <a:endParaRPr lang="sv-SE" dirty="0"/>
          </a:p>
          <a:p>
            <a:pPr marL="257175" indent="-257175"/>
            <a:r>
              <a:rPr lang="sv-SE" dirty="0"/>
              <a:t>Hur ser det ut för ditt program?</a:t>
            </a:r>
          </a:p>
          <a:p>
            <a:pPr marL="257175" indent="-257175"/>
            <a:endParaRPr lang="sv-SE" dirty="0"/>
          </a:p>
          <a:p>
            <a:pPr marL="257175" indent="-257175"/>
            <a:r>
              <a:rPr lang="sv-SE" dirty="0"/>
              <a:t>Finns det frågor som borde ställas i enkäten?</a:t>
            </a:r>
          </a:p>
          <a:p>
            <a:pPr marL="257175" indent="-257175"/>
            <a:endParaRPr lang="sv-SE" dirty="0"/>
          </a:p>
          <a:p>
            <a:pPr algn="ctr"/>
            <a:r>
              <a:rPr lang="sv-SE" sz="2100" dirty="0"/>
              <a:t>TACK </a:t>
            </a:r>
          </a:p>
        </p:txBody>
      </p:sp>
    </p:spTree>
    <p:extLst>
      <p:ext uri="{BB962C8B-B14F-4D97-AF65-F5344CB8AC3E}">
        <p14:creationId xmlns:p14="http://schemas.microsoft.com/office/powerpoint/2010/main" val="38965558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Mellanårsenkät 2019</a:t>
            </a:r>
            <a:endParaRPr lang="sv-SE" dirty="0"/>
          </a:p>
        </p:txBody>
      </p:sp>
      <p:sp>
        <p:nvSpPr>
          <p:cNvPr id="3" name="Platshållare för innehåll 2"/>
          <p:cNvSpPr>
            <a:spLocks noGrp="1"/>
          </p:cNvSpPr>
          <p:nvPr>
            <p:ph idx="1"/>
          </p:nvPr>
        </p:nvSpPr>
        <p:spPr>
          <a:xfrm>
            <a:off x="928914" y="849086"/>
            <a:ext cx="7705444" cy="3872360"/>
          </a:xfrm>
        </p:spPr>
        <p:txBody>
          <a:bodyPr/>
          <a:lstStyle/>
          <a:p>
            <a:r>
              <a:rPr lang="sv-SE" b="1" dirty="0" smtClean="0"/>
              <a:t>Svarsfrekvens: </a:t>
            </a:r>
            <a:r>
              <a:rPr lang="sv-SE" dirty="0" smtClean="0"/>
              <a:t>ordinarie 45.3 %, Master 35,4 % </a:t>
            </a:r>
          </a:p>
          <a:p>
            <a:r>
              <a:rPr lang="sv-SE" b="1" dirty="0" smtClean="0"/>
              <a:t>Datainsamling:</a:t>
            </a:r>
            <a:r>
              <a:rPr lang="sv-SE" dirty="0" smtClean="0"/>
              <a:t> SCB under våren 2019</a:t>
            </a:r>
          </a:p>
          <a:p>
            <a:r>
              <a:rPr lang="sv-SE" b="1" dirty="0" smtClean="0"/>
              <a:t>Målgrupp: </a:t>
            </a:r>
            <a:r>
              <a:rPr lang="sv-SE" dirty="0" smtClean="0"/>
              <a:t>Tidigare terminsbaserad nu poäng + fler parametrar</a:t>
            </a:r>
          </a:p>
          <a:p>
            <a:r>
              <a:rPr lang="sv-SE" b="1" dirty="0" smtClean="0"/>
              <a:t>Arkitekter o Civilingenjörer: </a:t>
            </a:r>
            <a:r>
              <a:rPr lang="sv-SE" sz="1400" i="1" dirty="0"/>
              <a:t>Ej avbrott </a:t>
            </a:r>
            <a:r>
              <a:rPr lang="sv-SE" sz="1400" i="1" dirty="0" smtClean="0"/>
              <a:t>v19,registrering </a:t>
            </a:r>
            <a:r>
              <a:rPr lang="sv-SE" sz="1400" i="1" dirty="0"/>
              <a:t>på kurs eller utbyte V19, </a:t>
            </a:r>
            <a:r>
              <a:rPr lang="sv-SE" sz="1400" i="1" dirty="0" smtClean="0"/>
              <a:t>120 – 160 </a:t>
            </a:r>
            <a:r>
              <a:rPr lang="sv-SE" sz="1400" i="1" dirty="0" err="1" smtClean="0"/>
              <a:t>hp</a:t>
            </a:r>
            <a:r>
              <a:rPr lang="sv-SE" sz="1400" i="1" dirty="0" smtClean="0"/>
              <a:t> </a:t>
            </a:r>
            <a:r>
              <a:rPr lang="sv-SE" sz="1400" i="1" dirty="0"/>
              <a:t>inom </a:t>
            </a:r>
            <a:r>
              <a:rPr lang="sv-SE" sz="1400" i="1" dirty="0" smtClean="0"/>
              <a:t>programtyp. Ingen </a:t>
            </a:r>
            <a:r>
              <a:rPr lang="sv-SE" sz="1400" i="1" dirty="0" err="1" smtClean="0"/>
              <a:t>reg</a:t>
            </a:r>
            <a:r>
              <a:rPr lang="sv-SE" sz="1400" i="1" dirty="0" smtClean="0"/>
              <a:t> på master.</a:t>
            </a:r>
            <a:endParaRPr lang="sv-SE" sz="1400" i="1" dirty="0"/>
          </a:p>
          <a:p>
            <a:r>
              <a:rPr lang="sv-SE" b="1" dirty="0" smtClean="0"/>
              <a:t>Högskoleingenjörer: </a:t>
            </a:r>
            <a:r>
              <a:rPr lang="sv-SE" sz="1400" i="1" dirty="0" smtClean="0"/>
              <a:t>Ej </a:t>
            </a:r>
            <a:r>
              <a:rPr lang="sv-SE" sz="1400" i="1" dirty="0"/>
              <a:t>avbrott </a:t>
            </a:r>
            <a:r>
              <a:rPr lang="sv-SE" sz="1400" i="1" dirty="0" smtClean="0"/>
              <a:t>v19, registrering </a:t>
            </a:r>
            <a:r>
              <a:rPr lang="sv-SE" sz="1400" i="1" dirty="0"/>
              <a:t>på kurs eller utbyte V19, 60 – 110 </a:t>
            </a:r>
            <a:r>
              <a:rPr lang="sv-SE" sz="1400" i="1" dirty="0" err="1"/>
              <a:t>hp</a:t>
            </a:r>
            <a:r>
              <a:rPr lang="sv-SE" sz="1400" i="1" dirty="0"/>
              <a:t> inom programtyp</a:t>
            </a:r>
          </a:p>
          <a:p>
            <a:pPr lvl="0"/>
            <a:r>
              <a:rPr lang="sv-SE" b="1" dirty="0" smtClean="0"/>
              <a:t>Kandidat</a:t>
            </a:r>
            <a:r>
              <a:rPr lang="sv-SE" dirty="0" smtClean="0"/>
              <a:t>: </a:t>
            </a:r>
            <a:r>
              <a:rPr lang="sv-SE" sz="1400" i="1" dirty="0" smtClean="0"/>
              <a:t>Ej </a:t>
            </a:r>
            <a:r>
              <a:rPr lang="sv-SE" sz="1400" i="1" dirty="0"/>
              <a:t>avbrott </a:t>
            </a:r>
            <a:r>
              <a:rPr lang="sv-SE" sz="1400" i="1" dirty="0" smtClean="0"/>
              <a:t>v19, registrering </a:t>
            </a:r>
            <a:r>
              <a:rPr lang="sv-SE" sz="1400" i="1" dirty="0"/>
              <a:t>på kurs eller utbyte </a:t>
            </a:r>
            <a:r>
              <a:rPr lang="sv-SE" sz="1400" i="1" dirty="0" smtClean="0"/>
              <a:t>V19, 60 – 110 </a:t>
            </a:r>
            <a:r>
              <a:rPr lang="sv-SE" sz="1400" i="1" dirty="0" err="1" smtClean="0"/>
              <a:t>hp</a:t>
            </a:r>
            <a:r>
              <a:rPr lang="sv-SE" sz="1400" i="1" dirty="0" smtClean="0"/>
              <a:t> inom </a:t>
            </a:r>
            <a:r>
              <a:rPr lang="sv-SE" sz="1400" i="1" dirty="0"/>
              <a:t>programtyp</a:t>
            </a:r>
          </a:p>
          <a:p>
            <a:pPr lvl="0"/>
            <a:r>
              <a:rPr lang="sv-SE" b="1" dirty="0" smtClean="0"/>
              <a:t>Master: </a:t>
            </a:r>
            <a:r>
              <a:rPr lang="sv-SE" sz="1400" i="1" dirty="0"/>
              <a:t>Antagen </a:t>
            </a:r>
            <a:r>
              <a:rPr lang="sv-SE" sz="1400" i="1" dirty="0" smtClean="0"/>
              <a:t>HT18, Registrering </a:t>
            </a:r>
            <a:r>
              <a:rPr lang="sv-SE" sz="1400" i="1" dirty="0"/>
              <a:t>VT19</a:t>
            </a:r>
          </a:p>
          <a:p>
            <a:r>
              <a:rPr lang="sv-SE" b="1" dirty="0" smtClean="0"/>
              <a:t>Nytt 2019: </a:t>
            </a:r>
            <a:r>
              <a:rPr lang="sv-SE" dirty="0" smtClean="0"/>
              <a:t>Masterenkät – nästan samma frågebatteri. Fokus internantagna – externantagna.</a:t>
            </a:r>
            <a:endParaRPr lang="sv-SE" dirty="0"/>
          </a:p>
        </p:txBody>
      </p:sp>
      <p:sp>
        <p:nvSpPr>
          <p:cNvPr id="4" name="Platshållare för datum 3"/>
          <p:cNvSpPr>
            <a:spLocks noGrp="1"/>
          </p:cNvSpPr>
          <p:nvPr>
            <p:ph type="dt" sz="half" idx="10"/>
          </p:nvPr>
        </p:nvSpPr>
        <p:spPr/>
        <p:txBody>
          <a:bodyPr/>
          <a:lstStyle/>
          <a:p>
            <a:fld id="{42FF5B9E-4E40-44E1-8194-E36B5940A57B}" type="datetime1">
              <a:rPr lang="sv-SE" smtClean="0"/>
              <a:t>2019-12-18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20AD9A4-577A-4FAA-ABEC-F0EC0E4B5B99}" type="slidenum">
              <a:rPr lang="sv-SE" smtClean="0"/>
              <a:t>3</a:t>
            </a:fld>
            <a:endParaRPr lang="sv-SE"/>
          </a:p>
        </p:txBody>
      </p:sp>
    </p:spTree>
    <p:extLst>
      <p:ext uri="{BB962C8B-B14F-4D97-AF65-F5344CB8AC3E}">
        <p14:creationId xmlns:p14="http://schemas.microsoft.com/office/powerpoint/2010/main" val="3183598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Resultatet</a:t>
            </a:r>
            <a:endParaRPr lang="sv-SE" dirty="0"/>
          </a:p>
        </p:txBody>
      </p:sp>
      <p:sp>
        <p:nvSpPr>
          <p:cNvPr id="3" name="Platshållare för datum 2"/>
          <p:cNvSpPr>
            <a:spLocks noGrp="1"/>
          </p:cNvSpPr>
          <p:nvPr>
            <p:ph type="dt" sz="half" idx="11"/>
          </p:nvPr>
        </p:nvSpPr>
        <p:spPr/>
        <p:txBody>
          <a:bodyPr/>
          <a:lstStyle/>
          <a:p>
            <a:fld id="{FB2CF90B-63BC-6544-9FB4-A72410329261}" type="datetime1">
              <a:rPr lang="sv-SE" smtClean="0"/>
              <a:t>2019-12-18</a:t>
            </a:fld>
            <a:endParaRPr lang="en-GB" dirty="0"/>
          </a:p>
        </p:txBody>
      </p:sp>
      <p:sp>
        <p:nvSpPr>
          <p:cNvPr id="4" name="Platshållare för bildnummer 3"/>
          <p:cNvSpPr>
            <a:spLocks noGrp="1"/>
          </p:cNvSpPr>
          <p:nvPr>
            <p:ph type="sldNum" sz="quarter" idx="12"/>
          </p:nvPr>
        </p:nvSpPr>
        <p:spPr/>
        <p:txBody>
          <a:bodyPr/>
          <a:lstStyle/>
          <a:p>
            <a:fld id="{C338348D-F2D3-AB47-AE2A-1D59B1E58D64}" type="slidenum">
              <a:rPr lang="en-GB" smtClean="0"/>
              <a:pPr/>
              <a:t>4</a:t>
            </a:fld>
            <a:endParaRPr lang="en-GB"/>
          </a:p>
        </p:txBody>
      </p:sp>
      <p:sp>
        <p:nvSpPr>
          <p:cNvPr id="6" name="Platshållare för innehåll 2"/>
          <p:cNvSpPr>
            <a:spLocks noGrp="1"/>
          </p:cNvSpPr>
          <p:nvPr>
            <p:ph sz="quarter" idx="13"/>
          </p:nvPr>
        </p:nvSpPr>
        <p:spPr/>
        <p:txBody>
          <a:bodyPr>
            <a:normAutofit fontScale="70000" lnSpcReduction="20000"/>
          </a:bodyPr>
          <a:lstStyle/>
          <a:p>
            <a:pPr marL="0" lvl="1" indent="0">
              <a:buNone/>
            </a:pPr>
            <a:r>
              <a:rPr lang="sv-SE" sz="2500" dirty="0" smtClean="0"/>
              <a:t>Resultatet </a:t>
            </a:r>
            <a:r>
              <a:rPr lang="sv-SE" sz="2500" dirty="0"/>
              <a:t>levereras i </a:t>
            </a:r>
            <a:r>
              <a:rPr lang="sv-SE" sz="2500" dirty="0" smtClean="0"/>
              <a:t>Excelformat</a:t>
            </a:r>
            <a:r>
              <a:rPr lang="sv-SE" sz="2500" dirty="0"/>
              <a:t> </a:t>
            </a:r>
            <a:endParaRPr lang="sv-SE" sz="2500" dirty="0" smtClean="0"/>
          </a:p>
          <a:p>
            <a:pPr marL="0" lvl="1" indent="0">
              <a:buNone/>
            </a:pPr>
            <a:endParaRPr lang="sv-SE" sz="2500" dirty="0"/>
          </a:p>
          <a:p>
            <a:pPr marL="0" lvl="1" indent="0">
              <a:buNone/>
            </a:pPr>
            <a:r>
              <a:rPr lang="sv-SE" sz="2500" dirty="0" smtClean="0"/>
              <a:t>Redovisningsgrupper </a:t>
            </a:r>
            <a:r>
              <a:rPr lang="sv-SE" sz="2500" dirty="0"/>
              <a:t>är oftast: </a:t>
            </a:r>
            <a:r>
              <a:rPr lang="sv-SE" sz="2500" dirty="0">
                <a:solidFill>
                  <a:schemeClr val="accent1"/>
                </a:solidFill>
              </a:rPr>
              <a:t>kön, ålder, examenstyp, skola, medborgarskap, föräldrars utbildningsbakgrund. </a:t>
            </a:r>
            <a:endParaRPr lang="sv-SE" sz="2500" dirty="0" smtClean="0">
              <a:solidFill>
                <a:schemeClr val="accent1"/>
              </a:solidFill>
            </a:endParaRPr>
          </a:p>
          <a:p>
            <a:pPr marL="0" lvl="1" indent="0">
              <a:buNone/>
            </a:pPr>
            <a:endParaRPr lang="sv-SE" sz="2500" dirty="0">
              <a:solidFill>
                <a:schemeClr val="accent1"/>
              </a:solidFill>
            </a:endParaRPr>
          </a:p>
          <a:p>
            <a:pPr marL="0" lvl="1" indent="0">
              <a:buNone/>
            </a:pPr>
            <a:r>
              <a:rPr lang="sv-SE" sz="2500" dirty="0" smtClean="0"/>
              <a:t>Tabeller </a:t>
            </a:r>
            <a:r>
              <a:rPr lang="sv-SE" sz="2500" dirty="0"/>
              <a:t>finns </a:t>
            </a:r>
            <a:r>
              <a:rPr lang="sv-SE" sz="2500" dirty="0" smtClean="0"/>
              <a:t>uppdelade </a:t>
            </a:r>
            <a:r>
              <a:rPr lang="sv-SE" sz="2500" dirty="0"/>
              <a:t>på: </a:t>
            </a:r>
            <a:r>
              <a:rPr lang="sv-SE" sz="2500" dirty="0">
                <a:solidFill>
                  <a:schemeClr val="accent1"/>
                </a:solidFill>
              </a:rPr>
              <a:t>skola, utbildningsprogram </a:t>
            </a:r>
            <a:r>
              <a:rPr lang="sv-SE" sz="2500" dirty="0" smtClean="0">
                <a:solidFill>
                  <a:schemeClr val="accent1"/>
                </a:solidFill>
              </a:rPr>
              <a:t>och  examenstyp.</a:t>
            </a:r>
            <a:r>
              <a:rPr lang="sv-SE" sz="2500" dirty="0" smtClean="0"/>
              <a:t> Nytt även på </a:t>
            </a:r>
            <a:r>
              <a:rPr lang="sv-SE" sz="2500" dirty="0" smtClean="0">
                <a:solidFill>
                  <a:schemeClr val="accent1"/>
                </a:solidFill>
              </a:rPr>
              <a:t>master</a:t>
            </a:r>
            <a:r>
              <a:rPr lang="sv-SE" sz="2500" dirty="0" smtClean="0"/>
              <a:t> samt </a:t>
            </a:r>
            <a:r>
              <a:rPr lang="sv-SE" sz="2500" dirty="0" smtClean="0">
                <a:solidFill>
                  <a:schemeClr val="accent1"/>
                </a:solidFill>
              </a:rPr>
              <a:t>skola/program</a:t>
            </a:r>
          </a:p>
          <a:p>
            <a:pPr marL="0" lvl="1" indent="0">
              <a:buNone/>
            </a:pPr>
            <a:endParaRPr lang="sv-SE" sz="2500" dirty="0" smtClean="0"/>
          </a:p>
          <a:p>
            <a:pPr marL="0" lvl="1" indent="0">
              <a:buNone/>
            </a:pPr>
            <a:r>
              <a:rPr lang="sv-SE" sz="2500" dirty="0" smtClean="0"/>
              <a:t>Variabler hämtas från Ladok, registret </a:t>
            </a:r>
            <a:r>
              <a:rPr lang="sv-SE" sz="2500" dirty="0"/>
              <a:t>över totalbefolkningen (RTB</a:t>
            </a:r>
            <a:r>
              <a:rPr lang="sv-SE" sz="2500" dirty="0" smtClean="0"/>
              <a:t>) och enkäten.</a:t>
            </a:r>
            <a:endParaRPr lang="sv-SE" sz="2500" dirty="0"/>
          </a:p>
          <a:p>
            <a:pPr marL="0" lvl="1" indent="0">
              <a:buNone/>
            </a:pPr>
            <a:endParaRPr lang="sv-SE" sz="2500" dirty="0"/>
          </a:p>
          <a:p>
            <a:pPr marL="0" lvl="1" indent="0">
              <a:buNone/>
            </a:pPr>
            <a:r>
              <a:rPr lang="sv-SE" sz="2500" dirty="0" smtClean="0"/>
              <a:t>Rapport </a:t>
            </a:r>
            <a:r>
              <a:rPr lang="sv-SE" sz="2500" dirty="0"/>
              <a:t>skrivs av </a:t>
            </a:r>
            <a:r>
              <a:rPr lang="sv-SE" sz="2500" dirty="0" smtClean="0"/>
              <a:t>Planerings- och utredningsavdelningen</a:t>
            </a:r>
          </a:p>
          <a:p>
            <a:pPr marL="0" lvl="1" indent="0">
              <a:buNone/>
            </a:pPr>
            <a:endParaRPr lang="sv-SE" sz="2500" dirty="0"/>
          </a:p>
          <a:p>
            <a:pPr marL="0" lvl="1" indent="0">
              <a:buNone/>
            </a:pPr>
            <a:r>
              <a:rPr lang="sv-SE" sz="2500" dirty="0" smtClean="0"/>
              <a:t>Rapport och tabeller läggs upp på </a:t>
            </a:r>
            <a:r>
              <a:rPr lang="sv-SE" sz="2500" dirty="0" smtClean="0">
                <a:hlinkClick r:id="rId2"/>
              </a:rPr>
              <a:t>KTH webb KTH officiella enkäter</a:t>
            </a:r>
            <a:endParaRPr lang="sv-SE" sz="2500" dirty="0"/>
          </a:p>
          <a:p>
            <a:endParaRPr lang="sv-SE" dirty="0"/>
          </a:p>
        </p:txBody>
      </p:sp>
    </p:spTree>
    <p:extLst>
      <p:ext uri="{BB962C8B-B14F-4D97-AF65-F5344CB8AC3E}">
        <p14:creationId xmlns:p14="http://schemas.microsoft.com/office/powerpoint/2010/main" val="11576101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059124" y="592058"/>
            <a:ext cx="7456225" cy="263560"/>
          </a:xfrm>
        </p:spPr>
        <p:txBody>
          <a:bodyPr>
            <a:noAutofit/>
          </a:bodyPr>
          <a:lstStyle/>
          <a:p>
            <a:pPr algn="ctr"/>
            <a:r>
              <a:rPr lang="en-US" sz="2000" dirty="0" err="1"/>
              <a:t>Hur</a:t>
            </a:r>
            <a:r>
              <a:rPr lang="en-US" sz="2000" dirty="0"/>
              <a:t> </a:t>
            </a:r>
            <a:r>
              <a:rPr lang="en-US" sz="2000" dirty="0" err="1"/>
              <a:t>tycker</a:t>
            </a:r>
            <a:r>
              <a:rPr lang="en-US" sz="2000" dirty="0"/>
              <a:t> du </a:t>
            </a:r>
            <a:r>
              <a:rPr lang="en-US" sz="2000" dirty="0" err="1"/>
              <a:t>att</a:t>
            </a:r>
            <a:r>
              <a:rPr lang="en-US" sz="2000" dirty="0"/>
              <a:t> din </a:t>
            </a:r>
            <a:r>
              <a:rPr lang="en-US" sz="2000" dirty="0" err="1"/>
              <a:t>nuvarande</a:t>
            </a:r>
            <a:r>
              <a:rPr lang="en-US" sz="2000" dirty="0"/>
              <a:t> </a:t>
            </a:r>
            <a:r>
              <a:rPr lang="en-US" sz="2000" dirty="0" err="1"/>
              <a:t>utbildnings</a:t>
            </a:r>
            <a:r>
              <a:rPr lang="en-US" sz="2000" dirty="0"/>
              <a:t> </a:t>
            </a:r>
            <a:r>
              <a:rPr lang="en-US" sz="2000" dirty="0" err="1"/>
              <a:t>svårighetsgrad</a:t>
            </a:r>
            <a:r>
              <a:rPr lang="en-US" sz="2000" dirty="0"/>
              <a:t> </a:t>
            </a:r>
            <a:r>
              <a:rPr lang="en-US" sz="2000" dirty="0" err="1"/>
              <a:t>hittills</a:t>
            </a:r>
            <a:r>
              <a:rPr lang="en-US" sz="2000" dirty="0"/>
              <a:t> </a:t>
            </a:r>
            <a:r>
              <a:rPr lang="en-US" sz="2000" dirty="0" err="1"/>
              <a:t>har</a:t>
            </a:r>
            <a:r>
              <a:rPr lang="en-US" sz="2000" dirty="0"/>
              <a:t> </a:t>
            </a:r>
            <a:r>
              <a:rPr lang="en-US" sz="2000" dirty="0" err="1"/>
              <a:t>varit</a:t>
            </a:r>
            <a:r>
              <a:rPr lang="en-US" sz="2000" dirty="0"/>
              <a:t>?</a:t>
            </a:r>
            <a:br>
              <a:rPr lang="en-US" sz="2000" dirty="0"/>
            </a:br>
            <a:endParaRPr lang="sv-SE" sz="2000" dirty="0"/>
          </a:p>
        </p:txBody>
      </p:sp>
      <p:graphicFrame>
        <p:nvGraphicFramePr>
          <p:cNvPr id="4" name="Platshållare för innehåll 3"/>
          <p:cNvGraphicFramePr>
            <a:graphicFrameLocks noGrp="1"/>
          </p:cNvGraphicFramePr>
          <p:nvPr>
            <p:ph idx="1"/>
          </p:nvPr>
        </p:nvGraphicFramePr>
        <p:xfrm>
          <a:off x="561703" y="1195252"/>
          <a:ext cx="8227967" cy="388814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730932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Platshållare för innehåll 3"/>
          <p:cNvGraphicFramePr>
            <a:graphicFrameLocks noGrp="1"/>
          </p:cNvGraphicFramePr>
          <p:nvPr>
            <p:ph idx="1"/>
            <p:extLst>
              <p:ext uri="{D42A27DB-BD31-4B8C-83A1-F6EECF244321}">
                <p14:modId xmlns:p14="http://schemas.microsoft.com/office/powerpoint/2010/main" val="2810585384"/>
              </p:ext>
            </p:extLst>
          </p:nvPr>
        </p:nvGraphicFramePr>
        <p:xfrm>
          <a:off x="398418" y="431075"/>
          <a:ext cx="8116933" cy="42016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759288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Platshållare för innehåll 3"/>
          <p:cNvGraphicFramePr>
            <a:graphicFrameLocks noGrp="1"/>
          </p:cNvGraphicFramePr>
          <p:nvPr>
            <p:ph idx="1"/>
            <p:extLst>
              <p:ext uri="{D42A27DB-BD31-4B8C-83A1-F6EECF244321}">
                <p14:modId xmlns:p14="http://schemas.microsoft.com/office/powerpoint/2010/main" val="749644846"/>
              </p:ext>
            </p:extLst>
          </p:nvPr>
        </p:nvGraphicFramePr>
        <p:xfrm>
          <a:off x="359229" y="463732"/>
          <a:ext cx="8156122" cy="416899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48097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smtClean="0"/>
              <a:t>Master</a:t>
            </a:r>
            <a:endParaRPr lang="sv-SE" dirty="0"/>
          </a:p>
        </p:txBody>
      </p:sp>
      <p:sp>
        <p:nvSpPr>
          <p:cNvPr id="4" name="Platshållare för datum 3"/>
          <p:cNvSpPr>
            <a:spLocks noGrp="1"/>
          </p:cNvSpPr>
          <p:nvPr>
            <p:ph type="dt" sz="half" idx="10"/>
          </p:nvPr>
        </p:nvSpPr>
        <p:spPr/>
        <p:txBody>
          <a:bodyPr/>
          <a:lstStyle/>
          <a:p>
            <a:fld id="{0C244315-2B93-4C01-A849-9904968D7B41}" type="datetime1">
              <a:rPr lang="sv-SE" smtClean="0"/>
              <a:t>2019-12-18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20AD9A4-577A-4FAA-ABEC-F0EC0E4B5B99}" type="slidenum">
              <a:rPr lang="sv-SE" smtClean="0"/>
              <a:t>8</a:t>
            </a:fld>
            <a:endParaRPr lang="sv-SE"/>
          </a:p>
        </p:txBody>
      </p:sp>
      <p:graphicFrame>
        <p:nvGraphicFramePr>
          <p:cNvPr id="7" name="Diagram 6"/>
          <p:cNvGraphicFramePr>
            <a:graphicFrameLocks/>
          </p:cNvGraphicFramePr>
          <p:nvPr>
            <p:extLst>
              <p:ext uri="{D42A27DB-BD31-4B8C-83A1-F6EECF244321}">
                <p14:modId xmlns:p14="http://schemas.microsoft.com/office/powerpoint/2010/main" val="432221643"/>
              </p:ext>
            </p:extLst>
          </p:nvPr>
        </p:nvGraphicFramePr>
        <p:xfrm>
          <a:off x="1175657" y="1200150"/>
          <a:ext cx="5682343" cy="352129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81855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smtClean="0"/>
              <a:t>Master</a:t>
            </a:r>
            <a:endParaRPr lang="sv-SE" dirty="0"/>
          </a:p>
        </p:txBody>
      </p:sp>
      <p:sp>
        <p:nvSpPr>
          <p:cNvPr id="4" name="Platshållare för datum 3"/>
          <p:cNvSpPr>
            <a:spLocks noGrp="1"/>
          </p:cNvSpPr>
          <p:nvPr>
            <p:ph type="dt" sz="half" idx="10"/>
          </p:nvPr>
        </p:nvSpPr>
        <p:spPr/>
        <p:txBody>
          <a:bodyPr/>
          <a:lstStyle/>
          <a:p>
            <a:fld id="{FEF47E58-45D7-4F15-8D4C-6B87E4562B02}" type="datetime1">
              <a:rPr lang="sv-SE" smtClean="0"/>
              <a:t>2019-12-18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20AD9A4-577A-4FAA-ABEC-F0EC0E4B5B99}" type="slidenum">
              <a:rPr lang="sv-SE" smtClean="0"/>
              <a:t>9</a:t>
            </a:fld>
            <a:endParaRPr lang="sv-SE"/>
          </a:p>
        </p:txBody>
      </p:sp>
      <p:graphicFrame>
        <p:nvGraphicFramePr>
          <p:cNvPr id="7" name="Platshållare för innehåll 6"/>
          <p:cNvGraphicFramePr>
            <a:graphicFrameLocks noGrp="1"/>
          </p:cNvGraphicFramePr>
          <p:nvPr>
            <p:ph idx="1"/>
            <p:extLst>
              <p:ext uri="{D42A27DB-BD31-4B8C-83A1-F6EECF244321}">
                <p14:modId xmlns:p14="http://schemas.microsoft.com/office/powerpoint/2010/main" val="878716443"/>
              </p:ext>
            </p:extLst>
          </p:nvPr>
        </p:nvGraphicFramePr>
        <p:xfrm>
          <a:off x="1001486" y="834572"/>
          <a:ext cx="7632927" cy="388665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1361348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 val="fcb025ba9a6ccf8fed139b5222f2a63b17a4791"/>
</p:tagLst>
</file>

<file path=ppt/theme/theme1.xml><?xml version="1.0" encoding="utf-8"?>
<a:theme xmlns:a="http://schemas.openxmlformats.org/drawingml/2006/main" name="KTH_PPT-mall">
  <a:themeElements>
    <a:clrScheme name="KTH">
      <a:dk1>
        <a:srgbClr val="000000"/>
      </a:dk1>
      <a:lt1>
        <a:srgbClr val="FFFFFF"/>
      </a:lt1>
      <a:dk2>
        <a:srgbClr val="65656C"/>
      </a:dk2>
      <a:lt2>
        <a:srgbClr val="838389"/>
      </a:lt2>
      <a:accent1>
        <a:srgbClr val="1954A6"/>
      </a:accent1>
      <a:accent2>
        <a:srgbClr val="5E87C0"/>
      </a:accent2>
      <a:accent3>
        <a:srgbClr val="2091C3"/>
      </a:accent3>
      <a:accent4>
        <a:srgbClr val="D02F80"/>
      </a:accent4>
      <a:accent5>
        <a:srgbClr val="D95999"/>
      </a:accent5>
      <a:accent6>
        <a:srgbClr val="61922E"/>
      </a:accent6>
      <a:hlink>
        <a:srgbClr val="65656C"/>
      </a:hlink>
      <a:folHlink>
        <a:srgbClr val="838389"/>
      </a:folHlink>
    </a:clrScheme>
    <a:fontScheme name="Anpassat 25">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85000"/>
          </a:schemeClr>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resentation1" id="{EAB10A8D-33AC-416C-B7A0-4C789CF0998A}" vid="{77AAE196-5DC3-49CC-840E-B6488A314036}"/>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PPT_mall_16x9</Template>
  <TotalTime>1197</TotalTime>
  <Words>666</Words>
  <Application>Microsoft Office PowerPoint</Application>
  <PresentationFormat>Bildspel på skärmen (16:9)</PresentationFormat>
  <Paragraphs>107</Paragraphs>
  <Slides>24</Slides>
  <Notes>2</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24</vt:i4>
      </vt:variant>
    </vt:vector>
  </HeadingPairs>
  <TitlesOfParts>
    <vt:vector size="28" baseType="lpstr">
      <vt:lpstr>Arial</vt:lpstr>
      <vt:lpstr>Calibri</vt:lpstr>
      <vt:lpstr>Systemtypsnitt</vt:lpstr>
      <vt:lpstr>KTH_PPT-mall</vt:lpstr>
      <vt:lpstr>Mellanårsenkät 2019</vt:lpstr>
      <vt:lpstr>Enkäter</vt:lpstr>
      <vt:lpstr>Mellanårsenkät 2019</vt:lpstr>
      <vt:lpstr>Resultatet</vt:lpstr>
      <vt:lpstr>Hur tycker du att din nuvarande utbildnings svårighetsgrad hittills har varit? </vt:lpstr>
      <vt:lpstr>PowerPoint-presentation</vt:lpstr>
      <vt:lpstr>PowerPoint-presentation</vt:lpstr>
      <vt:lpstr>Master</vt:lpstr>
      <vt:lpstr>Master</vt:lpstr>
      <vt:lpstr>PowerPoint-presentation</vt:lpstr>
      <vt:lpstr>PowerPoint-presentation</vt:lpstr>
      <vt:lpstr>PowerPoint-presentation</vt:lpstr>
      <vt:lpstr>PowerPoint-presentation</vt:lpstr>
      <vt:lpstr>PowerPoint-presentation</vt:lpstr>
      <vt:lpstr>Vad tycker du om utbildningens ämnesinnehåll? </vt:lpstr>
      <vt:lpstr> Studiesituationen känts så svår att du behövt hjälp från andra? </vt:lpstr>
      <vt:lpstr>Har du under de senaste 6 månaderna känt oro över att inte kunna fullfölja dina studier? </vt:lpstr>
      <vt:lpstr>PowerPoint-presentation</vt:lpstr>
      <vt:lpstr>PowerPoint-presentation</vt:lpstr>
      <vt:lpstr>Hållbar utveckling - Måluppfyllnad</vt:lpstr>
      <vt:lpstr>PowerPoint-presentation</vt:lpstr>
      <vt:lpstr>Kränkande behandling</vt:lpstr>
      <vt:lpstr>Kränkande särbehandling</vt:lpstr>
      <vt:lpstr>Diskussionsfrågor</vt:lpstr>
    </vt:vector>
  </TitlesOfParts>
  <Company>KTH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Malin Söderkvist</dc:creator>
  <cp:lastModifiedBy>Alice Eklund</cp:lastModifiedBy>
  <cp:revision>46</cp:revision>
  <cp:lastPrinted>2013-05-27T09:10:21Z</cp:lastPrinted>
  <dcterms:created xsi:type="dcterms:W3CDTF">2019-08-13T12:55:18Z</dcterms:created>
  <dcterms:modified xsi:type="dcterms:W3CDTF">2019-12-18T11:46:11Z</dcterms:modified>
</cp:coreProperties>
</file>