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1719838" cy="44249975"/>
  <p:notesSz cx="6794500" cy="9906000"/>
  <p:custDataLst>
    <p:tags r:id="rId5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25154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50307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275461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700614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125768" algn="l" defTabSz="850307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550922" algn="l" defTabSz="850307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2976076" algn="l" defTabSz="850307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401229" algn="l" defTabSz="850307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3">
          <p15:clr>
            <a:srgbClr val="A4A3A4"/>
          </p15:clr>
        </p15:guide>
        <p15:guide id="2" orient="horz" pos="1815">
          <p15:clr>
            <a:srgbClr val="A4A3A4"/>
          </p15:clr>
        </p15:guide>
        <p15:guide id="3" orient="horz" pos="27420">
          <p15:clr>
            <a:srgbClr val="A4A3A4"/>
          </p15:clr>
        </p15:guide>
        <p15:guide id="4" orient="horz" pos="26059">
          <p15:clr>
            <a:srgbClr val="A4A3A4"/>
          </p15:clr>
        </p15:guide>
        <p15:guide id="5" pos="454">
          <p15:clr>
            <a:srgbClr val="A4A3A4"/>
          </p15:clr>
        </p15:guide>
        <p15:guide id="6" pos="1814">
          <p15:clr>
            <a:srgbClr val="A4A3A4"/>
          </p15:clr>
        </p15:guide>
        <p15:guide id="7" pos="19528">
          <p15:clr>
            <a:srgbClr val="A4A3A4"/>
          </p15:clr>
        </p15:guide>
        <p15:guide id="8" pos="181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sakh V Krishna" initials="VVK" lastIdx="1" clrIdx="0">
    <p:extLst>
      <p:ext uri="{19B8F6BF-5375-455C-9EA6-DF929625EA0E}">
        <p15:presenceInfo xmlns:p15="http://schemas.microsoft.com/office/powerpoint/2012/main" userId="608604bb2d66ae0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0F3DE"/>
    <a:srgbClr val="FFCCCC"/>
    <a:srgbClr val="EAEAEA"/>
    <a:srgbClr val="FF0000"/>
    <a:srgbClr val="333333"/>
    <a:srgbClr val="4D4D4D"/>
    <a:srgbClr val="FF3399"/>
    <a:srgbClr val="FFFF99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28" autoAdjust="0"/>
    <p:restoredTop sz="94222" autoAdjust="0"/>
  </p:normalViewPr>
  <p:slideViewPr>
    <p:cSldViewPr snapToGrid="0" snapToObjects="1" showGuides="1">
      <p:cViewPr>
        <p:scale>
          <a:sx n="33" d="100"/>
          <a:sy n="33" d="100"/>
        </p:scale>
        <p:origin x="1122" y="24"/>
      </p:cViewPr>
      <p:guideLst>
        <p:guide orient="horz" pos="453"/>
        <p:guide orient="horz" pos="1815"/>
        <p:guide orient="horz" pos="27420"/>
        <p:guide orient="horz" pos="26059"/>
        <p:guide pos="454"/>
        <p:guide pos="1814"/>
        <p:guide pos="19528"/>
        <p:guide pos="1816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75" d="100"/>
          <a:sy n="75" d="100"/>
        </p:scale>
        <p:origin x="-2904" y="-114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31T17:40:23.884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63" tIns="46731" rIns="93463" bIns="46731" numCol="1" anchor="t" anchorCtr="0" compatLnSpc="1">
            <a:prstTxWarp prst="textNoShape">
              <a:avLst/>
            </a:prstTxWarp>
          </a:bodyPr>
          <a:lstStyle>
            <a:lvl1pPr defTabSz="93503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63" tIns="46731" rIns="93463" bIns="46731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2288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63" tIns="46731" rIns="93463" bIns="46731" numCol="1" anchor="b" anchorCtr="0" compatLnSpc="1">
            <a:prstTxWarp prst="textNoShape">
              <a:avLst/>
            </a:prstTxWarp>
          </a:bodyPr>
          <a:lstStyle>
            <a:lvl1pPr defTabSz="93503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12288"/>
            <a:ext cx="29448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63" tIns="46731" rIns="93463" bIns="46731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/>
            </a:lvl1pPr>
          </a:lstStyle>
          <a:p>
            <a:pPr>
              <a:defRPr/>
            </a:pPr>
            <a:fld id="{359952DB-82E3-4C36-877D-E90538C7B98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241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548BB-515F-442B-AAE7-13B86259D900}" type="datetimeFigureOut">
              <a:rPr lang="en-GB" smtClean="0"/>
              <a:pPr/>
              <a:t>31/10/2019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65338" y="742950"/>
            <a:ext cx="2663825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27D52-995B-4924-8718-D024581188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356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7">
            <a:extLst>
              <a:ext uri="{FF2B5EF4-FFF2-40B4-BE49-F238E27FC236}">
                <a16:creationId xmlns:a16="http://schemas.microsoft.com/office/drawing/2014/main" id="{F73DFF37-9113-4A4B-9286-92C4E8E2CE52}"/>
              </a:ext>
            </a:extLst>
          </p:cNvPr>
          <p:cNvPicPr/>
          <p:nvPr userDrawn="1"/>
        </p:nvPicPr>
        <p:blipFill>
          <a:blip r:embed="rId6" cstate="print"/>
          <a:srcRect l="75076" t="3865" r="636" b="3977"/>
          <a:stretch>
            <a:fillRect/>
          </a:stretch>
        </p:blipFill>
        <p:spPr bwMode="auto">
          <a:xfrm>
            <a:off x="25844806" y="41629965"/>
            <a:ext cx="2628000" cy="17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FF63BCFC-21CF-474E-956F-FEA35BA4233E}"/>
              </a:ext>
            </a:extLst>
          </p:cNvPr>
          <p:cNvSpPr/>
          <p:nvPr userDrawn="1"/>
        </p:nvSpPr>
        <p:spPr>
          <a:xfrm>
            <a:off x="20667888" y="42249969"/>
            <a:ext cx="51328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+mn-lt"/>
              </a:rPr>
              <a:t>TRA VISIONS 2020 project</a:t>
            </a:r>
          </a:p>
          <a:p>
            <a:pPr algn="r"/>
            <a:r>
              <a:rPr lang="en-US" dirty="0">
                <a:latin typeface="+mn-lt"/>
              </a:rPr>
              <a:t>is funded by </a:t>
            </a:r>
          </a:p>
          <a:p>
            <a:pPr algn="r"/>
            <a:r>
              <a:rPr lang="en-GB" dirty="0">
                <a:latin typeface="+mn-lt"/>
              </a:rPr>
              <a:t>the European Union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vmlDrawing" Target="../drawings/vmlDrawing1.v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kt 14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" name="Schnittmarken"/>
          <p:cNvGrpSpPr/>
          <p:nvPr/>
        </p:nvGrpSpPr>
        <p:grpSpPr>
          <a:xfrm>
            <a:off x="0" y="0"/>
            <a:ext cx="31716000" cy="44244000"/>
            <a:chOff x="0" y="0"/>
            <a:chExt cx="31716000" cy="44244000"/>
          </a:xfrm>
        </p:grpSpPr>
        <p:cxnSp>
          <p:nvCxnSpPr>
            <p:cNvPr id="56" name="Gerade Verbindung 55"/>
            <p:cNvCxnSpPr/>
            <p:nvPr userDrawn="1"/>
          </p:nvCxnSpPr>
          <p:spPr>
            <a:xfrm>
              <a:off x="720000" y="0"/>
              <a:ext cx="0" cy="10800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>
            <a:xfrm>
              <a:off x="30996000" y="0"/>
              <a:ext cx="0" cy="10800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>
            <a:xfrm>
              <a:off x="720000" y="43164000"/>
              <a:ext cx="0" cy="10800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>
            <a:xfrm>
              <a:off x="30996000" y="43164000"/>
              <a:ext cx="0" cy="10800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>
            <a:xfrm>
              <a:off x="0" y="720000"/>
              <a:ext cx="1080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>
            <a:xfrm>
              <a:off x="0" y="43524000"/>
              <a:ext cx="1080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>
            <a:xfrm>
              <a:off x="30636000" y="720000"/>
              <a:ext cx="1080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>
            <a:xfrm>
              <a:off x="30636000" y="43524000"/>
              <a:ext cx="1080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89CBEADA-E0C4-40F2-9D16-401B4FBAF58F}"/>
              </a:ext>
            </a:extLst>
          </p:cNvPr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374469" y="3437413"/>
            <a:ext cx="7028731" cy="860425"/>
          </a:xfrm>
          <a:prstGeom prst="rect">
            <a:avLst/>
          </a:prstGeom>
          <a:effectLst>
            <a:outerShdw blurRad="25400" dist="12700" dir="3600000" algn="ctr" rotWithShape="0">
              <a:srgbClr val="000000">
                <a:alpha val="43137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340110" rtl="0" eaLnBrk="1" fontAlgn="base" hangingPunct="1">
        <a:spcBef>
          <a:spcPct val="0"/>
        </a:spcBef>
        <a:spcAft>
          <a:spcPct val="0"/>
        </a:spcAft>
        <a:defRPr sz="20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40110" rtl="0" eaLnBrk="1" fontAlgn="base" hangingPunct="1">
        <a:spcBef>
          <a:spcPct val="0"/>
        </a:spcBef>
        <a:spcAft>
          <a:spcPct val="0"/>
        </a:spcAft>
        <a:defRPr sz="20900">
          <a:solidFill>
            <a:schemeClr val="tx2"/>
          </a:solidFill>
          <a:latin typeface="Times New Roman" pitchFamily="18" charset="0"/>
        </a:defRPr>
      </a:lvl2pPr>
      <a:lvl3pPr algn="ctr" defTabSz="4340110" rtl="0" eaLnBrk="1" fontAlgn="base" hangingPunct="1">
        <a:spcBef>
          <a:spcPct val="0"/>
        </a:spcBef>
        <a:spcAft>
          <a:spcPct val="0"/>
        </a:spcAft>
        <a:defRPr sz="20900">
          <a:solidFill>
            <a:schemeClr val="tx2"/>
          </a:solidFill>
          <a:latin typeface="Times New Roman" pitchFamily="18" charset="0"/>
        </a:defRPr>
      </a:lvl3pPr>
      <a:lvl4pPr algn="ctr" defTabSz="4340110" rtl="0" eaLnBrk="1" fontAlgn="base" hangingPunct="1">
        <a:spcBef>
          <a:spcPct val="0"/>
        </a:spcBef>
        <a:spcAft>
          <a:spcPct val="0"/>
        </a:spcAft>
        <a:defRPr sz="20900">
          <a:solidFill>
            <a:schemeClr val="tx2"/>
          </a:solidFill>
          <a:latin typeface="Times New Roman" pitchFamily="18" charset="0"/>
        </a:defRPr>
      </a:lvl4pPr>
      <a:lvl5pPr algn="ctr" defTabSz="4340110" rtl="0" eaLnBrk="1" fontAlgn="base" hangingPunct="1">
        <a:spcBef>
          <a:spcPct val="0"/>
        </a:spcBef>
        <a:spcAft>
          <a:spcPct val="0"/>
        </a:spcAft>
        <a:defRPr sz="20900">
          <a:solidFill>
            <a:schemeClr val="tx2"/>
          </a:solidFill>
          <a:latin typeface="Times New Roman" pitchFamily="18" charset="0"/>
        </a:defRPr>
      </a:lvl5pPr>
      <a:lvl6pPr marL="425154" algn="ctr" defTabSz="4340110" rtl="0" eaLnBrk="1" fontAlgn="base" hangingPunct="1">
        <a:spcBef>
          <a:spcPct val="0"/>
        </a:spcBef>
        <a:spcAft>
          <a:spcPct val="0"/>
        </a:spcAft>
        <a:defRPr sz="20900">
          <a:solidFill>
            <a:schemeClr val="tx2"/>
          </a:solidFill>
          <a:latin typeface="Times New Roman" pitchFamily="18" charset="0"/>
        </a:defRPr>
      </a:lvl6pPr>
      <a:lvl7pPr marL="850307" algn="ctr" defTabSz="4340110" rtl="0" eaLnBrk="1" fontAlgn="base" hangingPunct="1">
        <a:spcBef>
          <a:spcPct val="0"/>
        </a:spcBef>
        <a:spcAft>
          <a:spcPct val="0"/>
        </a:spcAft>
        <a:defRPr sz="20900">
          <a:solidFill>
            <a:schemeClr val="tx2"/>
          </a:solidFill>
          <a:latin typeface="Times New Roman" pitchFamily="18" charset="0"/>
        </a:defRPr>
      </a:lvl7pPr>
      <a:lvl8pPr marL="1275461" algn="ctr" defTabSz="4340110" rtl="0" eaLnBrk="1" fontAlgn="base" hangingPunct="1">
        <a:spcBef>
          <a:spcPct val="0"/>
        </a:spcBef>
        <a:spcAft>
          <a:spcPct val="0"/>
        </a:spcAft>
        <a:defRPr sz="20900">
          <a:solidFill>
            <a:schemeClr val="tx2"/>
          </a:solidFill>
          <a:latin typeface="Times New Roman" pitchFamily="18" charset="0"/>
        </a:defRPr>
      </a:lvl8pPr>
      <a:lvl9pPr marL="1700614" algn="ctr" defTabSz="4340110" rtl="0" eaLnBrk="1" fontAlgn="base" hangingPunct="1">
        <a:spcBef>
          <a:spcPct val="0"/>
        </a:spcBef>
        <a:spcAft>
          <a:spcPct val="0"/>
        </a:spcAft>
        <a:defRPr sz="20900">
          <a:solidFill>
            <a:schemeClr val="tx2"/>
          </a:solidFill>
          <a:latin typeface="Times New Roman" pitchFamily="18" charset="0"/>
        </a:defRPr>
      </a:lvl9pPr>
    </p:titleStyle>
    <p:bodyStyle>
      <a:lvl1pPr marL="1628280" indent="-1628280" algn="l" defTabSz="4340110" rtl="0" eaLnBrk="1" fontAlgn="base" hangingPunct="1">
        <a:spcBef>
          <a:spcPct val="20000"/>
        </a:spcBef>
        <a:spcAft>
          <a:spcPct val="0"/>
        </a:spcAft>
        <a:buChar char="•"/>
        <a:defRPr sz="15200">
          <a:solidFill>
            <a:schemeClr val="tx1"/>
          </a:solidFill>
          <a:latin typeface="+mn-lt"/>
          <a:ea typeface="+mn-ea"/>
          <a:cs typeface="+mn-cs"/>
        </a:defRPr>
      </a:lvl1pPr>
      <a:lvl2pPr marL="3526709" indent="-1356654" algn="l" defTabSz="4340110" rtl="0" eaLnBrk="1" fontAlgn="base" hangingPunct="1">
        <a:spcBef>
          <a:spcPct val="20000"/>
        </a:spcBef>
        <a:spcAft>
          <a:spcPct val="0"/>
        </a:spcAft>
        <a:buChar char="–"/>
        <a:defRPr sz="13300">
          <a:solidFill>
            <a:schemeClr val="tx1"/>
          </a:solidFill>
          <a:latin typeface="+mn-lt"/>
        </a:defRPr>
      </a:lvl2pPr>
      <a:lvl3pPr marL="5425139" indent="-1085028" algn="l" defTabSz="4340110" rtl="0" eaLnBrk="1" fontAlgn="base" hangingPunct="1">
        <a:spcBef>
          <a:spcPct val="20000"/>
        </a:spcBef>
        <a:spcAft>
          <a:spcPct val="0"/>
        </a:spcAft>
        <a:buChar char="•"/>
        <a:defRPr sz="11400">
          <a:solidFill>
            <a:schemeClr val="tx1"/>
          </a:solidFill>
          <a:latin typeface="+mn-lt"/>
        </a:defRPr>
      </a:lvl3pPr>
      <a:lvl4pPr marL="7596670" indent="-1086503" algn="l" defTabSz="4340110" rtl="0" eaLnBrk="1" fontAlgn="base" hangingPunct="1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</a:defRPr>
      </a:lvl4pPr>
      <a:lvl5pPr marL="9766725" indent="-1085028" algn="l" defTabSz="4340110" rtl="0" eaLnBrk="1" fontAlgn="base" hangingPunct="1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5pPr>
      <a:lvl6pPr marL="10191878" indent="-1085028" algn="l" defTabSz="4340110" rtl="0" eaLnBrk="1" fontAlgn="base" hangingPunct="1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6pPr>
      <a:lvl7pPr marL="10617032" indent="-1085028" algn="l" defTabSz="4340110" rtl="0" eaLnBrk="1" fontAlgn="base" hangingPunct="1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7pPr>
      <a:lvl8pPr marL="11042185" indent="-1085028" algn="l" defTabSz="4340110" rtl="0" eaLnBrk="1" fontAlgn="base" hangingPunct="1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8pPr>
      <a:lvl9pPr marL="11467339" indent="-1085028" algn="l" defTabSz="4340110" rtl="0" eaLnBrk="1" fontAlgn="base" hangingPunct="1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503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5154" algn="l" defTabSz="8503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07" algn="l" defTabSz="8503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5461" algn="l" defTabSz="8503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614" algn="l" defTabSz="8503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25768" algn="l" defTabSz="8503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50922" algn="l" defTabSz="8503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76076" algn="l" defTabSz="8503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01229" algn="l" defTabSz="85030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slideLayout" Target="../slideLayouts/slideLayout1.xml"/><Relationship Id="rId7" Type="http://schemas.openxmlformats.org/officeDocument/2006/relationships/hyperlink" Target="mailto:visakh@kth.se" TargetMode="External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tags" Target="../tags/tag4.xml"/><Relationship Id="rId16" Type="http://schemas.openxmlformats.org/officeDocument/2006/relationships/image" Target="../media/image14.svg"/><Relationship Id="rId20" Type="http://schemas.openxmlformats.org/officeDocument/2006/relationships/comments" Target="../comments/commen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11" Type="http://schemas.openxmlformats.org/officeDocument/2006/relationships/image" Target="../media/image9.png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2383" y="39083722"/>
            <a:ext cx="6870424" cy="1980000"/>
          </a:xfrm>
          <a:prstGeom prst="rect">
            <a:avLst/>
          </a:prstGeom>
        </p:spPr>
      </p:pic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Maske (vor Druck löschen)"/>
          <p:cNvGrpSpPr/>
          <p:nvPr/>
        </p:nvGrpSpPr>
        <p:grpSpPr>
          <a:xfrm>
            <a:off x="0" y="0"/>
            <a:ext cx="31716000" cy="46695360"/>
            <a:chOff x="0" y="0"/>
            <a:chExt cx="31716000" cy="44244000"/>
          </a:xfrm>
          <a:solidFill>
            <a:schemeClr val="bg1">
              <a:lumMod val="85000"/>
            </a:schemeClr>
          </a:solidFill>
        </p:grpSpPr>
        <p:sp>
          <p:nvSpPr>
            <p:cNvPr id="42" name="Rechteck 41"/>
            <p:cNvSpPr/>
            <p:nvPr/>
          </p:nvSpPr>
          <p:spPr>
            <a:xfrm>
              <a:off x="0" y="0"/>
              <a:ext cx="31716000" cy="28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/>
            </a:p>
          </p:txBody>
        </p:sp>
        <p:sp>
          <p:nvSpPr>
            <p:cNvPr id="43" name="Rechteck 42"/>
            <p:cNvSpPr/>
            <p:nvPr/>
          </p:nvSpPr>
          <p:spPr>
            <a:xfrm>
              <a:off x="0" y="41364000"/>
              <a:ext cx="31716000" cy="28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eck 43"/>
            <p:cNvSpPr/>
            <p:nvPr/>
          </p:nvSpPr>
          <p:spPr>
            <a:xfrm>
              <a:off x="0" y="0"/>
              <a:ext cx="2880000" cy="442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28836000" y="0"/>
              <a:ext cx="2880000" cy="442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3247030" y="3243757"/>
            <a:ext cx="17936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b="1" dirty="0">
                <a:latin typeface="+mn-lt"/>
              </a:rPr>
              <a:t>Track </a:t>
            </a:r>
            <a:r>
              <a:rPr lang="de-DE" sz="8000" b="1" dirty="0" err="1">
                <a:latin typeface="+mn-lt"/>
              </a:rPr>
              <a:t>Friendliness</a:t>
            </a:r>
            <a:r>
              <a:rPr lang="de-DE" sz="8000" b="1" dirty="0">
                <a:latin typeface="+mn-lt"/>
              </a:rPr>
              <a:t> 4.0</a:t>
            </a:r>
          </a:p>
        </p:txBody>
      </p:sp>
      <p:sp>
        <p:nvSpPr>
          <p:cNvPr id="15" name="Rechteck 14"/>
          <p:cNvSpPr/>
          <p:nvPr/>
        </p:nvSpPr>
        <p:spPr>
          <a:xfrm>
            <a:off x="3247029" y="21206650"/>
            <a:ext cx="25225776" cy="167580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0"/>
              </a:spcBef>
            </a:pPr>
            <a:endParaRPr lang="de-DE" sz="2800" dirty="0">
              <a:solidFill>
                <a:srgbClr val="171717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247028" y="10297609"/>
            <a:ext cx="9687924" cy="107639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00" indent="-5715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sv-SE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v-SE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sv-S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competetiveness</a:t>
            </a:r>
            <a:r>
              <a:rPr lang="sv-S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rail</a:t>
            </a:r>
            <a:r>
              <a:rPr lang="sv-S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r>
              <a:rPr lang="sv-S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sv-SE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sv-S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sv-S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Railway Area by </a:t>
            </a:r>
            <a:r>
              <a:rPr lang="sv-SE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</a:t>
            </a:r>
            <a:r>
              <a:rPr lang="sv-S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  <a:r>
              <a:rPr lang="sv-SE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track-friendly</a:t>
            </a:r>
            <a:r>
              <a:rPr lang="sv-S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bogie</a:t>
            </a:r>
            <a:r>
              <a:rPr lang="sv-S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sv-S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sv-SE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v-S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</a:t>
            </a:r>
            <a:r>
              <a:rPr lang="sv-SE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r>
              <a:rPr lang="sv-S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managers to </a:t>
            </a:r>
            <a:r>
              <a:rPr lang="sv-SE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sv-S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sv-S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</a:t>
            </a:r>
            <a:r>
              <a:rPr lang="sv-S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-access </a:t>
            </a:r>
            <a:r>
              <a:rPr lang="sv-SE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pricing</a:t>
            </a:r>
            <a:r>
              <a:rPr lang="sv-S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sv-S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sv-S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</a:t>
            </a:r>
            <a:r>
              <a:rPr lang="sv-SE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</a:t>
            </a:r>
            <a:r>
              <a:rPr lang="sv-S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</a:t>
            </a:r>
            <a:r>
              <a:rPr lang="sv-S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indicators</a:t>
            </a:r>
            <a:r>
              <a:rPr lang="sv-S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different </a:t>
            </a:r>
            <a:r>
              <a:rPr lang="sv-SE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track-vehicle</a:t>
            </a:r>
            <a:r>
              <a:rPr lang="sv-S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combinations.</a:t>
            </a:r>
          </a:p>
          <a:p>
            <a:pPr marL="571500" indent="-5715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sv-SE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v-SE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sv-S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different </a:t>
            </a:r>
            <a:r>
              <a:rPr lang="sv-SE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r>
              <a:rPr lang="sv-S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sv-S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sv-SE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vehicle-track</a:t>
            </a:r>
            <a:r>
              <a:rPr lang="sv-S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 </a:t>
            </a:r>
            <a:r>
              <a:rPr lang="sv-SE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sv-S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r>
              <a:rPr lang="sv-S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planning w.r.t. </a:t>
            </a:r>
            <a:r>
              <a:rPr lang="sv-SE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sv-S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</a:t>
            </a:r>
            <a:r>
              <a:rPr lang="sv-S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modes</a:t>
            </a:r>
            <a:r>
              <a:rPr lang="sv-SE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 algn="ctr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2800" dirty="0">
              <a:solidFill>
                <a:srgbClr val="171717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3247030" y="39083722"/>
            <a:ext cx="25225777" cy="198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de-DE" sz="4400" dirty="0">
                <a:solidFill>
                  <a:schemeClr val="tx1"/>
                </a:solidFill>
              </a:rPr>
              <a:t>The </a:t>
            </a:r>
            <a:r>
              <a:rPr lang="de-DE" sz="4400" dirty="0" err="1">
                <a:solidFill>
                  <a:schemeClr val="tx1"/>
                </a:solidFill>
              </a:rPr>
              <a:t>key</a:t>
            </a:r>
            <a:r>
              <a:rPr lang="de-DE" sz="4400" dirty="0">
                <a:solidFill>
                  <a:schemeClr val="tx1"/>
                </a:solidFill>
              </a:rPr>
              <a:t> </a:t>
            </a:r>
            <a:r>
              <a:rPr lang="de-DE" sz="4400" dirty="0" err="1">
                <a:solidFill>
                  <a:schemeClr val="tx1"/>
                </a:solidFill>
              </a:rPr>
              <a:t>damage</a:t>
            </a:r>
            <a:r>
              <a:rPr lang="de-DE" sz="4400" dirty="0">
                <a:solidFill>
                  <a:schemeClr val="tx1"/>
                </a:solidFill>
              </a:rPr>
              <a:t> </a:t>
            </a:r>
            <a:r>
              <a:rPr lang="de-DE" sz="4400" dirty="0" err="1">
                <a:solidFill>
                  <a:schemeClr val="tx1"/>
                </a:solidFill>
              </a:rPr>
              <a:t>indicators</a:t>
            </a:r>
            <a:r>
              <a:rPr lang="de-DE" sz="4400" dirty="0">
                <a:solidFill>
                  <a:schemeClr val="tx1"/>
                </a:solidFill>
              </a:rPr>
              <a:t> and </a:t>
            </a:r>
            <a:r>
              <a:rPr lang="de-DE" sz="4400" dirty="0" err="1">
                <a:solidFill>
                  <a:schemeClr val="tx1"/>
                </a:solidFill>
              </a:rPr>
              <a:t>cost</a:t>
            </a:r>
            <a:r>
              <a:rPr lang="de-DE" sz="4400" dirty="0">
                <a:solidFill>
                  <a:schemeClr val="tx1"/>
                </a:solidFill>
              </a:rPr>
              <a:t> </a:t>
            </a:r>
            <a:r>
              <a:rPr lang="de-DE" sz="4400" dirty="0" err="1">
                <a:solidFill>
                  <a:schemeClr val="tx1"/>
                </a:solidFill>
              </a:rPr>
              <a:t>data</a:t>
            </a:r>
            <a:r>
              <a:rPr lang="de-DE" sz="4400" dirty="0">
                <a:solidFill>
                  <a:schemeClr val="tx1"/>
                </a:solidFill>
              </a:rPr>
              <a:t> </a:t>
            </a:r>
            <a:r>
              <a:rPr lang="de-DE" sz="4400" dirty="0" err="1">
                <a:solidFill>
                  <a:schemeClr val="tx1"/>
                </a:solidFill>
              </a:rPr>
              <a:t>with</a:t>
            </a:r>
            <a:r>
              <a:rPr lang="de-DE" sz="4400" dirty="0">
                <a:solidFill>
                  <a:schemeClr val="tx1"/>
                </a:solidFill>
              </a:rPr>
              <a:t> </a:t>
            </a:r>
            <a:r>
              <a:rPr lang="de-DE" sz="4400" dirty="0" err="1">
                <a:solidFill>
                  <a:schemeClr val="tx1"/>
                </a:solidFill>
              </a:rPr>
              <a:t>suitable</a:t>
            </a:r>
            <a:r>
              <a:rPr lang="de-DE" sz="4400" dirty="0">
                <a:solidFill>
                  <a:schemeClr val="tx1"/>
                </a:solidFill>
              </a:rPr>
              <a:t> </a:t>
            </a:r>
            <a:r>
              <a:rPr lang="de-DE" sz="4400" dirty="0" err="1">
                <a:solidFill>
                  <a:schemeClr val="tx1"/>
                </a:solidFill>
              </a:rPr>
              <a:t>econometric</a:t>
            </a:r>
            <a:r>
              <a:rPr lang="de-DE" sz="4400" dirty="0">
                <a:solidFill>
                  <a:schemeClr val="tx1"/>
                </a:solidFill>
              </a:rPr>
              <a:t> </a:t>
            </a:r>
            <a:r>
              <a:rPr lang="de-DE" sz="4400" dirty="0" err="1">
                <a:solidFill>
                  <a:schemeClr val="tx1"/>
                </a:solidFill>
              </a:rPr>
              <a:t>models</a:t>
            </a:r>
            <a:r>
              <a:rPr lang="de-DE" sz="4400" dirty="0">
                <a:solidFill>
                  <a:schemeClr val="tx1"/>
                </a:solidFill>
              </a:rPr>
              <a:t> </a:t>
            </a:r>
            <a:r>
              <a:rPr lang="de-DE" sz="4400" dirty="0" err="1">
                <a:solidFill>
                  <a:schemeClr val="tx1"/>
                </a:solidFill>
              </a:rPr>
              <a:t>for</a:t>
            </a:r>
            <a:r>
              <a:rPr lang="de-DE" sz="4400" dirty="0">
                <a:solidFill>
                  <a:schemeClr val="tx1"/>
                </a:solidFill>
              </a:rPr>
              <a:t> </a:t>
            </a:r>
            <a:r>
              <a:rPr lang="de-DE" sz="4400" dirty="0" err="1">
                <a:solidFill>
                  <a:schemeClr val="tx1"/>
                </a:solidFill>
              </a:rPr>
              <a:t>various</a:t>
            </a:r>
            <a:r>
              <a:rPr lang="de-DE" sz="4400" dirty="0">
                <a:solidFill>
                  <a:schemeClr val="tx1"/>
                </a:solidFill>
              </a:rPr>
              <a:t> </a:t>
            </a:r>
            <a:r>
              <a:rPr lang="de-DE" sz="4400" dirty="0" err="1">
                <a:solidFill>
                  <a:schemeClr val="tx1"/>
                </a:solidFill>
              </a:rPr>
              <a:t>damage</a:t>
            </a:r>
            <a:r>
              <a:rPr lang="de-DE" sz="4400" dirty="0">
                <a:solidFill>
                  <a:schemeClr val="tx1"/>
                </a:solidFill>
              </a:rPr>
              <a:t> </a:t>
            </a:r>
            <a:r>
              <a:rPr lang="de-DE" sz="4400" dirty="0" err="1">
                <a:solidFill>
                  <a:schemeClr val="tx1"/>
                </a:solidFill>
              </a:rPr>
              <a:t>mechanisms</a:t>
            </a:r>
            <a:r>
              <a:rPr lang="de-DE" sz="4400" dirty="0">
                <a:solidFill>
                  <a:schemeClr val="tx1"/>
                </a:solidFill>
              </a:rPr>
              <a:t> </a:t>
            </a:r>
            <a:r>
              <a:rPr lang="de-DE" sz="4400" dirty="0" err="1">
                <a:solidFill>
                  <a:schemeClr val="tx1"/>
                </a:solidFill>
              </a:rPr>
              <a:t>could</a:t>
            </a:r>
            <a:r>
              <a:rPr lang="de-DE" sz="4400" dirty="0">
                <a:solidFill>
                  <a:schemeClr val="tx1"/>
                </a:solidFill>
              </a:rPr>
              <a:t> </a:t>
            </a:r>
            <a:r>
              <a:rPr lang="de-DE" sz="4400" dirty="0" err="1">
                <a:solidFill>
                  <a:schemeClr val="tx1"/>
                </a:solidFill>
              </a:rPr>
              <a:t>even</a:t>
            </a:r>
            <a:r>
              <a:rPr lang="de-DE" sz="4400" dirty="0">
                <a:solidFill>
                  <a:schemeClr val="tx1"/>
                </a:solidFill>
              </a:rPr>
              <a:t> </a:t>
            </a:r>
            <a:r>
              <a:rPr lang="de-DE" sz="4400" i="1" dirty="0" err="1">
                <a:solidFill>
                  <a:schemeClr val="tx1"/>
                </a:solidFill>
              </a:rPr>
              <a:t>predict</a:t>
            </a:r>
            <a:r>
              <a:rPr lang="de-DE" sz="4400" i="1" dirty="0">
                <a:solidFill>
                  <a:schemeClr val="tx1"/>
                </a:solidFill>
              </a:rPr>
              <a:t> </a:t>
            </a:r>
            <a:r>
              <a:rPr lang="de-DE" sz="4400" i="1" dirty="0" err="1">
                <a:solidFill>
                  <a:schemeClr val="tx1"/>
                </a:solidFill>
              </a:rPr>
              <a:t>the</a:t>
            </a:r>
            <a:r>
              <a:rPr lang="de-DE" sz="4400" i="1" dirty="0">
                <a:solidFill>
                  <a:schemeClr val="tx1"/>
                </a:solidFill>
              </a:rPr>
              <a:t> </a:t>
            </a:r>
            <a:r>
              <a:rPr lang="de-DE" sz="4400" i="1" dirty="0" err="1">
                <a:solidFill>
                  <a:schemeClr val="tx1"/>
                </a:solidFill>
              </a:rPr>
              <a:t>impact</a:t>
            </a:r>
            <a:r>
              <a:rPr lang="de-DE" sz="4400" i="1" dirty="0">
                <a:solidFill>
                  <a:schemeClr val="tx1"/>
                </a:solidFill>
              </a:rPr>
              <a:t> on </a:t>
            </a:r>
            <a:r>
              <a:rPr lang="de-DE" sz="4400" i="1" dirty="0" err="1">
                <a:solidFill>
                  <a:schemeClr val="tx1"/>
                </a:solidFill>
              </a:rPr>
              <a:t>the</a:t>
            </a:r>
            <a:r>
              <a:rPr lang="de-DE" sz="4400" i="1" dirty="0">
                <a:solidFill>
                  <a:schemeClr val="tx1"/>
                </a:solidFill>
              </a:rPr>
              <a:t> </a:t>
            </a:r>
            <a:r>
              <a:rPr lang="de-DE" sz="4400" i="1" dirty="0" err="1">
                <a:solidFill>
                  <a:schemeClr val="tx1"/>
                </a:solidFill>
              </a:rPr>
              <a:t>vehicle</a:t>
            </a:r>
            <a:r>
              <a:rPr lang="de-DE" sz="4400" i="1" dirty="0">
                <a:solidFill>
                  <a:schemeClr val="tx1"/>
                </a:solidFill>
              </a:rPr>
              <a:t>-track </a:t>
            </a:r>
            <a:r>
              <a:rPr lang="de-DE" sz="4400" i="1" dirty="0" err="1">
                <a:solidFill>
                  <a:schemeClr val="tx1"/>
                </a:solidFill>
              </a:rPr>
              <a:t>system</a:t>
            </a:r>
            <a:r>
              <a:rPr lang="de-DE" sz="4400" dirty="0">
                <a:solidFill>
                  <a:schemeClr val="tx1"/>
                </a:solidFill>
              </a:rPr>
              <a:t> </a:t>
            </a:r>
            <a:r>
              <a:rPr lang="de-DE" sz="4400" dirty="0" err="1">
                <a:solidFill>
                  <a:schemeClr val="tx1"/>
                </a:solidFill>
              </a:rPr>
              <a:t>with</a:t>
            </a:r>
            <a:r>
              <a:rPr lang="de-DE" sz="4400" dirty="0">
                <a:solidFill>
                  <a:schemeClr val="tx1"/>
                </a:solidFill>
              </a:rPr>
              <a:t> </a:t>
            </a:r>
            <a:r>
              <a:rPr lang="de-DE" sz="4400" dirty="0" err="1">
                <a:solidFill>
                  <a:schemeClr val="tx1"/>
                </a:solidFill>
              </a:rPr>
              <a:t>the</a:t>
            </a:r>
            <a:r>
              <a:rPr lang="de-DE" sz="4400" dirty="0">
                <a:solidFill>
                  <a:schemeClr val="tx1"/>
                </a:solidFill>
              </a:rPr>
              <a:t> </a:t>
            </a:r>
            <a:r>
              <a:rPr lang="de-DE" sz="4400" dirty="0" err="1">
                <a:solidFill>
                  <a:schemeClr val="tx1"/>
                </a:solidFill>
              </a:rPr>
              <a:t>introduction</a:t>
            </a:r>
            <a:r>
              <a:rPr lang="de-DE" sz="4400" dirty="0">
                <a:solidFill>
                  <a:schemeClr val="tx1"/>
                </a:solidFill>
              </a:rPr>
              <a:t> </a:t>
            </a:r>
            <a:r>
              <a:rPr lang="de-DE" sz="4400" dirty="0" err="1">
                <a:solidFill>
                  <a:schemeClr val="tx1"/>
                </a:solidFill>
              </a:rPr>
              <a:t>of</a:t>
            </a:r>
            <a:r>
              <a:rPr lang="de-DE" sz="4400" dirty="0">
                <a:solidFill>
                  <a:schemeClr val="tx1"/>
                </a:solidFill>
              </a:rPr>
              <a:t> </a:t>
            </a:r>
            <a:r>
              <a:rPr lang="de-DE" sz="4400" dirty="0" err="1">
                <a:solidFill>
                  <a:schemeClr val="tx1"/>
                </a:solidFill>
              </a:rPr>
              <a:t>novel</a:t>
            </a:r>
            <a:r>
              <a:rPr lang="de-DE" sz="4400" dirty="0">
                <a:solidFill>
                  <a:schemeClr val="tx1"/>
                </a:solidFill>
              </a:rPr>
              <a:t> </a:t>
            </a:r>
            <a:r>
              <a:rPr lang="de-DE" sz="4400" dirty="0" err="1">
                <a:solidFill>
                  <a:schemeClr val="tx1"/>
                </a:solidFill>
              </a:rPr>
              <a:t>vehicle</a:t>
            </a:r>
            <a:r>
              <a:rPr lang="de-DE" sz="4400" dirty="0">
                <a:solidFill>
                  <a:schemeClr val="tx1"/>
                </a:solidFill>
              </a:rPr>
              <a:t> </a:t>
            </a:r>
            <a:r>
              <a:rPr lang="de-DE" sz="4400" dirty="0" err="1">
                <a:solidFill>
                  <a:schemeClr val="tx1"/>
                </a:solidFill>
              </a:rPr>
              <a:t>concepts</a:t>
            </a:r>
            <a:r>
              <a:rPr lang="de-DE" sz="4400" dirty="0">
                <a:solidFill>
                  <a:schemeClr val="tx1"/>
                </a:solidFill>
              </a:rPr>
              <a:t> </a:t>
            </a:r>
            <a:r>
              <a:rPr lang="de-DE" sz="4400" dirty="0" err="1">
                <a:solidFill>
                  <a:schemeClr val="tx1"/>
                </a:solidFill>
              </a:rPr>
              <a:t>or</a:t>
            </a:r>
            <a:r>
              <a:rPr lang="de-DE" sz="4400" dirty="0">
                <a:solidFill>
                  <a:schemeClr val="tx1"/>
                </a:solidFill>
              </a:rPr>
              <a:t> </a:t>
            </a:r>
            <a:r>
              <a:rPr lang="de-DE" sz="4400" dirty="0" err="1">
                <a:solidFill>
                  <a:schemeClr val="tx1"/>
                </a:solidFill>
              </a:rPr>
              <a:t>new</a:t>
            </a:r>
            <a:r>
              <a:rPr lang="de-DE" sz="4400" dirty="0">
                <a:solidFill>
                  <a:schemeClr val="tx1"/>
                </a:solidFill>
              </a:rPr>
              <a:t> </a:t>
            </a:r>
            <a:r>
              <a:rPr lang="de-DE" sz="4400" dirty="0" err="1">
                <a:solidFill>
                  <a:schemeClr val="tx1"/>
                </a:solidFill>
              </a:rPr>
              <a:t>maintenance</a:t>
            </a:r>
            <a:r>
              <a:rPr lang="de-DE" sz="4400" dirty="0">
                <a:solidFill>
                  <a:schemeClr val="tx1"/>
                </a:solidFill>
              </a:rPr>
              <a:t> </a:t>
            </a:r>
            <a:r>
              <a:rPr lang="de-DE" sz="4400" dirty="0" err="1">
                <a:solidFill>
                  <a:schemeClr val="tx1"/>
                </a:solidFill>
              </a:rPr>
              <a:t>strategies</a:t>
            </a:r>
            <a:r>
              <a:rPr lang="de-DE" sz="4400" dirty="0">
                <a:solidFill>
                  <a:schemeClr val="tx1"/>
                </a:solidFill>
              </a:rPr>
              <a:t>.   </a:t>
            </a:r>
          </a:p>
        </p:txBody>
      </p:sp>
      <p:sp>
        <p:nvSpPr>
          <p:cNvPr id="38" name="Rechteck 37"/>
          <p:cNvSpPr/>
          <p:nvPr/>
        </p:nvSpPr>
        <p:spPr>
          <a:xfrm>
            <a:off x="3243193" y="41386669"/>
            <a:ext cx="17540358" cy="198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800" dirty="0">
              <a:solidFill>
                <a:schemeClr val="tx1"/>
              </a:solidFill>
            </a:endParaRPr>
          </a:p>
          <a:p>
            <a:endParaRPr lang="de-DE" sz="2800" dirty="0">
              <a:solidFill>
                <a:schemeClr val="tx1"/>
              </a:solidFill>
            </a:endParaRPr>
          </a:p>
          <a:p>
            <a:endParaRPr lang="de-DE" sz="2800" dirty="0">
              <a:solidFill>
                <a:schemeClr val="tx1"/>
              </a:solidFill>
            </a:endParaRPr>
          </a:p>
          <a:p>
            <a:r>
              <a:rPr lang="de-DE" sz="2800" dirty="0">
                <a:solidFill>
                  <a:schemeClr val="tx1"/>
                </a:solidFill>
              </a:rPr>
              <a:t>Visakh V Krishna - FSE </a:t>
            </a:r>
            <a:r>
              <a:rPr lang="de-DE" sz="2800" dirty="0" err="1">
                <a:solidFill>
                  <a:schemeClr val="tx1"/>
                </a:solidFill>
              </a:rPr>
              <a:t>Sverige</a:t>
            </a:r>
            <a:r>
              <a:rPr lang="de-DE" sz="2800" dirty="0">
                <a:solidFill>
                  <a:schemeClr val="tx1"/>
                </a:solidFill>
              </a:rPr>
              <a:t>  Email: </a:t>
            </a:r>
            <a:r>
              <a:rPr lang="en-US" sz="2800" dirty="0">
                <a:solidFill>
                  <a:schemeClr val="tx1"/>
                </a:solidFill>
                <a:hlinkClick r:id="rId7"/>
              </a:rPr>
              <a:t>visakh@kth.se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r>
              <a:rPr lang="en-US" sz="2800" dirty="0">
                <a:solidFill>
                  <a:schemeClr val="tx1"/>
                </a:solidFill>
              </a:rPr>
              <a:t>KTH Royal Institute of Technology SE-10044 Stockholm, Sweden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 research work has been carried out under the framework of the Shift2Rail projects FR8RAIL (Grant no.730617) and FR8RAIL2 (Grant no.826206)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de-DE" sz="4800" dirty="0">
              <a:solidFill>
                <a:schemeClr val="tx1"/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3247028" y="9400095"/>
            <a:ext cx="9687922" cy="8866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b="1" dirty="0">
                <a:solidFill>
                  <a:schemeClr val="tx1"/>
                </a:solidFill>
              </a:rPr>
              <a:t>Motivation &amp; </a:t>
            </a:r>
            <a:r>
              <a:rPr lang="de-DE" sz="5400" b="1" dirty="0" err="1">
                <a:solidFill>
                  <a:schemeClr val="tx1"/>
                </a:solidFill>
              </a:rPr>
              <a:t>Objectives</a:t>
            </a:r>
            <a:endParaRPr lang="de-DE" sz="5400" b="1" dirty="0">
              <a:solidFill>
                <a:schemeClr val="tx1"/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12934951" y="9400094"/>
            <a:ext cx="15537854" cy="8866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b="1" dirty="0" err="1">
                <a:solidFill>
                  <a:schemeClr val="tx1"/>
                </a:solidFill>
              </a:rPr>
              <a:t>Methodology</a:t>
            </a:r>
            <a:endParaRPr lang="de-DE" sz="5400" b="1" dirty="0">
              <a:solidFill>
                <a:schemeClr val="tx1"/>
              </a:solidFill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3247029" y="21061597"/>
            <a:ext cx="25225776" cy="12722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b="1" dirty="0" err="1">
                <a:solidFill>
                  <a:schemeClr val="tx1"/>
                </a:solidFill>
              </a:rPr>
              <a:t>Results</a:t>
            </a:r>
            <a:endParaRPr lang="de-DE" sz="5400" b="1" dirty="0">
              <a:solidFill>
                <a:schemeClr val="tx1"/>
              </a:solidFill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3247029" y="38363722"/>
            <a:ext cx="25225776" cy="72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>
                <a:solidFill>
                  <a:schemeClr val="tx1"/>
                </a:solidFill>
              </a:rPr>
              <a:t>Research Outlook</a:t>
            </a:r>
          </a:p>
        </p:txBody>
      </p:sp>
      <p:pic>
        <p:nvPicPr>
          <p:cNvPr id="62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22133" y="6239320"/>
            <a:ext cx="544382" cy="55824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14190" r="776"/>
          <a:stretch>
            <a:fillRect/>
          </a:stretch>
        </p:blipFill>
        <p:spPr bwMode="auto">
          <a:xfrm>
            <a:off x="31716000" y="6162907"/>
            <a:ext cx="2207546" cy="99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653"/>
          <a:stretch>
            <a:fillRect/>
          </a:stretch>
        </p:blipFill>
        <p:spPr bwMode="auto">
          <a:xfrm>
            <a:off x="31865063" y="4681497"/>
            <a:ext cx="2193803" cy="122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361787" y="4288074"/>
            <a:ext cx="404727" cy="558244"/>
          </a:xfrm>
          <a:prstGeom prst="rect">
            <a:avLst/>
          </a:prstGeom>
          <a:noFill/>
        </p:spPr>
      </p:pic>
      <p:pic>
        <p:nvPicPr>
          <p:cNvPr id="64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091041" y="5337753"/>
            <a:ext cx="675475" cy="558244"/>
          </a:xfrm>
          <a:prstGeom prst="rect">
            <a:avLst/>
          </a:prstGeom>
          <a:noFill/>
        </p:spPr>
      </p:pic>
      <p:sp>
        <p:nvSpPr>
          <p:cNvPr id="60" name="Rechteck 10"/>
          <p:cNvSpPr/>
          <p:nvPr/>
        </p:nvSpPr>
        <p:spPr>
          <a:xfrm>
            <a:off x="3247030" y="5859961"/>
            <a:ext cx="22792477" cy="354013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lvl="0" indent="-457200" algn="ctr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de-DE" sz="2800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3500" dirty="0">
                <a:solidFill>
                  <a:schemeClr val="tx1"/>
                </a:solidFill>
              </a:rPr>
              <a:t>A system-wide methodology to determine </a:t>
            </a:r>
            <a:r>
              <a:rPr lang="en-GB" sz="3500" b="1" dirty="0">
                <a:solidFill>
                  <a:schemeClr val="tx1"/>
                </a:solidFill>
              </a:rPr>
              <a:t>track-friendliness of rail vehicles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3500" dirty="0">
                <a:solidFill>
                  <a:schemeClr val="tx1"/>
                </a:solidFill>
              </a:rPr>
              <a:t>Considers vehicle  and track  attributes along with maintenance operations to help deciding track-access pricing strategies.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3500" dirty="0">
                <a:solidFill>
                  <a:schemeClr val="tx1"/>
                </a:solidFill>
              </a:rPr>
              <a:t>Uses state-of-the-art engineering models  to be coupled alongside econometric methods to determine cost functions using multi-domain simulations</a:t>
            </a:r>
          </a:p>
        </p:txBody>
      </p:sp>
      <p:sp>
        <p:nvSpPr>
          <p:cNvPr id="61" name="Rechteck 38"/>
          <p:cNvSpPr/>
          <p:nvPr/>
        </p:nvSpPr>
        <p:spPr>
          <a:xfrm>
            <a:off x="3247028" y="5139961"/>
            <a:ext cx="25111476" cy="72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>
                <a:solidFill>
                  <a:schemeClr val="tx1"/>
                </a:solidFill>
              </a:rPr>
              <a:t>Key Characteristics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5316" t="2838" r="957"/>
          <a:stretch>
            <a:fillRect/>
          </a:stretch>
        </p:blipFill>
        <p:spPr bwMode="auto">
          <a:xfrm>
            <a:off x="26055593" y="5967611"/>
            <a:ext cx="2327753" cy="317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Content Placeholder 3">
            <a:extLst>
              <a:ext uri="{FF2B5EF4-FFF2-40B4-BE49-F238E27FC236}">
                <a16:creationId xmlns:a16="http://schemas.microsoft.com/office/drawing/2014/main" id="{9947BDD4-733C-4C86-A6B1-5E5F330AA752}"/>
              </a:ext>
            </a:extLst>
          </p:cNvPr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952" y="10371432"/>
            <a:ext cx="15423552" cy="996148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52" name="Content Placeholder 6">
            <a:extLst>
              <a:ext uri="{FF2B5EF4-FFF2-40B4-BE49-F238E27FC236}">
                <a16:creationId xmlns:a16="http://schemas.microsoft.com/office/drawing/2014/main" id="{BD826E82-7CE4-4484-90D8-BD50F047980D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3890326" y="22799271"/>
            <a:ext cx="14176610" cy="3244644"/>
          </a:xfrm>
          <a:prstGeom prst="rect">
            <a:avLst/>
          </a:prstGeom>
          <a:effectLst/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B0A83D0C-A020-48CA-95F9-95FB89E9283E}"/>
              </a:ext>
            </a:extLst>
          </p:cNvPr>
          <p:cNvSpPr txBox="1"/>
          <p:nvPr/>
        </p:nvSpPr>
        <p:spPr>
          <a:xfrm>
            <a:off x="3763756" y="22500442"/>
            <a:ext cx="1010263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u="sng" dirty="0" err="1">
                <a:latin typeface="+mn-lt"/>
                <a:cs typeface="Arial" panose="020B0604020202020204" pitchFamily="34" charset="0"/>
              </a:rPr>
              <a:t>Comparison</a:t>
            </a:r>
            <a:r>
              <a:rPr lang="sv-SE" sz="4000" b="1" u="sng" dirty="0">
                <a:latin typeface="+mn-lt"/>
                <a:cs typeface="Arial" panose="020B0604020202020204" pitchFamily="34" charset="0"/>
              </a:rPr>
              <a:t> </a:t>
            </a:r>
            <a:r>
              <a:rPr lang="sv-SE" sz="4000" b="1" u="sng" dirty="0" err="1">
                <a:latin typeface="+mn-lt"/>
                <a:cs typeface="Arial" panose="020B0604020202020204" pitchFamily="34" charset="0"/>
              </a:rPr>
              <a:t>of</a:t>
            </a:r>
            <a:r>
              <a:rPr lang="sv-SE" sz="4000" b="1" u="sng" dirty="0">
                <a:latin typeface="+mn-lt"/>
                <a:cs typeface="Arial" panose="020B0604020202020204" pitchFamily="34" charset="0"/>
              </a:rPr>
              <a:t> </a:t>
            </a:r>
            <a:r>
              <a:rPr lang="sv-SE" sz="4000" b="1" u="sng" dirty="0" err="1">
                <a:latin typeface="+mn-lt"/>
                <a:cs typeface="Arial" panose="020B0604020202020204" pitchFamily="34" charset="0"/>
              </a:rPr>
              <a:t>two</a:t>
            </a:r>
            <a:r>
              <a:rPr lang="sv-SE" sz="4000" b="1" u="sng" dirty="0">
                <a:latin typeface="+mn-lt"/>
                <a:cs typeface="Arial" panose="020B0604020202020204" pitchFamily="34" charset="0"/>
              </a:rPr>
              <a:t> </a:t>
            </a:r>
            <a:r>
              <a:rPr lang="sv-SE" sz="4000" b="1" u="sng" dirty="0" err="1">
                <a:latin typeface="+mn-lt"/>
                <a:cs typeface="Arial" panose="020B0604020202020204" pitchFamily="34" charset="0"/>
              </a:rPr>
              <a:t>bogie</a:t>
            </a:r>
            <a:r>
              <a:rPr lang="sv-SE" sz="4000" b="1" u="sng" dirty="0">
                <a:latin typeface="+mn-lt"/>
                <a:cs typeface="Arial" panose="020B0604020202020204" pitchFamily="34" charset="0"/>
              </a:rPr>
              <a:t> designs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3200" dirty="0">
                <a:latin typeface="+mn-lt"/>
                <a:cs typeface="Arial" panose="020B0604020202020204" pitchFamily="34" charset="0"/>
              </a:rPr>
              <a:t>FR8RAIL is a new variant </a:t>
            </a:r>
            <a:r>
              <a:rPr lang="sv-SE" sz="3200" dirty="0" err="1">
                <a:latin typeface="+mn-lt"/>
                <a:cs typeface="Arial" panose="020B0604020202020204" pitchFamily="34" charset="0"/>
              </a:rPr>
              <a:t>of</a:t>
            </a:r>
            <a:r>
              <a:rPr lang="sv-SE" sz="3200" dirty="0">
                <a:latin typeface="+mn-lt"/>
                <a:cs typeface="Arial" panose="020B0604020202020204" pitchFamily="34" charset="0"/>
              </a:rPr>
              <a:t> standard Y25 </a:t>
            </a:r>
            <a:r>
              <a:rPr lang="sv-SE" sz="3200" dirty="0" err="1">
                <a:latin typeface="+mn-lt"/>
                <a:cs typeface="Arial" panose="020B0604020202020204" pitchFamily="34" charset="0"/>
              </a:rPr>
              <a:t>manufactured</a:t>
            </a:r>
            <a:r>
              <a:rPr lang="sv-SE" sz="3200" dirty="0">
                <a:latin typeface="+mn-lt"/>
                <a:cs typeface="Arial" panose="020B0604020202020204" pitchFamily="34" charset="0"/>
              </a:rPr>
              <a:t> by </a:t>
            </a:r>
            <a:r>
              <a:rPr lang="sv-SE" sz="3200" dirty="0" err="1">
                <a:latin typeface="+mn-lt"/>
                <a:cs typeface="Arial" panose="020B0604020202020204" pitchFamily="34" charset="0"/>
              </a:rPr>
              <a:t>Tatravagonka</a:t>
            </a:r>
            <a:r>
              <a:rPr lang="sv-SE" sz="3200" dirty="0">
                <a:latin typeface="+mn-lt"/>
                <a:cs typeface="Arial" panose="020B0604020202020204" pitchFamily="34" charset="0"/>
              </a:rPr>
              <a:t> </a:t>
            </a:r>
            <a:r>
              <a:rPr lang="sv-SE" sz="3200" dirty="0" err="1">
                <a:latin typeface="+mn-lt"/>
                <a:cs typeface="Arial" panose="020B0604020202020204" pitchFamily="34" charset="0"/>
              </a:rPr>
              <a:t>Poprad</a:t>
            </a:r>
            <a:endParaRPr lang="sv-SE" sz="3200" dirty="0"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3200" dirty="0">
                <a:latin typeface="+mn-lt"/>
              </a:rPr>
              <a:t>Some distinguishing characteristics of the FR8RAIL bogie compared to the standard Y25 bogie are:</a:t>
            </a:r>
          </a:p>
          <a:p>
            <a:pPr marL="882354" lvl="1" indent="-457200">
              <a:buFont typeface="+mj-lt"/>
              <a:buAutoNum type="arabicPeriod"/>
            </a:pPr>
            <a:r>
              <a:rPr lang="en-GB" sz="3200" dirty="0">
                <a:latin typeface="+mn-lt"/>
              </a:rPr>
              <a:t>Presence of cross-bracing links in the FR8RAIL bogie</a:t>
            </a:r>
          </a:p>
          <a:p>
            <a:pPr marL="882354" lvl="1" indent="-457200">
              <a:buFont typeface="+mj-lt"/>
              <a:buAutoNum type="arabicPeriod"/>
            </a:pPr>
            <a:r>
              <a:rPr lang="en-GB" sz="3200" dirty="0">
                <a:latin typeface="+mn-lt"/>
              </a:rPr>
              <a:t>Presence of double Lenoir-links</a:t>
            </a:r>
          </a:p>
          <a:p>
            <a:pPr marL="882354" lvl="1" indent="-457200">
              <a:buFont typeface="+mj-lt"/>
              <a:buAutoNum type="arabicPeriod"/>
            </a:pPr>
            <a:r>
              <a:rPr lang="en-GB" sz="3200" dirty="0">
                <a:latin typeface="+mn-lt"/>
              </a:rPr>
              <a:t>Lack of longitudinal clearance in </a:t>
            </a:r>
            <a:r>
              <a:rPr lang="en-GB" sz="3200" dirty="0" err="1">
                <a:latin typeface="+mn-lt"/>
              </a:rPr>
              <a:t>sidebearer</a:t>
            </a:r>
            <a:r>
              <a:rPr lang="en-GB" sz="3200" dirty="0">
                <a:latin typeface="+mn-lt"/>
              </a:rPr>
              <a:t> springs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66F6D698-D6A5-4D9A-9B8F-D039E3EAE781}"/>
              </a:ext>
            </a:extLst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3922140" y="26901546"/>
            <a:ext cx="13918941" cy="5829651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F056B3A3-A142-46EF-810A-3B992D69A705}"/>
              </a:ext>
            </a:extLst>
          </p:cNvPr>
          <p:cNvSpPr/>
          <p:nvPr/>
        </p:nvSpPr>
        <p:spPr>
          <a:xfrm>
            <a:off x="3819503" y="27818252"/>
            <a:ext cx="967728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Rolling Contact </a:t>
            </a:r>
            <a:r>
              <a:rPr lang="sv-SE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Fatigue</a:t>
            </a:r>
            <a:r>
              <a:rPr lang="sv-SE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damage</a:t>
            </a:r>
            <a:endParaRPr lang="sv-SE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7796" indent="-285750">
              <a:buFont typeface="Wingdings" panose="05000000000000000000" pitchFamily="2" charset="2"/>
              <a:buChar char="§"/>
            </a:pP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Fatigue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accumulations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grinding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interval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over 100 MGT passage</a:t>
            </a:r>
          </a:p>
          <a:p>
            <a:pPr marL="317796" indent="-285750">
              <a:buFont typeface="Wingdings" panose="05000000000000000000" pitchFamily="2" charset="2"/>
              <a:buChar char="§"/>
            </a:pP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Lesser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fatigue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accumulations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grinding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interval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for the FR8RAIL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running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gear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compared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to the standard design.</a:t>
            </a:r>
          </a:p>
          <a:p>
            <a:pPr marL="317796" indent="-285750">
              <a:buFont typeface="Wingdings" panose="05000000000000000000" pitchFamily="2" charset="2"/>
              <a:buChar char="§"/>
            </a:pP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The potential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tailoring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track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w.r.t the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vehicle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on it to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gain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savings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17796" indent="-285750">
              <a:buFont typeface="Wingdings" panose="05000000000000000000" pitchFamily="2" charset="2"/>
              <a:buChar char="§"/>
            </a:pPr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5674A82-C113-4C24-95F3-1BB328C8A8AE}"/>
              </a:ext>
            </a:extLst>
          </p:cNvPr>
          <p:cNvSpPr/>
          <p:nvPr/>
        </p:nvSpPr>
        <p:spPr>
          <a:xfrm>
            <a:off x="3819502" y="32702043"/>
            <a:ext cx="930071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sv-SE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damage</a:t>
            </a:r>
            <a:r>
              <a:rPr lang="sv-SE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indicators</a:t>
            </a:r>
            <a:r>
              <a:rPr lang="sv-SE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The Cross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lost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100 MGT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wagon passage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acts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as the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damage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indicator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for the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damage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track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rail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damage</a:t>
            </a:r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3200" dirty="0">
                <a:latin typeface="+mj-lt"/>
              </a:rPr>
              <a:t>Blue lines refer to grinding operation and orange regions represent the material lost to wear by vehicle.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3200" dirty="0">
                <a:latin typeface="+mj-lt"/>
                <a:cs typeface="Arial" panose="020B0604020202020204" pitchFamily="34" charset="0"/>
              </a:rPr>
              <a:t>The key damage indicator includes the effect of the vehicle and an optimal maintenance strategy to evaluate track-friendliness.</a:t>
            </a:r>
            <a:endParaRPr lang="sv-SE" sz="32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Content Placeholder 32" descr="A close up of a map&#10;&#10;Description automatically generated">
            <a:extLst>
              <a:ext uri="{FF2B5EF4-FFF2-40B4-BE49-F238E27FC236}">
                <a16:creationId xmlns:a16="http://schemas.microsoft.com/office/drawing/2014/main" id="{0BF2E59C-4B35-4E55-885A-D5AEA9CB4408}"/>
              </a:ext>
            </a:extLst>
          </p:cNvPr>
          <p:cNvPicPr/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t="3220" r="7527" b="-1"/>
          <a:stretch/>
        </p:blipFill>
        <p:spPr>
          <a:xfrm>
            <a:off x="13922140" y="33145186"/>
            <a:ext cx="14006172" cy="42819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FEEB9C-88E2-4964-B5CA-76A852F15E95}"/>
              </a:ext>
            </a:extLst>
          </p:cNvPr>
          <p:cNvSpPr/>
          <p:nvPr/>
        </p:nvSpPr>
        <p:spPr>
          <a:xfrm>
            <a:off x="13890326" y="26901546"/>
            <a:ext cx="14006172" cy="584466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720439-1BE7-4940-B6C0-ACDC2F282DBD}"/>
              </a:ext>
            </a:extLst>
          </p:cNvPr>
          <p:cNvSpPr/>
          <p:nvPr/>
        </p:nvSpPr>
        <p:spPr>
          <a:xfrm>
            <a:off x="13866393" y="22799271"/>
            <a:ext cx="14030105" cy="324464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5340FE-61FD-4D26-844F-7EDA0D073BC0}"/>
              </a:ext>
            </a:extLst>
          </p:cNvPr>
          <p:cNvSpPr txBox="1"/>
          <p:nvPr/>
        </p:nvSpPr>
        <p:spPr>
          <a:xfrm>
            <a:off x="15802766" y="20345840"/>
            <a:ext cx="10467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r>
              <a:rPr lang="sv-SE" sz="36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implement</a:t>
            </a:r>
            <a:r>
              <a:rPr lang="sv-SE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track</a:t>
            </a:r>
            <a:r>
              <a:rPr lang="sv-SE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friendliness</a:t>
            </a:r>
            <a:r>
              <a:rPr lang="sv-SE" sz="3600" b="1" dirty="0">
                <a:latin typeface="Arial" panose="020B0604020202020204" pitchFamily="34" charset="0"/>
                <a:cs typeface="Arial" panose="020B0604020202020204" pitchFamily="34" charset="0"/>
              </a:rPr>
              <a:t> 4.0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ka_Poster_A0_hoch">
  <a:themeElements>
    <a:clrScheme name="ika-MDI-2014-12-02">
      <a:dk1>
        <a:srgbClr val="171717"/>
      </a:dk1>
      <a:lt1>
        <a:srgbClr val="FFFFFF"/>
      </a:lt1>
      <a:dk2>
        <a:srgbClr val="5E5E5E"/>
      </a:dk2>
      <a:lt2>
        <a:srgbClr val="9A9A9A"/>
      </a:lt2>
      <a:accent1>
        <a:srgbClr val="5A7E92"/>
      </a:accent1>
      <a:accent2>
        <a:srgbClr val="E57200"/>
      </a:accent2>
      <a:accent3>
        <a:srgbClr val="CC071E"/>
      </a:accent3>
      <a:accent4>
        <a:srgbClr val="FFFF00"/>
      </a:accent4>
      <a:accent5>
        <a:srgbClr val="57AB27"/>
      </a:accent5>
      <a:accent6>
        <a:srgbClr val="00549F"/>
      </a:accent6>
      <a:hlink>
        <a:srgbClr val="171717"/>
      </a:hlink>
      <a:folHlink>
        <a:srgbClr val="171717"/>
      </a:folHlink>
    </a:clrScheme>
    <a:fontScheme name="ika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zb0261_ika_A0-hoch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zb0261_ika_A0-hoch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zb0261_ika_A0-hoch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zb0261_ika_A0-hoch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zb0261_ika_A0-hoc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zb0261_ika_A0-hoc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zb0261_ika_A0-hoc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ika_Poster_A0_hoch</Template>
  <TotalTime>81</TotalTime>
  <Words>386</Words>
  <Application>Microsoft Office PowerPoint</Application>
  <PresentationFormat>Custom</PresentationFormat>
  <Paragraphs>38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Times New Roman</vt:lpstr>
      <vt:lpstr>Wingdings</vt:lpstr>
      <vt:lpstr>ika_Poster_A0_hoch</vt:lpstr>
      <vt:lpstr>think-cell Folie</vt:lpstr>
      <vt:lpstr>PowerPoint Presentation</vt:lpstr>
    </vt:vector>
  </TitlesOfParts>
  <Company>ika/fka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TRAVISIONS2016_PosterTemplate</dc:title>
  <dc:creator>Alexander Busse RWTH</dc:creator>
  <cp:lastModifiedBy>Visakh V Krishna</cp:lastModifiedBy>
  <cp:revision>48</cp:revision>
  <dcterms:created xsi:type="dcterms:W3CDTF">2014-12-17T10:23:13Z</dcterms:created>
  <dcterms:modified xsi:type="dcterms:W3CDTF">2019-10-31T16:57:12Z</dcterms:modified>
</cp:coreProperties>
</file>